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5125700" cy="10693400"/>
  <p:notesSz cx="15125700" cy="10693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4" d="100"/>
          <a:sy n="44" d="100"/>
        </p:scale>
        <p:origin x="1308" y="4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34427" y="3314954"/>
            <a:ext cx="12856845" cy="2245614"/>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2268855" y="5988304"/>
            <a:ext cx="10587990" cy="26733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6/18/2019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6/18/2019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756285" y="2459482"/>
            <a:ext cx="6579679" cy="7057644"/>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7789735" y="2459482"/>
            <a:ext cx="6579679" cy="7057644"/>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6/18/2019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6/18/2019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6/18/2019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2862834" y="175259"/>
            <a:ext cx="9414509" cy="354329"/>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756285" y="427736"/>
            <a:ext cx="13613130" cy="1710944"/>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756285" y="2459482"/>
            <a:ext cx="13613130" cy="7057644"/>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5142738" y="9944862"/>
            <a:ext cx="4840224" cy="53467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756285" y="9944862"/>
            <a:ext cx="3478911" cy="53467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6/18/2019</a:t>
            </a:fld>
            <a:endParaRPr lang="en-US"/>
          </a:p>
        </p:txBody>
      </p:sp>
      <p:sp>
        <p:nvSpPr>
          <p:cNvPr id="6" name="Holder 6"/>
          <p:cNvSpPr>
            <a:spLocks noGrp="1"/>
          </p:cNvSpPr>
          <p:nvPr>
            <p:ph type="sldNum" sz="quarter" idx="7"/>
          </p:nvPr>
        </p:nvSpPr>
        <p:spPr>
          <a:xfrm>
            <a:off x="10890504" y="9944862"/>
            <a:ext cx="3478911" cy="53467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png"/><Relationship Id="rId3" Type="http://schemas.openxmlformats.org/officeDocument/2006/relationships/hyperlink" Target="https://gov.wales/sites/default/files/consultations/2018-12/draft-additional-learning-needs-code-for-wales_0.pdf" TargetMode="External"/><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hyperlink" Target="https://www.youtube.com/watch?v=z2bkbs00Z68&amp;amp;feature=youtu.be" TargetMode="External"/><Relationship Id="rId1" Type="http://schemas.openxmlformats.org/officeDocument/2006/relationships/slideLayout" Target="../slideLayouts/slideLayout5.xml"/><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image" Target="../media/image2.png"/><Relationship Id="rId15" Type="http://schemas.openxmlformats.org/officeDocument/2006/relationships/image" Target="../media/image12.png"/><Relationship Id="rId10" Type="http://schemas.openxmlformats.org/officeDocument/2006/relationships/image" Target="../media/image7.png"/><Relationship Id="rId4" Type="http://schemas.openxmlformats.org/officeDocument/2006/relationships/hyperlink" Target="https://gov.wales/sites/default/files/publications/2019-01/person-centred-practice-in-education-a-guide-for-early-years-schools-and-colleges-in-wales.pdf" TargetMode="External"/><Relationship Id="rId9" Type="http://schemas.openxmlformats.org/officeDocument/2006/relationships/image" Target="../media/image6.png"/><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588388" y="155701"/>
            <a:ext cx="9698861" cy="351378"/>
          </a:xfrm>
          <a:prstGeom prst="rect">
            <a:avLst/>
          </a:prstGeom>
          <a:solidFill>
            <a:schemeClr val="bg1"/>
          </a:solidFill>
        </p:spPr>
        <p:txBody>
          <a:bodyPr vert="horz" wrap="square" lIns="0" tIns="12700" rIns="0" bIns="0" rtlCol="0">
            <a:spAutoFit/>
          </a:bodyPr>
          <a:lstStyle/>
          <a:p>
            <a:pPr marL="12700">
              <a:lnSpc>
                <a:spcPct val="100000"/>
              </a:lnSpc>
              <a:spcBef>
                <a:spcPts val="100"/>
              </a:spcBef>
            </a:pPr>
            <a:r>
              <a:rPr sz="2200" b="1" spc="-5" dirty="0">
                <a:latin typeface="Arial"/>
                <a:cs typeface="Arial"/>
              </a:rPr>
              <a:t>The Additional Learning Needs </a:t>
            </a:r>
            <a:r>
              <a:rPr sz="2200" b="1" dirty="0">
                <a:latin typeface="Arial"/>
                <a:cs typeface="Arial"/>
              </a:rPr>
              <a:t>and Education </a:t>
            </a:r>
            <a:r>
              <a:rPr sz="2200" b="1" spc="-5" dirty="0">
                <a:latin typeface="Arial"/>
                <a:cs typeface="Arial"/>
              </a:rPr>
              <a:t>Tribunal (Wales) </a:t>
            </a:r>
            <a:r>
              <a:rPr sz="2200" b="1" dirty="0">
                <a:latin typeface="Arial"/>
                <a:cs typeface="Arial"/>
              </a:rPr>
              <a:t>Act</a:t>
            </a:r>
            <a:r>
              <a:rPr sz="2200" b="1" spc="40" dirty="0">
                <a:latin typeface="Arial"/>
                <a:cs typeface="Arial"/>
              </a:rPr>
              <a:t> </a:t>
            </a:r>
            <a:r>
              <a:rPr sz="2200" b="1" dirty="0">
                <a:latin typeface="Arial"/>
                <a:cs typeface="Arial"/>
              </a:rPr>
              <a:t>2018</a:t>
            </a:r>
          </a:p>
        </p:txBody>
      </p:sp>
      <p:sp>
        <p:nvSpPr>
          <p:cNvPr id="3" name="object 3"/>
          <p:cNvSpPr txBox="1"/>
          <p:nvPr/>
        </p:nvSpPr>
        <p:spPr>
          <a:xfrm>
            <a:off x="69596" y="1663107"/>
            <a:ext cx="14902180" cy="2046522"/>
          </a:xfrm>
          <a:prstGeom prst="rect">
            <a:avLst/>
          </a:prstGeom>
        </p:spPr>
        <p:txBody>
          <a:bodyPr vert="horz" wrap="square" lIns="0" tIns="33655" rIns="0" bIns="0" rtlCol="0">
            <a:spAutoFit/>
          </a:bodyPr>
          <a:lstStyle/>
          <a:p>
            <a:pPr marL="6699884">
              <a:lnSpc>
                <a:spcPct val="100000"/>
              </a:lnSpc>
              <a:spcBef>
                <a:spcPts val="265"/>
              </a:spcBef>
            </a:pPr>
            <a:r>
              <a:rPr sz="1300" b="1" i="1" u="heavy" spc="-5" dirty="0">
                <a:solidFill>
                  <a:srgbClr val="E36C0A"/>
                </a:solidFill>
                <a:uFill>
                  <a:solidFill>
                    <a:srgbClr val="E36C0A"/>
                  </a:solidFill>
                </a:uFill>
                <a:latin typeface="Arial"/>
                <a:cs typeface="Arial"/>
              </a:rPr>
              <a:t>TRANSFORMATION</a:t>
            </a:r>
            <a:endParaRPr sz="1300" dirty="0">
              <a:latin typeface="Arial"/>
              <a:cs typeface="Arial"/>
            </a:endParaRPr>
          </a:p>
          <a:p>
            <a:pPr marL="12700" marR="5080">
              <a:lnSpc>
                <a:spcPct val="110200"/>
              </a:lnSpc>
              <a:spcBef>
                <a:spcPts val="10"/>
              </a:spcBef>
            </a:pPr>
            <a:r>
              <a:rPr sz="1200" b="1" spc="-5" dirty="0">
                <a:solidFill>
                  <a:srgbClr val="E36C0A"/>
                </a:solidFill>
                <a:latin typeface="Arial"/>
                <a:cs typeface="Arial"/>
              </a:rPr>
              <a:t>Over 20% of learners here in Wales have special educational needs (SEN) (WG, 2014). Increasing concern regarding the current SEN systems suitability, learners’ poor educational outcomes and its failure </a:t>
            </a:r>
            <a:r>
              <a:rPr sz="1200" b="1" dirty="0">
                <a:solidFill>
                  <a:srgbClr val="E36C0A"/>
                </a:solidFill>
                <a:latin typeface="Arial"/>
                <a:cs typeface="Arial"/>
              </a:rPr>
              <a:t>to </a:t>
            </a:r>
            <a:r>
              <a:rPr sz="1200" b="1" spc="-5" dirty="0">
                <a:solidFill>
                  <a:srgbClr val="E36C0A"/>
                </a:solidFill>
                <a:latin typeface="Arial"/>
                <a:cs typeface="Arial"/>
              </a:rPr>
              <a:t>act in their  best interests in order </a:t>
            </a:r>
            <a:r>
              <a:rPr sz="1200" b="1" dirty="0">
                <a:solidFill>
                  <a:srgbClr val="E36C0A"/>
                </a:solidFill>
                <a:latin typeface="Arial"/>
                <a:cs typeface="Arial"/>
              </a:rPr>
              <a:t>to </a:t>
            </a:r>
            <a:r>
              <a:rPr sz="1200" b="1" spc="-5" dirty="0">
                <a:solidFill>
                  <a:srgbClr val="E36C0A"/>
                </a:solidFill>
                <a:latin typeface="Arial"/>
                <a:cs typeface="Arial"/>
              </a:rPr>
              <a:t>meet with identified educational needs resulted in Welsh Government (WG) bringing about reform and introducing the Additional Learning Needs (ALN) system (WG, 2014, Dauncey, 2016). Whilst  most welcome the reforms there are those who believe that the SEN systems failure was not due </a:t>
            </a:r>
            <a:r>
              <a:rPr sz="1200" b="1" dirty="0">
                <a:solidFill>
                  <a:srgbClr val="E36C0A"/>
                </a:solidFill>
                <a:latin typeface="Arial"/>
                <a:cs typeface="Arial"/>
              </a:rPr>
              <a:t>to </a:t>
            </a:r>
            <a:r>
              <a:rPr sz="1200" b="1" spc="-5" dirty="0">
                <a:solidFill>
                  <a:srgbClr val="E36C0A"/>
                </a:solidFill>
                <a:latin typeface="Arial"/>
                <a:cs typeface="Arial"/>
              </a:rPr>
              <a:t>structural inadequacy but insufficient funding and resources (ALT Cymru, 2015). Nonetheless, Welsh Government claim  that the </a:t>
            </a:r>
            <a:r>
              <a:rPr sz="1200" b="1" spc="-10" dirty="0">
                <a:solidFill>
                  <a:srgbClr val="E36C0A"/>
                </a:solidFill>
                <a:latin typeface="Arial"/>
                <a:cs typeface="Arial"/>
              </a:rPr>
              <a:t>new </a:t>
            </a:r>
            <a:r>
              <a:rPr sz="1200" b="1" spc="-5" dirty="0">
                <a:solidFill>
                  <a:srgbClr val="E36C0A"/>
                </a:solidFill>
                <a:latin typeface="Arial"/>
                <a:cs typeface="Arial"/>
              </a:rPr>
              <a:t>Additional Learning Needs (ALN) and Educational Tribunal (Wales) (ALNET) Act 2018 will provide the single legislative structure that will actualise a fair and transparent ALN system that will support the  learning experience of all those children and young people with ALN. </a:t>
            </a:r>
            <a:r>
              <a:rPr sz="1200" b="1" dirty="0">
                <a:solidFill>
                  <a:srgbClr val="E36C0A"/>
                </a:solidFill>
                <a:latin typeface="Arial"/>
                <a:cs typeface="Arial"/>
              </a:rPr>
              <a:t>It </a:t>
            </a:r>
            <a:r>
              <a:rPr sz="1200" b="1" spc="-5" dirty="0">
                <a:solidFill>
                  <a:srgbClr val="E36C0A"/>
                </a:solidFill>
                <a:latin typeface="Arial"/>
                <a:cs typeface="Arial"/>
              </a:rPr>
              <a:t>will emphasise the collaborative, prompt, opportune and effectual action required </a:t>
            </a:r>
            <a:r>
              <a:rPr sz="1200" b="1" dirty="0">
                <a:solidFill>
                  <a:srgbClr val="E36C0A"/>
                </a:solidFill>
                <a:latin typeface="Arial"/>
                <a:cs typeface="Arial"/>
              </a:rPr>
              <a:t>to </a:t>
            </a:r>
            <a:r>
              <a:rPr sz="1200" b="1" spc="-5" dirty="0">
                <a:solidFill>
                  <a:srgbClr val="E36C0A"/>
                </a:solidFill>
                <a:latin typeface="Arial"/>
                <a:cs typeface="Arial"/>
              </a:rPr>
              <a:t>enable those with ALN </a:t>
            </a:r>
            <a:r>
              <a:rPr sz="1200" b="1" dirty="0">
                <a:solidFill>
                  <a:srgbClr val="E36C0A"/>
                </a:solidFill>
                <a:latin typeface="Arial"/>
                <a:cs typeface="Arial"/>
              </a:rPr>
              <a:t>to </a:t>
            </a:r>
            <a:r>
              <a:rPr sz="1200" b="1" spc="-5" dirty="0">
                <a:solidFill>
                  <a:srgbClr val="E36C0A"/>
                </a:solidFill>
                <a:latin typeface="Arial"/>
                <a:cs typeface="Arial"/>
              </a:rPr>
              <a:t>overcome their educational barriers </a:t>
            </a:r>
            <a:r>
              <a:rPr sz="1200" b="1" spc="-10" dirty="0">
                <a:solidFill>
                  <a:srgbClr val="E36C0A"/>
                </a:solidFill>
                <a:latin typeface="Arial"/>
                <a:cs typeface="Arial"/>
              </a:rPr>
              <a:t>and  </a:t>
            </a:r>
            <a:r>
              <a:rPr sz="1200" b="1" spc="-5" dirty="0">
                <a:solidFill>
                  <a:srgbClr val="E36C0A"/>
                </a:solidFill>
                <a:latin typeface="Arial"/>
                <a:cs typeface="Arial"/>
              </a:rPr>
              <a:t>realise their full potential so improving their life outcomes (WG, </a:t>
            </a:r>
            <a:r>
              <a:rPr sz="1200" b="1" spc="-10" dirty="0">
                <a:solidFill>
                  <a:srgbClr val="E36C0A"/>
                </a:solidFill>
                <a:latin typeface="Arial"/>
                <a:cs typeface="Arial"/>
              </a:rPr>
              <a:t>2015, </a:t>
            </a:r>
            <a:r>
              <a:rPr sz="1200" b="1" spc="-5" dirty="0">
                <a:solidFill>
                  <a:srgbClr val="E36C0A"/>
                </a:solidFill>
                <a:latin typeface="Arial"/>
                <a:cs typeface="Arial"/>
              </a:rPr>
              <a:t>WG, 2019). However, confusion has already arisen and with both systems set </a:t>
            </a:r>
            <a:r>
              <a:rPr sz="1200" b="1" dirty="0">
                <a:solidFill>
                  <a:srgbClr val="E36C0A"/>
                </a:solidFill>
                <a:latin typeface="Arial"/>
                <a:cs typeface="Arial"/>
              </a:rPr>
              <a:t>to </a:t>
            </a:r>
            <a:r>
              <a:rPr sz="1200" b="1" spc="-5" dirty="0">
                <a:solidFill>
                  <a:srgbClr val="E36C0A"/>
                </a:solidFill>
                <a:latin typeface="Arial"/>
                <a:cs typeface="Arial"/>
              </a:rPr>
              <a:t>operate alongside each other from September 2020 until summer  2023 it is important that clear guidance is delivered when training is rolled out as of January 2020. This will assist in minimising unnecessary inconsistencies and barriers being created for those children and young people  who already endure and encounter additional challenges as part of their daily lives (SNAP CYMRU, no</a:t>
            </a:r>
            <a:r>
              <a:rPr sz="1200" b="1" spc="90" dirty="0">
                <a:solidFill>
                  <a:srgbClr val="E36C0A"/>
                </a:solidFill>
                <a:latin typeface="Arial"/>
                <a:cs typeface="Arial"/>
              </a:rPr>
              <a:t> </a:t>
            </a:r>
            <a:r>
              <a:rPr sz="1200" b="1" spc="-5" dirty="0">
                <a:solidFill>
                  <a:srgbClr val="E36C0A"/>
                </a:solidFill>
                <a:latin typeface="Arial"/>
                <a:cs typeface="Arial"/>
              </a:rPr>
              <a:t>date).</a:t>
            </a:r>
            <a:endParaRPr sz="1200" b="1" dirty="0">
              <a:latin typeface="Arial"/>
              <a:cs typeface="Arial"/>
            </a:endParaRPr>
          </a:p>
        </p:txBody>
      </p:sp>
      <p:sp>
        <p:nvSpPr>
          <p:cNvPr id="4" name="object 4"/>
          <p:cNvSpPr txBox="1"/>
          <p:nvPr/>
        </p:nvSpPr>
        <p:spPr>
          <a:xfrm>
            <a:off x="25215" y="8045676"/>
            <a:ext cx="8483673" cy="1235075"/>
          </a:xfrm>
          <a:prstGeom prst="rect">
            <a:avLst/>
          </a:prstGeom>
        </p:spPr>
        <p:txBody>
          <a:bodyPr vert="horz" wrap="square" lIns="0" tIns="31750" rIns="0" bIns="0" rtlCol="0">
            <a:spAutoFit/>
          </a:bodyPr>
          <a:lstStyle/>
          <a:p>
            <a:pPr marL="12700">
              <a:lnSpc>
                <a:spcPct val="100000"/>
              </a:lnSpc>
              <a:spcBef>
                <a:spcPts val="250"/>
              </a:spcBef>
            </a:pPr>
            <a:r>
              <a:rPr sz="1200" b="1" spc="-5" dirty="0">
                <a:latin typeface="Arial"/>
                <a:cs typeface="Arial"/>
              </a:rPr>
              <a:t>All 22 local authorities will have an </a:t>
            </a:r>
            <a:r>
              <a:rPr sz="1200" b="1" i="1" spc="-5" dirty="0">
                <a:solidFill>
                  <a:srgbClr val="9BBB59"/>
                </a:solidFill>
                <a:latin typeface="Arial"/>
                <a:cs typeface="Arial"/>
              </a:rPr>
              <a:t>Early Years Additional Learning Needs Lead Officer </a:t>
            </a:r>
            <a:r>
              <a:rPr sz="1200" b="1" spc="-5" dirty="0">
                <a:latin typeface="Arial"/>
                <a:cs typeface="Arial"/>
              </a:rPr>
              <a:t>(EY</a:t>
            </a:r>
            <a:r>
              <a:rPr sz="1200" b="1" spc="110" dirty="0">
                <a:latin typeface="Arial"/>
                <a:cs typeface="Arial"/>
              </a:rPr>
              <a:t> </a:t>
            </a:r>
            <a:r>
              <a:rPr sz="1200" b="1" spc="-5" dirty="0">
                <a:latin typeface="Arial"/>
                <a:cs typeface="Arial"/>
              </a:rPr>
              <a:t>ALNLO).</a:t>
            </a:r>
            <a:endParaRPr sz="1200" b="1" dirty="0">
              <a:latin typeface="Arial"/>
              <a:cs typeface="Arial"/>
            </a:endParaRPr>
          </a:p>
          <a:p>
            <a:pPr marL="12700" marR="5080">
              <a:lnSpc>
                <a:spcPct val="110100"/>
              </a:lnSpc>
              <a:spcBef>
                <a:spcPts val="5"/>
              </a:spcBef>
            </a:pPr>
            <a:r>
              <a:rPr sz="1200" b="1" spc="-5" dirty="0">
                <a:latin typeface="Arial"/>
                <a:cs typeface="Arial"/>
              </a:rPr>
              <a:t>This will be a statutory, strategic role which will be responsible for the co-ordination and advancement of collaborative  approaches and services </a:t>
            </a:r>
            <a:r>
              <a:rPr sz="1200" b="1" dirty="0">
                <a:latin typeface="Arial"/>
                <a:cs typeface="Arial"/>
              </a:rPr>
              <a:t>to </a:t>
            </a:r>
            <a:r>
              <a:rPr sz="1200" b="1" spc="-5" dirty="0">
                <a:latin typeface="Arial"/>
                <a:cs typeface="Arial"/>
              </a:rPr>
              <a:t>ensure that the ALN of children under compulsory school age in non-maintained settings  are met (WG, 2019). </a:t>
            </a:r>
            <a:r>
              <a:rPr sz="1200" b="1" spc="-10" dirty="0">
                <a:latin typeface="Arial"/>
                <a:cs typeface="Arial"/>
              </a:rPr>
              <a:t>The </a:t>
            </a:r>
            <a:r>
              <a:rPr sz="1200" b="1" spc="-5" dirty="0">
                <a:latin typeface="Arial"/>
                <a:cs typeface="Arial"/>
              </a:rPr>
              <a:t>National Deaf Children’s Society have questioned the appointment of a single EY ALNLO  due </a:t>
            </a:r>
            <a:r>
              <a:rPr sz="1200" b="1" dirty="0">
                <a:latin typeface="Arial"/>
                <a:cs typeface="Arial"/>
              </a:rPr>
              <a:t>to </a:t>
            </a:r>
            <a:r>
              <a:rPr sz="1200" b="1" spc="-5" dirty="0">
                <a:latin typeface="Arial"/>
                <a:cs typeface="Arial"/>
              </a:rPr>
              <a:t>the enormity of the role. However, the responsibilities of this role are still unclear and will only become so  when the final ALN Code is published in December 2019 (WG,</a:t>
            </a:r>
            <a:r>
              <a:rPr sz="1200" b="1" spc="55" dirty="0">
                <a:latin typeface="Arial"/>
                <a:cs typeface="Arial"/>
              </a:rPr>
              <a:t> </a:t>
            </a:r>
            <a:r>
              <a:rPr sz="1200" b="1" spc="-5" dirty="0">
                <a:latin typeface="Arial"/>
                <a:cs typeface="Arial"/>
              </a:rPr>
              <a:t>2019).</a:t>
            </a:r>
            <a:endParaRPr sz="1200" b="1" dirty="0">
              <a:latin typeface="Arial"/>
              <a:cs typeface="Arial"/>
            </a:endParaRPr>
          </a:p>
        </p:txBody>
      </p:sp>
      <p:sp>
        <p:nvSpPr>
          <p:cNvPr id="5" name="object 5"/>
          <p:cNvSpPr txBox="1"/>
          <p:nvPr/>
        </p:nvSpPr>
        <p:spPr>
          <a:xfrm>
            <a:off x="69596" y="4394707"/>
            <a:ext cx="2207260" cy="238760"/>
          </a:xfrm>
          <a:prstGeom prst="rect">
            <a:avLst/>
          </a:prstGeom>
        </p:spPr>
        <p:txBody>
          <a:bodyPr vert="horz" wrap="square" lIns="0" tIns="12065" rIns="0" bIns="0" rtlCol="0">
            <a:spAutoFit/>
          </a:bodyPr>
          <a:lstStyle/>
          <a:p>
            <a:pPr marL="12700">
              <a:lnSpc>
                <a:spcPct val="100000"/>
              </a:lnSpc>
              <a:spcBef>
                <a:spcPts val="95"/>
              </a:spcBef>
            </a:pPr>
            <a:r>
              <a:rPr sz="1400" b="1" i="1" u="heavy" spc="-5" dirty="0">
                <a:uFill>
                  <a:solidFill>
                    <a:srgbClr val="000000"/>
                  </a:solidFill>
                </a:uFill>
                <a:latin typeface="Arial"/>
                <a:cs typeface="Arial"/>
              </a:rPr>
              <a:t>NEW TERMS AND</a:t>
            </a:r>
            <a:r>
              <a:rPr sz="1400" b="1" i="1" u="heavy" spc="-65" dirty="0">
                <a:uFill>
                  <a:solidFill>
                    <a:srgbClr val="000000"/>
                  </a:solidFill>
                </a:uFill>
                <a:latin typeface="Arial"/>
                <a:cs typeface="Arial"/>
              </a:rPr>
              <a:t> </a:t>
            </a:r>
            <a:r>
              <a:rPr sz="1400" b="1" i="1" u="heavy" spc="-5" dirty="0">
                <a:uFill>
                  <a:solidFill>
                    <a:srgbClr val="000000"/>
                  </a:solidFill>
                </a:uFill>
                <a:latin typeface="Arial"/>
                <a:cs typeface="Arial"/>
              </a:rPr>
              <a:t>ROLES</a:t>
            </a:r>
            <a:endParaRPr sz="1400">
              <a:latin typeface="Arial"/>
              <a:cs typeface="Arial"/>
            </a:endParaRPr>
          </a:p>
        </p:txBody>
      </p:sp>
      <p:sp>
        <p:nvSpPr>
          <p:cNvPr id="6" name="object 6"/>
          <p:cNvSpPr txBox="1"/>
          <p:nvPr/>
        </p:nvSpPr>
        <p:spPr>
          <a:xfrm>
            <a:off x="9646411" y="4307012"/>
            <a:ext cx="5330190" cy="2472023"/>
          </a:xfrm>
          <a:prstGeom prst="rect">
            <a:avLst/>
          </a:prstGeom>
        </p:spPr>
        <p:txBody>
          <a:bodyPr vert="horz" wrap="square" lIns="0" tIns="37465" rIns="0" bIns="0" rtlCol="0">
            <a:spAutoFit/>
          </a:bodyPr>
          <a:lstStyle/>
          <a:p>
            <a:pPr marL="516255">
              <a:lnSpc>
                <a:spcPct val="100000"/>
              </a:lnSpc>
              <a:spcBef>
                <a:spcPts val="295"/>
              </a:spcBef>
            </a:pPr>
            <a:r>
              <a:rPr sz="1400" b="1" i="1" u="heavy" spc="-5" dirty="0">
                <a:solidFill>
                  <a:srgbClr val="1F497D"/>
                </a:solidFill>
                <a:uFill>
                  <a:solidFill>
                    <a:srgbClr val="1F497D"/>
                  </a:solidFill>
                </a:uFill>
                <a:latin typeface="Arial"/>
                <a:cs typeface="Arial"/>
              </a:rPr>
              <a:t>SINGLE LEGISLATIVE SYSTEM FROM 0-25</a:t>
            </a:r>
            <a:r>
              <a:rPr sz="1400" b="1" i="1" u="heavy" spc="-20" dirty="0">
                <a:solidFill>
                  <a:srgbClr val="1F497D"/>
                </a:solidFill>
                <a:uFill>
                  <a:solidFill>
                    <a:srgbClr val="1F497D"/>
                  </a:solidFill>
                </a:uFill>
                <a:latin typeface="Arial"/>
                <a:cs typeface="Arial"/>
              </a:rPr>
              <a:t> </a:t>
            </a:r>
            <a:r>
              <a:rPr sz="1400" b="1" i="1" u="heavy" spc="-5" dirty="0">
                <a:solidFill>
                  <a:srgbClr val="1F497D"/>
                </a:solidFill>
                <a:uFill>
                  <a:solidFill>
                    <a:srgbClr val="1F497D"/>
                  </a:solidFill>
                </a:uFill>
                <a:latin typeface="Arial"/>
                <a:cs typeface="Arial"/>
              </a:rPr>
              <a:t>YEARS</a:t>
            </a:r>
            <a:endParaRPr sz="1400" b="1" dirty="0">
              <a:latin typeface="Arial"/>
              <a:cs typeface="Arial"/>
            </a:endParaRPr>
          </a:p>
          <a:p>
            <a:pPr marL="12700" marR="5080" algn="just">
              <a:lnSpc>
                <a:spcPct val="110200"/>
              </a:lnSpc>
              <a:spcBef>
                <a:spcPts val="25"/>
              </a:spcBef>
            </a:pPr>
            <a:r>
              <a:rPr sz="1200" b="1" spc="-5" dirty="0">
                <a:solidFill>
                  <a:srgbClr val="1F497D"/>
                </a:solidFill>
                <a:latin typeface="Arial"/>
                <a:cs typeface="Arial"/>
              </a:rPr>
              <a:t>The new ALN system is determined by the single legislative framework of the  ALNET (Wales) Act 2018, the ALN code for Wales and </a:t>
            </a:r>
            <a:r>
              <a:rPr sz="1200" b="1" dirty="0">
                <a:solidFill>
                  <a:srgbClr val="1F497D"/>
                </a:solidFill>
                <a:latin typeface="Arial"/>
                <a:cs typeface="Arial"/>
              </a:rPr>
              <a:t>its </a:t>
            </a:r>
            <a:r>
              <a:rPr sz="1200" b="1" spc="-5" dirty="0">
                <a:solidFill>
                  <a:srgbClr val="1F497D"/>
                </a:solidFill>
                <a:latin typeface="Arial"/>
                <a:cs typeface="Arial"/>
              </a:rPr>
              <a:t>supporting  regulations. </a:t>
            </a:r>
            <a:r>
              <a:rPr sz="1200" b="1" dirty="0">
                <a:solidFill>
                  <a:srgbClr val="1F497D"/>
                </a:solidFill>
                <a:latin typeface="Arial"/>
                <a:cs typeface="Arial"/>
              </a:rPr>
              <a:t>It </a:t>
            </a:r>
            <a:r>
              <a:rPr sz="1200" b="1" spc="-5" dirty="0">
                <a:solidFill>
                  <a:srgbClr val="1F497D"/>
                </a:solidFill>
                <a:latin typeface="Arial"/>
                <a:cs typeface="Arial"/>
              </a:rPr>
              <a:t>will now support learners from birth </a:t>
            </a:r>
            <a:r>
              <a:rPr sz="1200" b="1" dirty="0">
                <a:solidFill>
                  <a:srgbClr val="1F497D"/>
                </a:solidFill>
                <a:latin typeface="Arial"/>
                <a:cs typeface="Arial"/>
              </a:rPr>
              <a:t>to </a:t>
            </a:r>
            <a:r>
              <a:rPr sz="1200" b="1" spc="-10" dirty="0">
                <a:solidFill>
                  <a:srgbClr val="1F497D"/>
                </a:solidFill>
                <a:latin typeface="Arial"/>
                <a:cs typeface="Arial"/>
              </a:rPr>
              <a:t>25 </a:t>
            </a:r>
            <a:r>
              <a:rPr sz="1200" b="1" spc="-5" dirty="0">
                <a:solidFill>
                  <a:srgbClr val="1F497D"/>
                </a:solidFill>
                <a:latin typeface="Arial"/>
                <a:cs typeface="Arial"/>
              </a:rPr>
              <a:t>years so replacing </a:t>
            </a:r>
            <a:r>
              <a:rPr sz="1200" b="1" spc="-10" dirty="0">
                <a:solidFill>
                  <a:srgbClr val="1F497D"/>
                </a:solidFill>
                <a:latin typeface="Arial"/>
                <a:cs typeface="Arial"/>
              </a:rPr>
              <a:t>the  </a:t>
            </a:r>
            <a:r>
              <a:rPr sz="1200" b="1" spc="-5" dirty="0">
                <a:solidFill>
                  <a:srgbClr val="1F497D"/>
                </a:solidFill>
                <a:latin typeface="Arial"/>
                <a:cs typeface="Arial"/>
              </a:rPr>
              <a:t>complex dual provision of the SEN code and Learning Difficulties and </a:t>
            </a:r>
            <a:r>
              <a:rPr sz="1200" b="1" dirty="0">
                <a:solidFill>
                  <a:srgbClr val="1F497D"/>
                </a:solidFill>
                <a:latin typeface="Arial"/>
                <a:cs typeface="Arial"/>
              </a:rPr>
              <a:t>/ </a:t>
            </a:r>
            <a:r>
              <a:rPr sz="1200" b="1" spc="-10" dirty="0">
                <a:solidFill>
                  <a:srgbClr val="1F497D"/>
                </a:solidFill>
                <a:latin typeface="Arial"/>
                <a:cs typeface="Arial"/>
              </a:rPr>
              <a:t>or  </a:t>
            </a:r>
            <a:r>
              <a:rPr sz="1200" b="1" spc="-5" dirty="0">
                <a:solidFill>
                  <a:srgbClr val="1F497D"/>
                </a:solidFill>
                <a:latin typeface="Arial"/>
                <a:cs typeface="Arial"/>
              </a:rPr>
              <a:t>Disabilities (LDD) which currently covers learners up </a:t>
            </a:r>
            <a:r>
              <a:rPr sz="1200" b="1" dirty="0">
                <a:solidFill>
                  <a:srgbClr val="1F497D"/>
                </a:solidFill>
                <a:latin typeface="Arial"/>
                <a:cs typeface="Arial"/>
              </a:rPr>
              <a:t>to </a:t>
            </a:r>
            <a:r>
              <a:rPr sz="1200" b="1" spc="-5" dirty="0">
                <a:solidFill>
                  <a:srgbClr val="1F497D"/>
                </a:solidFill>
                <a:latin typeface="Arial"/>
                <a:cs typeface="Arial"/>
              </a:rPr>
              <a:t>the age of 16, or 19, if  they are still in education (Dauncey, 2018). Through its introduction </a:t>
            </a:r>
            <a:r>
              <a:rPr sz="1200" b="1" dirty="0">
                <a:solidFill>
                  <a:srgbClr val="1F497D"/>
                </a:solidFill>
                <a:latin typeface="Arial"/>
                <a:cs typeface="Arial"/>
              </a:rPr>
              <a:t>WG </a:t>
            </a:r>
            <a:r>
              <a:rPr sz="1200" b="1" spc="-5" dirty="0">
                <a:solidFill>
                  <a:srgbClr val="1F497D"/>
                </a:solidFill>
                <a:latin typeface="Arial"/>
                <a:cs typeface="Arial"/>
              </a:rPr>
              <a:t>aim to  achieve</a:t>
            </a:r>
            <a:r>
              <a:rPr sz="1200" b="1" spc="-55" dirty="0">
                <a:solidFill>
                  <a:srgbClr val="1F497D"/>
                </a:solidFill>
                <a:latin typeface="Arial"/>
                <a:cs typeface="Arial"/>
              </a:rPr>
              <a:t> </a:t>
            </a:r>
            <a:r>
              <a:rPr sz="1200" b="1" spc="-5" dirty="0">
                <a:solidFill>
                  <a:srgbClr val="1F497D"/>
                </a:solidFill>
                <a:latin typeface="Arial"/>
                <a:cs typeface="Arial"/>
              </a:rPr>
              <a:t>a</a:t>
            </a:r>
            <a:r>
              <a:rPr sz="1200" b="1" spc="-55" dirty="0">
                <a:solidFill>
                  <a:srgbClr val="1F497D"/>
                </a:solidFill>
                <a:latin typeface="Arial"/>
                <a:cs typeface="Arial"/>
              </a:rPr>
              <a:t> </a:t>
            </a:r>
            <a:r>
              <a:rPr sz="1200" b="1" spc="-5" dirty="0">
                <a:solidFill>
                  <a:srgbClr val="1F497D"/>
                </a:solidFill>
                <a:latin typeface="Arial"/>
                <a:cs typeface="Arial"/>
              </a:rPr>
              <a:t>‘fully</a:t>
            </a:r>
            <a:r>
              <a:rPr sz="1200" b="1" spc="-55" dirty="0">
                <a:solidFill>
                  <a:srgbClr val="1F497D"/>
                </a:solidFill>
                <a:latin typeface="Arial"/>
                <a:cs typeface="Arial"/>
              </a:rPr>
              <a:t> </a:t>
            </a:r>
            <a:r>
              <a:rPr sz="1200" b="1" spc="-5" dirty="0">
                <a:solidFill>
                  <a:srgbClr val="1F497D"/>
                </a:solidFill>
                <a:latin typeface="Arial"/>
                <a:cs typeface="Arial"/>
              </a:rPr>
              <a:t>inclusive,</a:t>
            </a:r>
            <a:r>
              <a:rPr sz="1200" b="1" spc="-50" dirty="0">
                <a:solidFill>
                  <a:srgbClr val="1F497D"/>
                </a:solidFill>
                <a:latin typeface="Arial"/>
                <a:cs typeface="Arial"/>
              </a:rPr>
              <a:t> </a:t>
            </a:r>
            <a:r>
              <a:rPr sz="1200" b="1" spc="-5" dirty="0">
                <a:solidFill>
                  <a:srgbClr val="1F497D"/>
                </a:solidFill>
                <a:latin typeface="Arial"/>
                <a:cs typeface="Arial"/>
              </a:rPr>
              <a:t>unified</a:t>
            </a:r>
            <a:r>
              <a:rPr sz="1200" b="1" spc="-55" dirty="0">
                <a:solidFill>
                  <a:srgbClr val="1F497D"/>
                </a:solidFill>
                <a:latin typeface="Arial"/>
                <a:cs typeface="Arial"/>
              </a:rPr>
              <a:t> </a:t>
            </a:r>
            <a:r>
              <a:rPr sz="1200" b="1" spc="-5" dirty="0">
                <a:solidFill>
                  <a:srgbClr val="1F497D"/>
                </a:solidFill>
                <a:latin typeface="Arial"/>
                <a:cs typeface="Arial"/>
              </a:rPr>
              <a:t>and</a:t>
            </a:r>
            <a:r>
              <a:rPr sz="1200" b="1" spc="-55" dirty="0">
                <a:solidFill>
                  <a:srgbClr val="1F497D"/>
                </a:solidFill>
                <a:latin typeface="Arial"/>
                <a:cs typeface="Arial"/>
              </a:rPr>
              <a:t> </a:t>
            </a:r>
            <a:r>
              <a:rPr sz="1200" b="1" spc="-5" dirty="0">
                <a:solidFill>
                  <a:srgbClr val="1F497D"/>
                </a:solidFill>
                <a:latin typeface="Arial"/>
                <a:cs typeface="Arial"/>
              </a:rPr>
              <a:t>equitable</a:t>
            </a:r>
            <a:r>
              <a:rPr sz="1200" b="1" spc="-55" dirty="0">
                <a:solidFill>
                  <a:srgbClr val="1F497D"/>
                </a:solidFill>
                <a:latin typeface="Arial"/>
                <a:cs typeface="Arial"/>
              </a:rPr>
              <a:t> </a:t>
            </a:r>
            <a:r>
              <a:rPr sz="1200" b="1" spc="-5" dirty="0">
                <a:solidFill>
                  <a:srgbClr val="1F497D"/>
                </a:solidFill>
                <a:latin typeface="Arial"/>
                <a:cs typeface="Arial"/>
              </a:rPr>
              <a:t>education</a:t>
            </a:r>
            <a:r>
              <a:rPr sz="1200" b="1" spc="-55" dirty="0">
                <a:solidFill>
                  <a:srgbClr val="1F497D"/>
                </a:solidFill>
                <a:latin typeface="Arial"/>
                <a:cs typeface="Arial"/>
              </a:rPr>
              <a:t> </a:t>
            </a:r>
            <a:r>
              <a:rPr sz="1200" b="1" spc="-5" dirty="0">
                <a:solidFill>
                  <a:srgbClr val="1F497D"/>
                </a:solidFill>
                <a:latin typeface="Arial"/>
                <a:cs typeface="Arial"/>
              </a:rPr>
              <a:t>system</a:t>
            </a:r>
            <a:r>
              <a:rPr sz="1200" b="1" spc="-60" dirty="0">
                <a:solidFill>
                  <a:srgbClr val="1F497D"/>
                </a:solidFill>
                <a:latin typeface="Arial"/>
                <a:cs typeface="Arial"/>
              </a:rPr>
              <a:t> </a:t>
            </a:r>
            <a:r>
              <a:rPr sz="1200" b="1" spc="-5" dirty="0">
                <a:solidFill>
                  <a:srgbClr val="1F497D"/>
                </a:solidFill>
                <a:latin typeface="Arial"/>
                <a:cs typeface="Arial"/>
              </a:rPr>
              <a:t>for</a:t>
            </a:r>
            <a:r>
              <a:rPr sz="1200" b="1" spc="-50" dirty="0">
                <a:solidFill>
                  <a:srgbClr val="1F497D"/>
                </a:solidFill>
                <a:latin typeface="Arial"/>
                <a:cs typeface="Arial"/>
              </a:rPr>
              <a:t> </a:t>
            </a:r>
            <a:r>
              <a:rPr sz="1200" b="1" spc="-5" dirty="0">
                <a:solidFill>
                  <a:srgbClr val="1F497D"/>
                </a:solidFill>
                <a:latin typeface="Arial"/>
                <a:cs typeface="Arial"/>
              </a:rPr>
              <a:t>all</a:t>
            </a:r>
            <a:r>
              <a:rPr sz="1200" b="1" spc="-55" dirty="0">
                <a:solidFill>
                  <a:srgbClr val="1F497D"/>
                </a:solidFill>
                <a:latin typeface="Arial"/>
                <a:cs typeface="Arial"/>
              </a:rPr>
              <a:t> </a:t>
            </a:r>
            <a:r>
              <a:rPr sz="1200" b="1" spc="-5" dirty="0">
                <a:solidFill>
                  <a:srgbClr val="1F497D"/>
                </a:solidFill>
                <a:latin typeface="Arial"/>
                <a:cs typeface="Arial"/>
              </a:rPr>
              <a:t>learners’  (WG, 2018:1). SNAP CYMRU (no date) </a:t>
            </a:r>
            <a:r>
              <a:rPr sz="1200" b="1" spc="-10" dirty="0">
                <a:solidFill>
                  <a:srgbClr val="1F497D"/>
                </a:solidFill>
                <a:latin typeface="Arial"/>
                <a:cs typeface="Arial"/>
              </a:rPr>
              <a:t>have </a:t>
            </a:r>
            <a:r>
              <a:rPr sz="1200" b="1" spc="-5" dirty="0">
                <a:solidFill>
                  <a:srgbClr val="1F497D"/>
                </a:solidFill>
                <a:latin typeface="Arial"/>
                <a:cs typeface="Arial"/>
              </a:rPr>
              <a:t>welcomed the new ALN system  asserting that it should contribute in supporting and meeting the individual  learning needs of children and young people with</a:t>
            </a:r>
            <a:r>
              <a:rPr sz="1200" b="1" spc="35" dirty="0">
                <a:solidFill>
                  <a:srgbClr val="1F497D"/>
                </a:solidFill>
                <a:latin typeface="Arial"/>
                <a:cs typeface="Arial"/>
              </a:rPr>
              <a:t> </a:t>
            </a:r>
            <a:r>
              <a:rPr sz="1200" b="1" spc="-10" dirty="0">
                <a:solidFill>
                  <a:srgbClr val="1F497D"/>
                </a:solidFill>
                <a:latin typeface="Arial"/>
                <a:cs typeface="Arial"/>
              </a:rPr>
              <a:t>ALN.</a:t>
            </a:r>
            <a:endParaRPr sz="1200" b="1" dirty="0">
              <a:latin typeface="Arial"/>
              <a:cs typeface="Arial"/>
            </a:endParaRPr>
          </a:p>
        </p:txBody>
      </p:sp>
      <p:sp>
        <p:nvSpPr>
          <p:cNvPr id="7" name="object 7"/>
          <p:cNvSpPr txBox="1"/>
          <p:nvPr/>
        </p:nvSpPr>
        <p:spPr>
          <a:xfrm>
            <a:off x="69595" y="4610353"/>
            <a:ext cx="7036437" cy="3324180"/>
          </a:xfrm>
          <a:prstGeom prst="rect">
            <a:avLst/>
          </a:prstGeom>
        </p:spPr>
        <p:txBody>
          <a:bodyPr vert="horz" wrap="square" lIns="0" tIns="12700" rIns="0" bIns="0" rtlCol="0">
            <a:spAutoFit/>
          </a:bodyPr>
          <a:lstStyle/>
          <a:p>
            <a:pPr marL="12700" marR="5080">
              <a:lnSpc>
                <a:spcPct val="110200"/>
              </a:lnSpc>
              <a:spcBef>
                <a:spcPts val="100"/>
              </a:spcBef>
            </a:pPr>
            <a:r>
              <a:rPr sz="1200" b="1" spc="-5" dirty="0">
                <a:latin typeface="Arial"/>
                <a:cs typeface="Arial"/>
              </a:rPr>
              <a:t>The term </a:t>
            </a:r>
            <a:r>
              <a:rPr sz="1200" b="1" spc="-10" dirty="0">
                <a:latin typeface="Arial"/>
                <a:cs typeface="Arial"/>
              </a:rPr>
              <a:t>ALN </a:t>
            </a:r>
            <a:r>
              <a:rPr sz="1200" b="1" spc="-5" dirty="0">
                <a:latin typeface="Arial"/>
                <a:cs typeface="Arial"/>
              </a:rPr>
              <a:t>will replace SEN (Dauncey, 2016). The use of ALN for all learners from 0 to 25 years  is a conscious and intentional one. </a:t>
            </a:r>
            <a:r>
              <a:rPr sz="1200" b="1" dirty="0">
                <a:latin typeface="Arial"/>
                <a:cs typeface="Arial"/>
              </a:rPr>
              <a:t>It </a:t>
            </a:r>
            <a:r>
              <a:rPr sz="1200" b="1" spc="-5" dirty="0">
                <a:latin typeface="Arial"/>
                <a:cs typeface="Arial"/>
              </a:rPr>
              <a:t>will not only delineate the move </a:t>
            </a:r>
            <a:r>
              <a:rPr sz="1200" b="1" dirty="0">
                <a:latin typeface="Arial"/>
                <a:cs typeface="Arial"/>
              </a:rPr>
              <a:t>to </a:t>
            </a:r>
            <a:r>
              <a:rPr sz="1200" b="1" spc="-5" dirty="0">
                <a:latin typeface="Arial"/>
                <a:cs typeface="Arial"/>
              </a:rPr>
              <a:t>a new supportive </a:t>
            </a:r>
            <a:r>
              <a:rPr sz="1200" b="1" spc="-10" dirty="0">
                <a:latin typeface="Arial"/>
                <a:cs typeface="Arial"/>
              </a:rPr>
              <a:t>and  </a:t>
            </a:r>
            <a:r>
              <a:rPr sz="1200" b="1" spc="-5" dirty="0">
                <a:latin typeface="Arial"/>
                <a:cs typeface="Arial"/>
              </a:rPr>
              <a:t>inclusive system of education for all but also look </a:t>
            </a:r>
            <a:r>
              <a:rPr sz="1200" b="1" dirty="0">
                <a:latin typeface="Arial"/>
                <a:cs typeface="Arial"/>
              </a:rPr>
              <a:t>to </a:t>
            </a:r>
            <a:r>
              <a:rPr sz="1200" b="1" spc="-5" dirty="0">
                <a:latin typeface="Arial"/>
                <a:cs typeface="Arial"/>
              </a:rPr>
              <a:t>minimise stigma (WG,</a:t>
            </a:r>
            <a:r>
              <a:rPr sz="1200" b="1" spc="80" dirty="0">
                <a:latin typeface="Arial"/>
                <a:cs typeface="Arial"/>
              </a:rPr>
              <a:t> </a:t>
            </a:r>
            <a:r>
              <a:rPr sz="1200" b="1" spc="-5" dirty="0">
                <a:latin typeface="Arial"/>
                <a:cs typeface="Arial"/>
              </a:rPr>
              <a:t>2014).</a:t>
            </a:r>
            <a:endParaRPr sz="1200" b="1" dirty="0">
              <a:latin typeface="Arial"/>
              <a:cs typeface="Arial"/>
            </a:endParaRPr>
          </a:p>
          <a:p>
            <a:pPr marL="12700" marR="1259205">
              <a:lnSpc>
                <a:spcPct val="110100"/>
              </a:lnSpc>
              <a:spcBef>
                <a:spcPts val="575"/>
              </a:spcBef>
            </a:pPr>
            <a:r>
              <a:rPr sz="1200" b="1" spc="-5" dirty="0">
                <a:latin typeface="Arial"/>
                <a:cs typeface="Arial"/>
              </a:rPr>
              <a:t>The new statutory role of </a:t>
            </a:r>
            <a:r>
              <a:rPr sz="1200" b="1" i="1" spc="-5" dirty="0">
                <a:solidFill>
                  <a:srgbClr val="9BBB59"/>
                </a:solidFill>
                <a:latin typeface="Arial"/>
                <a:cs typeface="Arial"/>
              </a:rPr>
              <a:t>Additional Learning Needs Coordinator </a:t>
            </a:r>
            <a:r>
              <a:rPr sz="1200" b="1" spc="-5" dirty="0">
                <a:latin typeface="Arial"/>
                <a:cs typeface="Arial"/>
              </a:rPr>
              <a:t>(ALNCo)  </a:t>
            </a:r>
            <a:r>
              <a:rPr lang="en-GB" sz="1200" b="1" spc="-5" dirty="0">
                <a:latin typeface="Arial"/>
                <a:cs typeface="Arial"/>
              </a:rPr>
              <a:t>   </a:t>
            </a:r>
            <a:r>
              <a:rPr sz="1200" b="1" spc="-5" dirty="0">
                <a:latin typeface="Arial"/>
                <a:cs typeface="Arial"/>
              </a:rPr>
              <a:t>will replace the existing </a:t>
            </a:r>
            <a:r>
              <a:rPr sz="1200" b="1" i="1" spc="-5" dirty="0">
                <a:solidFill>
                  <a:srgbClr val="FF0000"/>
                </a:solidFill>
                <a:latin typeface="Arial"/>
                <a:cs typeface="Arial"/>
              </a:rPr>
              <a:t>Special Educational Needs Coordinator </a:t>
            </a:r>
            <a:r>
              <a:rPr sz="1200" b="1" spc="-5" dirty="0">
                <a:latin typeface="Arial"/>
                <a:cs typeface="Arial"/>
              </a:rPr>
              <a:t>(SENCo) </a:t>
            </a:r>
            <a:r>
              <a:rPr sz="1200" b="1" spc="-10" dirty="0">
                <a:latin typeface="Arial"/>
                <a:cs typeface="Arial"/>
              </a:rPr>
              <a:t>as  </a:t>
            </a:r>
            <a:r>
              <a:rPr sz="1200" b="1" spc="-5" dirty="0">
                <a:latin typeface="Arial"/>
                <a:cs typeface="Arial"/>
              </a:rPr>
              <a:t>designated by s60 of the ALNET (Wales) Act 2018. </a:t>
            </a:r>
            <a:r>
              <a:rPr sz="1200" b="1" dirty="0">
                <a:latin typeface="Arial"/>
                <a:cs typeface="Arial"/>
              </a:rPr>
              <a:t>It </a:t>
            </a:r>
            <a:r>
              <a:rPr sz="1200" b="1" spc="-5" dirty="0">
                <a:latin typeface="Arial"/>
                <a:cs typeface="Arial"/>
              </a:rPr>
              <a:t>will be a strategic role with  the individual either being a member of, </a:t>
            </a:r>
            <a:r>
              <a:rPr sz="1200" b="1" spc="-10" dirty="0">
                <a:latin typeface="Arial"/>
                <a:cs typeface="Arial"/>
              </a:rPr>
              <a:t>or </a:t>
            </a:r>
            <a:r>
              <a:rPr sz="1200" b="1" spc="-5" dirty="0">
                <a:latin typeface="Arial"/>
                <a:cs typeface="Arial"/>
              </a:rPr>
              <a:t>having direct contact with,</a:t>
            </a:r>
            <a:r>
              <a:rPr sz="1200" b="1" spc="110" dirty="0">
                <a:latin typeface="Arial"/>
                <a:cs typeface="Arial"/>
              </a:rPr>
              <a:t> </a:t>
            </a:r>
            <a:r>
              <a:rPr sz="1200" b="1" spc="-5" dirty="0">
                <a:latin typeface="Arial"/>
                <a:cs typeface="Arial"/>
              </a:rPr>
              <a:t>the</a:t>
            </a:r>
            <a:endParaRPr sz="1200" b="1" dirty="0">
              <a:latin typeface="Arial"/>
              <a:cs typeface="Arial"/>
            </a:endParaRPr>
          </a:p>
          <a:p>
            <a:pPr marL="12700" marR="1037590">
              <a:lnSpc>
                <a:spcPct val="110200"/>
              </a:lnSpc>
              <a:spcBef>
                <a:spcPts val="5"/>
              </a:spcBef>
            </a:pPr>
            <a:r>
              <a:rPr sz="1200" b="1" spc="-5" dirty="0">
                <a:latin typeface="Arial"/>
                <a:cs typeface="Arial"/>
              </a:rPr>
              <a:t>educational settings senior leadership team (WG, 2019). They will be expected</a:t>
            </a:r>
            <a:r>
              <a:rPr lang="en-GB" sz="1200" b="1" spc="-5" dirty="0">
                <a:latin typeface="Arial"/>
                <a:cs typeface="Arial"/>
              </a:rPr>
              <a:t> </a:t>
            </a:r>
            <a:r>
              <a:rPr sz="1200" b="1" dirty="0">
                <a:latin typeface="Arial"/>
                <a:cs typeface="Arial"/>
              </a:rPr>
              <a:t>to  </a:t>
            </a:r>
            <a:r>
              <a:rPr sz="1200" b="1" spc="-5" dirty="0">
                <a:latin typeface="Arial"/>
                <a:cs typeface="Arial"/>
              </a:rPr>
              <a:t>have specific qualifications or experience which Dauncey (2017) claims will ensure  a high quality, homogeneous approach </a:t>
            </a:r>
            <a:r>
              <a:rPr sz="1200" b="1" dirty="0">
                <a:latin typeface="Arial"/>
                <a:cs typeface="Arial"/>
              </a:rPr>
              <a:t>to </a:t>
            </a:r>
            <a:r>
              <a:rPr sz="1200" b="1" spc="-5" dirty="0">
                <a:latin typeface="Arial"/>
                <a:cs typeface="Arial"/>
              </a:rPr>
              <a:t>ALN provision which will eliminate the  scope of interpretation across settings and local authorities. ATL Cymru </a:t>
            </a:r>
            <a:r>
              <a:rPr sz="1200" b="1" spc="-10" dirty="0">
                <a:latin typeface="Arial"/>
                <a:cs typeface="Arial"/>
              </a:rPr>
              <a:t>(2015)  </a:t>
            </a:r>
            <a:r>
              <a:rPr sz="1200" b="1" spc="-5" dirty="0">
                <a:latin typeface="Arial"/>
                <a:cs typeface="Arial"/>
              </a:rPr>
              <a:t>have raised concerns at the extreme requirements placed on the individual ALNCo.  However, the carefully considered role and responsibilities were developed through  pilot programmes, working alongside current SENCo’s in combination with feedback  and recommendations from stakeholders (TSANA, 2015; SNAP CYMRU, no date;  </a:t>
            </a:r>
            <a:r>
              <a:rPr sz="1200" b="1" dirty="0">
                <a:latin typeface="Arial"/>
                <a:cs typeface="Arial"/>
              </a:rPr>
              <a:t>WG,</a:t>
            </a:r>
            <a:r>
              <a:rPr sz="1200" b="1" spc="-10" dirty="0">
                <a:latin typeface="Arial"/>
                <a:cs typeface="Arial"/>
              </a:rPr>
              <a:t> </a:t>
            </a:r>
            <a:r>
              <a:rPr sz="1200" b="1" spc="-5" dirty="0">
                <a:latin typeface="Arial"/>
                <a:cs typeface="Arial"/>
              </a:rPr>
              <a:t>2017).</a:t>
            </a:r>
            <a:endParaRPr sz="1200" b="1" dirty="0">
              <a:latin typeface="Arial"/>
              <a:cs typeface="Arial"/>
            </a:endParaRPr>
          </a:p>
        </p:txBody>
      </p:sp>
      <p:sp>
        <p:nvSpPr>
          <p:cNvPr id="8" name="object 8"/>
          <p:cNvSpPr txBox="1"/>
          <p:nvPr/>
        </p:nvSpPr>
        <p:spPr>
          <a:xfrm>
            <a:off x="8508889" y="7622894"/>
            <a:ext cx="6523848" cy="3082062"/>
          </a:xfrm>
          <a:prstGeom prst="rect">
            <a:avLst/>
          </a:prstGeom>
        </p:spPr>
        <p:txBody>
          <a:bodyPr vert="horz" wrap="square" lIns="0" tIns="38100" rIns="0" bIns="0" rtlCol="0">
            <a:spAutoFit/>
          </a:bodyPr>
          <a:lstStyle/>
          <a:p>
            <a:pPr marL="1054735">
              <a:lnSpc>
                <a:spcPct val="100000"/>
              </a:lnSpc>
              <a:spcBef>
                <a:spcPts val="300"/>
              </a:spcBef>
            </a:pPr>
            <a:r>
              <a:rPr sz="1400" b="1" i="1" u="heavy" spc="-5" dirty="0">
                <a:solidFill>
                  <a:srgbClr val="0070C0"/>
                </a:solidFill>
                <a:uFill>
                  <a:solidFill>
                    <a:srgbClr val="0070C0"/>
                  </a:solidFill>
                </a:uFill>
                <a:latin typeface="Arial"/>
                <a:cs typeface="Arial"/>
              </a:rPr>
              <a:t>A UNIFIED, INDIVIDUAL DEVELOPMENT PLAN (IDP)</a:t>
            </a:r>
            <a:endParaRPr sz="1400" b="1" dirty="0">
              <a:latin typeface="Arial"/>
              <a:cs typeface="Arial"/>
            </a:endParaRPr>
          </a:p>
          <a:p>
            <a:pPr marL="12700" marR="5080" algn="just">
              <a:lnSpc>
                <a:spcPct val="110200"/>
              </a:lnSpc>
              <a:spcBef>
                <a:spcPts val="30"/>
              </a:spcBef>
            </a:pPr>
            <a:r>
              <a:rPr sz="1200" b="1" spc="-5" dirty="0">
                <a:solidFill>
                  <a:srgbClr val="0070C0"/>
                </a:solidFill>
                <a:latin typeface="Arial"/>
                <a:cs typeface="Arial"/>
              </a:rPr>
              <a:t>The</a:t>
            </a:r>
            <a:r>
              <a:rPr sz="1200" b="1" spc="-80" dirty="0">
                <a:solidFill>
                  <a:srgbClr val="0070C0"/>
                </a:solidFill>
                <a:latin typeface="Arial"/>
                <a:cs typeface="Arial"/>
              </a:rPr>
              <a:t> </a:t>
            </a:r>
            <a:r>
              <a:rPr sz="1200" b="1" spc="-5" dirty="0">
                <a:solidFill>
                  <a:srgbClr val="0070C0"/>
                </a:solidFill>
                <a:latin typeface="Arial"/>
                <a:cs typeface="Arial"/>
              </a:rPr>
              <a:t>new</a:t>
            </a:r>
            <a:r>
              <a:rPr sz="1200" b="1" spc="-80" dirty="0">
                <a:solidFill>
                  <a:srgbClr val="0070C0"/>
                </a:solidFill>
                <a:latin typeface="Arial"/>
                <a:cs typeface="Arial"/>
              </a:rPr>
              <a:t> </a:t>
            </a:r>
            <a:r>
              <a:rPr sz="1200" b="1" dirty="0">
                <a:solidFill>
                  <a:srgbClr val="0070C0"/>
                </a:solidFill>
                <a:latin typeface="Arial"/>
                <a:cs typeface="Arial"/>
              </a:rPr>
              <a:t>IDP</a:t>
            </a:r>
            <a:r>
              <a:rPr sz="1200" b="1" spc="-80" dirty="0">
                <a:solidFill>
                  <a:srgbClr val="0070C0"/>
                </a:solidFill>
                <a:latin typeface="Arial"/>
                <a:cs typeface="Arial"/>
              </a:rPr>
              <a:t> </a:t>
            </a:r>
            <a:r>
              <a:rPr sz="1200" b="1" spc="-5" dirty="0">
                <a:solidFill>
                  <a:srgbClr val="0070C0"/>
                </a:solidFill>
                <a:latin typeface="Arial"/>
                <a:cs typeface="Arial"/>
              </a:rPr>
              <a:t>will</a:t>
            </a:r>
            <a:r>
              <a:rPr sz="1200" b="1" spc="-80" dirty="0">
                <a:solidFill>
                  <a:srgbClr val="0070C0"/>
                </a:solidFill>
                <a:latin typeface="Arial"/>
                <a:cs typeface="Arial"/>
              </a:rPr>
              <a:t> </a:t>
            </a:r>
            <a:r>
              <a:rPr sz="1200" b="1" spc="-5" dirty="0">
                <a:solidFill>
                  <a:srgbClr val="0070C0"/>
                </a:solidFill>
                <a:latin typeface="Arial"/>
                <a:cs typeface="Arial"/>
              </a:rPr>
              <a:t>be</a:t>
            </a:r>
            <a:r>
              <a:rPr sz="1200" b="1" spc="-80" dirty="0">
                <a:solidFill>
                  <a:srgbClr val="0070C0"/>
                </a:solidFill>
                <a:latin typeface="Arial"/>
                <a:cs typeface="Arial"/>
              </a:rPr>
              <a:t> </a:t>
            </a:r>
            <a:r>
              <a:rPr sz="1200" b="1" spc="-5" dirty="0">
                <a:solidFill>
                  <a:srgbClr val="0070C0"/>
                </a:solidFill>
                <a:latin typeface="Arial"/>
                <a:cs typeface="Arial"/>
              </a:rPr>
              <a:t>a</a:t>
            </a:r>
            <a:r>
              <a:rPr sz="1200" b="1" spc="-80" dirty="0">
                <a:solidFill>
                  <a:srgbClr val="0070C0"/>
                </a:solidFill>
                <a:latin typeface="Arial"/>
                <a:cs typeface="Arial"/>
              </a:rPr>
              <a:t> </a:t>
            </a:r>
            <a:r>
              <a:rPr sz="1200" b="1" spc="-5" dirty="0">
                <a:solidFill>
                  <a:srgbClr val="0070C0"/>
                </a:solidFill>
                <a:latin typeface="Arial"/>
                <a:cs typeface="Arial"/>
              </a:rPr>
              <a:t>statutory,</a:t>
            </a:r>
            <a:r>
              <a:rPr sz="1200" b="1" spc="-80" dirty="0">
                <a:solidFill>
                  <a:srgbClr val="0070C0"/>
                </a:solidFill>
                <a:latin typeface="Arial"/>
                <a:cs typeface="Arial"/>
              </a:rPr>
              <a:t> </a:t>
            </a:r>
            <a:r>
              <a:rPr sz="1200" b="1" spc="-5" dirty="0">
                <a:solidFill>
                  <a:srgbClr val="0070C0"/>
                </a:solidFill>
                <a:latin typeface="Arial"/>
                <a:cs typeface="Arial"/>
              </a:rPr>
              <a:t>single</a:t>
            </a:r>
            <a:r>
              <a:rPr sz="1200" b="1" spc="-80" dirty="0">
                <a:solidFill>
                  <a:srgbClr val="0070C0"/>
                </a:solidFill>
                <a:latin typeface="Arial"/>
                <a:cs typeface="Arial"/>
              </a:rPr>
              <a:t> </a:t>
            </a:r>
            <a:r>
              <a:rPr sz="1200" b="1" spc="-5" dirty="0">
                <a:solidFill>
                  <a:srgbClr val="0070C0"/>
                </a:solidFill>
                <a:latin typeface="Arial"/>
                <a:cs typeface="Arial"/>
              </a:rPr>
              <a:t>plan</a:t>
            </a:r>
            <a:r>
              <a:rPr sz="1200" b="1" spc="-80" dirty="0">
                <a:solidFill>
                  <a:srgbClr val="0070C0"/>
                </a:solidFill>
                <a:latin typeface="Arial"/>
                <a:cs typeface="Arial"/>
              </a:rPr>
              <a:t> </a:t>
            </a:r>
            <a:r>
              <a:rPr sz="1200" b="1" spc="-5" dirty="0">
                <a:solidFill>
                  <a:srgbClr val="0070C0"/>
                </a:solidFill>
                <a:latin typeface="Arial"/>
                <a:cs typeface="Arial"/>
              </a:rPr>
              <a:t>which</a:t>
            </a:r>
            <a:r>
              <a:rPr sz="1200" b="1" spc="-80" dirty="0">
                <a:solidFill>
                  <a:srgbClr val="0070C0"/>
                </a:solidFill>
                <a:latin typeface="Arial"/>
                <a:cs typeface="Arial"/>
              </a:rPr>
              <a:t> </a:t>
            </a:r>
            <a:r>
              <a:rPr sz="1200" b="1" spc="-5" dirty="0">
                <a:solidFill>
                  <a:srgbClr val="0070C0"/>
                </a:solidFill>
                <a:latin typeface="Arial"/>
                <a:cs typeface="Arial"/>
              </a:rPr>
              <a:t>will</a:t>
            </a:r>
            <a:r>
              <a:rPr sz="1200" b="1" spc="-80" dirty="0">
                <a:solidFill>
                  <a:srgbClr val="0070C0"/>
                </a:solidFill>
                <a:latin typeface="Arial"/>
                <a:cs typeface="Arial"/>
              </a:rPr>
              <a:t> </a:t>
            </a:r>
            <a:r>
              <a:rPr sz="1200" b="1" spc="-5" dirty="0">
                <a:solidFill>
                  <a:srgbClr val="0070C0"/>
                </a:solidFill>
                <a:latin typeface="Arial"/>
                <a:cs typeface="Arial"/>
              </a:rPr>
              <a:t>replace</a:t>
            </a:r>
            <a:r>
              <a:rPr sz="1200" b="1" spc="-80" dirty="0">
                <a:solidFill>
                  <a:srgbClr val="0070C0"/>
                </a:solidFill>
                <a:latin typeface="Arial"/>
                <a:cs typeface="Arial"/>
              </a:rPr>
              <a:t> </a:t>
            </a:r>
            <a:r>
              <a:rPr sz="1200" b="1" spc="-5" dirty="0">
                <a:solidFill>
                  <a:srgbClr val="0070C0"/>
                </a:solidFill>
                <a:latin typeface="Arial"/>
                <a:cs typeface="Arial"/>
              </a:rPr>
              <a:t>the</a:t>
            </a:r>
            <a:r>
              <a:rPr sz="1200" b="1" spc="-80" dirty="0">
                <a:solidFill>
                  <a:srgbClr val="0070C0"/>
                </a:solidFill>
                <a:latin typeface="Arial"/>
                <a:cs typeface="Arial"/>
              </a:rPr>
              <a:t> </a:t>
            </a:r>
            <a:r>
              <a:rPr sz="1200" b="1" spc="-5" dirty="0">
                <a:solidFill>
                  <a:srgbClr val="0070C0"/>
                </a:solidFill>
                <a:latin typeface="Arial"/>
                <a:cs typeface="Arial"/>
              </a:rPr>
              <a:t>three-tier</a:t>
            </a:r>
            <a:r>
              <a:rPr sz="1200" b="1" spc="-75" dirty="0">
                <a:solidFill>
                  <a:srgbClr val="0070C0"/>
                </a:solidFill>
                <a:latin typeface="Arial"/>
                <a:cs typeface="Arial"/>
              </a:rPr>
              <a:t> </a:t>
            </a:r>
            <a:r>
              <a:rPr sz="1200" b="1" spc="-5" dirty="0">
                <a:solidFill>
                  <a:srgbClr val="0070C0"/>
                </a:solidFill>
                <a:latin typeface="Arial"/>
                <a:cs typeface="Arial"/>
              </a:rPr>
              <a:t>graduated</a:t>
            </a:r>
            <a:r>
              <a:rPr sz="1200" b="1" spc="-80" dirty="0">
                <a:solidFill>
                  <a:srgbClr val="0070C0"/>
                </a:solidFill>
                <a:latin typeface="Arial"/>
                <a:cs typeface="Arial"/>
              </a:rPr>
              <a:t> </a:t>
            </a:r>
            <a:r>
              <a:rPr sz="1200" b="1" spc="-5" dirty="0">
                <a:solidFill>
                  <a:srgbClr val="0070C0"/>
                </a:solidFill>
                <a:latin typeface="Arial"/>
                <a:cs typeface="Arial"/>
              </a:rPr>
              <a:t>SEN</a:t>
            </a:r>
            <a:r>
              <a:rPr sz="1200" b="1" spc="-80" dirty="0">
                <a:solidFill>
                  <a:srgbClr val="0070C0"/>
                </a:solidFill>
                <a:latin typeface="Arial"/>
                <a:cs typeface="Arial"/>
              </a:rPr>
              <a:t> </a:t>
            </a:r>
            <a:r>
              <a:rPr sz="1200" b="1" spc="-5" dirty="0">
                <a:solidFill>
                  <a:srgbClr val="0070C0"/>
                </a:solidFill>
                <a:latin typeface="Arial"/>
                <a:cs typeface="Arial"/>
              </a:rPr>
              <a:t>system  (SNAP CYMRU, no date; </a:t>
            </a:r>
            <a:r>
              <a:rPr sz="1200" b="1" dirty="0">
                <a:solidFill>
                  <a:srgbClr val="0070C0"/>
                </a:solidFill>
                <a:latin typeface="Arial"/>
                <a:cs typeface="Arial"/>
              </a:rPr>
              <a:t>WG, </a:t>
            </a:r>
            <a:r>
              <a:rPr sz="1200" b="1" spc="-5" dirty="0">
                <a:solidFill>
                  <a:srgbClr val="0070C0"/>
                </a:solidFill>
                <a:latin typeface="Arial"/>
                <a:cs typeface="Arial"/>
              </a:rPr>
              <a:t>2014) and utilise a person-centred planning (PCP) approach  (ESTYN, 2018). This will provide a rights-based approach observing both the UNCRC and  UNCRPD</a:t>
            </a:r>
            <a:r>
              <a:rPr sz="1200" b="1" spc="-25" dirty="0">
                <a:solidFill>
                  <a:srgbClr val="0070C0"/>
                </a:solidFill>
                <a:latin typeface="Arial"/>
                <a:cs typeface="Arial"/>
              </a:rPr>
              <a:t> </a:t>
            </a:r>
            <a:r>
              <a:rPr sz="1200" b="1" spc="-5" dirty="0">
                <a:solidFill>
                  <a:srgbClr val="0070C0"/>
                </a:solidFill>
                <a:latin typeface="Arial"/>
                <a:cs typeface="Arial"/>
              </a:rPr>
              <a:t>so</a:t>
            </a:r>
            <a:r>
              <a:rPr sz="1200" b="1" spc="-25" dirty="0">
                <a:solidFill>
                  <a:srgbClr val="0070C0"/>
                </a:solidFill>
                <a:latin typeface="Arial"/>
                <a:cs typeface="Arial"/>
              </a:rPr>
              <a:t> </a:t>
            </a:r>
            <a:r>
              <a:rPr sz="1200" b="1" spc="-5" dirty="0">
                <a:solidFill>
                  <a:srgbClr val="0070C0"/>
                </a:solidFill>
                <a:latin typeface="Arial"/>
                <a:cs typeface="Arial"/>
              </a:rPr>
              <a:t>actively</a:t>
            </a:r>
            <a:r>
              <a:rPr sz="1200" b="1" spc="-25" dirty="0">
                <a:solidFill>
                  <a:srgbClr val="0070C0"/>
                </a:solidFill>
                <a:latin typeface="Arial"/>
                <a:cs typeface="Arial"/>
              </a:rPr>
              <a:t> </a:t>
            </a:r>
            <a:r>
              <a:rPr sz="1200" b="1" spc="-5" dirty="0">
                <a:solidFill>
                  <a:srgbClr val="0070C0"/>
                </a:solidFill>
                <a:latin typeface="Arial"/>
                <a:cs typeface="Arial"/>
              </a:rPr>
              <a:t>involving</a:t>
            </a:r>
            <a:r>
              <a:rPr sz="1200" b="1" spc="-25" dirty="0">
                <a:solidFill>
                  <a:srgbClr val="0070C0"/>
                </a:solidFill>
                <a:latin typeface="Arial"/>
                <a:cs typeface="Arial"/>
              </a:rPr>
              <a:t> </a:t>
            </a:r>
            <a:r>
              <a:rPr sz="1200" b="1" spc="-5" dirty="0">
                <a:solidFill>
                  <a:srgbClr val="0070C0"/>
                </a:solidFill>
                <a:latin typeface="Arial"/>
                <a:cs typeface="Arial"/>
              </a:rPr>
              <a:t>the</a:t>
            </a:r>
            <a:r>
              <a:rPr sz="1200" b="1" spc="-25" dirty="0">
                <a:solidFill>
                  <a:srgbClr val="0070C0"/>
                </a:solidFill>
                <a:latin typeface="Arial"/>
                <a:cs typeface="Arial"/>
              </a:rPr>
              <a:t> </a:t>
            </a:r>
            <a:r>
              <a:rPr sz="1200" b="1" spc="-5" dirty="0">
                <a:solidFill>
                  <a:srgbClr val="0070C0"/>
                </a:solidFill>
                <a:latin typeface="Arial"/>
                <a:cs typeface="Arial"/>
              </a:rPr>
              <a:t>children</a:t>
            </a:r>
            <a:r>
              <a:rPr sz="1200" b="1" spc="-20" dirty="0">
                <a:solidFill>
                  <a:srgbClr val="0070C0"/>
                </a:solidFill>
                <a:latin typeface="Arial"/>
                <a:cs typeface="Arial"/>
              </a:rPr>
              <a:t> </a:t>
            </a:r>
            <a:r>
              <a:rPr sz="1200" b="1" spc="-5" dirty="0">
                <a:solidFill>
                  <a:srgbClr val="0070C0"/>
                </a:solidFill>
                <a:latin typeface="Arial"/>
                <a:cs typeface="Arial"/>
              </a:rPr>
              <a:t>and</a:t>
            </a:r>
            <a:r>
              <a:rPr sz="1200" b="1" spc="-25" dirty="0">
                <a:solidFill>
                  <a:srgbClr val="0070C0"/>
                </a:solidFill>
                <a:latin typeface="Arial"/>
                <a:cs typeface="Arial"/>
              </a:rPr>
              <a:t> </a:t>
            </a:r>
            <a:r>
              <a:rPr sz="1200" b="1" spc="-5" dirty="0">
                <a:solidFill>
                  <a:srgbClr val="0070C0"/>
                </a:solidFill>
                <a:latin typeface="Arial"/>
                <a:cs typeface="Arial"/>
              </a:rPr>
              <a:t>young</a:t>
            </a:r>
            <a:r>
              <a:rPr sz="1200" b="1" spc="-20" dirty="0">
                <a:solidFill>
                  <a:srgbClr val="0070C0"/>
                </a:solidFill>
                <a:latin typeface="Arial"/>
                <a:cs typeface="Arial"/>
              </a:rPr>
              <a:t> </a:t>
            </a:r>
            <a:r>
              <a:rPr sz="1200" b="1" spc="-5" dirty="0">
                <a:solidFill>
                  <a:srgbClr val="0070C0"/>
                </a:solidFill>
                <a:latin typeface="Arial"/>
                <a:cs typeface="Arial"/>
              </a:rPr>
              <a:t>people</a:t>
            </a:r>
            <a:r>
              <a:rPr sz="1200" b="1" spc="-25" dirty="0">
                <a:solidFill>
                  <a:srgbClr val="0070C0"/>
                </a:solidFill>
                <a:latin typeface="Arial"/>
                <a:cs typeface="Arial"/>
              </a:rPr>
              <a:t> </a:t>
            </a:r>
            <a:r>
              <a:rPr sz="1200" b="1" spc="-5" dirty="0">
                <a:solidFill>
                  <a:srgbClr val="0070C0"/>
                </a:solidFill>
                <a:latin typeface="Arial"/>
                <a:cs typeface="Arial"/>
              </a:rPr>
              <a:t>by</a:t>
            </a:r>
            <a:r>
              <a:rPr sz="1200" b="1" spc="-25" dirty="0">
                <a:solidFill>
                  <a:srgbClr val="0070C0"/>
                </a:solidFill>
                <a:latin typeface="Arial"/>
                <a:cs typeface="Arial"/>
              </a:rPr>
              <a:t> </a:t>
            </a:r>
            <a:r>
              <a:rPr sz="1200" b="1" spc="-5" dirty="0">
                <a:solidFill>
                  <a:srgbClr val="0070C0"/>
                </a:solidFill>
                <a:latin typeface="Arial"/>
                <a:cs typeface="Arial"/>
              </a:rPr>
              <a:t>placing</a:t>
            </a:r>
            <a:r>
              <a:rPr sz="1200" b="1" spc="-25" dirty="0">
                <a:solidFill>
                  <a:srgbClr val="0070C0"/>
                </a:solidFill>
                <a:latin typeface="Arial"/>
                <a:cs typeface="Arial"/>
              </a:rPr>
              <a:t> </a:t>
            </a:r>
            <a:r>
              <a:rPr sz="1200" b="1" spc="-5" dirty="0">
                <a:solidFill>
                  <a:srgbClr val="0070C0"/>
                </a:solidFill>
                <a:latin typeface="Arial"/>
                <a:cs typeface="Arial"/>
              </a:rPr>
              <a:t>them</a:t>
            </a:r>
            <a:r>
              <a:rPr sz="1200" b="1" spc="-20" dirty="0">
                <a:solidFill>
                  <a:srgbClr val="0070C0"/>
                </a:solidFill>
                <a:latin typeface="Arial"/>
                <a:cs typeface="Arial"/>
              </a:rPr>
              <a:t> </a:t>
            </a:r>
            <a:r>
              <a:rPr sz="1200" b="1" spc="-5" dirty="0">
                <a:solidFill>
                  <a:srgbClr val="0070C0"/>
                </a:solidFill>
                <a:latin typeface="Arial"/>
                <a:cs typeface="Arial"/>
              </a:rPr>
              <a:t>at</a:t>
            </a:r>
            <a:r>
              <a:rPr sz="1200" b="1" spc="-20" dirty="0">
                <a:solidFill>
                  <a:srgbClr val="0070C0"/>
                </a:solidFill>
                <a:latin typeface="Arial"/>
                <a:cs typeface="Arial"/>
              </a:rPr>
              <a:t> </a:t>
            </a:r>
            <a:r>
              <a:rPr sz="1200" b="1" spc="-5" dirty="0">
                <a:solidFill>
                  <a:srgbClr val="0070C0"/>
                </a:solidFill>
                <a:latin typeface="Arial"/>
                <a:cs typeface="Arial"/>
              </a:rPr>
              <a:t>the</a:t>
            </a:r>
            <a:r>
              <a:rPr sz="1200" b="1" spc="-25" dirty="0">
                <a:solidFill>
                  <a:srgbClr val="0070C0"/>
                </a:solidFill>
                <a:latin typeface="Arial"/>
                <a:cs typeface="Arial"/>
              </a:rPr>
              <a:t> </a:t>
            </a:r>
            <a:r>
              <a:rPr sz="1200" b="1" spc="-5" dirty="0">
                <a:solidFill>
                  <a:srgbClr val="0070C0"/>
                </a:solidFill>
                <a:latin typeface="Arial"/>
                <a:cs typeface="Arial"/>
              </a:rPr>
              <a:t>centre</a:t>
            </a:r>
            <a:r>
              <a:rPr sz="1200" b="1" spc="-25" dirty="0">
                <a:solidFill>
                  <a:srgbClr val="0070C0"/>
                </a:solidFill>
                <a:latin typeface="Arial"/>
                <a:cs typeface="Arial"/>
              </a:rPr>
              <a:t> </a:t>
            </a:r>
            <a:r>
              <a:rPr sz="1200" b="1" spc="-5" dirty="0">
                <a:solidFill>
                  <a:srgbClr val="0070C0"/>
                </a:solidFill>
                <a:latin typeface="Arial"/>
                <a:cs typeface="Arial"/>
              </a:rPr>
              <a:t>of</a:t>
            </a:r>
            <a:r>
              <a:rPr sz="1200" b="1" spc="-25" dirty="0">
                <a:solidFill>
                  <a:srgbClr val="0070C0"/>
                </a:solidFill>
                <a:latin typeface="Arial"/>
                <a:cs typeface="Arial"/>
              </a:rPr>
              <a:t> </a:t>
            </a:r>
            <a:r>
              <a:rPr sz="1200" b="1" spc="-5" dirty="0">
                <a:solidFill>
                  <a:srgbClr val="0070C0"/>
                </a:solidFill>
                <a:latin typeface="Arial"/>
                <a:cs typeface="Arial"/>
              </a:rPr>
              <a:t>the  process. Obtaining the views of learners and their parents/ carers is essential as previously this  has not </a:t>
            </a:r>
            <a:r>
              <a:rPr sz="1200" b="1" spc="-10" dirty="0">
                <a:solidFill>
                  <a:srgbClr val="0070C0"/>
                </a:solidFill>
                <a:latin typeface="Arial"/>
                <a:cs typeface="Arial"/>
              </a:rPr>
              <a:t>been </a:t>
            </a:r>
            <a:r>
              <a:rPr sz="1200" b="1" spc="-5" dirty="0">
                <a:solidFill>
                  <a:srgbClr val="0070C0"/>
                </a:solidFill>
                <a:latin typeface="Arial"/>
                <a:cs typeface="Arial"/>
              </a:rPr>
              <a:t>emphasised </a:t>
            </a:r>
            <a:r>
              <a:rPr sz="1200" b="1" dirty="0">
                <a:solidFill>
                  <a:srgbClr val="0070C0"/>
                </a:solidFill>
                <a:latin typeface="Arial"/>
                <a:cs typeface="Arial"/>
              </a:rPr>
              <a:t>(WG, </a:t>
            </a:r>
            <a:r>
              <a:rPr sz="1200" b="1" spc="-5" dirty="0">
                <a:solidFill>
                  <a:srgbClr val="0070C0"/>
                </a:solidFill>
                <a:latin typeface="Arial"/>
                <a:cs typeface="Arial"/>
              </a:rPr>
              <a:t>2014). </a:t>
            </a:r>
            <a:r>
              <a:rPr sz="1200" b="1" dirty="0">
                <a:solidFill>
                  <a:srgbClr val="0070C0"/>
                </a:solidFill>
                <a:latin typeface="Arial"/>
                <a:cs typeface="Arial"/>
              </a:rPr>
              <a:t>It </a:t>
            </a:r>
            <a:r>
              <a:rPr sz="1200" b="1" spc="-5" dirty="0">
                <a:solidFill>
                  <a:srgbClr val="0070C0"/>
                </a:solidFill>
                <a:latin typeface="Arial"/>
                <a:cs typeface="Arial"/>
              </a:rPr>
              <a:t>crucially allows the necessary support </a:t>
            </a:r>
            <a:r>
              <a:rPr sz="1200" b="1" dirty="0">
                <a:solidFill>
                  <a:srgbClr val="0070C0"/>
                </a:solidFill>
                <a:latin typeface="Arial"/>
                <a:cs typeface="Arial"/>
              </a:rPr>
              <a:t>to </a:t>
            </a:r>
            <a:r>
              <a:rPr sz="1200" b="1" spc="-10" dirty="0">
                <a:solidFill>
                  <a:srgbClr val="0070C0"/>
                </a:solidFill>
                <a:latin typeface="Arial"/>
                <a:cs typeface="Arial"/>
              </a:rPr>
              <a:t>be  </a:t>
            </a:r>
            <a:r>
              <a:rPr sz="1200" b="1" spc="-5" dirty="0">
                <a:solidFill>
                  <a:srgbClr val="0070C0"/>
                </a:solidFill>
                <a:latin typeface="Arial"/>
                <a:cs typeface="Arial"/>
              </a:rPr>
              <a:t>collaboratively identified by the sharing of information between agencies as early as possible  ensuring that needs are promptly identified. This in turn will allow for timely interventions </a:t>
            </a:r>
            <a:r>
              <a:rPr sz="1200" b="1" dirty="0">
                <a:solidFill>
                  <a:srgbClr val="0070C0"/>
                </a:solidFill>
                <a:latin typeface="Arial"/>
                <a:cs typeface="Arial"/>
              </a:rPr>
              <a:t>to </a:t>
            </a:r>
            <a:r>
              <a:rPr sz="1200" b="1" spc="-10" dirty="0">
                <a:solidFill>
                  <a:srgbClr val="0070C0"/>
                </a:solidFill>
                <a:latin typeface="Arial"/>
                <a:cs typeface="Arial"/>
              </a:rPr>
              <a:t>be  </a:t>
            </a:r>
            <a:r>
              <a:rPr sz="1200" b="1" spc="-5" dirty="0">
                <a:solidFill>
                  <a:srgbClr val="0070C0"/>
                </a:solidFill>
                <a:latin typeface="Arial"/>
                <a:cs typeface="Arial"/>
              </a:rPr>
              <a:t>put in place (SNAP CYMRU, no date; WG, 2018). ESTYN (2018) have found that where settings  have used PCP and encouraged parental participation the outcomes for the learner have </a:t>
            </a:r>
            <a:r>
              <a:rPr sz="1200" b="1" spc="-10" dirty="0">
                <a:solidFill>
                  <a:srgbClr val="0070C0"/>
                </a:solidFill>
                <a:latin typeface="Arial"/>
                <a:cs typeface="Arial"/>
              </a:rPr>
              <a:t>been  </a:t>
            </a:r>
            <a:r>
              <a:rPr sz="1200" b="1" spc="-5" dirty="0">
                <a:solidFill>
                  <a:srgbClr val="0070C0"/>
                </a:solidFill>
                <a:latin typeface="Arial"/>
                <a:cs typeface="Arial"/>
              </a:rPr>
              <a:t>highly positive. </a:t>
            </a:r>
            <a:r>
              <a:rPr sz="1200" b="1" dirty="0">
                <a:solidFill>
                  <a:srgbClr val="0070C0"/>
                </a:solidFill>
                <a:latin typeface="Arial"/>
                <a:cs typeface="Arial"/>
              </a:rPr>
              <a:t>It </a:t>
            </a:r>
            <a:r>
              <a:rPr sz="1200" b="1" spc="-5" dirty="0">
                <a:solidFill>
                  <a:srgbClr val="0070C0"/>
                </a:solidFill>
                <a:latin typeface="Arial"/>
                <a:cs typeface="Arial"/>
              </a:rPr>
              <a:t>has enabled parents </a:t>
            </a:r>
            <a:r>
              <a:rPr sz="1200" b="1" dirty="0">
                <a:solidFill>
                  <a:srgbClr val="0070C0"/>
                </a:solidFill>
                <a:latin typeface="Arial"/>
                <a:cs typeface="Arial"/>
              </a:rPr>
              <a:t>to </a:t>
            </a:r>
            <a:r>
              <a:rPr sz="1200" b="1" spc="-5" dirty="0">
                <a:solidFill>
                  <a:srgbClr val="0070C0"/>
                </a:solidFill>
                <a:latin typeface="Arial"/>
                <a:cs typeface="Arial"/>
              </a:rPr>
              <a:t>offer greater understanding and support </a:t>
            </a:r>
            <a:r>
              <a:rPr sz="1200" b="1" dirty="0">
                <a:solidFill>
                  <a:srgbClr val="0070C0"/>
                </a:solidFill>
                <a:latin typeface="Arial"/>
                <a:cs typeface="Arial"/>
              </a:rPr>
              <a:t>to </a:t>
            </a:r>
            <a:r>
              <a:rPr sz="1200" b="1" spc="-5" dirty="0">
                <a:solidFill>
                  <a:srgbClr val="0070C0"/>
                </a:solidFill>
                <a:latin typeface="Arial"/>
                <a:cs typeface="Arial"/>
              </a:rPr>
              <a:t>their child is  essential in assisting the learner </a:t>
            </a:r>
            <a:r>
              <a:rPr sz="1200" b="1" dirty="0">
                <a:solidFill>
                  <a:srgbClr val="0070C0"/>
                </a:solidFill>
                <a:latin typeface="Arial"/>
                <a:cs typeface="Arial"/>
              </a:rPr>
              <a:t>to </a:t>
            </a:r>
            <a:r>
              <a:rPr sz="1200" b="1" spc="-5" dirty="0">
                <a:solidFill>
                  <a:srgbClr val="0070C0"/>
                </a:solidFill>
                <a:latin typeface="Arial"/>
                <a:cs typeface="Arial"/>
              </a:rPr>
              <a:t>overcome their learning barriers, improve their outcomes </a:t>
            </a:r>
            <a:r>
              <a:rPr sz="1200" b="1" spc="-10" dirty="0">
                <a:solidFill>
                  <a:srgbClr val="0070C0"/>
                </a:solidFill>
                <a:latin typeface="Arial"/>
                <a:cs typeface="Arial"/>
              </a:rPr>
              <a:t>and  </a:t>
            </a:r>
            <a:r>
              <a:rPr sz="1200" b="1" spc="-5" dirty="0">
                <a:solidFill>
                  <a:srgbClr val="0070C0"/>
                </a:solidFill>
                <a:latin typeface="Arial"/>
                <a:cs typeface="Arial"/>
              </a:rPr>
              <a:t>achieve their full potential (ERW,</a:t>
            </a:r>
            <a:r>
              <a:rPr sz="1200" b="1" spc="25" dirty="0">
                <a:solidFill>
                  <a:srgbClr val="0070C0"/>
                </a:solidFill>
                <a:latin typeface="Arial"/>
                <a:cs typeface="Arial"/>
              </a:rPr>
              <a:t> </a:t>
            </a:r>
            <a:r>
              <a:rPr sz="1200" b="1" spc="-5" dirty="0">
                <a:solidFill>
                  <a:srgbClr val="0070C0"/>
                </a:solidFill>
                <a:latin typeface="Arial"/>
                <a:cs typeface="Arial"/>
              </a:rPr>
              <a:t>2018).</a:t>
            </a:r>
            <a:endParaRPr sz="1200" b="1" dirty="0">
              <a:latin typeface="Arial"/>
              <a:cs typeface="Arial"/>
            </a:endParaRPr>
          </a:p>
        </p:txBody>
      </p:sp>
      <p:sp>
        <p:nvSpPr>
          <p:cNvPr id="9" name="object 9"/>
          <p:cNvSpPr txBox="1"/>
          <p:nvPr/>
        </p:nvSpPr>
        <p:spPr>
          <a:xfrm>
            <a:off x="25214" y="9201734"/>
            <a:ext cx="8207433" cy="1478033"/>
          </a:xfrm>
          <a:prstGeom prst="rect">
            <a:avLst/>
          </a:prstGeom>
        </p:spPr>
        <p:txBody>
          <a:bodyPr vert="horz" wrap="square" lIns="0" tIns="20955" rIns="0" bIns="0" rtlCol="0">
            <a:spAutoFit/>
          </a:bodyPr>
          <a:lstStyle/>
          <a:p>
            <a:pPr marL="12700" marR="2953385" indent="3275329">
              <a:lnSpc>
                <a:spcPct val="95800"/>
              </a:lnSpc>
              <a:spcBef>
                <a:spcPts val="165"/>
              </a:spcBef>
            </a:pPr>
            <a:r>
              <a:rPr sz="1400" b="1" u="heavy" spc="-5" dirty="0">
                <a:solidFill>
                  <a:srgbClr val="9BBB59"/>
                </a:solidFill>
                <a:uFill>
                  <a:solidFill>
                    <a:srgbClr val="9BBB59"/>
                  </a:solidFill>
                </a:uFill>
                <a:latin typeface="Arial"/>
                <a:cs typeface="Arial"/>
              </a:rPr>
              <a:t>Further Information</a:t>
            </a:r>
            <a:r>
              <a:rPr sz="1400" b="1" spc="-5" dirty="0">
                <a:solidFill>
                  <a:srgbClr val="9BBB59"/>
                </a:solidFill>
                <a:latin typeface="Arial"/>
                <a:cs typeface="Arial"/>
              </a:rPr>
              <a:t>:  </a:t>
            </a:r>
            <a:r>
              <a:rPr sz="1200" b="1" spc="-5" dirty="0">
                <a:solidFill>
                  <a:srgbClr val="9BBB59"/>
                </a:solidFill>
                <a:latin typeface="Arial"/>
                <a:cs typeface="Arial"/>
              </a:rPr>
              <a:t>Video presentation – Additional Learning Needs in Wales -What’s Happening  </a:t>
            </a:r>
            <a:r>
              <a:rPr sz="1200" b="1" u="sng" spc="-5" dirty="0">
                <a:solidFill>
                  <a:srgbClr val="0000FF"/>
                </a:solidFill>
                <a:uFill>
                  <a:solidFill>
                    <a:srgbClr val="0000FF"/>
                  </a:solidFill>
                </a:uFill>
                <a:latin typeface="Arial"/>
                <a:cs typeface="Arial"/>
                <a:hlinkClick r:id="rId2"/>
              </a:rPr>
              <a:t>https://www.youtube.com/watch?v=z2bkbs00Z68&amp;feature=youtu.be</a:t>
            </a:r>
            <a:endParaRPr sz="1200" b="1" dirty="0">
              <a:latin typeface="Arial"/>
              <a:cs typeface="Arial"/>
            </a:endParaRPr>
          </a:p>
          <a:p>
            <a:pPr marL="12700" marR="5080">
              <a:lnSpc>
                <a:spcPts val="1380"/>
              </a:lnSpc>
              <a:spcBef>
                <a:spcPts val="40"/>
              </a:spcBef>
            </a:pPr>
            <a:r>
              <a:rPr sz="1200" b="1" spc="-5" dirty="0">
                <a:solidFill>
                  <a:srgbClr val="9BBB59"/>
                </a:solidFill>
                <a:latin typeface="Arial"/>
                <a:cs typeface="Arial"/>
              </a:rPr>
              <a:t>Draft Additional Learning Needs Code </a:t>
            </a:r>
            <a:r>
              <a:rPr sz="1200" b="1" u="sng" spc="-5" dirty="0">
                <a:solidFill>
                  <a:srgbClr val="0000FF"/>
                </a:solidFill>
                <a:uFill>
                  <a:solidFill>
                    <a:srgbClr val="0000FF"/>
                  </a:solidFill>
                </a:uFill>
                <a:latin typeface="Arial"/>
                <a:cs typeface="Arial"/>
                <a:hlinkClick r:id="rId3"/>
              </a:rPr>
              <a:t>https://gov.wales/sites/default/files/consultations/2018-12/draft-additional-learning- </a:t>
            </a:r>
            <a:r>
              <a:rPr sz="1200" b="1" spc="-5" dirty="0">
                <a:solidFill>
                  <a:srgbClr val="0000FF"/>
                </a:solidFill>
                <a:latin typeface="Arial"/>
                <a:cs typeface="Arial"/>
              </a:rPr>
              <a:t> </a:t>
            </a:r>
            <a:r>
              <a:rPr sz="1200" b="1" u="sng" spc="-5" dirty="0">
                <a:solidFill>
                  <a:srgbClr val="0000FF"/>
                </a:solidFill>
                <a:uFill>
                  <a:solidFill>
                    <a:srgbClr val="0000FF"/>
                  </a:solidFill>
                </a:uFill>
                <a:latin typeface="Arial"/>
                <a:cs typeface="Arial"/>
                <a:hlinkClick r:id="rId3"/>
              </a:rPr>
              <a:t>needs-code-for-wales_0.pdf</a:t>
            </a:r>
            <a:endParaRPr sz="1200" b="1" dirty="0">
              <a:latin typeface="Arial"/>
              <a:cs typeface="Arial"/>
            </a:endParaRPr>
          </a:p>
          <a:p>
            <a:pPr marL="12700" marR="309880">
              <a:lnSpc>
                <a:spcPts val="1380"/>
              </a:lnSpc>
            </a:pPr>
            <a:r>
              <a:rPr sz="1200" b="1" spc="-5" dirty="0">
                <a:solidFill>
                  <a:srgbClr val="9BBB59"/>
                </a:solidFill>
                <a:latin typeface="Arial"/>
                <a:cs typeface="Arial"/>
              </a:rPr>
              <a:t>Person-centred Practice in Education </a:t>
            </a:r>
            <a:r>
              <a:rPr sz="1200" b="1" dirty="0">
                <a:solidFill>
                  <a:srgbClr val="9BBB59"/>
                </a:solidFill>
                <a:latin typeface="Arial"/>
                <a:cs typeface="Arial"/>
              </a:rPr>
              <a:t>(WG) </a:t>
            </a:r>
            <a:r>
              <a:rPr sz="1200" b="1" u="sng" spc="-5" dirty="0">
                <a:solidFill>
                  <a:srgbClr val="0000FF"/>
                </a:solidFill>
                <a:uFill>
                  <a:solidFill>
                    <a:srgbClr val="0000FF"/>
                  </a:solidFill>
                </a:uFill>
                <a:latin typeface="Arial"/>
                <a:cs typeface="Arial"/>
                <a:hlinkClick r:id="rId4"/>
              </a:rPr>
              <a:t>https://gov.wales/sites/default/files/publications/2019-01/person-centred- </a:t>
            </a:r>
            <a:r>
              <a:rPr sz="1200" b="1" spc="-5" dirty="0">
                <a:solidFill>
                  <a:srgbClr val="0000FF"/>
                </a:solidFill>
                <a:latin typeface="Arial"/>
                <a:cs typeface="Arial"/>
              </a:rPr>
              <a:t> </a:t>
            </a:r>
            <a:r>
              <a:rPr sz="1200" b="1" u="sng" spc="-5" dirty="0">
                <a:solidFill>
                  <a:srgbClr val="0000FF"/>
                </a:solidFill>
                <a:uFill>
                  <a:solidFill>
                    <a:srgbClr val="0000FF"/>
                  </a:solidFill>
                </a:uFill>
                <a:latin typeface="Arial"/>
                <a:cs typeface="Arial"/>
                <a:hlinkClick r:id="rId4"/>
              </a:rPr>
              <a:t>practice-in-education-a-guide-for-early-years-schools-and-colleges-in-wales.pdf</a:t>
            </a:r>
            <a:endParaRPr sz="1200" b="1" dirty="0">
              <a:latin typeface="Arial"/>
              <a:cs typeface="Arial"/>
            </a:endParaRPr>
          </a:p>
        </p:txBody>
      </p:sp>
      <p:sp>
        <p:nvSpPr>
          <p:cNvPr id="10" name="object 10"/>
          <p:cNvSpPr/>
          <p:nvPr/>
        </p:nvSpPr>
        <p:spPr>
          <a:xfrm>
            <a:off x="5289041" y="934224"/>
            <a:ext cx="4015739" cy="211061"/>
          </a:xfrm>
          <a:prstGeom prst="rect">
            <a:avLst/>
          </a:prstGeom>
          <a:blipFill>
            <a:blip r:embed="rId5" cstate="print"/>
            <a:stretch>
              <a:fillRect/>
            </a:stretch>
          </a:blipFill>
        </p:spPr>
        <p:txBody>
          <a:bodyPr wrap="square" lIns="0" tIns="0" rIns="0" bIns="0" rtlCol="0"/>
          <a:lstStyle/>
          <a:p>
            <a:endParaRPr/>
          </a:p>
        </p:txBody>
      </p:sp>
      <p:sp>
        <p:nvSpPr>
          <p:cNvPr id="11" name="object 11"/>
          <p:cNvSpPr/>
          <p:nvPr/>
        </p:nvSpPr>
        <p:spPr>
          <a:xfrm>
            <a:off x="1311274" y="3568155"/>
            <a:ext cx="5754499" cy="535940"/>
          </a:xfrm>
          <a:custGeom>
            <a:avLst/>
            <a:gdLst/>
            <a:ahLst/>
            <a:cxnLst/>
            <a:rect l="l" t="t" r="r" b="b"/>
            <a:pathLst>
              <a:path w="7066915" h="535939">
                <a:moveTo>
                  <a:pt x="0" y="0"/>
                </a:moveTo>
                <a:lnTo>
                  <a:pt x="7066915" y="0"/>
                </a:lnTo>
                <a:lnTo>
                  <a:pt x="7066915" y="535940"/>
                </a:lnTo>
                <a:lnTo>
                  <a:pt x="0" y="535940"/>
                </a:lnTo>
                <a:lnTo>
                  <a:pt x="0" y="0"/>
                </a:lnTo>
                <a:close/>
              </a:path>
            </a:pathLst>
          </a:custGeom>
          <a:ln w="31749">
            <a:solidFill>
              <a:srgbClr val="C0504D"/>
            </a:solidFill>
          </a:ln>
        </p:spPr>
        <p:txBody>
          <a:bodyPr wrap="square" lIns="0" tIns="0" rIns="0" bIns="0" rtlCol="0"/>
          <a:lstStyle/>
          <a:p>
            <a:endParaRPr/>
          </a:p>
        </p:txBody>
      </p:sp>
      <p:sp>
        <p:nvSpPr>
          <p:cNvPr id="12" name="object 12"/>
          <p:cNvSpPr txBox="1"/>
          <p:nvPr/>
        </p:nvSpPr>
        <p:spPr>
          <a:xfrm>
            <a:off x="1085848" y="3630654"/>
            <a:ext cx="6132325" cy="448713"/>
          </a:xfrm>
          <a:prstGeom prst="rect">
            <a:avLst/>
          </a:prstGeom>
        </p:spPr>
        <p:txBody>
          <a:bodyPr vert="horz" wrap="square" lIns="0" tIns="12700" rIns="0" bIns="0" rtlCol="0">
            <a:spAutoFit/>
          </a:bodyPr>
          <a:lstStyle/>
          <a:p>
            <a:pPr marL="2919730" marR="5080" indent="-2907030" algn="ctr">
              <a:lnSpc>
                <a:spcPct val="109600"/>
              </a:lnSpc>
              <a:spcBef>
                <a:spcPts val="100"/>
              </a:spcBef>
            </a:pPr>
            <a:r>
              <a:rPr sz="1300" b="1" spc="-5" dirty="0">
                <a:solidFill>
                  <a:srgbClr val="FF0000"/>
                </a:solidFill>
                <a:latin typeface="Arial"/>
                <a:cs typeface="Arial"/>
              </a:rPr>
              <a:t>SEN system ‘interventions are not planned </a:t>
            </a:r>
            <a:r>
              <a:rPr sz="1300" b="1" dirty="0">
                <a:solidFill>
                  <a:srgbClr val="FF0000"/>
                </a:solidFill>
                <a:latin typeface="Arial"/>
                <a:cs typeface="Arial"/>
              </a:rPr>
              <a:t>or </a:t>
            </a:r>
            <a:r>
              <a:rPr sz="1300" b="1" spc="-5" dirty="0">
                <a:solidFill>
                  <a:srgbClr val="FF0000"/>
                </a:solidFill>
                <a:latin typeface="Arial"/>
                <a:cs typeface="Arial"/>
              </a:rPr>
              <a:t>implemented in </a:t>
            </a:r>
            <a:r>
              <a:rPr sz="1300" b="1" dirty="0">
                <a:solidFill>
                  <a:srgbClr val="FF0000"/>
                </a:solidFill>
                <a:latin typeface="Arial"/>
                <a:cs typeface="Arial"/>
              </a:rPr>
              <a:t>a </a:t>
            </a:r>
            <a:endParaRPr lang="en-GB" sz="1300" b="1" dirty="0">
              <a:solidFill>
                <a:srgbClr val="FF0000"/>
              </a:solidFill>
              <a:latin typeface="Arial"/>
              <a:cs typeface="Arial"/>
            </a:endParaRPr>
          </a:p>
          <a:p>
            <a:pPr marL="2919730" marR="5080" indent="-2907030" algn="ctr">
              <a:lnSpc>
                <a:spcPct val="109600"/>
              </a:lnSpc>
              <a:spcBef>
                <a:spcPts val="100"/>
              </a:spcBef>
            </a:pPr>
            <a:r>
              <a:rPr sz="1300" b="1" spc="-5" dirty="0">
                <a:solidFill>
                  <a:srgbClr val="FF0000"/>
                </a:solidFill>
                <a:latin typeface="Arial"/>
                <a:cs typeface="Arial"/>
              </a:rPr>
              <a:t>timely </a:t>
            </a:r>
            <a:r>
              <a:rPr sz="1300" b="1" dirty="0">
                <a:solidFill>
                  <a:srgbClr val="FF0000"/>
                </a:solidFill>
                <a:latin typeface="Arial"/>
                <a:cs typeface="Arial"/>
              </a:rPr>
              <a:t>or </a:t>
            </a:r>
            <a:r>
              <a:rPr sz="1300" b="1" spc="-5" dirty="0">
                <a:solidFill>
                  <a:srgbClr val="FF0000"/>
                </a:solidFill>
                <a:latin typeface="Arial"/>
                <a:cs typeface="Arial"/>
              </a:rPr>
              <a:t>effective way’  </a:t>
            </a:r>
            <a:r>
              <a:rPr sz="1300" b="1" dirty="0">
                <a:solidFill>
                  <a:srgbClr val="FF0000"/>
                </a:solidFill>
                <a:latin typeface="Arial"/>
                <a:cs typeface="Arial"/>
              </a:rPr>
              <a:t>(WG,</a:t>
            </a:r>
            <a:r>
              <a:rPr sz="1300" b="1" spc="-10" dirty="0">
                <a:solidFill>
                  <a:srgbClr val="FF0000"/>
                </a:solidFill>
                <a:latin typeface="Arial"/>
                <a:cs typeface="Arial"/>
              </a:rPr>
              <a:t> </a:t>
            </a:r>
            <a:r>
              <a:rPr sz="1300" b="1" spc="-5" dirty="0">
                <a:solidFill>
                  <a:srgbClr val="FF0000"/>
                </a:solidFill>
                <a:latin typeface="Arial"/>
                <a:cs typeface="Arial"/>
              </a:rPr>
              <a:t>2014:2)</a:t>
            </a:r>
            <a:endParaRPr sz="1300" dirty="0">
              <a:latin typeface="Arial"/>
              <a:cs typeface="Arial"/>
            </a:endParaRPr>
          </a:p>
        </p:txBody>
      </p:sp>
      <p:sp>
        <p:nvSpPr>
          <p:cNvPr id="13" name="object 13"/>
          <p:cNvSpPr/>
          <p:nvPr/>
        </p:nvSpPr>
        <p:spPr>
          <a:xfrm>
            <a:off x="5464629" y="3518156"/>
            <a:ext cx="4149089" cy="4411217"/>
          </a:xfrm>
          <a:prstGeom prst="rect">
            <a:avLst/>
          </a:prstGeom>
          <a:blipFill>
            <a:blip r:embed="rId6" cstate="print"/>
            <a:stretch>
              <a:fillRect/>
            </a:stretch>
          </a:blipFill>
        </p:spPr>
        <p:txBody>
          <a:bodyPr wrap="square" lIns="0" tIns="0" rIns="0" bIns="0" rtlCol="0"/>
          <a:lstStyle/>
          <a:p>
            <a:endParaRPr/>
          </a:p>
        </p:txBody>
      </p:sp>
      <p:sp>
        <p:nvSpPr>
          <p:cNvPr id="14" name="object 14"/>
          <p:cNvSpPr/>
          <p:nvPr/>
        </p:nvSpPr>
        <p:spPr>
          <a:xfrm>
            <a:off x="5574795" y="3643236"/>
            <a:ext cx="3971925" cy="4221480"/>
          </a:xfrm>
          <a:custGeom>
            <a:avLst/>
            <a:gdLst/>
            <a:ahLst/>
            <a:cxnLst/>
            <a:rect l="l" t="t" r="r" b="b"/>
            <a:pathLst>
              <a:path w="3971925" h="4221480">
                <a:moveTo>
                  <a:pt x="1985962" y="0"/>
                </a:moveTo>
                <a:lnTo>
                  <a:pt x="1470596" y="1540878"/>
                </a:lnTo>
                <a:lnTo>
                  <a:pt x="0" y="1612455"/>
                </a:lnTo>
                <a:lnTo>
                  <a:pt x="1152093" y="2636354"/>
                </a:lnTo>
                <a:lnTo>
                  <a:pt x="758571" y="4221467"/>
                </a:lnTo>
                <a:lnTo>
                  <a:pt x="1985962" y="3313391"/>
                </a:lnTo>
                <a:lnTo>
                  <a:pt x="2987906" y="3313391"/>
                </a:lnTo>
                <a:lnTo>
                  <a:pt x="2819819" y="2636354"/>
                </a:lnTo>
                <a:lnTo>
                  <a:pt x="3971912" y="1612455"/>
                </a:lnTo>
                <a:lnTo>
                  <a:pt x="2501315" y="1540878"/>
                </a:lnTo>
                <a:lnTo>
                  <a:pt x="1985962" y="0"/>
                </a:lnTo>
                <a:close/>
              </a:path>
              <a:path w="3971925" h="4221480">
                <a:moveTo>
                  <a:pt x="2987906" y="3313391"/>
                </a:moveTo>
                <a:lnTo>
                  <a:pt x="1985962" y="3313391"/>
                </a:lnTo>
                <a:lnTo>
                  <a:pt x="3213354" y="4221467"/>
                </a:lnTo>
                <a:lnTo>
                  <a:pt x="2987906" y="3313391"/>
                </a:lnTo>
                <a:close/>
              </a:path>
            </a:pathLst>
          </a:custGeom>
          <a:solidFill>
            <a:srgbClr val="9BBB59"/>
          </a:solidFill>
        </p:spPr>
        <p:txBody>
          <a:bodyPr wrap="square" lIns="0" tIns="0" rIns="0" bIns="0" rtlCol="0"/>
          <a:lstStyle/>
          <a:p>
            <a:endParaRPr/>
          </a:p>
        </p:txBody>
      </p:sp>
      <p:sp>
        <p:nvSpPr>
          <p:cNvPr id="15" name="object 15"/>
          <p:cNvSpPr/>
          <p:nvPr/>
        </p:nvSpPr>
        <p:spPr>
          <a:xfrm>
            <a:off x="5574795" y="3621465"/>
            <a:ext cx="3971925" cy="4221480"/>
          </a:xfrm>
          <a:custGeom>
            <a:avLst/>
            <a:gdLst/>
            <a:ahLst/>
            <a:cxnLst/>
            <a:rect l="l" t="t" r="r" b="b"/>
            <a:pathLst>
              <a:path w="3971925" h="4221480">
                <a:moveTo>
                  <a:pt x="0" y="1612455"/>
                </a:moveTo>
                <a:lnTo>
                  <a:pt x="1470596" y="1540878"/>
                </a:lnTo>
                <a:lnTo>
                  <a:pt x="1985962" y="0"/>
                </a:lnTo>
                <a:lnTo>
                  <a:pt x="2501315" y="1540878"/>
                </a:lnTo>
                <a:lnTo>
                  <a:pt x="3971912" y="1612455"/>
                </a:lnTo>
                <a:lnTo>
                  <a:pt x="2819819" y="2636354"/>
                </a:lnTo>
                <a:lnTo>
                  <a:pt x="3213354" y="4221467"/>
                </a:lnTo>
                <a:lnTo>
                  <a:pt x="1985962" y="3313391"/>
                </a:lnTo>
                <a:lnTo>
                  <a:pt x="758571" y="4221467"/>
                </a:lnTo>
                <a:lnTo>
                  <a:pt x="1152093" y="2636354"/>
                </a:lnTo>
                <a:lnTo>
                  <a:pt x="0" y="1612455"/>
                </a:lnTo>
                <a:close/>
              </a:path>
            </a:pathLst>
          </a:custGeom>
          <a:ln w="38100">
            <a:solidFill>
              <a:srgbClr val="FFFFFF"/>
            </a:solidFill>
          </a:ln>
        </p:spPr>
        <p:txBody>
          <a:bodyPr wrap="square" lIns="0" tIns="0" rIns="0" bIns="0" rtlCol="0"/>
          <a:lstStyle/>
          <a:p>
            <a:endParaRPr/>
          </a:p>
        </p:txBody>
      </p:sp>
      <p:sp>
        <p:nvSpPr>
          <p:cNvPr id="16" name="object 16"/>
          <p:cNvSpPr/>
          <p:nvPr/>
        </p:nvSpPr>
        <p:spPr>
          <a:xfrm>
            <a:off x="6745985" y="5357621"/>
            <a:ext cx="1629917" cy="1642871"/>
          </a:xfrm>
          <a:prstGeom prst="rect">
            <a:avLst/>
          </a:prstGeom>
          <a:blipFill>
            <a:blip r:embed="rId7" cstate="print"/>
            <a:stretch>
              <a:fillRect/>
            </a:stretch>
          </a:blipFill>
        </p:spPr>
        <p:txBody>
          <a:bodyPr wrap="square" lIns="0" tIns="0" rIns="0" bIns="0" rtlCol="0"/>
          <a:lstStyle/>
          <a:p>
            <a:endParaRPr/>
          </a:p>
        </p:txBody>
      </p:sp>
      <p:sp>
        <p:nvSpPr>
          <p:cNvPr id="17" name="object 17"/>
          <p:cNvSpPr/>
          <p:nvPr/>
        </p:nvSpPr>
        <p:spPr>
          <a:xfrm>
            <a:off x="7258050" y="5839137"/>
            <a:ext cx="523875" cy="447675"/>
          </a:xfrm>
          <a:custGeom>
            <a:avLst/>
            <a:gdLst/>
            <a:ahLst/>
            <a:cxnLst/>
            <a:rect l="l" t="t" r="r" b="b"/>
            <a:pathLst>
              <a:path w="523875" h="447675">
                <a:moveTo>
                  <a:pt x="0" y="223837"/>
                </a:moveTo>
                <a:lnTo>
                  <a:pt x="130975" y="223837"/>
                </a:lnTo>
                <a:lnTo>
                  <a:pt x="130975" y="0"/>
                </a:lnTo>
                <a:lnTo>
                  <a:pt x="392899" y="0"/>
                </a:lnTo>
                <a:lnTo>
                  <a:pt x="392899" y="223837"/>
                </a:lnTo>
                <a:lnTo>
                  <a:pt x="523875" y="223837"/>
                </a:lnTo>
                <a:lnTo>
                  <a:pt x="261937" y="447675"/>
                </a:lnTo>
                <a:lnTo>
                  <a:pt x="0" y="223837"/>
                </a:lnTo>
                <a:close/>
              </a:path>
            </a:pathLst>
          </a:custGeom>
          <a:ln w="25400">
            <a:solidFill>
              <a:srgbClr val="FFFFFF"/>
            </a:solidFill>
          </a:ln>
        </p:spPr>
        <p:txBody>
          <a:bodyPr wrap="square" lIns="0" tIns="0" rIns="0" bIns="0" rtlCol="0"/>
          <a:lstStyle/>
          <a:p>
            <a:endParaRPr/>
          </a:p>
        </p:txBody>
      </p:sp>
      <p:sp>
        <p:nvSpPr>
          <p:cNvPr id="18" name="object 18"/>
          <p:cNvSpPr/>
          <p:nvPr/>
        </p:nvSpPr>
        <p:spPr>
          <a:xfrm>
            <a:off x="3061971" y="4250367"/>
            <a:ext cx="354330" cy="337820"/>
          </a:xfrm>
          <a:custGeom>
            <a:avLst/>
            <a:gdLst/>
            <a:ahLst/>
            <a:cxnLst/>
            <a:rect l="l" t="t" r="r" b="b"/>
            <a:pathLst>
              <a:path w="354329" h="337820">
                <a:moveTo>
                  <a:pt x="0" y="84454"/>
                </a:moveTo>
                <a:lnTo>
                  <a:pt x="185420" y="84454"/>
                </a:lnTo>
                <a:lnTo>
                  <a:pt x="185420" y="0"/>
                </a:lnTo>
                <a:lnTo>
                  <a:pt x="354330" y="168909"/>
                </a:lnTo>
                <a:lnTo>
                  <a:pt x="185420" y="337819"/>
                </a:lnTo>
                <a:lnTo>
                  <a:pt x="185420" y="253364"/>
                </a:lnTo>
                <a:lnTo>
                  <a:pt x="0" y="253364"/>
                </a:lnTo>
                <a:lnTo>
                  <a:pt x="0" y="84454"/>
                </a:lnTo>
                <a:close/>
              </a:path>
            </a:pathLst>
          </a:custGeom>
          <a:ln w="25400">
            <a:solidFill>
              <a:srgbClr val="000000"/>
            </a:solidFill>
          </a:ln>
        </p:spPr>
        <p:txBody>
          <a:bodyPr wrap="square" lIns="0" tIns="0" rIns="0" bIns="0" rtlCol="0"/>
          <a:lstStyle/>
          <a:p>
            <a:endParaRPr/>
          </a:p>
        </p:txBody>
      </p:sp>
      <p:sp>
        <p:nvSpPr>
          <p:cNvPr id="19" name="object 19"/>
          <p:cNvSpPr/>
          <p:nvPr/>
        </p:nvSpPr>
        <p:spPr>
          <a:xfrm>
            <a:off x="4472304" y="4257357"/>
            <a:ext cx="1786255" cy="314325"/>
          </a:xfrm>
          <a:custGeom>
            <a:avLst/>
            <a:gdLst/>
            <a:ahLst/>
            <a:cxnLst/>
            <a:rect l="l" t="t" r="r" b="b"/>
            <a:pathLst>
              <a:path w="1786254" h="314325">
                <a:moveTo>
                  <a:pt x="0" y="0"/>
                </a:moveTo>
                <a:lnTo>
                  <a:pt x="1786254" y="0"/>
                </a:lnTo>
                <a:lnTo>
                  <a:pt x="1786254" y="314325"/>
                </a:lnTo>
                <a:lnTo>
                  <a:pt x="0" y="314325"/>
                </a:lnTo>
                <a:lnTo>
                  <a:pt x="0" y="0"/>
                </a:lnTo>
                <a:close/>
              </a:path>
            </a:pathLst>
          </a:custGeom>
          <a:ln w="6350">
            <a:solidFill>
              <a:srgbClr val="FFFFFF"/>
            </a:solidFill>
          </a:ln>
        </p:spPr>
        <p:txBody>
          <a:bodyPr wrap="square" lIns="0" tIns="0" rIns="0" bIns="0" rtlCol="0"/>
          <a:lstStyle/>
          <a:p>
            <a:endParaRPr/>
          </a:p>
        </p:txBody>
      </p:sp>
      <p:sp>
        <p:nvSpPr>
          <p:cNvPr id="20" name="object 20"/>
          <p:cNvSpPr txBox="1"/>
          <p:nvPr/>
        </p:nvSpPr>
        <p:spPr>
          <a:xfrm>
            <a:off x="2642870" y="4285741"/>
            <a:ext cx="3434715" cy="208279"/>
          </a:xfrm>
          <a:prstGeom prst="rect">
            <a:avLst/>
          </a:prstGeom>
        </p:spPr>
        <p:txBody>
          <a:bodyPr vert="horz" wrap="square" lIns="0" tIns="12700" rIns="0" bIns="0" rtlCol="0">
            <a:spAutoFit/>
          </a:bodyPr>
          <a:lstStyle/>
          <a:p>
            <a:pPr marL="12700">
              <a:lnSpc>
                <a:spcPct val="100000"/>
              </a:lnSpc>
              <a:spcBef>
                <a:spcPts val="100"/>
              </a:spcBef>
              <a:tabLst>
                <a:tab pos="833755" algn="l"/>
                <a:tab pos="1923414" algn="l"/>
                <a:tab pos="2906395" algn="l"/>
              </a:tabLst>
            </a:pPr>
            <a:r>
              <a:rPr sz="1200" b="1" spc="-10" dirty="0">
                <a:solidFill>
                  <a:srgbClr val="FF0000"/>
                </a:solidFill>
                <a:latin typeface="Arial"/>
                <a:cs typeface="Arial"/>
              </a:rPr>
              <a:t>SE</a:t>
            </a:r>
            <a:r>
              <a:rPr sz="1200" b="1" spc="-5" dirty="0">
                <a:solidFill>
                  <a:srgbClr val="FF0000"/>
                </a:solidFill>
                <a:latin typeface="Arial"/>
                <a:cs typeface="Arial"/>
              </a:rPr>
              <a:t>N	</a:t>
            </a:r>
            <a:r>
              <a:rPr sz="1200" b="1" spc="-10" dirty="0">
                <a:solidFill>
                  <a:srgbClr val="9BBB59"/>
                </a:solidFill>
                <a:latin typeface="Arial"/>
                <a:cs typeface="Arial"/>
              </a:rPr>
              <a:t>AL</a:t>
            </a:r>
            <a:r>
              <a:rPr sz="1200" b="1" spc="-5" dirty="0">
                <a:solidFill>
                  <a:srgbClr val="9BBB59"/>
                </a:solidFill>
                <a:latin typeface="Arial"/>
                <a:cs typeface="Arial"/>
              </a:rPr>
              <a:t>N</a:t>
            </a:r>
            <a:r>
              <a:rPr sz="1200" b="1" dirty="0">
                <a:solidFill>
                  <a:srgbClr val="9BBB59"/>
                </a:solidFill>
                <a:latin typeface="Arial"/>
                <a:cs typeface="Arial"/>
              </a:rPr>
              <a:t>	</a:t>
            </a:r>
            <a:r>
              <a:rPr sz="1200" b="1" spc="-5" dirty="0">
                <a:solidFill>
                  <a:srgbClr val="FF0000"/>
                </a:solidFill>
                <a:latin typeface="Arial"/>
                <a:cs typeface="Arial"/>
              </a:rPr>
              <a:t>SE</a:t>
            </a:r>
            <a:r>
              <a:rPr sz="1200" b="1" dirty="0">
                <a:solidFill>
                  <a:srgbClr val="FF0000"/>
                </a:solidFill>
                <a:latin typeface="Arial"/>
                <a:cs typeface="Arial"/>
              </a:rPr>
              <a:t>N</a:t>
            </a:r>
            <a:r>
              <a:rPr sz="1200" b="1" spc="-5" dirty="0">
                <a:solidFill>
                  <a:srgbClr val="FF0000"/>
                </a:solidFill>
                <a:latin typeface="Arial"/>
                <a:cs typeface="Arial"/>
              </a:rPr>
              <a:t>C</a:t>
            </a:r>
            <a:r>
              <a:rPr sz="1200" b="1" dirty="0">
                <a:solidFill>
                  <a:srgbClr val="FF0000"/>
                </a:solidFill>
                <a:latin typeface="Arial"/>
                <a:cs typeface="Arial"/>
              </a:rPr>
              <a:t>o	</a:t>
            </a:r>
            <a:r>
              <a:rPr sz="1200" b="1" spc="-5" dirty="0">
                <a:solidFill>
                  <a:srgbClr val="9BBB59"/>
                </a:solidFill>
                <a:latin typeface="Arial"/>
                <a:cs typeface="Arial"/>
              </a:rPr>
              <a:t>ALNCo</a:t>
            </a:r>
            <a:endParaRPr sz="1200">
              <a:latin typeface="Arial"/>
              <a:cs typeface="Arial"/>
            </a:endParaRPr>
          </a:p>
        </p:txBody>
      </p:sp>
      <p:sp>
        <p:nvSpPr>
          <p:cNvPr id="21" name="object 21"/>
          <p:cNvSpPr/>
          <p:nvPr/>
        </p:nvSpPr>
        <p:spPr>
          <a:xfrm>
            <a:off x="5158738" y="4250367"/>
            <a:ext cx="340995" cy="337820"/>
          </a:xfrm>
          <a:custGeom>
            <a:avLst/>
            <a:gdLst/>
            <a:ahLst/>
            <a:cxnLst/>
            <a:rect l="l" t="t" r="r" b="b"/>
            <a:pathLst>
              <a:path w="340995" h="337820">
                <a:moveTo>
                  <a:pt x="0" y="84454"/>
                </a:moveTo>
                <a:lnTo>
                  <a:pt x="172085" y="84454"/>
                </a:lnTo>
                <a:lnTo>
                  <a:pt x="172085" y="0"/>
                </a:lnTo>
                <a:lnTo>
                  <a:pt x="340995" y="168909"/>
                </a:lnTo>
                <a:lnTo>
                  <a:pt x="172085" y="337819"/>
                </a:lnTo>
                <a:lnTo>
                  <a:pt x="172085" y="253364"/>
                </a:lnTo>
                <a:lnTo>
                  <a:pt x="0" y="253364"/>
                </a:lnTo>
                <a:lnTo>
                  <a:pt x="0" y="84454"/>
                </a:lnTo>
                <a:close/>
              </a:path>
            </a:pathLst>
          </a:custGeom>
          <a:ln w="25400">
            <a:solidFill>
              <a:srgbClr val="000000"/>
            </a:solidFill>
          </a:ln>
        </p:spPr>
        <p:txBody>
          <a:bodyPr wrap="square" lIns="0" tIns="0" rIns="0" bIns="0" rtlCol="0"/>
          <a:lstStyle/>
          <a:p>
            <a:endParaRPr/>
          </a:p>
        </p:txBody>
      </p:sp>
      <p:sp>
        <p:nvSpPr>
          <p:cNvPr id="22" name="object 22"/>
          <p:cNvSpPr txBox="1"/>
          <p:nvPr/>
        </p:nvSpPr>
        <p:spPr>
          <a:xfrm>
            <a:off x="9239250" y="3600767"/>
            <a:ext cx="5478145" cy="333375"/>
          </a:xfrm>
          <a:prstGeom prst="rect">
            <a:avLst/>
          </a:prstGeom>
          <a:ln w="31750">
            <a:solidFill>
              <a:srgbClr val="C00000"/>
            </a:solidFill>
          </a:ln>
        </p:spPr>
        <p:txBody>
          <a:bodyPr vert="horz" wrap="square" lIns="0" tIns="50800" rIns="0" bIns="0" rtlCol="0">
            <a:spAutoFit/>
          </a:bodyPr>
          <a:lstStyle/>
          <a:p>
            <a:pPr marL="201295">
              <a:lnSpc>
                <a:spcPct val="100000"/>
              </a:lnSpc>
              <a:spcBef>
                <a:spcPts val="400"/>
              </a:spcBef>
            </a:pPr>
            <a:r>
              <a:rPr sz="1300" b="1" spc="-5" dirty="0">
                <a:solidFill>
                  <a:srgbClr val="FF0000"/>
                </a:solidFill>
                <a:latin typeface="Arial"/>
                <a:cs typeface="Arial"/>
              </a:rPr>
              <a:t>SEN system ‘complex, bewildering and adversarial’ </a:t>
            </a:r>
            <a:r>
              <a:rPr sz="1300" b="1" dirty="0">
                <a:solidFill>
                  <a:srgbClr val="FF0000"/>
                </a:solidFill>
                <a:latin typeface="Arial"/>
                <a:cs typeface="Arial"/>
              </a:rPr>
              <a:t>(WG,</a:t>
            </a:r>
            <a:r>
              <a:rPr sz="1300" b="1" spc="35" dirty="0">
                <a:solidFill>
                  <a:srgbClr val="FF0000"/>
                </a:solidFill>
                <a:latin typeface="Arial"/>
                <a:cs typeface="Arial"/>
              </a:rPr>
              <a:t> </a:t>
            </a:r>
            <a:r>
              <a:rPr sz="1300" b="1" spc="-5" dirty="0">
                <a:solidFill>
                  <a:srgbClr val="FF0000"/>
                </a:solidFill>
                <a:latin typeface="Arial"/>
                <a:cs typeface="Arial"/>
              </a:rPr>
              <a:t>2014:2)</a:t>
            </a:r>
            <a:endParaRPr sz="1300">
              <a:latin typeface="Arial"/>
              <a:cs typeface="Arial"/>
            </a:endParaRPr>
          </a:p>
        </p:txBody>
      </p:sp>
      <p:sp>
        <p:nvSpPr>
          <p:cNvPr id="23" name="object 23"/>
          <p:cNvSpPr txBox="1"/>
          <p:nvPr/>
        </p:nvSpPr>
        <p:spPr>
          <a:xfrm>
            <a:off x="9010650" y="6896417"/>
            <a:ext cx="5898515" cy="356235"/>
          </a:xfrm>
          <a:prstGeom prst="rect">
            <a:avLst/>
          </a:prstGeom>
          <a:ln w="28575">
            <a:solidFill>
              <a:srgbClr val="C00000"/>
            </a:solidFill>
          </a:ln>
        </p:spPr>
        <p:txBody>
          <a:bodyPr vert="horz" wrap="square" lIns="0" tIns="48260" rIns="0" bIns="0" rtlCol="0">
            <a:spAutoFit/>
          </a:bodyPr>
          <a:lstStyle/>
          <a:p>
            <a:pPr marL="201295">
              <a:lnSpc>
                <a:spcPct val="100000"/>
              </a:lnSpc>
              <a:spcBef>
                <a:spcPts val="380"/>
              </a:spcBef>
            </a:pPr>
            <a:r>
              <a:rPr sz="1300" b="1" spc="-5" dirty="0">
                <a:solidFill>
                  <a:srgbClr val="FF0000"/>
                </a:solidFill>
                <a:latin typeface="Arial"/>
                <a:cs typeface="Arial"/>
              </a:rPr>
              <a:t>SEN System ’insufficiently child centred </a:t>
            </a:r>
            <a:r>
              <a:rPr sz="1300" b="1" dirty="0">
                <a:solidFill>
                  <a:srgbClr val="FF0000"/>
                </a:solidFill>
                <a:latin typeface="Arial"/>
                <a:cs typeface="Arial"/>
              </a:rPr>
              <a:t>or </a:t>
            </a:r>
            <a:r>
              <a:rPr sz="1300" b="1" spc="-5" dirty="0">
                <a:solidFill>
                  <a:srgbClr val="FF0000"/>
                </a:solidFill>
                <a:latin typeface="Arial"/>
                <a:cs typeface="Arial"/>
              </a:rPr>
              <a:t>user friendly’ </a:t>
            </a:r>
            <a:r>
              <a:rPr sz="1300" b="1" dirty="0">
                <a:solidFill>
                  <a:srgbClr val="FF0000"/>
                </a:solidFill>
                <a:latin typeface="Arial"/>
                <a:cs typeface="Arial"/>
              </a:rPr>
              <a:t>(WG,</a:t>
            </a:r>
            <a:r>
              <a:rPr sz="1300" b="1" spc="40" dirty="0">
                <a:solidFill>
                  <a:srgbClr val="FF0000"/>
                </a:solidFill>
                <a:latin typeface="Arial"/>
                <a:cs typeface="Arial"/>
              </a:rPr>
              <a:t> </a:t>
            </a:r>
            <a:r>
              <a:rPr sz="1300" b="1" spc="-5" dirty="0">
                <a:solidFill>
                  <a:srgbClr val="FF0000"/>
                </a:solidFill>
                <a:latin typeface="Arial"/>
                <a:cs typeface="Arial"/>
              </a:rPr>
              <a:t>2014:2)</a:t>
            </a:r>
            <a:endParaRPr sz="1300">
              <a:latin typeface="Arial"/>
              <a:cs typeface="Arial"/>
            </a:endParaRPr>
          </a:p>
        </p:txBody>
      </p:sp>
      <p:sp>
        <p:nvSpPr>
          <p:cNvPr id="24" name="object 24"/>
          <p:cNvSpPr txBox="1"/>
          <p:nvPr/>
        </p:nvSpPr>
        <p:spPr>
          <a:xfrm>
            <a:off x="6818630" y="4727701"/>
            <a:ext cx="1405255" cy="1033144"/>
          </a:xfrm>
          <a:prstGeom prst="rect">
            <a:avLst/>
          </a:prstGeom>
        </p:spPr>
        <p:txBody>
          <a:bodyPr vert="horz" wrap="square" lIns="0" tIns="31750" rIns="0" bIns="0" rtlCol="0">
            <a:spAutoFit/>
          </a:bodyPr>
          <a:lstStyle/>
          <a:p>
            <a:pPr marL="635" algn="ctr">
              <a:lnSpc>
                <a:spcPct val="100000"/>
              </a:lnSpc>
              <a:spcBef>
                <a:spcPts val="250"/>
              </a:spcBef>
            </a:pPr>
            <a:r>
              <a:rPr sz="1200" b="1" spc="-10" dirty="0">
                <a:solidFill>
                  <a:srgbClr val="FF0000"/>
                </a:solidFill>
                <a:latin typeface="Arial"/>
                <a:cs typeface="Arial"/>
              </a:rPr>
              <a:t>SEN</a:t>
            </a:r>
            <a:endParaRPr sz="1200">
              <a:latin typeface="Arial"/>
              <a:cs typeface="Arial"/>
            </a:endParaRPr>
          </a:p>
          <a:p>
            <a:pPr marL="12700" marR="5080" algn="ctr">
              <a:lnSpc>
                <a:spcPct val="110000"/>
              </a:lnSpc>
              <a:spcBef>
                <a:spcPts val="5"/>
              </a:spcBef>
            </a:pPr>
            <a:r>
              <a:rPr sz="1200" b="1" spc="-5" dirty="0">
                <a:solidFill>
                  <a:srgbClr val="FF0000"/>
                </a:solidFill>
                <a:latin typeface="Arial"/>
                <a:cs typeface="Arial"/>
              </a:rPr>
              <a:t>30-year-old</a:t>
            </a:r>
            <a:r>
              <a:rPr sz="1200" b="1" spc="-45" dirty="0">
                <a:solidFill>
                  <a:srgbClr val="FF0000"/>
                </a:solidFill>
                <a:latin typeface="Arial"/>
                <a:cs typeface="Arial"/>
              </a:rPr>
              <a:t> </a:t>
            </a:r>
            <a:r>
              <a:rPr sz="1200" b="1" spc="-10" dirty="0">
                <a:solidFill>
                  <a:srgbClr val="FF0000"/>
                </a:solidFill>
                <a:latin typeface="Arial"/>
                <a:cs typeface="Arial"/>
              </a:rPr>
              <a:t>system  </a:t>
            </a:r>
            <a:r>
              <a:rPr sz="1200" b="1" spc="-5" dirty="0">
                <a:solidFill>
                  <a:srgbClr val="FF0000"/>
                </a:solidFill>
                <a:latin typeface="Arial"/>
                <a:cs typeface="Arial"/>
              </a:rPr>
              <a:t>‘no longer </a:t>
            </a:r>
            <a:r>
              <a:rPr sz="1200" b="1" dirty="0">
                <a:solidFill>
                  <a:srgbClr val="FF0000"/>
                </a:solidFill>
                <a:latin typeface="Arial"/>
                <a:cs typeface="Arial"/>
              </a:rPr>
              <a:t>fit </a:t>
            </a:r>
            <a:r>
              <a:rPr sz="1200" b="1" spc="-5" dirty="0">
                <a:solidFill>
                  <a:srgbClr val="FF0000"/>
                </a:solidFill>
                <a:latin typeface="Arial"/>
                <a:cs typeface="Arial"/>
              </a:rPr>
              <a:t>for  purpose’  </a:t>
            </a:r>
            <a:r>
              <a:rPr sz="1200" spc="-5" dirty="0">
                <a:solidFill>
                  <a:srgbClr val="FF0000"/>
                </a:solidFill>
                <a:latin typeface="Arial"/>
                <a:cs typeface="Arial"/>
              </a:rPr>
              <a:t>(WG,2014:2)</a:t>
            </a:r>
            <a:endParaRPr sz="1200">
              <a:latin typeface="Arial"/>
              <a:cs typeface="Arial"/>
            </a:endParaRPr>
          </a:p>
        </p:txBody>
      </p:sp>
      <p:sp>
        <p:nvSpPr>
          <p:cNvPr id="25" name="object 25"/>
          <p:cNvSpPr txBox="1"/>
          <p:nvPr/>
        </p:nvSpPr>
        <p:spPr>
          <a:xfrm>
            <a:off x="7352792" y="5956045"/>
            <a:ext cx="338455" cy="208279"/>
          </a:xfrm>
          <a:prstGeom prst="rect">
            <a:avLst/>
          </a:prstGeom>
        </p:spPr>
        <p:txBody>
          <a:bodyPr vert="horz" wrap="square" lIns="0" tIns="12700" rIns="0" bIns="0" rtlCol="0">
            <a:spAutoFit/>
          </a:bodyPr>
          <a:lstStyle/>
          <a:p>
            <a:pPr marL="12700">
              <a:lnSpc>
                <a:spcPct val="100000"/>
              </a:lnSpc>
              <a:spcBef>
                <a:spcPts val="100"/>
              </a:spcBef>
            </a:pPr>
            <a:r>
              <a:rPr sz="1200" b="1" spc="-5" dirty="0">
                <a:latin typeface="Arial"/>
                <a:cs typeface="Arial"/>
              </a:rPr>
              <a:t>ALN</a:t>
            </a:r>
            <a:endParaRPr sz="1200">
              <a:latin typeface="Arial"/>
              <a:cs typeface="Arial"/>
            </a:endParaRPr>
          </a:p>
        </p:txBody>
      </p:sp>
      <p:sp>
        <p:nvSpPr>
          <p:cNvPr id="26" name="object 26"/>
          <p:cNvSpPr txBox="1"/>
          <p:nvPr/>
        </p:nvSpPr>
        <p:spPr>
          <a:xfrm>
            <a:off x="6788911" y="6284467"/>
            <a:ext cx="1465580" cy="908685"/>
          </a:xfrm>
          <a:prstGeom prst="rect">
            <a:avLst/>
          </a:prstGeom>
        </p:spPr>
        <p:txBody>
          <a:bodyPr vert="horz" wrap="square" lIns="0" tIns="24765" rIns="0" bIns="0" rtlCol="0">
            <a:spAutoFit/>
          </a:bodyPr>
          <a:lstStyle/>
          <a:p>
            <a:pPr marL="12700" marR="5080" indent="635" algn="ctr">
              <a:lnSpc>
                <a:spcPts val="1380"/>
              </a:lnSpc>
              <a:spcBef>
                <a:spcPts val="195"/>
              </a:spcBef>
            </a:pPr>
            <a:r>
              <a:rPr sz="1200" b="1" spc="-10" dirty="0">
                <a:latin typeface="Arial"/>
                <a:cs typeface="Arial"/>
              </a:rPr>
              <a:t>New </a:t>
            </a:r>
            <a:r>
              <a:rPr sz="1200" b="1" spc="-5" dirty="0">
                <a:latin typeface="Arial"/>
                <a:cs typeface="Arial"/>
              </a:rPr>
              <a:t>system ‘fully  inclusive, unified  and equitable for</a:t>
            </a:r>
            <a:r>
              <a:rPr sz="1200" b="1" spc="-50" dirty="0">
                <a:latin typeface="Arial"/>
                <a:cs typeface="Arial"/>
              </a:rPr>
              <a:t> </a:t>
            </a:r>
            <a:r>
              <a:rPr sz="1200" b="1" spc="-5" dirty="0">
                <a:latin typeface="Arial"/>
                <a:cs typeface="Arial"/>
              </a:rPr>
              <a:t>all  learners’</a:t>
            </a:r>
            <a:endParaRPr sz="1200" dirty="0">
              <a:latin typeface="Arial"/>
              <a:cs typeface="Arial"/>
            </a:endParaRPr>
          </a:p>
          <a:p>
            <a:pPr algn="ctr">
              <a:lnSpc>
                <a:spcPts val="1340"/>
              </a:lnSpc>
            </a:pPr>
            <a:r>
              <a:rPr sz="1200" spc="-5" dirty="0">
                <a:latin typeface="Arial"/>
                <a:cs typeface="Arial"/>
              </a:rPr>
              <a:t>(WG,</a:t>
            </a:r>
            <a:r>
              <a:rPr sz="1200" spc="-10" dirty="0">
                <a:latin typeface="Arial"/>
                <a:cs typeface="Arial"/>
              </a:rPr>
              <a:t> </a:t>
            </a:r>
            <a:r>
              <a:rPr sz="1200" spc="-5" dirty="0">
                <a:latin typeface="Arial"/>
                <a:cs typeface="Arial"/>
              </a:rPr>
              <a:t>2018:1</a:t>
            </a:r>
            <a:r>
              <a:rPr sz="1100" spc="-5" dirty="0">
                <a:latin typeface="Arial"/>
                <a:cs typeface="Arial"/>
              </a:rPr>
              <a:t>)</a:t>
            </a:r>
            <a:endParaRPr sz="1100" dirty="0">
              <a:latin typeface="Arial"/>
              <a:cs typeface="Arial"/>
            </a:endParaRPr>
          </a:p>
        </p:txBody>
      </p:sp>
      <p:sp>
        <p:nvSpPr>
          <p:cNvPr id="27" name="object 27"/>
          <p:cNvSpPr/>
          <p:nvPr/>
        </p:nvSpPr>
        <p:spPr>
          <a:xfrm>
            <a:off x="27936" y="227076"/>
            <a:ext cx="1718567" cy="1681695"/>
          </a:xfrm>
          <a:prstGeom prst="rect">
            <a:avLst/>
          </a:prstGeom>
          <a:blipFill>
            <a:blip r:embed="rId8" cstate="print"/>
            <a:stretch>
              <a:fillRect/>
            </a:stretch>
          </a:blipFill>
        </p:spPr>
        <p:txBody>
          <a:bodyPr wrap="square" lIns="0" tIns="0" rIns="0" bIns="0" rtlCol="0"/>
          <a:lstStyle/>
          <a:p>
            <a:endParaRPr/>
          </a:p>
        </p:txBody>
      </p:sp>
      <p:sp>
        <p:nvSpPr>
          <p:cNvPr id="28" name="object 28"/>
          <p:cNvSpPr/>
          <p:nvPr/>
        </p:nvSpPr>
        <p:spPr>
          <a:xfrm>
            <a:off x="76200" y="267461"/>
            <a:ext cx="1610360" cy="1573530"/>
          </a:xfrm>
          <a:custGeom>
            <a:avLst/>
            <a:gdLst/>
            <a:ahLst/>
            <a:cxnLst/>
            <a:rect l="l" t="t" r="r" b="b"/>
            <a:pathLst>
              <a:path w="1610360" h="1573530">
                <a:moveTo>
                  <a:pt x="805180" y="0"/>
                </a:moveTo>
                <a:lnTo>
                  <a:pt x="756130" y="1435"/>
                </a:lnTo>
                <a:lnTo>
                  <a:pt x="707858" y="5688"/>
                </a:lnTo>
                <a:lnTo>
                  <a:pt x="660447" y="12675"/>
                </a:lnTo>
                <a:lnTo>
                  <a:pt x="613982" y="22315"/>
                </a:lnTo>
                <a:lnTo>
                  <a:pt x="568546" y="34524"/>
                </a:lnTo>
                <a:lnTo>
                  <a:pt x="524225" y="49222"/>
                </a:lnTo>
                <a:lnTo>
                  <a:pt x="481103" y="66324"/>
                </a:lnTo>
                <a:lnTo>
                  <a:pt x="439262" y="85750"/>
                </a:lnTo>
                <a:lnTo>
                  <a:pt x="398789" y="107416"/>
                </a:lnTo>
                <a:lnTo>
                  <a:pt x="359766" y="131241"/>
                </a:lnTo>
                <a:lnTo>
                  <a:pt x="322279" y="157142"/>
                </a:lnTo>
                <a:lnTo>
                  <a:pt x="286412" y="185037"/>
                </a:lnTo>
                <a:lnTo>
                  <a:pt x="252247" y="214843"/>
                </a:lnTo>
                <a:lnTo>
                  <a:pt x="219871" y="246479"/>
                </a:lnTo>
                <a:lnTo>
                  <a:pt x="189367" y="279862"/>
                </a:lnTo>
                <a:lnTo>
                  <a:pt x="160819" y="314910"/>
                </a:lnTo>
                <a:lnTo>
                  <a:pt x="134312" y="351539"/>
                </a:lnTo>
                <a:lnTo>
                  <a:pt x="109930" y="389669"/>
                </a:lnTo>
                <a:lnTo>
                  <a:pt x="87756" y="429217"/>
                </a:lnTo>
                <a:lnTo>
                  <a:pt x="67876" y="470100"/>
                </a:lnTo>
                <a:lnTo>
                  <a:pt x="50373" y="512237"/>
                </a:lnTo>
                <a:lnTo>
                  <a:pt x="35332" y="555544"/>
                </a:lnTo>
                <a:lnTo>
                  <a:pt x="22837" y="599940"/>
                </a:lnTo>
                <a:lnTo>
                  <a:pt x="12972" y="645343"/>
                </a:lnTo>
                <a:lnTo>
                  <a:pt x="5821" y="691669"/>
                </a:lnTo>
                <a:lnTo>
                  <a:pt x="1469" y="738837"/>
                </a:lnTo>
                <a:lnTo>
                  <a:pt x="0" y="786765"/>
                </a:lnTo>
                <a:lnTo>
                  <a:pt x="1469" y="834692"/>
                </a:lnTo>
                <a:lnTo>
                  <a:pt x="5821" y="881860"/>
                </a:lnTo>
                <a:lnTo>
                  <a:pt x="12972" y="928186"/>
                </a:lnTo>
                <a:lnTo>
                  <a:pt x="22837" y="973589"/>
                </a:lnTo>
                <a:lnTo>
                  <a:pt x="35332" y="1017985"/>
                </a:lnTo>
                <a:lnTo>
                  <a:pt x="50373" y="1061292"/>
                </a:lnTo>
                <a:lnTo>
                  <a:pt x="67876" y="1103429"/>
                </a:lnTo>
                <a:lnTo>
                  <a:pt x="87756" y="1144312"/>
                </a:lnTo>
                <a:lnTo>
                  <a:pt x="109930" y="1183860"/>
                </a:lnTo>
                <a:lnTo>
                  <a:pt x="134312" y="1221990"/>
                </a:lnTo>
                <a:lnTo>
                  <a:pt x="160819" y="1258619"/>
                </a:lnTo>
                <a:lnTo>
                  <a:pt x="189367" y="1293667"/>
                </a:lnTo>
                <a:lnTo>
                  <a:pt x="219871" y="1327050"/>
                </a:lnTo>
                <a:lnTo>
                  <a:pt x="252247" y="1358686"/>
                </a:lnTo>
                <a:lnTo>
                  <a:pt x="286412" y="1388492"/>
                </a:lnTo>
                <a:lnTo>
                  <a:pt x="322279" y="1416387"/>
                </a:lnTo>
                <a:lnTo>
                  <a:pt x="359766" y="1442288"/>
                </a:lnTo>
                <a:lnTo>
                  <a:pt x="398789" y="1466113"/>
                </a:lnTo>
                <a:lnTo>
                  <a:pt x="439262" y="1487779"/>
                </a:lnTo>
                <a:lnTo>
                  <a:pt x="481103" y="1507205"/>
                </a:lnTo>
                <a:lnTo>
                  <a:pt x="524225" y="1524307"/>
                </a:lnTo>
                <a:lnTo>
                  <a:pt x="568546" y="1539005"/>
                </a:lnTo>
                <a:lnTo>
                  <a:pt x="613982" y="1551214"/>
                </a:lnTo>
                <a:lnTo>
                  <a:pt x="660447" y="1560854"/>
                </a:lnTo>
                <a:lnTo>
                  <a:pt x="707858" y="1567841"/>
                </a:lnTo>
                <a:lnTo>
                  <a:pt x="756130" y="1572094"/>
                </a:lnTo>
                <a:lnTo>
                  <a:pt x="805180" y="1573530"/>
                </a:lnTo>
                <a:lnTo>
                  <a:pt x="854229" y="1572094"/>
                </a:lnTo>
                <a:lnTo>
                  <a:pt x="902501" y="1567841"/>
                </a:lnTo>
                <a:lnTo>
                  <a:pt x="949912" y="1560854"/>
                </a:lnTo>
                <a:lnTo>
                  <a:pt x="996377" y="1551214"/>
                </a:lnTo>
                <a:lnTo>
                  <a:pt x="1041813" y="1539005"/>
                </a:lnTo>
                <a:lnTo>
                  <a:pt x="1086134" y="1524307"/>
                </a:lnTo>
                <a:lnTo>
                  <a:pt x="1129256" y="1507205"/>
                </a:lnTo>
                <a:lnTo>
                  <a:pt x="1171097" y="1487779"/>
                </a:lnTo>
                <a:lnTo>
                  <a:pt x="1211570" y="1466113"/>
                </a:lnTo>
                <a:lnTo>
                  <a:pt x="1250593" y="1442288"/>
                </a:lnTo>
                <a:lnTo>
                  <a:pt x="1288080" y="1416387"/>
                </a:lnTo>
                <a:lnTo>
                  <a:pt x="1323947" y="1388492"/>
                </a:lnTo>
                <a:lnTo>
                  <a:pt x="1358112" y="1358686"/>
                </a:lnTo>
                <a:lnTo>
                  <a:pt x="1390488" y="1327050"/>
                </a:lnTo>
                <a:lnTo>
                  <a:pt x="1420992" y="1293667"/>
                </a:lnTo>
                <a:lnTo>
                  <a:pt x="1449540" y="1258619"/>
                </a:lnTo>
                <a:lnTo>
                  <a:pt x="1476047" y="1221990"/>
                </a:lnTo>
                <a:lnTo>
                  <a:pt x="1500429" y="1183860"/>
                </a:lnTo>
                <a:lnTo>
                  <a:pt x="1522603" y="1144312"/>
                </a:lnTo>
                <a:lnTo>
                  <a:pt x="1542483" y="1103429"/>
                </a:lnTo>
                <a:lnTo>
                  <a:pt x="1559986" y="1061292"/>
                </a:lnTo>
                <a:lnTo>
                  <a:pt x="1575027" y="1017985"/>
                </a:lnTo>
                <a:lnTo>
                  <a:pt x="1587522" y="973589"/>
                </a:lnTo>
                <a:lnTo>
                  <a:pt x="1597387" y="928186"/>
                </a:lnTo>
                <a:lnTo>
                  <a:pt x="1604538" y="881860"/>
                </a:lnTo>
                <a:lnTo>
                  <a:pt x="1608890" y="834692"/>
                </a:lnTo>
                <a:lnTo>
                  <a:pt x="1610360" y="786765"/>
                </a:lnTo>
                <a:lnTo>
                  <a:pt x="1608890" y="738837"/>
                </a:lnTo>
                <a:lnTo>
                  <a:pt x="1604538" y="691669"/>
                </a:lnTo>
                <a:lnTo>
                  <a:pt x="1597387" y="645343"/>
                </a:lnTo>
                <a:lnTo>
                  <a:pt x="1587522" y="599940"/>
                </a:lnTo>
                <a:lnTo>
                  <a:pt x="1575027" y="555544"/>
                </a:lnTo>
                <a:lnTo>
                  <a:pt x="1559986" y="512237"/>
                </a:lnTo>
                <a:lnTo>
                  <a:pt x="1542483" y="470100"/>
                </a:lnTo>
                <a:lnTo>
                  <a:pt x="1522603" y="429217"/>
                </a:lnTo>
                <a:lnTo>
                  <a:pt x="1500429" y="389669"/>
                </a:lnTo>
                <a:lnTo>
                  <a:pt x="1476047" y="351539"/>
                </a:lnTo>
                <a:lnTo>
                  <a:pt x="1449540" y="314910"/>
                </a:lnTo>
                <a:lnTo>
                  <a:pt x="1420992" y="279862"/>
                </a:lnTo>
                <a:lnTo>
                  <a:pt x="1390488" y="246479"/>
                </a:lnTo>
                <a:lnTo>
                  <a:pt x="1358112" y="214843"/>
                </a:lnTo>
                <a:lnTo>
                  <a:pt x="1323947" y="185037"/>
                </a:lnTo>
                <a:lnTo>
                  <a:pt x="1288080" y="157142"/>
                </a:lnTo>
                <a:lnTo>
                  <a:pt x="1250593" y="131241"/>
                </a:lnTo>
                <a:lnTo>
                  <a:pt x="1211570" y="107416"/>
                </a:lnTo>
                <a:lnTo>
                  <a:pt x="1171097" y="85750"/>
                </a:lnTo>
                <a:lnTo>
                  <a:pt x="1129256" y="66324"/>
                </a:lnTo>
                <a:lnTo>
                  <a:pt x="1086134" y="49222"/>
                </a:lnTo>
                <a:lnTo>
                  <a:pt x="1041813" y="34524"/>
                </a:lnTo>
                <a:lnTo>
                  <a:pt x="996377" y="22315"/>
                </a:lnTo>
                <a:lnTo>
                  <a:pt x="949912" y="12675"/>
                </a:lnTo>
                <a:lnTo>
                  <a:pt x="902501" y="5688"/>
                </a:lnTo>
                <a:lnTo>
                  <a:pt x="854229" y="1435"/>
                </a:lnTo>
                <a:lnTo>
                  <a:pt x="805180" y="0"/>
                </a:lnTo>
                <a:close/>
              </a:path>
            </a:pathLst>
          </a:custGeom>
          <a:solidFill>
            <a:srgbClr val="9BBB59"/>
          </a:solidFill>
        </p:spPr>
        <p:txBody>
          <a:bodyPr wrap="square" lIns="0" tIns="0" rIns="0" bIns="0" rtlCol="0"/>
          <a:lstStyle/>
          <a:p>
            <a:endParaRPr/>
          </a:p>
        </p:txBody>
      </p:sp>
      <p:sp>
        <p:nvSpPr>
          <p:cNvPr id="29" name="object 29"/>
          <p:cNvSpPr/>
          <p:nvPr/>
        </p:nvSpPr>
        <p:spPr>
          <a:xfrm>
            <a:off x="76200" y="267461"/>
            <a:ext cx="1610360" cy="1573530"/>
          </a:xfrm>
          <a:custGeom>
            <a:avLst/>
            <a:gdLst/>
            <a:ahLst/>
            <a:cxnLst/>
            <a:rect l="l" t="t" r="r" b="b"/>
            <a:pathLst>
              <a:path w="1610360" h="1573530">
                <a:moveTo>
                  <a:pt x="0" y="786765"/>
                </a:moveTo>
                <a:lnTo>
                  <a:pt x="1469" y="738837"/>
                </a:lnTo>
                <a:lnTo>
                  <a:pt x="5821" y="691669"/>
                </a:lnTo>
                <a:lnTo>
                  <a:pt x="12972" y="645343"/>
                </a:lnTo>
                <a:lnTo>
                  <a:pt x="22837" y="599940"/>
                </a:lnTo>
                <a:lnTo>
                  <a:pt x="35332" y="555544"/>
                </a:lnTo>
                <a:lnTo>
                  <a:pt x="50373" y="512237"/>
                </a:lnTo>
                <a:lnTo>
                  <a:pt x="67876" y="470100"/>
                </a:lnTo>
                <a:lnTo>
                  <a:pt x="87756" y="429217"/>
                </a:lnTo>
                <a:lnTo>
                  <a:pt x="109930" y="389669"/>
                </a:lnTo>
                <a:lnTo>
                  <a:pt x="134312" y="351539"/>
                </a:lnTo>
                <a:lnTo>
                  <a:pt x="160819" y="314910"/>
                </a:lnTo>
                <a:lnTo>
                  <a:pt x="189367" y="279862"/>
                </a:lnTo>
                <a:lnTo>
                  <a:pt x="219871" y="246479"/>
                </a:lnTo>
                <a:lnTo>
                  <a:pt x="252247" y="214843"/>
                </a:lnTo>
                <a:lnTo>
                  <a:pt x="286412" y="185037"/>
                </a:lnTo>
                <a:lnTo>
                  <a:pt x="322279" y="157142"/>
                </a:lnTo>
                <a:lnTo>
                  <a:pt x="359766" y="131241"/>
                </a:lnTo>
                <a:lnTo>
                  <a:pt x="398789" y="107416"/>
                </a:lnTo>
                <a:lnTo>
                  <a:pt x="439262" y="85750"/>
                </a:lnTo>
                <a:lnTo>
                  <a:pt x="481103" y="66324"/>
                </a:lnTo>
                <a:lnTo>
                  <a:pt x="524225" y="49222"/>
                </a:lnTo>
                <a:lnTo>
                  <a:pt x="568546" y="34524"/>
                </a:lnTo>
                <a:lnTo>
                  <a:pt x="613982" y="22315"/>
                </a:lnTo>
                <a:lnTo>
                  <a:pt x="660447" y="12675"/>
                </a:lnTo>
                <a:lnTo>
                  <a:pt x="707858" y="5688"/>
                </a:lnTo>
                <a:lnTo>
                  <a:pt x="756130" y="1435"/>
                </a:lnTo>
                <a:lnTo>
                  <a:pt x="805180" y="0"/>
                </a:lnTo>
                <a:lnTo>
                  <a:pt x="854229" y="1435"/>
                </a:lnTo>
                <a:lnTo>
                  <a:pt x="902501" y="5688"/>
                </a:lnTo>
                <a:lnTo>
                  <a:pt x="949912" y="12675"/>
                </a:lnTo>
                <a:lnTo>
                  <a:pt x="996377" y="22315"/>
                </a:lnTo>
                <a:lnTo>
                  <a:pt x="1041813" y="34524"/>
                </a:lnTo>
                <a:lnTo>
                  <a:pt x="1086134" y="49222"/>
                </a:lnTo>
                <a:lnTo>
                  <a:pt x="1129256" y="66324"/>
                </a:lnTo>
                <a:lnTo>
                  <a:pt x="1171097" y="85750"/>
                </a:lnTo>
                <a:lnTo>
                  <a:pt x="1211570" y="107416"/>
                </a:lnTo>
                <a:lnTo>
                  <a:pt x="1250593" y="131241"/>
                </a:lnTo>
                <a:lnTo>
                  <a:pt x="1288080" y="157142"/>
                </a:lnTo>
                <a:lnTo>
                  <a:pt x="1323947" y="185037"/>
                </a:lnTo>
                <a:lnTo>
                  <a:pt x="1358112" y="214843"/>
                </a:lnTo>
                <a:lnTo>
                  <a:pt x="1390488" y="246479"/>
                </a:lnTo>
                <a:lnTo>
                  <a:pt x="1420992" y="279862"/>
                </a:lnTo>
                <a:lnTo>
                  <a:pt x="1449540" y="314910"/>
                </a:lnTo>
                <a:lnTo>
                  <a:pt x="1476047" y="351539"/>
                </a:lnTo>
                <a:lnTo>
                  <a:pt x="1500429" y="389669"/>
                </a:lnTo>
                <a:lnTo>
                  <a:pt x="1522603" y="429217"/>
                </a:lnTo>
                <a:lnTo>
                  <a:pt x="1542483" y="470100"/>
                </a:lnTo>
                <a:lnTo>
                  <a:pt x="1559986" y="512237"/>
                </a:lnTo>
                <a:lnTo>
                  <a:pt x="1575027" y="555544"/>
                </a:lnTo>
                <a:lnTo>
                  <a:pt x="1587522" y="599940"/>
                </a:lnTo>
                <a:lnTo>
                  <a:pt x="1597387" y="645343"/>
                </a:lnTo>
                <a:lnTo>
                  <a:pt x="1604538" y="691669"/>
                </a:lnTo>
                <a:lnTo>
                  <a:pt x="1608890" y="738837"/>
                </a:lnTo>
                <a:lnTo>
                  <a:pt x="1610360" y="786765"/>
                </a:lnTo>
                <a:lnTo>
                  <a:pt x="1608890" y="834692"/>
                </a:lnTo>
                <a:lnTo>
                  <a:pt x="1604538" y="881860"/>
                </a:lnTo>
                <a:lnTo>
                  <a:pt x="1597387" y="928186"/>
                </a:lnTo>
                <a:lnTo>
                  <a:pt x="1587522" y="973589"/>
                </a:lnTo>
                <a:lnTo>
                  <a:pt x="1575027" y="1017985"/>
                </a:lnTo>
                <a:lnTo>
                  <a:pt x="1559986" y="1061292"/>
                </a:lnTo>
                <a:lnTo>
                  <a:pt x="1542483" y="1103429"/>
                </a:lnTo>
                <a:lnTo>
                  <a:pt x="1522603" y="1144312"/>
                </a:lnTo>
                <a:lnTo>
                  <a:pt x="1500429" y="1183860"/>
                </a:lnTo>
                <a:lnTo>
                  <a:pt x="1476047" y="1221990"/>
                </a:lnTo>
                <a:lnTo>
                  <a:pt x="1449540" y="1258619"/>
                </a:lnTo>
                <a:lnTo>
                  <a:pt x="1420992" y="1293667"/>
                </a:lnTo>
                <a:lnTo>
                  <a:pt x="1390488" y="1327050"/>
                </a:lnTo>
                <a:lnTo>
                  <a:pt x="1358112" y="1358686"/>
                </a:lnTo>
                <a:lnTo>
                  <a:pt x="1323947" y="1388492"/>
                </a:lnTo>
                <a:lnTo>
                  <a:pt x="1288080" y="1416387"/>
                </a:lnTo>
                <a:lnTo>
                  <a:pt x="1250593" y="1442288"/>
                </a:lnTo>
                <a:lnTo>
                  <a:pt x="1211570" y="1466113"/>
                </a:lnTo>
                <a:lnTo>
                  <a:pt x="1171097" y="1487779"/>
                </a:lnTo>
                <a:lnTo>
                  <a:pt x="1129256" y="1507205"/>
                </a:lnTo>
                <a:lnTo>
                  <a:pt x="1086134" y="1524307"/>
                </a:lnTo>
                <a:lnTo>
                  <a:pt x="1041813" y="1539005"/>
                </a:lnTo>
                <a:lnTo>
                  <a:pt x="996377" y="1551214"/>
                </a:lnTo>
                <a:lnTo>
                  <a:pt x="949912" y="1560854"/>
                </a:lnTo>
                <a:lnTo>
                  <a:pt x="902501" y="1567841"/>
                </a:lnTo>
                <a:lnTo>
                  <a:pt x="854229" y="1572094"/>
                </a:lnTo>
                <a:lnTo>
                  <a:pt x="805180" y="1573530"/>
                </a:lnTo>
                <a:lnTo>
                  <a:pt x="756130" y="1572094"/>
                </a:lnTo>
                <a:lnTo>
                  <a:pt x="707858" y="1567841"/>
                </a:lnTo>
                <a:lnTo>
                  <a:pt x="660447" y="1560854"/>
                </a:lnTo>
                <a:lnTo>
                  <a:pt x="613982" y="1551214"/>
                </a:lnTo>
                <a:lnTo>
                  <a:pt x="568546" y="1539005"/>
                </a:lnTo>
                <a:lnTo>
                  <a:pt x="524225" y="1524307"/>
                </a:lnTo>
                <a:lnTo>
                  <a:pt x="481103" y="1507205"/>
                </a:lnTo>
                <a:lnTo>
                  <a:pt x="439262" y="1487779"/>
                </a:lnTo>
                <a:lnTo>
                  <a:pt x="398789" y="1466113"/>
                </a:lnTo>
                <a:lnTo>
                  <a:pt x="359766" y="1442288"/>
                </a:lnTo>
                <a:lnTo>
                  <a:pt x="322279" y="1416387"/>
                </a:lnTo>
                <a:lnTo>
                  <a:pt x="286412" y="1388492"/>
                </a:lnTo>
                <a:lnTo>
                  <a:pt x="252247" y="1358686"/>
                </a:lnTo>
                <a:lnTo>
                  <a:pt x="219871" y="1327050"/>
                </a:lnTo>
                <a:lnTo>
                  <a:pt x="189367" y="1293667"/>
                </a:lnTo>
                <a:lnTo>
                  <a:pt x="160819" y="1258619"/>
                </a:lnTo>
                <a:lnTo>
                  <a:pt x="134312" y="1221990"/>
                </a:lnTo>
                <a:lnTo>
                  <a:pt x="109930" y="1183860"/>
                </a:lnTo>
                <a:lnTo>
                  <a:pt x="87756" y="1144312"/>
                </a:lnTo>
                <a:lnTo>
                  <a:pt x="67876" y="1103429"/>
                </a:lnTo>
                <a:lnTo>
                  <a:pt x="50373" y="1061292"/>
                </a:lnTo>
                <a:lnTo>
                  <a:pt x="35332" y="1017985"/>
                </a:lnTo>
                <a:lnTo>
                  <a:pt x="22837" y="973589"/>
                </a:lnTo>
                <a:lnTo>
                  <a:pt x="12972" y="928186"/>
                </a:lnTo>
                <a:lnTo>
                  <a:pt x="5821" y="881860"/>
                </a:lnTo>
                <a:lnTo>
                  <a:pt x="1469" y="834692"/>
                </a:lnTo>
                <a:lnTo>
                  <a:pt x="0" y="786765"/>
                </a:lnTo>
                <a:close/>
              </a:path>
            </a:pathLst>
          </a:custGeom>
          <a:ln w="38100">
            <a:solidFill>
              <a:srgbClr val="FFFFFF"/>
            </a:solidFill>
          </a:ln>
        </p:spPr>
        <p:txBody>
          <a:bodyPr wrap="square" lIns="0" tIns="0" rIns="0" bIns="0" rtlCol="0"/>
          <a:lstStyle/>
          <a:p>
            <a:endParaRPr/>
          </a:p>
        </p:txBody>
      </p:sp>
      <p:sp>
        <p:nvSpPr>
          <p:cNvPr id="30" name="object 30"/>
          <p:cNvSpPr/>
          <p:nvPr/>
        </p:nvSpPr>
        <p:spPr>
          <a:xfrm>
            <a:off x="330707" y="562355"/>
            <a:ext cx="1101089" cy="982979"/>
          </a:xfrm>
          <a:prstGeom prst="rect">
            <a:avLst/>
          </a:prstGeom>
          <a:blipFill>
            <a:blip r:embed="rId9" cstate="print"/>
            <a:stretch>
              <a:fillRect/>
            </a:stretch>
          </a:blipFill>
        </p:spPr>
        <p:txBody>
          <a:bodyPr wrap="square" lIns="0" tIns="0" rIns="0" bIns="0" rtlCol="0"/>
          <a:lstStyle/>
          <a:p>
            <a:endParaRPr/>
          </a:p>
        </p:txBody>
      </p:sp>
      <p:sp>
        <p:nvSpPr>
          <p:cNvPr id="31" name="object 31"/>
          <p:cNvSpPr/>
          <p:nvPr/>
        </p:nvSpPr>
        <p:spPr>
          <a:xfrm>
            <a:off x="13356336" y="278129"/>
            <a:ext cx="1739645" cy="1687067"/>
          </a:xfrm>
          <a:prstGeom prst="rect">
            <a:avLst/>
          </a:prstGeom>
          <a:blipFill>
            <a:blip r:embed="rId10" cstate="print"/>
            <a:stretch>
              <a:fillRect/>
            </a:stretch>
          </a:blipFill>
        </p:spPr>
        <p:txBody>
          <a:bodyPr wrap="square" lIns="0" tIns="0" rIns="0" bIns="0" rtlCol="0"/>
          <a:lstStyle/>
          <a:p>
            <a:endParaRPr/>
          </a:p>
        </p:txBody>
      </p:sp>
      <p:sp>
        <p:nvSpPr>
          <p:cNvPr id="32" name="object 32"/>
          <p:cNvSpPr/>
          <p:nvPr/>
        </p:nvSpPr>
        <p:spPr>
          <a:xfrm>
            <a:off x="13416533" y="318515"/>
            <a:ext cx="1619250" cy="1566545"/>
          </a:xfrm>
          <a:custGeom>
            <a:avLst/>
            <a:gdLst/>
            <a:ahLst/>
            <a:cxnLst/>
            <a:rect l="l" t="t" r="r" b="b"/>
            <a:pathLst>
              <a:path w="1619250" h="1566545">
                <a:moveTo>
                  <a:pt x="809625" y="0"/>
                </a:moveTo>
                <a:lnTo>
                  <a:pt x="760305" y="1429"/>
                </a:lnTo>
                <a:lnTo>
                  <a:pt x="711766" y="5663"/>
                </a:lnTo>
                <a:lnTo>
                  <a:pt x="664094" y="12619"/>
                </a:lnTo>
                <a:lnTo>
                  <a:pt x="617372" y="22216"/>
                </a:lnTo>
                <a:lnTo>
                  <a:pt x="571687" y="34371"/>
                </a:lnTo>
                <a:lnTo>
                  <a:pt x="527121" y="49003"/>
                </a:lnTo>
                <a:lnTo>
                  <a:pt x="483760" y="66030"/>
                </a:lnTo>
                <a:lnTo>
                  <a:pt x="441689" y="85369"/>
                </a:lnTo>
                <a:lnTo>
                  <a:pt x="400992" y="106940"/>
                </a:lnTo>
                <a:lnTo>
                  <a:pt x="361754" y="130659"/>
                </a:lnTo>
                <a:lnTo>
                  <a:pt x="324060" y="156445"/>
                </a:lnTo>
                <a:lnTo>
                  <a:pt x="287994" y="184216"/>
                </a:lnTo>
                <a:lnTo>
                  <a:pt x="253641" y="213890"/>
                </a:lnTo>
                <a:lnTo>
                  <a:pt x="221086" y="245386"/>
                </a:lnTo>
                <a:lnTo>
                  <a:pt x="190414" y="278620"/>
                </a:lnTo>
                <a:lnTo>
                  <a:pt x="161708" y="313512"/>
                </a:lnTo>
                <a:lnTo>
                  <a:pt x="135055" y="349980"/>
                </a:lnTo>
                <a:lnTo>
                  <a:pt x="110537" y="387940"/>
                </a:lnTo>
                <a:lnTo>
                  <a:pt x="88242" y="427313"/>
                </a:lnTo>
                <a:lnTo>
                  <a:pt x="68251" y="468014"/>
                </a:lnTo>
                <a:lnTo>
                  <a:pt x="50652" y="509964"/>
                </a:lnTo>
                <a:lnTo>
                  <a:pt x="35528" y="553079"/>
                </a:lnTo>
                <a:lnTo>
                  <a:pt x="22963" y="597278"/>
                </a:lnTo>
                <a:lnTo>
                  <a:pt x="13044" y="642478"/>
                </a:lnTo>
                <a:lnTo>
                  <a:pt x="5853" y="688599"/>
                </a:lnTo>
                <a:lnTo>
                  <a:pt x="1477" y="735557"/>
                </a:lnTo>
                <a:lnTo>
                  <a:pt x="0" y="783272"/>
                </a:lnTo>
                <a:lnTo>
                  <a:pt x="1477" y="830987"/>
                </a:lnTo>
                <a:lnTo>
                  <a:pt x="5853" y="877945"/>
                </a:lnTo>
                <a:lnTo>
                  <a:pt x="13044" y="924066"/>
                </a:lnTo>
                <a:lnTo>
                  <a:pt x="22963" y="969266"/>
                </a:lnTo>
                <a:lnTo>
                  <a:pt x="35528" y="1013465"/>
                </a:lnTo>
                <a:lnTo>
                  <a:pt x="50652" y="1056580"/>
                </a:lnTo>
                <a:lnTo>
                  <a:pt x="68251" y="1098530"/>
                </a:lnTo>
                <a:lnTo>
                  <a:pt x="88242" y="1139231"/>
                </a:lnTo>
                <a:lnTo>
                  <a:pt x="110537" y="1178604"/>
                </a:lnTo>
                <a:lnTo>
                  <a:pt x="135055" y="1216564"/>
                </a:lnTo>
                <a:lnTo>
                  <a:pt x="161708" y="1253032"/>
                </a:lnTo>
                <a:lnTo>
                  <a:pt x="190414" y="1287924"/>
                </a:lnTo>
                <a:lnTo>
                  <a:pt x="221086" y="1321158"/>
                </a:lnTo>
                <a:lnTo>
                  <a:pt x="253641" y="1352654"/>
                </a:lnTo>
                <a:lnTo>
                  <a:pt x="287994" y="1382328"/>
                </a:lnTo>
                <a:lnTo>
                  <a:pt x="324060" y="1410099"/>
                </a:lnTo>
                <a:lnTo>
                  <a:pt x="361754" y="1435885"/>
                </a:lnTo>
                <a:lnTo>
                  <a:pt x="400992" y="1459604"/>
                </a:lnTo>
                <a:lnTo>
                  <a:pt x="441689" y="1481175"/>
                </a:lnTo>
                <a:lnTo>
                  <a:pt x="483760" y="1500514"/>
                </a:lnTo>
                <a:lnTo>
                  <a:pt x="527121" y="1517541"/>
                </a:lnTo>
                <a:lnTo>
                  <a:pt x="571687" y="1532173"/>
                </a:lnTo>
                <a:lnTo>
                  <a:pt x="617372" y="1544328"/>
                </a:lnTo>
                <a:lnTo>
                  <a:pt x="664094" y="1553925"/>
                </a:lnTo>
                <a:lnTo>
                  <a:pt x="711766" y="1560881"/>
                </a:lnTo>
                <a:lnTo>
                  <a:pt x="760305" y="1565115"/>
                </a:lnTo>
                <a:lnTo>
                  <a:pt x="809625" y="1566544"/>
                </a:lnTo>
                <a:lnTo>
                  <a:pt x="858944" y="1565115"/>
                </a:lnTo>
                <a:lnTo>
                  <a:pt x="907483" y="1560881"/>
                </a:lnTo>
                <a:lnTo>
                  <a:pt x="955155" y="1553925"/>
                </a:lnTo>
                <a:lnTo>
                  <a:pt x="1001877" y="1544328"/>
                </a:lnTo>
                <a:lnTo>
                  <a:pt x="1047562" y="1532173"/>
                </a:lnTo>
                <a:lnTo>
                  <a:pt x="1092128" y="1517541"/>
                </a:lnTo>
                <a:lnTo>
                  <a:pt x="1135489" y="1500514"/>
                </a:lnTo>
                <a:lnTo>
                  <a:pt x="1177560" y="1481175"/>
                </a:lnTo>
                <a:lnTo>
                  <a:pt x="1218257" y="1459604"/>
                </a:lnTo>
                <a:lnTo>
                  <a:pt x="1257495" y="1435885"/>
                </a:lnTo>
                <a:lnTo>
                  <a:pt x="1295189" y="1410099"/>
                </a:lnTo>
                <a:lnTo>
                  <a:pt x="1331255" y="1382328"/>
                </a:lnTo>
                <a:lnTo>
                  <a:pt x="1365608" y="1352654"/>
                </a:lnTo>
                <a:lnTo>
                  <a:pt x="1398163" y="1321158"/>
                </a:lnTo>
                <a:lnTo>
                  <a:pt x="1428835" y="1287924"/>
                </a:lnTo>
                <a:lnTo>
                  <a:pt x="1457541" y="1253032"/>
                </a:lnTo>
                <a:lnTo>
                  <a:pt x="1484194" y="1216564"/>
                </a:lnTo>
                <a:lnTo>
                  <a:pt x="1508712" y="1178604"/>
                </a:lnTo>
                <a:lnTo>
                  <a:pt x="1531007" y="1139231"/>
                </a:lnTo>
                <a:lnTo>
                  <a:pt x="1550998" y="1098530"/>
                </a:lnTo>
                <a:lnTo>
                  <a:pt x="1568597" y="1056580"/>
                </a:lnTo>
                <a:lnTo>
                  <a:pt x="1583721" y="1013465"/>
                </a:lnTo>
                <a:lnTo>
                  <a:pt x="1596286" y="969266"/>
                </a:lnTo>
                <a:lnTo>
                  <a:pt x="1606205" y="924066"/>
                </a:lnTo>
                <a:lnTo>
                  <a:pt x="1613396" y="877945"/>
                </a:lnTo>
                <a:lnTo>
                  <a:pt x="1617772" y="830987"/>
                </a:lnTo>
                <a:lnTo>
                  <a:pt x="1619250" y="783272"/>
                </a:lnTo>
                <a:lnTo>
                  <a:pt x="1617772" y="735557"/>
                </a:lnTo>
                <a:lnTo>
                  <a:pt x="1613396" y="688599"/>
                </a:lnTo>
                <a:lnTo>
                  <a:pt x="1606205" y="642478"/>
                </a:lnTo>
                <a:lnTo>
                  <a:pt x="1596286" y="597278"/>
                </a:lnTo>
                <a:lnTo>
                  <a:pt x="1583721" y="553079"/>
                </a:lnTo>
                <a:lnTo>
                  <a:pt x="1568597" y="509964"/>
                </a:lnTo>
                <a:lnTo>
                  <a:pt x="1550998" y="468014"/>
                </a:lnTo>
                <a:lnTo>
                  <a:pt x="1531007" y="427313"/>
                </a:lnTo>
                <a:lnTo>
                  <a:pt x="1508712" y="387940"/>
                </a:lnTo>
                <a:lnTo>
                  <a:pt x="1484194" y="349980"/>
                </a:lnTo>
                <a:lnTo>
                  <a:pt x="1457541" y="313512"/>
                </a:lnTo>
                <a:lnTo>
                  <a:pt x="1428835" y="278620"/>
                </a:lnTo>
                <a:lnTo>
                  <a:pt x="1398163" y="245386"/>
                </a:lnTo>
                <a:lnTo>
                  <a:pt x="1365608" y="213890"/>
                </a:lnTo>
                <a:lnTo>
                  <a:pt x="1331255" y="184216"/>
                </a:lnTo>
                <a:lnTo>
                  <a:pt x="1295189" y="156445"/>
                </a:lnTo>
                <a:lnTo>
                  <a:pt x="1257495" y="130659"/>
                </a:lnTo>
                <a:lnTo>
                  <a:pt x="1218257" y="106940"/>
                </a:lnTo>
                <a:lnTo>
                  <a:pt x="1177560" y="85369"/>
                </a:lnTo>
                <a:lnTo>
                  <a:pt x="1135489" y="66030"/>
                </a:lnTo>
                <a:lnTo>
                  <a:pt x="1092128" y="49003"/>
                </a:lnTo>
                <a:lnTo>
                  <a:pt x="1047562" y="34371"/>
                </a:lnTo>
                <a:lnTo>
                  <a:pt x="1001877" y="22216"/>
                </a:lnTo>
                <a:lnTo>
                  <a:pt x="955155" y="12619"/>
                </a:lnTo>
                <a:lnTo>
                  <a:pt x="907483" y="5663"/>
                </a:lnTo>
                <a:lnTo>
                  <a:pt x="858944" y="1429"/>
                </a:lnTo>
                <a:lnTo>
                  <a:pt x="809625" y="0"/>
                </a:lnTo>
                <a:close/>
              </a:path>
            </a:pathLst>
          </a:custGeom>
          <a:solidFill>
            <a:srgbClr val="9BBB59"/>
          </a:solidFill>
        </p:spPr>
        <p:txBody>
          <a:bodyPr wrap="square" lIns="0" tIns="0" rIns="0" bIns="0" rtlCol="0"/>
          <a:lstStyle/>
          <a:p>
            <a:endParaRPr/>
          </a:p>
        </p:txBody>
      </p:sp>
      <p:sp>
        <p:nvSpPr>
          <p:cNvPr id="33" name="object 33"/>
          <p:cNvSpPr/>
          <p:nvPr/>
        </p:nvSpPr>
        <p:spPr>
          <a:xfrm>
            <a:off x="13416533" y="318515"/>
            <a:ext cx="1619250" cy="1566545"/>
          </a:xfrm>
          <a:custGeom>
            <a:avLst/>
            <a:gdLst/>
            <a:ahLst/>
            <a:cxnLst/>
            <a:rect l="l" t="t" r="r" b="b"/>
            <a:pathLst>
              <a:path w="1619250" h="1566545">
                <a:moveTo>
                  <a:pt x="0" y="783272"/>
                </a:moveTo>
                <a:lnTo>
                  <a:pt x="1477" y="735557"/>
                </a:lnTo>
                <a:lnTo>
                  <a:pt x="5853" y="688599"/>
                </a:lnTo>
                <a:lnTo>
                  <a:pt x="13044" y="642478"/>
                </a:lnTo>
                <a:lnTo>
                  <a:pt x="22963" y="597278"/>
                </a:lnTo>
                <a:lnTo>
                  <a:pt x="35528" y="553079"/>
                </a:lnTo>
                <a:lnTo>
                  <a:pt x="50652" y="509964"/>
                </a:lnTo>
                <a:lnTo>
                  <a:pt x="68251" y="468014"/>
                </a:lnTo>
                <a:lnTo>
                  <a:pt x="88242" y="427313"/>
                </a:lnTo>
                <a:lnTo>
                  <a:pt x="110537" y="387940"/>
                </a:lnTo>
                <a:lnTo>
                  <a:pt x="135055" y="349980"/>
                </a:lnTo>
                <a:lnTo>
                  <a:pt x="161708" y="313512"/>
                </a:lnTo>
                <a:lnTo>
                  <a:pt x="190414" y="278620"/>
                </a:lnTo>
                <a:lnTo>
                  <a:pt x="221086" y="245386"/>
                </a:lnTo>
                <a:lnTo>
                  <a:pt x="253641" y="213890"/>
                </a:lnTo>
                <a:lnTo>
                  <a:pt x="287994" y="184216"/>
                </a:lnTo>
                <a:lnTo>
                  <a:pt x="324060" y="156445"/>
                </a:lnTo>
                <a:lnTo>
                  <a:pt x="361754" y="130659"/>
                </a:lnTo>
                <a:lnTo>
                  <a:pt x="400992" y="106940"/>
                </a:lnTo>
                <a:lnTo>
                  <a:pt x="441689" y="85369"/>
                </a:lnTo>
                <a:lnTo>
                  <a:pt x="483760" y="66030"/>
                </a:lnTo>
                <a:lnTo>
                  <a:pt x="527121" y="49003"/>
                </a:lnTo>
                <a:lnTo>
                  <a:pt x="571687" y="34371"/>
                </a:lnTo>
                <a:lnTo>
                  <a:pt x="617372" y="22216"/>
                </a:lnTo>
                <a:lnTo>
                  <a:pt x="664094" y="12619"/>
                </a:lnTo>
                <a:lnTo>
                  <a:pt x="711766" y="5663"/>
                </a:lnTo>
                <a:lnTo>
                  <a:pt x="760305" y="1429"/>
                </a:lnTo>
                <a:lnTo>
                  <a:pt x="809625" y="0"/>
                </a:lnTo>
                <a:lnTo>
                  <a:pt x="858944" y="1429"/>
                </a:lnTo>
                <a:lnTo>
                  <a:pt x="907483" y="5663"/>
                </a:lnTo>
                <a:lnTo>
                  <a:pt x="955155" y="12619"/>
                </a:lnTo>
                <a:lnTo>
                  <a:pt x="1001877" y="22216"/>
                </a:lnTo>
                <a:lnTo>
                  <a:pt x="1047562" y="34371"/>
                </a:lnTo>
                <a:lnTo>
                  <a:pt x="1092128" y="49003"/>
                </a:lnTo>
                <a:lnTo>
                  <a:pt x="1135489" y="66030"/>
                </a:lnTo>
                <a:lnTo>
                  <a:pt x="1177560" y="85369"/>
                </a:lnTo>
                <a:lnTo>
                  <a:pt x="1218257" y="106940"/>
                </a:lnTo>
                <a:lnTo>
                  <a:pt x="1257495" y="130659"/>
                </a:lnTo>
                <a:lnTo>
                  <a:pt x="1295189" y="156445"/>
                </a:lnTo>
                <a:lnTo>
                  <a:pt x="1331255" y="184216"/>
                </a:lnTo>
                <a:lnTo>
                  <a:pt x="1365608" y="213890"/>
                </a:lnTo>
                <a:lnTo>
                  <a:pt x="1398163" y="245386"/>
                </a:lnTo>
                <a:lnTo>
                  <a:pt x="1428835" y="278620"/>
                </a:lnTo>
                <a:lnTo>
                  <a:pt x="1457541" y="313512"/>
                </a:lnTo>
                <a:lnTo>
                  <a:pt x="1484194" y="349980"/>
                </a:lnTo>
                <a:lnTo>
                  <a:pt x="1508712" y="387940"/>
                </a:lnTo>
                <a:lnTo>
                  <a:pt x="1531007" y="427313"/>
                </a:lnTo>
                <a:lnTo>
                  <a:pt x="1550998" y="468014"/>
                </a:lnTo>
                <a:lnTo>
                  <a:pt x="1568597" y="509964"/>
                </a:lnTo>
                <a:lnTo>
                  <a:pt x="1583721" y="553079"/>
                </a:lnTo>
                <a:lnTo>
                  <a:pt x="1596286" y="597278"/>
                </a:lnTo>
                <a:lnTo>
                  <a:pt x="1606205" y="642478"/>
                </a:lnTo>
                <a:lnTo>
                  <a:pt x="1613396" y="688599"/>
                </a:lnTo>
                <a:lnTo>
                  <a:pt x="1617772" y="735557"/>
                </a:lnTo>
                <a:lnTo>
                  <a:pt x="1619250" y="783272"/>
                </a:lnTo>
                <a:lnTo>
                  <a:pt x="1617772" y="830987"/>
                </a:lnTo>
                <a:lnTo>
                  <a:pt x="1613396" y="877945"/>
                </a:lnTo>
                <a:lnTo>
                  <a:pt x="1606205" y="924066"/>
                </a:lnTo>
                <a:lnTo>
                  <a:pt x="1596286" y="969266"/>
                </a:lnTo>
                <a:lnTo>
                  <a:pt x="1583721" y="1013465"/>
                </a:lnTo>
                <a:lnTo>
                  <a:pt x="1568597" y="1056580"/>
                </a:lnTo>
                <a:lnTo>
                  <a:pt x="1550998" y="1098530"/>
                </a:lnTo>
                <a:lnTo>
                  <a:pt x="1531007" y="1139231"/>
                </a:lnTo>
                <a:lnTo>
                  <a:pt x="1508712" y="1178604"/>
                </a:lnTo>
                <a:lnTo>
                  <a:pt x="1484194" y="1216564"/>
                </a:lnTo>
                <a:lnTo>
                  <a:pt x="1457541" y="1253032"/>
                </a:lnTo>
                <a:lnTo>
                  <a:pt x="1428835" y="1287924"/>
                </a:lnTo>
                <a:lnTo>
                  <a:pt x="1398163" y="1321158"/>
                </a:lnTo>
                <a:lnTo>
                  <a:pt x="1365608" y="1352654"/>
                </a:lnTo>
                <a:lnTo>
                  <a:pt x="1331255" y="1382328"/>
                </a:lnTo>
                <a:lnTo>
                  <a:pt x="1295189" y="1410099"/>
                </a:lnTo>
                <a:lnTo>
                  <a:pt x="1257495" y="1435885"/>
                </a:lnTo>
                <a:lnTo>
                  <a:pt x="1218257" y="1459604"/>
                </a:lnTo>
                <a:lnTo>
                  <a:pt x="1177560" y="1481175"/>
                </a:lnTo>
                <a:lnTo>
                  <a:pt x="1135489" y="1500514"/>
                </a:lnTo>
                <a:lnTo>
                  <a:pt x="1092128" y="1517541"/>
                </a:lnTo>
                <a:lnTo>
                  <a:pt x="1047562" y="1532173"/>
                </a:lnTo>
                <a:lnTo>
                  <a:pt x="1001877" y="1544328"/>
                </a:lnTo>
                <a:lnTo>
                  <a:pt x="955155" y="1553925"/>
                </a:lnTo>
                <a:lnTo>
                  <a:pt x="907483" y="1560881"/>
                </a:lnTo>
                <a:lnTo>
                  <a:pt x="858944" y="1565115"/>
                </a:lnTo>
                <a:lnTo>
                  <a:pt x="809625" y="1566544"/>
                </a:lnTo>
                <a:lnTo>
                  <a:pt x="760305" y="1565115"/>
                </a:lnTo>
                <a:lnTo>
                  <a:pt x="711766" y="1560881"/>
                </a:lnTo>
                <a:lnTo>
                  <a:pt x="664094" y="1553925"/>
                </a:lnTo>
                <a:lnTo>
                  <a:pt x="617372" y="1544328"/>
                </a:lnTo>
                <a:lnTo>
                  <a:pt x="571687" y="1532173"/>
                </a:lnTo>
                <a:lnTo>
                  <a:pt x="527121" y="1517541"/>
                </a:lnTo>
                <a:lnTo>
                  <a:pt x="483760" y="1500514"/>
                </a:lnTo>
                <a:lnTo>
                  <a:pt x="441689" y="1481175"/>
                </a:lnTo>
                <a:lnTo>
                  <a:pt x="400992" y="1459604"/>
                </a:lnTo>
                <a:lnTo>
                  <a:pt x="361754" y="1435885"/>
                </a:lnTo>
                <a:lnTo>
                  <a:pt x="324060" y="1410099"/>
                </a:lnTo>
                <a:lnTo>
                  <a:pt x="287994" y="1382328"/>
                </a:lnTo>
                <a:lnTo>
                  <a:pt x="253641" y="1352654"/>
                </a:lnTo>
                <a:lnTo>
                  <a:pt x="221086" y="1321158"/>
                </a:lnTo>
                <a:lnTo>
                  <a:pt x="190414" y="1287924"/>
                </a:lnTo>
                <a:lnTo>
                  <a:pt x="161708" y="1253032"/>
                </a:lnTo>
                <a:lnTo>
                  <a:pt x="135055" y="1216564"/>
                </a:lnTo>
                <a:lnTo>
                  <a:pt x="110537" y="1178604"/>
                </a:lnTo>
                <a:lnTo>
                  <a:pt x="88242" y="1139231"/>
                </a:lnTo>
                <a:lnTo>
                  <a:pt x="68251" y="1098530"/>
                </a:lnTo>
                <a:lnTo>
                  <a:pt x="50652" y="1056580"/>
                </a:lnTo>
                <a:lnTo>
                  <a:pt x="35528" y="1013465"/>
                </a:lnTo>
                <a:lnTo>
                  <a:pt x="22963" y="969266"/>
                </a:lnTo>
                <a:lnTo>
                  <a:pt x="13044" y="924066"/>
                </a:lnTo>
                <a:lnTo>
                  <a:pt x="5853" y="877945"/>
                </a:lnTo>
                <a:lnTo>
                  <a:pt x="1477" y="830987"/>
                </a:lnTo>
                <a:lnTo>
                  <a:pt x="0" y="783272"/>
                </a:lnTo>
                <a:close/>
              </a:path>
            </a:pathLst>
          </a:custGeom>
          <a:ln w="38100">
            <a:solidFill>
              <a:srgbClr val="FFFFFF"/>
            </a:solidFill>
          </a:ln>
        </p:spPr>
        <p:txBody>
          <a:bodyPr wrap="square" lIns="0" tIns="0" rIns="0" bIns="0" rtlCol="0"/>
          <a:lstStyle/>
          <a:p>
            <a:endParaRPr/>
          </a:p>
        </p:txBody>
      </p:sp>
      <p:sp>
        <p:nvSpPr>
          <p:cNvPr id="34" name="object 34"/>
          <p:cNvSpPr/>
          <p:nvPr/>
        </p:nvSpPr>
        <p:spPr>
          <a:xfrm>
            <a:off x="13672565" y="611898"/>
            <a:ext cx="1107185" cy="979157"/>
          </a:xfrm>
          <a:prstGeom prst="rect">
            <a:avLst/>
          </a:prstGeom>
          <a:blipFill>
            <a:blip r:embed="rId11" cstate="print"/>
            <a:stretch>
              <a:fillRect/>
            </a:stretch>
          </a:blipFill>
        </p:spPr>
        <p:txBody>
          <a:bodyPr wrap="square" lIns="0" tIns="0" rIns="0" bIns="0" rtlCol="0"/>
          <a:lstStyle/>
          <a:p>
            <a:endParaRPr/>
          </a:p>
        </p:txBody>
      </p:sp>
      <p:sp>
        <p:nvSpPr>
          <p:cNvPr id="35" name="object 35"/>
          <p:cNvSpPr txBox="1"/>
          <p:nvPr/>
        </p:nvSpPr>
        <p:spPr>
          <a:xfrm>
            <a:off x="13887704" y="591565"/>
            <a:ext cx="702310" cy="969644"/>
          </a:xfrm>
          <a:prstGeom prst="rect">
            <a:avLst/>
          </a:prstGeom>
        </p:spPr>
        <p:txBody>
          <a:bodyPr vert="horz" wrap="square" lIns="0" tIns="19685" rIns="0" bIns="0" rtlCol="0">
            <a:spAutoFit/>
          </a:bodyPr>
          <a:lstStyle/>
          <a:p>
            <a:pPr marL="12700" marR="5080" algn="ctr">
              <a:lnSpc>
                <a:spcPct val="96000"/>
              </a:lnSpc>
              <a:spcBef>
                <a:spcPts val="155"/>
              </a:spcBef>
            </a:pPr>
            <a:r>
              <a:rPr sz="1200" spc="-10" dirty="0">
                <a:solidFill>
                  <a:srgbClr val="FFFFFF"/>
                </a:solidFill>
                <a:latin typeface="Arial"/>
                <a:cs typeface="Arial"/>
              </a:rPr>
              <a:t>SU</a:t>
            </a:r>
            <a:r>
              <a:rPr sz="1200" spc="-5" dirty="0">
                <a:solidFill>
                  <a:srgbClr val="FFFFFF"/>
                </a:solidFill>
                <a:latin typeface="Arial"/>
                <a:cs typeface="Arial"/>
              </a:rPr>
              <a:t>MM</a:t>
            </a:r>
            <a:r>
              <a:rPr sz="1200" spc="-10" dirty="0">
                <a:solidFill>
                  <a:srgbClr val="FFFFFF"/>
                </a:solidFill>
                <a:latin typeface="Arial"/>
                <a:cs typeface="Arial"/>
              </a:rPr>
              <a:t>ER  2023  </a:t>
            </a:r>
            <a:r>
              <a:rPr sz="1200" b="1" i="1" spc="-5" dirty="0">
                <a:solidFill>
                  <a:srgbClr val="FF0000"/>
                </a:solidFill>
                <a:latin typeface="Arial"/>
                <a:cs typeface="Arial"/>
              </a:rPr>
              <a:t>SEN</a:t>
            </a:r>
            <a:r>
              <a:rPr sz="1200" b="1" i="1" dirty="0">
                <a:solidFill>
                  <a:srgbClr val="FF0000"/>
                </a:solidFill>
                <a:latin typeface="Arial"/>
                <a:cs typeface="Arial"/>
              </a:rPr>
              <a:t>/</a:t>
            </a:r>
            <a:r>
              <a:rPr sz="1200" b="1" i="1" spc="-5" dirty="0">
                <a:solidFill>
                  <a:srgbClr val="FF0000"/>
                </a:solidFill>
                <a:latin typeface="Arial"/>
                <a:cs typeface="Arial"/>
              </a:rPr>
              <a:t>LDD  SYSTEM</a:t>
            </a:r>
            <a:endParaRPr sz="1200">
              <a:latin typeface="Arial"/>
              <a:cs typeface="Arial"/>
            </a:endParaRPr>
          </a:p>
          <a:p>
            <a:pPr marL="1270" algn="ctr">
              <a:lnSpc>
                <a:spcPts val="1845"/>
              </a:lnSpc>
            </a:pPr>
            <a:r>
              <a:rPr sz="1600" u="heavy" dirty="0">
                <a:solidFill>
                  <a:srgbClr val="FF0000"/>
                </a:solidFill>
                <a:uFill>
                  <a:solidFill>
                    <a:srgbClr val="FF0000"/>
                  </a:solidFill>
                </a:uFill>
                <a:latin typeface="Arial"/>
                <a:cs typeface="Arial"/>
              </a:rPr>
              <a:t>ENDS</a:t>
            </a:r>
            <a:endParaRPr sz="1600">
              <a:latin typeface="Arial"/>
              <a:cs typeface="Arial"/>
            </a:endParaRPr>
          </a:p>
        </p:txBody>
      </p:sp>
      <p:sp>
        <p:nvSpPr>
          <p:cNvPr id="36" name="object 36"/>
          <p:cNvSpPr/>
          <p:nvPr/>
        </p:nvSpPr>
        <p:spPr>
          <a:xfrm>
            <a:off x="3123379" y="626364"/>
            <a:ext cx="1404411" cy="1259385"/>
          </a:xfrm>
          <a:prstGeom prst="rect">
            <a:avLst/>
          </a:prstGeom>
          <a:blipFill>
            <a:blip r:embed="rId12" cstate="print"/>
            <a:stretch>
              <a:fillRect/>
            </a:stretch>
          </a:blipFill>
        </p:spPr>
        <p:txBody>
          <a:bodyPr wrap="square" lIns="0" tIns="0" rIns="0" bIns="0" rtlCol="0"/>
          <a:lstStyle/>
          <a:p>
            <a:endParaRPr/>
          </a:p>
        </p:txBody>
      </p:sp>
      <p:sp>
        <p:nvSpPr>
          <p:cNvPr id="37" name="object 37"/>
          <p:cNvSpPr/>
          <p:nvPr/>
        </p:nvSpPr>
        <p:spPr>
          <a:xfrm>
            <a:off x="3172205" y="666753"/>
            <a:ext cx="1295400" cy="1152525"/>
          </a:xfrm>
          <a:custGeom>
            <a:avLst/>
            <a:gdLst/>
            <a:ahLst/>
            <a:cxnLst/>
            <a:rect l="l" t="t" r="r" b="b"/>
            <a:pathLst>
              <a:path w="1295400" h="1152525">
                <a:moveTo>
                  <a:pt x="1103312" y="0"/>
                </a:moveTo>
                <a:lnTo>
                  <a:pt x="192087" y="0"/>
                </a:lnTo>
                <a:lnTo>
                  <a:pt x="148044" y="5073"/>
                </a:lnTo>
                <a:lnTo>
                  <a:pt x="107613" y="19524"/>
                </a:lnTo>
                <a:lnTo>
                  <a:pt x="71948" y="42200"/>
                </a:lnTo>
                <a:lnTo>
                  <a:pt x="42200" y="71948"/>
                </a:lnTo>
                <a:lnTo>
                  <a:pt x="19524" y="107613"/>
                </a:lnTo>
                <a:lnTo>
                  <a:pt x="5073" y="148044"/>
                </a:lnTo>
                <a:lnTo>
                  <a:pt x="0" y="192087"/>
                </a:lnTo>
                <a:lnTo>
                  <a:pt x="0" y="960424"/>
                </a:lnTo>
                <a:lnTo>
                  <a:pt x="5073" y="1004472"/>
                </a:lnTo>
                <a:lnTo>
                  <a:pt x="19524" y="1044906"/>
                </a:lnTo>
                <a:lnTo>
                  <a:pt x="42200" y="1080574"/>
                </a:lnTo>
                <a:lnTo>
                  <a:pt x="71948" y="1110323"/>
                </a:lnTo>
                <a:lnTo>
                  <a:pt x="107613" y="1133000"/>
                </a:lnTo>
                <a:lnTo>
                  <a:pt x="148044" y="1147451"/>
                </a:lnTo>
                <a:lnTo>
                  <a:pt x="192087" y="1152525"/>
                </a:lnTo>
                <a:lnTo>
                  <a:pt x="1103312" y="1152525"/>
                </a:lnTo>
                <a:lnTo>
                  <a:pt x="1147355" y="1147451"/>
                </a:lnTo>
                <a:lnTo>
                  <a:pt x="1187786" y="1133000"/>
                </a:lnTo>
                <a:lnTo>
                  <a:pt x="1223451" y="1110323"/>
                </a:lnTo>
                <a:lnTo>
                  <a:pt x="1253199" y="1080574"/>
                </a:lnTo>
                <a:lnTo>
                  <a:pt x="1275875" y="1044906"/>
                </a:lnTo>
                <a:lnTo>
                  <a:pt x="1290326" y="1004472"/>
                </a:lnTo>
                <a:lnTo>
                  <a:pt x="1295400" y="960424"/>
                </a:lnTo>
                <a:lnTo>
                  <a:pt x="1295400" y="192087"/>
                </a:lnTo>
                <a:lnTo>
                  <a:pt x="1290326" y="148044"/>
                </a:lnTo>
                <a:lnTo>
                  <a:pt x="1275875" y="107613"/>
                </a:lnTo>
                <a:lnTo>
                  <a:pt x="1253199" y="71948"/>
                </a:lnTo>
                <a:lnTo>
                  <a:pt x="1223451" y="42200"/>
                </a:lnTo>
                <a:lnTo>
                  <a:pt x="1187786" y="19524"/>
                </a:lnTo>
                <a:lnTo>
                  <a:pt x="1147355" y="5073"/>
                </a:lnTo>
                <a:lnTo>
                  <a:pt x="1103312" y="0"/>
                </a:lnTo>
                <a:close/>
              </a:path>
            </a:pathLst>
          </a:custGeom>
          <a:solidFill>
            <a:srgbClr val="9BBB59"/>
          </a:solidFill>
        </p:spPr>
        <p:txBody>
          <a:bodyPr wrap="square" lIns="0" tIns="0" rIns="0" bIns="0" rtlCol="0"/>
          <a:lstStyle/>
          <a:p>
            <a:endParaRPr/>
          </a:p>
        </p:txBody>
      </p:sp>
      <p:sp>
        <p:nvSpPr>
          <p:cNvPr id="38" name="object 38"/>
          <p:cNvSpPr/>
          <p:nvPr/>
        </p:nvSpPr>
        <p:spPr>
          <a:xfrm>
            <a:off x="3172205" y="666753"/>
            <a:ext cx="1295400" cy="1152525"/>
          </a:xfrm>
          <a:custGeom>
            <a:avLst/>
            <a:gdLst/>
            <a:ahLst/>
            <a:cxnLst/>
            <a:rect l="l" t="t" r="r" b="b"/>
            <a:pathLst>
              <a:path w="1295400" h="1152525">
                <a:moveTo>
                  <a:pt x="0" y="192087"/>
                </a:moveTo>
                <a:lnTo>
                  <a:pt x="5073" y="148044"/>
                </a:lnTo>
                <a:lnTo>
                  <a:pt x="19524" y="107613"/>
                </a:lnTo>
                <a:lnTo>
                  <a:pt x="42200" y="71948"/>
                </a:lnTo>
                <a:lnTo>
                  <a:pt x="71948" y="42200"/>
                </a:lnTo>
                <a:lnTo>
                  <a:pt x="107613" y="19524"/>
                </a:lnTo>
                <a:lnTo>
                  <a:pt x="148044" y="5073"/>
                </a:lnTo>
                <a:lnTo>
                  <a:pt x="192087" y="0"/>
                </a:lnTo>
                <a:lnTo>
                  <a:pt x="1103312" y="0"/>
                </a:lnTo>
                <a:lnTo>
                  <a:pt x="1147355" y="5073"/>
                </a:lnTo>
                <a:lnTo>
                  <a:pt x="1187786" y="19524"/>
                </a:lnTo>
                <a:lnTo>
                  <a:pt x="1223451" y="42200"/>
                </a:lnTo>
                <a:lnTo>
                  <a:pt x="1253199" y="71948"/>
                </a:lnTo>
                <a:lnTo>
                  <a:pt x="1275875" y="107613"/>
                </a:lnTo>
                <a:lnTo>
                  <a:pt x="1290326" y="148044"/>
                </a:lnTo>
                <a:lnTo>
                  <a:pt x="1295400" y="192087"/>
                </a:lnTo>
                <a:lnTo>
                  <a:pt x="1295400" y="960424"/>
                </a:lnTo>
                <a:lnTo>
                  <a:pt x="1290326" y="1004472"/>
                </a:lnTo>
                <a:lnTo>
                  <a:pt x="1275875" y="1044906"/>
                </a:lnTo>
                <a:lnTo>
                  <a:pt x="1253199" y="1080574"/>
                </a:lnTo>
                <a:lnTo>
                  <a:pt x="1223451" y="1110323"/>
                </a:lnTo>
                <a:lnTo>
                  <a:pt x="1187786" y="1133000"/>
                </a:lnTo>
                <a:lnTo>
                  <a:pt x="1147355" y="1147451"/>
                </a:lnTo>
                <a:lnTo>
                  <a:pt x="1103312" y="1152525"/>
                </a:lnTo>
                <a:lnTo>
                  <a:pt x="192087" y="1152525"/>
                </a:lnTo>
                <a:lnTo>
                  <a:pt x="148044" y="1147451"/>
                </a:lnTo>
                <a:lnTo>
                  <a:pt x="107613" y="1133000"/>
                </a:lnTo>
                <a:lnTo>
                  <a:pt x="71948" y="1110323"/>
                </a:lnTo>
                <a:lnTo>
                  <a:pt x="42200" y="1080574"/>
                </a:lnTo>
                <a:lnTo>
                  <a:pt x="19524" y="1044906"/>
                </a:lnTo>
                <a:lnTo>
                  <a:pt x="5073" y="1004472"/>
                </a:lnTo>
                <a:lnTo>
                  <a:pt x="0" y="960424"/>
                </a:lnTo>
                <a:lnTo>
                  <a:pt x="0" y="192087"/>
                </a:lnTo>
                <a:close/>
              </a:path>
            </a:pathLst>
          </a:custGeom>
          <a:ln w="38100">
            <a:solidFill>
              <a:srgbClr val="FFFFFF"/>
            </a:solidFill>
          </a:ln>
        </p:spPr>
        <p:txBody>
          <a:bodyPr wrap="square" lIns="0" tIns="0" rIns="0" bIns="0" rtlCol="0"/>
          <a:lstStyle/>
          <a:p>
            <a:endParaRPr/>
          </a:p>
        </p:txBody>
      </p:sp>
      <p:sp>
        <p:nvSpPr>
          <p:cNvPr id="39" name="object 39"/>
          <p:cNvSpPr/>
          <p:nvPr/>
        </p:nvSpPr>
        <p:spPr>
          <a:xfrm>
            <a:off x="3247644" y="787907"/>
            <a:ext cx="1143761" cy="909827"/>
          </a:xfrm>
          <a:prstGeom prst="rect">
            <a:avLst/>
          </a:prstGeom>
          <a:blipFill>
            <a:blip r:embed="rId13" cstate="print"/>
            <a:stretch>
              <a:fillRect/>
            </a:stretch>
          </a:blipFill>
        </p:spPr>
        <p:txBody>
          <a:bodyPr wrap="square" lIns="0" tIns="0" rIns="0" bIns="0" rtlCol="0"/>
          <a:lstStyle/>
          <a:p>
            <a:endParaRPr/>
          </a:p>
        </p:txBody>
      </p:sp>
      <p:sp>
        <p:nvSpPr>
          <p:cNvPr id="40" name="object 40"/>
          <p:cNvSpPr txBox="1"/>
          <p:nvPr/>
        </p:nvSpPr>
        <p:spPr>
          <a:xfrm>
            <a:off x="3332479" y="764540"/>
            <a:ext cx="973455" cy="939165"/>
          </a:xfrm>
          <a:prstGeom prst="rect">
            <a:avLst/>
          </a:prstGeom>
        </p:spPr>
        <p:txBody>
          <a:bodyPr vert="horz" wrap="square" lIns="0" tIns="19685" rIns="0" bIns="0" rtlCol="0">
            <a:spAutoFit/>
          </a:bodyPr>
          <a:lstStyle/>
          <a:p>
            <a:pPr marL="317500" marR="8255" indent="-300355">
              <a:lnSpc>
                <a:spcPct val="96000"/>
              </a:lnSpc>
              <a:spcBef>
                <a:spcPts val="155"/>
              </a:spcBef>
            </a:pPr>
            <a:r>
              <a:rPr sz="1200" spc="-5" dirty="0">
                <a:solidFill>
                  <a:srgbClr val="FFFFFF"/>
                </a:solidFill>
                <a:latin typeface="Arial"/>
                <a:cs typeface="Arial"/>
              </a:rPr>
              <a:t>SEP</a:t>
            </a:r>
            <a:r>
              <a:rPr sz="1200" dirty="0">
                <a:solidFill>
                  <a:srgbClr val="FFFFFF"/>
                </a:solidFill>
                <a:latin typeface="Arial"/>
                <a:cs typeface="Arial"/>
              </a:rPr>
              <a:t>T</a:t>
            </a:r>
            <a:r>
              <a:rPr sz="1200" spc="-5" dirty="0">
                <a:solidFill>
                  <a:srgbClr val="FFFFFF"/>
                </a:solidFill>
                <a:latin typeface="Arial"/>
                <a:cs typeface="Arial"/>
              </a:rPr>
              <a:t>E</a:t>
            </a:r>
            <a:r>
              <a:rPr sz="1200" dirty="0">
                <a:solidFill>
                  <a:srgbClr val="FFFFFF"/>
                </a:solidFill>
                <a:latin typeface="Arial"/>
                <a:cs typeface="Arial"/>
              </a:rPr>
              <a:t>MB</a:t>
            </a:r>
            <a:r>
              <a:rPr sz="1200" spc="-10" dirty="0">
                <a:solidFill>
                  <a:srgbClr val="FFFFFF"/>
                </a:solidFill>
                <a:latin typeface="Arial"/>
                <a:cs typeface="Arial"/>
              </a:rPr>
              <a:t>ER  2020  </a:t>
            </a:r>
            <a:r>
              <a:rPr sz="1200" b="1" i="1" spc="-5" dirty="0">
                <a:latin typeface="Arial"/>
                <a:cs typeface="Arial"/>
              </a:rPr>
              <a:t>ALN</a:t>
            </a:r>
            <a:endParaRPr sz="1200">
              <a:latin typeface="Arial"/>
              <a:cs typeface="Arial"/>
            </a:endParaRPr>
          </a:p>
          <a:p>
            <a:pPr marL="1905" algn="ctr">
              <a:lnSpc>
                <a:spcPts val="1345"/>
              </a:lnSpc>
            </a:pPr>
            <a:r>
              <a:rPr sz="1200" b="1" i="1" spc="-5" dirty="0">
                <a:latin typeface="Arial"/>
                <a:cs typeface="Arial"/>
              </a:rPr>
              <a:t>SYSTEM</a:t>
            </a:r>
            <a:endParaRPr sz="1200">
              <a:latin typeface="Arial"/>
              <a:cs typeface="Arial"/>
            </a:endParaRPr>
          </a:p>
          <a:p>
            <a:pPr marL="12700">
              <a:lnSpc>
                <a:spcPts val="1645"/>
              </a:lnSpc>
            </a:pPr>
            <a:r>
              <a:rPr sz="1400" u="heavy" spc="-5" dirty="0">
                <a:solidFill>
                  <a:srgbClr val="FFFFFF"/>
                </a:solidFill>
                <a:uFill>
                  <a:solidFill>
                    <a:srgbClr val="FFFFFF"/>
                  </a:solidFill>
                </a:uFill>
                <a:latin typeface="Arial"/>
                <a:cs typeface="Arial"/>
              </a:rPr>
              <a:t>GOES</a:t>
            </a:r>
            <a:r>
              <a:rPr sz="1400" u="heavy" spc="-70" dirty="0">
                <a:solidFill>
                  <a:srgbClr val="FFFFFF"/>
                </a:solidFill>
                <a:uFill>
                  <a:solidFill>
                    <a:srgbClr val="FFFFFF"/>
                  </a:solidFill>
                </a:uFill>
                <a:latin typeface="Arial"/>
                <a:cs typeface="Arial"/>
              </a:rPr>
              <a:t> </a:t>
            </a:r>
            <a:r>
              <a:rPr sz="1400" u="heavy" spc="-5" dirty="0">
                <a:solidFill>
                  <a:srgbClr val="FFFFFF"/>
                </a:solidFill>
                <a:uFill>
                  <a:solidFill>
                    <a:srgbClr val="FFFFFF"/>
                  </a:solidFill>
                </a:uFill>
                <a:latin typeface="Arial"/>
                <a:cs typeface="Arial"/>
              </a:rPr>
              <a:t>LIVE</a:t>
            </a:r>
            <a:endParaRPr sz="1400">
              <a:latin typeface="Arial"/>
              <a:cs typeface="Arial"/>
            </a:endParaRPr>
          </a:p>
        </p:txBody>
      </p:sp>
      <p:sp>
        <p:nvSpPr>
          <p:cNvPr id="41" name="object 41"/>
          <p:cNvSpPr/>
          <p:nvPr/>
        </p:nvSpPr>
        <p:spPr>
          <a:xfrm>
            <a:off x="10658205" y="645413"/>
            <a:ext cx="1421018" cy="1251857"/>
          </a:xfrm>
          <a:prstGeom prst="rect">
            <a:avLst/>
          </a:prstGeom>
          <a:blipFill>
            <a:blip r:embed="rId14" cstate="print"/>
            <a:stretch>
              <a:fillRect/>
            </a:stretch>
          </a:blipFill>
        </p:spPr>
        <p:txBody>
          <a:bodyPr wrap="square" lIns="0" tIns="0" rIns="0" bIns="0" rtlCol="0"/>
          <a:lstStyle/>
          <a:p>
            <a:endParaRPr/>
          </a:p>
        </p:txBody>
      </p:sp>
      <p:sp>
        <p:nvSpPr>
          <p:cNvPr id="42" name="object 42"/>
          <p:cNvSpPr/>
          <p:nvPr/>
        </p:nvSpPr>
        <p:spPr>
          <a:xfrm>
            <a:off x="10706100" y="685803"/>
            <a:ext cx="1313180" cy="1143000"/>
          </a:xfrm>
          <a:custGeom>
            <a:avLst/>
            <a:gdLst/>
            <a:ahLst/>
            <a:cxnLst/>
            <a:rect l="l" t="t" r="r" b="b"/>
            <a:pathLst>
              <a:path w="1313179" h="1143000">
                <a:moveTo>
                  <a:pt x="1122680" y="0"/>
                </a:moveTo>
                <a:lnTo>
                  <a:pt x="190500" y="0"/>
                </a:lnTo>
                <a:lnTo>
                  <a:pt x="146821" y="5031"/>
                </a:lnTo>
                <a:lnTo>
                  <a:pt x="106724" y="19363"/>
                </a:lnTo>
                <a:lnTo>
                  <a:pt x="71353" y="41851"/>
                </a:lnTo>
                <a:lnTo>
                  <a:pt x="41851" y="71353"/>
                </a:lnTo>
                <a:lnTo>
                  <a:pt x="19363" y="106724"/>
                </a:lnTo>
                <a:lnTo>
                  <a:pt x="5031" y="146821"/>
                </a:lnTo>
                <a:lnTo>
                  <a:pt x="0" y="190500"/>
                </a:lnTo>
                <a:lnTo>
                  <a:pt x="0" y="952500"/>
                </a:lnTo>
                <a:lnTo>
                  <a:pt x="5031" y="996178"/>
                </a:lnTo>
                <a:lnTo>
                  <a:pt x="19363" y="1036275"/>
                </a:lnTo>
                <a:lnTo>
                  <a:pt x="41851" y="1071646"/>
                </a:lnTo>
                <a:lnTo>
                  <a:pt x="71353" y="1101148"/>
                </a:lnTo>
                <a:lnTo>
                  <a:pt x="106724" y="1123636"/>
                </a:lnTo>
                <a:lnTo>
                  <a:pt x="146821" y="1137968"/>
                </a:lnTo>
                <a:lnTo>
                  <a:pt x="190500" y="1143000"/>
                </a:lnTo>
                <a:lnTo>
                  <a:pt x="1122680" y="1143000"/>
                </a:lnTo>
                <a:lnTo>
                  <a:pt x="1166358" y="1137968"/>
                </a:lnTo>
                <a:lnTo>
                  <a:pt x="1206455" y="1123636"/>
                </a:lnTo>
                <a:lnTo>
                  <a:pt x="1241826" y="1101148"/>
                </a:lnTo>
                <a:lnTo>
                  <a:pt x="1271328" y="1071646"/>
                </a:lnTo>
                <a:lnTo>
                  <a:pt x="1293816" y="1036275"/>
                </a:lnTo>
                <a:lnTo>
                  <a:pt x="1308148" y="996178"/>
                </a:lnTo>
                <a:lnTo>
                  <a:pt x="1313180" y="952500"/>
                </a:lnTo>
                <a:lnTo>
                  <a:pt x="1313180" y="190500"/>
                </a:lnTo>
                <a:lnTo>
                  <a:pt x="1308148" y="146821"/>
                </a:lnTo>
                <a:lnTo>
                  <a:pt x="1293816" y="106724"/>
                </a:lnTo>
                <a:lnTo>
                  <a:pt x="1271328" y="71353"/>
                </a:lnTo>
                <a:lnTo>
                  <a:pt x="1241826" y="41851"/>
                </a:lnTo>
                <a:lnTo>
                  <a:pt x="1206455" y="19363"/>
                </a:lnTo>
                <a:lnTo>
                  <a:pt x="1166358" y="5031"/>
                </a:lnTo>
                <a:lnTo>
                  <a:pt x="1122680" y="0"/>
                </a:lnTo>
                <a:close/>
              </a:path>
            </a:pathLst>
          </a:custGeom>
          <a:solidFill>
            <a:srgbClr val="9BBB59"/>
          </a:solidFill>
        </p:spPr>
        <p:txBody>
          <a:bodyPr wrap="square" lIns="0" tIns="0" rIns="0" bIns="0" rtlCol="0"/>
          <a:lstStyle/>
          <a:p>
            <a:endParaRPr/>
          </a:p>
        </p:txBody>
      </p:sp>
      <p:sp>
        <p:nvSpPr>
          <p:cNvPr id="43" name="object 43"/>
          <p:cNvSpPr/>
          <p:nvPr/>
        </p:nvSpPr>
        <p:spPr>
          <a:xfrm>
            <a:off x="10706100" y="685803"/>
            <a:ext cx="1313180" cy="1143000"/>
          </a:xfrm>
          <a:custGeom>
            <a:avLst/>
            <a:gdLst/>
            <a:ahLst/>
            <a:cxnLst/>
            <a:rect l="l" t="t" r="r" b="b"/>
            <a:pathLst>
              <a:path w="1313179" h="1143000">
                <a:moveTo>
                  <a:pt x="0" y="190500"/>
                </a:moveTo>
                <a:lnTo>
                  <a:pt x="5031" y="146821"/>
                </a:lnTo>
                <a:lnTo>
                  <a:pt x="19363" y="106724"/>
                </a:lnTo>
                <a:lnTo>
                  <a:pt x="41851" y="71353"/>
                </a:lnTo>
                <a:lnTo>
                  <a:pt x="71353" y="41851"/>
                </a:lnTo>
                <a:lnTo>
                  <a:pt x="106724" y="19363"/>
                </a:lnTo>
                <a:lnTo>
                  <a:pt x="146821" y="5031"/>
                </a:lnTo>
                <a:lnTo>
                  <a:pt x="190500" y="0"/>
                </a:lnTo>
                <a:lnTo>
                  <a:pt x="1122680" y="0"/>
                </a:lnTo>
                <a:lnTo>
                  <a:pt x="1166358" y="5031"/>
                </a:lnTo>
                <a:lnTo>
                  <a:pt x="1206455" y="19363"/>
                </a:lnTo>
                <a:lnTo>
                  <a:pt x="1241826" y="41851"/>
                </a:lnTo>
                <a:lnTo>
                  <a:pt x="1271328" y="71353"/>
                </a:lnTo>
                <a:lnTo>
                  <a:pt x="1293816" y="106724"/>
                </a:lnTo>
                <a:lnTo>
                  <a:pt x="1308148" y="146821"/>
                </a:lnTo>
                <a:lnTo>
                  <a:pt x="1313180" y="190500"/>
                </a:lnTo>
                <a:lnTo>
                  <a:pt x="1313180" y="952500"/>
                </a:lnTo>
                <a:lnTo>
                  <a:pt x="1308148" y="996178"/>
                </a:lnTo>
                <a:lnTo>
                  <a:pt x="1293816" y="1036275"/>
                </a:lnTo>
                <a:lnTo>
                  <a:pt x="1271328" y="1071646"/>
                </a:lnTo>
                <a:lnTo>
                  <a:pt x="1241826" y="1101148"/>
                </a:lnTo>
                <a:lnTo>
                  <a:pt x="1206455" y="1123636"/>
                </a:lnTo>
                <a:lnTo>
                  <a:pt x="1166358" y="1137968"/>
                </a:lnTo>
                <a:lnTo>
                  <a:pt x="1122680" y="1143000"/>
                </a:lnTo>
                <a:lnTo>
                  <a:pt x="190500" y="1143000"/>
                </a:lnTo>
                <a:lnTo>
                  <a:pt x="146821" y="1137968"/>
                </a:lnTo>
                <a:lnTo>
                  <a:pt x="106724" y="1123636"/>
                </a:lnTo>
                <a:lnTo>
                  <a:pt x="71353" y="1101148"/>
                </a:lnTo>
                <a:lnTo>
                  <a:pt x="41851" y="1071646"/>
                </a:lnTo>
                <a:lnTo>
                  <a:pt x="19363" y="1036275"/>
                </a:lnTo>
                <a:lnTo>
                  <a:pt x="5031" y="996178"/>
                </a:lnTo>
                <a:lnTo>
                  <a:pt x="0" y="952500"/>
                </a:lnTo>
                <a:lnTo>
                  <a:pt x="0" y="190500"/>
                </a:lnTo>
                <a:close/>
              </a:path>
            </a:pathLst>
          </a:custGeom>
          <a:ln w="38100">
            <a:solidFill>
              <a:srgbClr val="FFFFFF"/>
            </a:solidFill>
          </a:ln>
        </p:spPr>
        <p:txBody>
          <a:bodyPr wrap="square" lIns="0" tIns="0" rIns="0" bIns="0" rtlCol="0"/>
          <a:lstStyle/>
          <a:p>
            <a:endParaRPr/>
          </a:p>
        </p:txBody>
      </p:sp>
      <p:sp>
        <p:nvSpPr>
          <p:cNvPr id="44" name="object 44"/>
          <p:cNvSpPr/>
          <p:nvPr/>
        </p:nvSpPr>
        <p:spPr>
          <a:xfrm>
            <a:off x="10780776" y="806195"/>
            <a:ext cx="1163573" cy="902207"/>
          </a:xfrm>
          <a:prstGeom prst="rect">
            <a:avLst/>
          </a:prstGeom>
          <a:blipFill>
            <a:blip r:embed="rId15" cstate="print"/>
            <a:stretch>
              <a:fillRect/>
            </a:stretch>
          </a:blipFill>
        </p:spPr>
        <p:txBody>
          <a:bodyPr wrap="square" lIns="0" tIns="0" rIns="0" bIns="0" rtlCol="0"/>
          <a:lstStyle/>
          <a:p>
            <a:endParaRPr/>
          </a:p>
        </p:txBody>
      </p:sp>
      <p:sp>
        <p:nvSpPr>
          <p:cNvPr id="45" name="object 45"/>
          <p:cNvSpPr txBox="1"/>
          <p:nvPr/>
        </p:nvSpPr>
        <p:spPr>
          <a:xfrm>
            <a:off x="10862564" y="795781"/>
            <a:ext cx="998855" cy="909319"/>
          </a:xfrm>
          <a:prstGeom prst="rect">
            <a:avLst/>
          </a:prstGeom>
        </p:spPr>
        <p:txBody>
          <a:bodyPr vert="horz" wrap="square" lIns="0" tIns="19685" rIns="0" bIns="0" rtlCol="0">
            <a:spAutoFit/>
          </a:bodyPr>
          <a:lstStyle/>
          <a:p>
            <a:pPr marL="330200" marR="135890" indent="-186055">
              <a:lnSpc>
                <a:spcPct val="96000"/>
              </a:lnSpc>
              <a:spcBef>
                <a:spcPts val="155"/>
              </a:spcBef>
            </a:pPr>
            <a:r>
              <a:rPr sz="1200" dirty="0">
                <a:solidFill>
                  <a:srgbClr val="FFFFFF"/>
                </a:solidFill>
                <a:latin typeface="Arial"/>
                <a:cs typeface="Arial"/>
              </a:rPr>
              <a:t>J</a:t>
            </a:r>
            <a:r>
              <a:rPr sz="1200" spc="-10" dirty="0">
                <a:solidFill>
                  <a:srgbClr val="FFFFFF"/>
                </a:solidFill>
                <a:latin typeface="Arial"/>
                <a:cs typeface="Arial"/>
              </a:rPr>
              <a:t>AN</a:t>
            </a:r>
            <a:r>
              <a:rPr sz="1200" spc="-5" dirty="0">
                <a:solidFill>
                  <a:srgbClr val="FFFFFF"/>
                </a:solidFill>
                <a:latin typeface="Arial"/>
                <a:cs typeface="Arial"/>
              </a:rPr>
              <a:t>U</a:t>
            </a:r>
            <a:r>
              <a:rPr sz="1200" spc="-10" dirty="0">
                <a:solidFill>
                  <a:srgbClr val="FFFFFF"/>
                </a:solidFill>
                <a:latin typeface="Arial"/>
                <a:cs typeface="Arial"/>
              </a:rPr>
              <a:t>ARY  2020  </a:t>
            </a:r>
            <a:r>
              <a:rPr sz="1200" b="1" i="1" spc="-5" dirty="0">
                <a:latin typeface="Arial"/>
                <a:cs typeface="Arial"/>
              </a:rPr>
              <a:t>ALN</a:t>
            </a:r>
            <a:endParaRPr sz="1200">
              <a:latin typeface="Arial"/>
              <a:cs typeface="Arial"/>
            </a:endParaRPr>
          </a:p>
          <a:p>
            <a:pPr marL="131445">
              <a:lnSpc>
                <a:spcPts val="1345"/>
              </a:lnSpc>
            </a:pPr>
            <a:r>
              <a:rPr sz="1200" b="1" i="1" spc="-5" dirty="0">
                <a:latin typeface="Arial"/>
                <a:cs typeface="Arial"/>
              </a:rPr>
              <a:t>TRAINING</a:t>
            </a:r>
            <a:endParaRPr sz="1200">
              <a:latin typeface="Arial"/>
              <a:cs typeface="Arial"/>
            </a:endParaRPr>
          </a:p>
          <a:p>
            <a:pPr algn="ctr">
              <a:lnSpc>
                <a:spcPts val="1405"/>
              </a:lnSpc>
            </a:pPr>
            <a:r>
              <a:rPr sz="1200" spc="-5" dirty="0">
                <a:solidFill>
                  <a:srgbClr val="FFFFFF"/>
                </a:solidFill>
                <a:latin typeface="Arial"/>
                <a:cs typeface="Arial"/>
              </a:rPr>
              <a:t>ROLLED</a:t>
            </a:r>
            <a:r>
              <a:rPr sz="1200" spc="-65" dirty="0">
                <a:solidFill>
                  <a:srgbClr val="FFFFFF"/>
                </a:solidFill>
                <a:latin typeface="Arial"/>
                <a:cs typeface="Arial"/>
              </a:rPr>
              <a:t> </a:t>
            </a:r>
            <a:r>
              <a:rPr sz="1200" spc="-5" dirty="0">
                <a:solidFill>
                  <a:srgbClr val="FFFFFF"/>
                </a:solidFill>
                <a:latin typeface="Arial"/>
                <a:cs typeface="Arial"/>
              </a:rPr>
              <a:t>OUT</a:t>
            </a:r>
            <a:endParaRPr sz="1200">
              <a:latin typeface="Arial"/>
              <a:cs typeface="Arial"/>
            </a:endParaRPr>
          </a:p>
        </p:txBody>
      </p:sp>
      <p:sp>
        <p:nvSpPr>
          <p:cNvPr id="46" name="object 46"/>
          <p:cNvSpPr txBox="1"/>
          <p:nvPr/>
        </p:nvSpPr>
        <p:spPr>
          <a:xfrm>
            <a:off x="421640" y="645667"/>
            <a:ext cx="889635" cy="909319"/>
          </a:xfrm>
          <a:prstGeom prst="rect">
            <a:avLst/>
          </a:prstGeom>
        </p:spPr>
        <p:txBody>
          <a:bodyPr vert="horz" wrap="square" lIns="0" tIns="19685" rIns="0" bIns="0" rtlCol="0">
            <a:spAutoFit/>
          </a:bodyPr>
          <a:lstStyle/>
          <a:p>
            <a:pPr marL="219710" marR="5080" indent="-207645">
              <a:lnSpc>
                <a:spcPct val="96000"/>
              </a:lnSpc>
              <a:spcBef>
                <a:spcPts val="155"/>
              </a:spcBef>
            </a:pPr>
            <a:r>
              <a:rPr sz="1200" spc="-10" dirty="0">
                <a:solidFill>
                  <a:srgbClr val="FFFFFF"/>
                </a:solidFill>
                <a:latin typeface="Arial"/>
                <a:cs typeface="Arial"/>
              </a:rPr>
              <a:t>DE</a:t>
            </a:r>
            <a:r>
              <a:rPr sz="1200" spc="-5" dirty="0">
                <a:solidFill>
                  <a:srgbClr val="FFFFFF"/>
                </a:solidFill>
                <a:latin typeface="Arial"/>
                <a:cs typeface="Arial"/>
              </a:rPr>
              <a:t>CE</a:t>
            </a:r>
            <a:r>
              <a:rPr sz="1200" dirty="0">
                <a:solidFill>
                  <a:srgbClr val="FFFFFF"/>
                </a:solidFill>
                <a:latin typeface="Arial"/>
                <a:cs typeface="Arial"/>
              </a:rPr>
              <a:t>M</a:t>
            </a:r>
            <a:r>
              <a:rPr sz="1200" spc="-5" dirty="0">
                <a:solidFill>
                  <a:srgbClr val="FFFFFF"/>
                </a:solidFill>
                <a:latin typeface="Arial"/>
                <a:cs typeface="Arial"/>
              </a:rPr>
              <a:t>B</a:t>
            </a:r>
            <a:r>
              <a:rPr sz="1200" dirty="0">
                <a:solidFill>
                  <a:srgbClr val="FFFFFF"/>
                </a:solidFill>
                <a:latin typeface="Arial"/>
                <a:cs typeface="Arial"/>
              </a:rPr>
              <a:t>E</a:t>
            </a:r>
            <a:r>
              <a:rPr sz="1200" spc="-5" dirty="0">
                <a:solidFill>
                  <a:srgbClr val="FFFFFF"/>
                </a:solidFill>
                <a:latin typeface="Arial"/>
                <a:cs typeface="Arial"/>
              </a:rPr>
              <a:t>R  </a:t>
            </a:r>
            <a:r>
              <a:rPr sz="1200" spc="-10" dirty="0">
                <a:solidFill>
                  <a:srgbClr val="FFFFFF"/>
                </a:solidFill>
                <a:latin typeface="Arial"/>
                <a:cs typeface="Arial"/>
              </a:rPr>
              <a:t>2019  </a:t>
            </a:r>
            <a:r>
              <a:rPr sz="1200" b="1" i="1" spc="-5" dirty="0">
                <a:latin typeface="Arial"/>
                <a:cs typeface="Arial"/>
              </a:rPr>
              <a:t>FINAL</a:t>
            </a:r>
            <a:endParaRPr sz="1200">
              <a:latin typeface="Arial"/>
              <a:cs typeface="Arial"/>
            </a:endParaRPr>
          </a:p>
          <a:p>
            <a:pPr marL="46990">
              <a:lnSpc>
                <a:spcPts val="1345"/>
              </a:lnSpc>
            </a:pPr>
            <a:r>
              <a:rPr sz="1200" b="1" i="1" spc="-5" dirty="0">
                <a:latin typeface="Arial"/>
                <a:cs typeface="Arial"/>
              </a:rPr>
              <a:t>ALN</a:t>
            </a:r>
            <a:r>
              <a:rPr sz="1200" b="1" i="1" spc="-40" dirty="0">
                <a:latin typeface="Arial"/>
                <a:cs typeface="Arial"/>
              </a:rPr>
              <a:t> </a:t>
            </a:r>
            <a:r>
              <a:rPr sz="1200" b="1" i="1" spc="-5" dirty="0">
                <a:latin typeface="Arial"/>
                <a:cs typeface="Arial"/>
              </a:rPr>
              <a:t>CODE</a:t>
            </a:r>
            <a:endParaRPr sz="1200">
              <a:latin typeface="Arial"/>
              <a:cs typeface="Arial"/>
            </a:endParaRPr>
          </a:p>
          <a:p>
            <a:pPr algn="ctr">
              <a:lnSpc>
                <a:spcPts val="1405"/>
              </a:lnSpc>
            </a:pPr>
            <a:r>
              <a:rPr sz="1200" spc="-5" dirty="0">
                <a:solidFill>
                  <a:srgbClr val="FFFFFF"/>
                </a:solidFill>
                <a:latin typeface="Arial"/>
                <a:cs typeface="Arial"/>
              </a:rPr>
              <a:t>ISSUED</a:t>
            </a:r>
            <a:endParaRPr sz="120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65</TotalTime>
  <Words>1211</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Jones (1706410)</dc:creator>
  <cp:lastModifiedBy>Daisy Jones</cp:lastModifiedBy>
  <cp:revision>4</cp:revision>
  <dcterms:created xsi:type="dcterms:W3CDTF">2019-06-15T17:04:04Z</dcterms:created>
  <dcterms:modified xsi:type="dcterms:W3CDTF">2019-06-18T09:05:04Z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2019-06-15T00:00:00Z</vt:filetime>
  </property>
  <property fmtid="{D5CDD505-2E9C-101B-9397-08002B2CF9AE}" pid="3" name="Creator">
    <vt:lpwstr>Acrobat PDFMaker 18 for Word</vt:lpwstr>
  </property>
  <property fmtid="{D5CDD505-2E9C-101B-9397-08002B2CF9AE}" pid="4" name="LastSaved">
    <vt:filetime>2019-06-15T00:00:00Z</vt:filetime>
  </property>
</Properties>
</file>