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1" r:id="rId3"/>
    <p:sldId id="258" r:id="rId4"/>
    <p:sldId id="262" r:id="rId5"/>
    <p:sldId id="260" r:id="rId6"/>
    <p:sldId id="259"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1CAFD-2E03-3E3E-708E-2951994D1D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7251E4-9366-EBB4-6AD7-3AC34AB214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7D4CD4-33F8-38E1-B059-53CE3EA0542F}"/>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5" name="Footer Placeholder 4">
            <a:extLst>
              <a:ext uri="{FF2B5EF4-FFF2-40B4-BE49-F238E27FC236}">
                <a16:creationId xmlns:a16="http://schemas.microsoft.com/office/drawing/2014/main" id="{D15C8F9F-06DB-6031-2B8E-311B0B37C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F37C5-47A0-9406-795D-F69ADA9ED671}"/>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2439238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9D080-B96A-733F-3F98-29F5DF53E9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CA7112-AF83-D8CA-EEAF-9752E607F2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ED481-0352-CBC6-CA5D-B3AD8A7F60D4}"/>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5" name="Footer Placeholder 4">
            <a:extLst>
              <a:ext uri="{FF2B5EF4-FFF2-40B4-BE49-F238E27FC236}">
                <a16:creationId xmlns:a16="http://schemas.microsoft.com/office/drawing/2014/main" id="{50E75A52-5C5E-7055-576B-9B19FDAE6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A204A1-1AD1-5A09-9EB1-5519DC828D07}"/>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2902216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57DCE-7251-60FE-4543-40CED94399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3584E7-12BE-9078-8F38-3917D6749A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8BCC4C-C165-8A56-1F46-3F30CCF9EF82}"/>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5" name="Footer Placeholder 4">
            <a:extLst>
              <a:ext uri="{FF2B5EF4-FFF2-40B4-BE49-F238E27FC236}">
                <a16:creationId xmlns:a16="http://schemas.microsoft.com/office/drawing/2014/main" id="{E548DD01-29EE-B1AF-1E23-801BB9166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D4ADE-98E9-1618-766A-5050A2CD0645}"/>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124598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EC45D-B39D-EE92-EE39-CA1809DA8B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356222-3834-A449-1BD4-448CB6BF68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E03F4A-E8E3-5AB5-1D17-CC5E45ECC5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D38C13-5763-D5D9-16F9-F43024508725}"/>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6" name="Footer Placeholder 5">
            <a:extLst>
              <a:ext uri="{FF2B5EF4-FFF2-40B4-BE49-F238E27FC236}">
                <a16:creationId xmlns:a16="http://schemas.microsoft.com/office/drawing/2014/main" id="{6B79DAA8-482C-B1AD-FA1E-829AFA3943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29FDB7-C6B9-3250-66B9-3217835D61D4}"/>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93111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1BF61-A5D1-4B6C-5451-069C330B3F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0D875D-C33A-2490-B6A7-D0BC6CA66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52C63C-EC0E-2294-F132-2306378D14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C9729D-3084-6F70-CA59-86FE8E65A6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5181BE-5327-452A-D183-42EBDB0C29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E767FF-5881-C316-F7D2-58B3C8C556FC}"/>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8" name="Footer Placeholder 7">
            <a:extLst>
              <a:ext uri="{FF2B5EF4-FFF2-40B4-BE49-F238E27FC236}">
                <a16:creationId xmlns:a16="http://schemas.microsoft.com/office/drawing/2014/main" id="{90A635E2-9789-1A9A-188B-97354B9E9C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C90C69-8537-E69E-9F4D-D9418F723CD6}"/>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4092284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18BA-5077-EABB-65DB-9F7115CE32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7E6977-961A-546C-DC6C-E90AC095CC36}"/>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4" name="Footer Placeholder 3">
            <a:extLst>
              <a:ext uri="{FF2B5EF4-FFF2-40B4-BE49-F238E27FC236}">
                <a16:creationId xmlns:a16="http://schemas.microsoft.com/office/drawing/2014/main" id="{E003610B-0597-C4F7-B685-F6543ED1DA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E059A9-66A5-C212-B0CC-6FB2B7DACBED}"/>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475906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14674C-9185-11F5-29AC-D3BFE90BEA0F}"/>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3" name="Footer Placeholder 2">
            <a:extLst>
              <a:ext uri="{FF2B5EF4-FFF2-40B4-BE49-F238E27FC236}">
                <a16:creationId xmlns:a16="http://schemas.microsoft.com/office/drawing/2014/main" id="{C2020BB4-B477-77DD-19E7-7E9B80B923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D9BD7A-94FE-8C95-96FF-10CDF410958E}"/>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333977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F64A-171C-4F70-0FB9-0091F5DE0F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80B509-1501-CD59-9AB1-4D4F32AD34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664A46-E368-9B47-D65A-06D61CF3C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516A78-9D3D-63AC-80C7-53A24CA150EF}"/>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6" name="Footer Placeholder 5">
            <a:extLst>
              <a:ext uri="{FF2B5EF4-FFF2-40B4-BE49-F238E27FC236}">
                <a16:creationId xmlns:a16="http://schemas.microsoft.com/office/drawing/2014/main" id="{B856EA58-6914-F515-9D03-E18663FC6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E689C1-A94D-3845-EC69-A00E932425E9}"/>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3649429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3E6E5-D8B0-ED36-7BC3-76E99106F8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C196B3-68C2-6F6B-B9AB-7446ADC84D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99B40C-FEA4-734A-9627-591248432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103AD-1772-AE0B-F778-852BD76364F7}"/>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6" name="Footer Placeholder 5">
            <a:extLst>
              <a:ext uri="{FF2B5EF4-FFF2-40B4-BE49-F238E27FC236}">
                <a16:creationId xmlns:a16="http://schemas.microsoft.com/office/drawing/2014/main" id="{7C46DFE3-237A-B983-1D68-AF16875FEF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4C605-0FE7-0B43-6404-97371AA863E7}"/>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411301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A70E-EDE8-BBC2-B1A8-03024C927A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FF6E4-EF4E-754E-F7EA-764C049507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53163F-48D7-D86C-E9BE-765F0A391E20}"/>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5" name="Footer Placeholder 4">
            <a:extLst>
              <a:ext uri="{FF2B5EF4-FFF2-40B4-BE49-F238E27FC236}">
                <a16:creationId xmlns:a16="http://schemas.microsoft.com/office/drawing/2014/main" id="{0F066D85-2EF0-3E97-F123-0F02457BF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691B75-9133-CA85-5F4B-C5CBA049236E}"/>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2244666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945389-77C7-247A-AB18-E6949DC5EE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92B4F9-CCCD-D6ED-8976-E2AE140995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AF3AB2-E6FA-EC48-5D1F-7295E88F22BB}"/>
              </a:ext>
            </a:extLst>
          </p:cNvPr>
          <p:cNvSpPr>
            <a:spLocks noGrp="1"/>
          </p:cNvSpPr>
          <p:nvPr>
            <p:ph type="dt" sz="half" idx="10"/>
          </p:nvPr>
        </p:nvSpPr>
        <p:spPr/>
        <p:txBody>
          <a:bodyPr/>
          <a:lstStyle/>
          <a:p>
            <a:fld id="{C4B3F025-7633-4159-8718-61F37AFF3BFE}" type="datetimeFigureOut">
              <a:rPr lang="en-GB" smtClean="0"/>
              <a:t>02/12/2025</a:t>
            </a:fld>
            <a:endParaRPr lang="en-GB"/>
          </a:p>
        </p:txBody>
      </p:sp>
      <p:sp>
        <p:nvSpPr>
          <p:cNvPr id="5" name="Footer Placeholder 4">
            <a:extLst>
              <a:ext uri="{FF2B5EF4-FFF2-40B4-BE49-F238E27FC236}">
                <a16:creationId xmlns:a16="http://schemas.microsoft.com/office/drawing/2014/main" id="{D633E1F7-86B9-BA6E-AC82-19E01241C4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7A641A-191A-BCA5-C4DC-2E919030022F}"/>
              </a:ext>
            </a:extLst>
          </p:cNvPr>
          <p:cNvSpPr>
            <a:spLocks noGrp="1"/>
          </p:cNvSpPr>
          <p:nvPr>
            <p:ph type="sldNum" sz="quarter" idx="12"/>
          </p:nvPr>
        </p:nvSpPr>
        <p:spPr/>
        <p:txBody>
          <a:bodyPr/>
          <a:lstStyle/>
          <a:p>
            <a:fld id="{78E0AA6F-03B4-43EB-A084-923E8351FC31}" type="slidenum">
              <a:rPr lang="en-GB" smtClean="0"/>
              <a:t>‹#›</a:t>
            </a:fld>
            <a:endParaRPr lang="en-GB"/>
          </a:p>
        </p:txBody>
      </p:sp>
    </p:spTree>
    <p:extLst>
      <p:ext uri="{BB962C8B-B14F-4D97-AF65-F5344CB8AC3E}">
        <p14:creationId xmlns:p14="http://schemas.microsoft.com/office/powerpoint/2010/main" val="456564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7A5669-E405-00DB-C762-9E977FBC12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56B73-F233-108C-3BFA-A2C6CB5FD6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8E9167-AB90-E7DB-288D-2702EF3635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B3F025-7633-4159-8718-61F37AFF3BFE}" type="datetimeFigureOut">
              <a:rPr lang="en-GB" smtClean="0"/>
              <a:t>02/12/2025</a:t>
            </a:fld>
            <a:endParaRPr lang="en-GB"/>
          </a:p>
        </p:txBody>
      </p:sp>
      <p:sp>
        <p:nvSpPr>
          <p:cNvPr id="5" name="Footer Placeholder 4">
            <a:extLst>
              <a:ext uri="{FF2B5EF4-FFF2-40B4-BE49-F238E27FC236}">
                <a16:creationId xmlns:a16="http://schemas.microsoft.com/office/drawing/2014/main" id="{00896EBB-9964-963E-00D7-79AD1AF90E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E9C0FC-4DBA-C297-E649-BD363FDC32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8E0AA6F-03B4-43EB-A084-923E8351FC31}" type="slidenum">
              <a:rPr lang="en-GB" smtClean="0"/>
              <a:t>‹#›</a:t>
            </a:fld>
            <a:endParaRPr lang="en-GB"/>
          </a:p>
        </p:txBody>
      </p:sp>
    </p:spTree>
    <p:extLst>
      <p:ext uri="{BB962C8B-B14F-4D97-AF65-F5344CB8AC3E}">
        <p14:creationId xmlns:p14="http://schemas.microsoft.com/office/powerpoint/2010/main" val="4223534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hyperlink" Target="https://www.valamis.com/hub/collaborative-learn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8E78B-6980-F3EE-85B2-34F53444EACD}"/>
              </a:ext>
            </a:extLst>
          </p:cNvPr>
          <p:cNvSpPr>
            <a:spLocks noGrp="1"/>
          </p:cNvSpPr>
          <p:nvPr>
            <p:ph type="title"/>
          </p:nvPr>
        </p:nvSpPr>
        <p:spPr>
          <a:xfrm>
            <a:off x="589009" y="502400"/>
            <a:ext cx="3367171" cy="1818064"/>
          </a:xfrm>
        </p:spPr>
        <p:txBody>
          <a:bodyPr>
            <a:normAutofit/>
          </a:bodyPr>
          <a:lstStyle/>
          <a:p>
            <a:pPr algn="ctr"/>
            <a:r>
              <a:rPr lang="en-US" sz="2000" dirty="0">
                <a:solidFill>
                  <a:schemeClr val="tx2">
                    <a:lumMod val="75000"/>
                    <a:lumOff val="25000"/>
                  </a:schemeClr>
                </a:solidFill>
                <a:latin typeface="Arial Black" panose="020B0A04020102020204" pitchFamily="34" charset="0"/>
              </a:rPr>
              <a:t>Collaborative Learning Builds Global Workforce Skills</a:t>
            </a:r>
            <a:endParaRPr lang="en-GB" sz="2000" dirty="0">
              <a:solidFill>
                <a:schemeClr val="tx2">
                  <a:lumMod val="75000"/>
                  <a:lumOff val="25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844A4997-6842-0CB0-0A7D-1BF5C94C7FF0}"/>
              </a:ext>
            </a:extLst>
          </p:cNvPr>
          <p:cNvPicPr>
            <a:picLocks noChangeAspect="1"/>
          </p:cNvPicPr>
          <p:nvPr/>
        </p:nvPicPr>
        <p:blipFill>
          <a:blip r:embed="rId2"/>
          <a:srcRect t="21505" b="9258"/>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a:extLst>
              <a:ext uri="{FF2B5EF4-FFF2-40B4-BE49-F238E27FC236}">
                <a16:creationId xmlns:a16="http://schemas.microsoft.com/office/drawing/2014/main" id="{AB280D15-6A27-1F5F-3FFA-19F7158DBD2F}"/>
              </a:ext>
            </a:extLst>
          </p:cNvPr>
          <p:cNvPicPr>
            <a:picLocks noChangeAspect="1"/>
          </p:cNvPicPr>
          <p:nvPr/>
        </p:nvPicPr>
        <p:blipFill>
          <a:blip r:embed="rId3"/>
          <a:srcRect l="9867" r="14815" b="-1"/>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19423966-F43A-6220-7AC1-425A3105FDF9}"/>
              </a:ext>
            </a:extLst>
          </p:cNvPr>
          <p:cNvSpPr>
            <a:spLocks noGrp="1"/>
          </p:cNvSpPr>
          <p:nvPr>
            <p:ph idx="1"/>
          </p:nvPr>
        </p:nvSpPr>
        <p:spPr>
          <a:xfrm>
            <a:off x="5449633" y="3455207"/>
            <a:ext cx="5742432" cy="2737487"/>
          </a:xfrm>
        </p:spPr>
        <p:txBody>
          <a:bodyPr anchor="ctr">
            <a:normAutofit lnSpcReduction="10000"/>
          </a:bodyPr>
          <a:lstStyle/>
          <a:p>
            <a:r>
              <a:rPr lang="en-US" sz="1600" dirty="0">
                <a:latin typeface="Arial" panose="020B0604020202020204" pitchFamily="34" charset="0"/>
                <a:cs typeface="Arial" panose="020B0604020202020204" pitchFamily="34" charset="0"/>
              </a:rPr>
              <a:t>Working together in groups teaches skills that are highly sought after by employers of global employees in today's workforce, including ability to work well with others, communicate effectively and work as a part of a decision-making process involving more than one person (Stahl, 2006).</a:t>
            </a:r>
          </a:p>
          <a:p>
            <a:pPr marL="0" indent="0">
              <a:buNone/>
            </a:pP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Working together strengthens individuals' collective intelligence, an important asset for those who work in an environment where teamwork and distributed problem-solving are required (Senge, 1990).</a:t>
            </a:r>
          </a:p>
          <a:p>
            <a:endParaRPr lang="en-GB" sz="1300" dirty="0"/>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867552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B1341-3032-766F-AF12-4E9681BD3AC2}"/>
              </a:ext>
            </a:extLst>
          </p:cNvPr>
          <p:cNvSpPr>
            <a:spLocks noGrp="1"/>
          </p:cNvSpPr>
          <p:nvPr>
            <p:ph type="title"/>
          </p:nvPr>
        </p:nvSpPr>
        <p:spPr>
          <a:xfrm>
            <a:off x="4853487" y="456346"/>
            <a:ext cx="6688728" cy="1556870"/>
          </a:xfrm>
        </p:spPr>
        <p:txBody>
          <a:bodyPr anchor="b">
            <a:normAutofit/>
          </a:bodyPr>
          <a:lstStyle/>
          <a:p>
            <a:r>
              <a:rPr lang="en-US" sz="2000" dirty="0">
                <a:latin typeface="Arial Black" panose="020B0A04020102020204" pitchFamily="34" charset="0"/>
              </a:rPr>
              <a:t>Barriers in Global Business Collaboration</a:t>
            </a:r>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91252DFF-557E-539B-E70E-0037527F0C13}"/>
              </a:ext>
            </a:extLst>
          </p:cNvPr>
          <p:cNvPicPr>
            <a:picLocks noChangeAspect="1"/>
          </p:cNvPicPr>
          <p:nvPr/>
        </p:nvPicPr>
        <p:blipFill>
          <a:blip r:embed="rId2"/>
          <a:srcRect t="8813" r="-4" b="-4"/>
          <a:stretch>
            <a:fillRect/>
          </a:stretch>
        </p:blipFill>
        <p:spPr>
          <a:xfrm>
            <a:off x="20" y="10"/>
            <a:ext cx="4038580" cy="2145155"/>
          </a:xfrm>
          <a:prstGeom prst="rect">
            <a:avLst/>
          </a:prstGeom>
        </p:spPr>
      </p:pic>
      <p:pic>
        <p:nvPicPr>
          <p:cNvPr id="5" name="Picture 4">
            <a:extLst>
              <a:ext uri="{FF2B5EF4-FFF2-40B4-BE49-F238E27FC236}">
                <a16:creationId xmlns:a16="http://schemas.microsoft.com/office/drawing/2014/main" id="{5ADDA6E6-75BA-057F-915F-27A76C69B0EC}"/>
              </a:ext>
            </a:extLst>
          </p:cNvPr>
          <p:cNvPicPr>
            <a:picLocks noChangeAspect="1"/>
          </p:cNvPicPr>
          <p:nvPr/>
        </p:nvPicPr>
        <p:blipFill>
          <a:blip r:embed="rId3"/>
          <a:srcRect t="6454" r="-4" b="-4"/>
          <a:stretch>
            <a:fillRect/>
          </a:stretch>
        </p:blipFill>
        <p:spPr>
          <a:xfrm>
            <a:off x="20" y="2145165"/>
            <a:ext cx="4038580" cy="2125091"/>
          </a:xfrm>
          <a:prstGeom prst="rect">
            <a:avLst/>
          </a:prstGeom>
        </p:spPr>
      </p:pic>
      <p:pic>
        <p:nvPicPr>
          <p:cNvPr id="4" name="Picture 3">
            <a:extLst>
              <a:ext uri="{FF2B5EF4-FFF2-40B4-BE49-F238E27FC236}">
                <a16:creationId xmlns:a16="http://schemas.microsoft.com/office/drawing/2014/main" id="{E372FE80-CCC9-370B-1284-01FEA16F3A85}"/>
              </a:ext>
            </a:extLst>
          </p:cNvPr>
          <p:cNvPicPr>
            <a:picLocks noChangeAspect="1"/>
          </p:cNvPicPr>
          <p:nvPr/>
        </p:nvPicPr>
        <p:blipFill>
          <a:blip r:embed="rId4"/>
          <a:srcRect t="34111" r="-4" b="12769"/>
          <a:stretch>
            <a:fillRect/>
          </a:stretch>
        </p:blipFill>
        <p:spPr>
          <a:xfrm>
            <a:off x="20" y="4257004"/>
            <a:ext cx="4038580" cy="2145165"/>
          </a:xfrm>
          <a:prstGeom prst="rect">
            <a:avLst/>
          </a:prstGeom>
        </p:spPr>
      </p:pic>
      <p:sp>
        <p:nvSpPr>
          <p:cNvPr id="3" name="Content Placeholder 2">
            <a:extLst>
              <a:ext uri="{FF2B5EF4-FFF2-40B4-BE49-F238E27FC236}">
                <a16:creationId xmlns:a16="http://schemas.microsoft.com/office/drawing/2014/main" id="{778B9859-ED5D-C1B1-131A-337247B4ECF5}"/>
              </a:ext>
            </a:extLst>
          </p:cNvPr>
          <p:cNvSpPr>
            <a:spLocks noGrp="1"/>
          </p:cNvSpPr>
          <p:nvPr>
            <p:ph idx="1"/>
          </p:nvPr>
        </p:nvSpPr>
        <p:spPr>
          <a:xfrm>
            <a:off x="4826000" y="2276179"/>
            <a:ext cx="6716214" cy="3461155"/>
          </a:xfrm>
        </p:spPr>
        <p:txBody>
          <a:bodyPr>
            <a:normAutofit/>
          </a:bodyPr>
          <a:lstStyle/>
          <a:p>
            <a:r>
              <a:rPr lang="en-US" sz="1600" dirty="0">
                <a:latin typeface="Arial" panose="020B0604020202020204" pitchFamily="34" charset="0"/>
                <a:cs typeface="Arial" panose="020B0604020202020204" pitchFamily="34" charset="0"/>
              </a:rPr>
              <a:t>International business is faced with barriers to entry such as cultural misunderstandings, difficulty in communication between cultures and the perception that there is an imbalance of participation among members of a group (Clark, Baker, &amp; Li, 2007).</a:t>
            </a:r>
          </a:p>
          <a:p>
            <a:r>
              <a:rPr lang="en-US" sz="1600" dirty="0">
                <a:latin typeface="Arial" panose="020B0604020202020204" pitchFamily="34" charset="0"/>
                <a:cs typeface="Arial" panose="020B0604020202020204" pitchFamily="34" charset="0"/>
              </a:rPr>
              <a:t>Therefore, the barriers experienced by global business teams reinforces the need for the establishment of a clearly defined structure that enables all participants to collaborate equally and thus reduce the potential for conflict that arises when members of different cultures interact (Barreto, Oyarzun, &amp; Conklin, 2022).</a:t>
            </a:r>
            <a:endParaRPr lang="en-GB" sz="16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4798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1C8BB-AC31-77DD-22A4-D27D19BB1EF5}"/>
              </a:ext>
            </a:extLst>
          </p:cNvPr>
          <p:cNvSpPr>
            <a:spLocks noGrp="1"/>
          </p:cNvSpPr>
          <p:nvPr>
            <p:ph type="title"/>
          </p:nvPr>
        </p:nvSpPr>
        <p:spPr>
          <a:xfrm>
            <a:off x="4853487" y="456346"/>
            <a:ext cx="6688728" cy="1556870"/>
          </a:xfrm>
        </p:spPr>
        <p:txBody>
          <a:bodyPr anchor="b">
            <a:normAutofit/>
          </a:bodyPr>
          <a:lstStyle/>
          <a:p>
            <a:r>
              <a:rPr lang="en-US" sz="2000" dirty="0">
                <a:latin typeface="Arial Black" panose="020B0A04020102020204" pitchFamily="34" charset="0"/>
              </a:rPr>
              <a:t>Communities of Practice in Global Organisations</a:t>
            </a:r>
            <a:endParaRPr lang="en-GB" sz="2000" dirty="0">
              <a:latin typeface="Arial Black" panose="020B0A04020102020204" pitchFamily="34" charset="0"/>
            </a:endParaRPr>
          </a:p>
        </p:txBody>
      </p:sp>
      <p:pic>
        <p:nvPicPr>
          <p:cNvPr id="4" name="Picture 3">
            <a:extLst>
              <a:ext uri="{FF2B5EF4-FFF2-40B4-BE49-F238E27FC236}">
                <a16:creationId xmlns:a16="http://schemas.microsoft.com/office/drawing/2014/main" id="{C88CF176-2967-A2AB-1E6C-A199A1E85F18}"/>
              </a:ext>
            </a:extLst>
          </p:cNvPr>
          <p:cNvPicPr>
            <a:picLocks noChangeAspect="1"/>
          </p:cNvPicPr>
          <p:nvPr/>
        </p:nvPicPr>
        <p:blipFill>
          <a:blip r:embed="rId2"/>
          <a:srcRect r="-4" b="29175"/>
          <a:stretch>
            <a:fillRect/>
          </a:stretch>
        </p:blipFill>
        <p:spPr>
          <a:xfrm>
            <a:off x="20" y="10"/>
            <a:ext cx="4038580" cy="2145155"/>
          </a:xfrm>
          <a:prstGeom prst="rect">
            <a:avLst/>
          </a:prstGeom>
        </p:spPr>
      </p:pic>
      <p:pic>
        <p:nvPicPr>
          <p:cNvPr id="5" name="Picture 4">
            <a:extLst>
              <a:ext uri="{FF2B5EF4-FFF2-40B4-BE49-F238E27FC236}">
                <a16:creationId xmlns:a16="http://schemas.microsoft.com/office/drawing/2014/main" id="{4F348145-6A42-3CD5-8C4E-385216F05111}"/>
              </a:ext>
            </a:extLst>
          </p:cNvPr>
          <p:cNvPicPr>
            <a:picLocks noChangeAspect="1"/>
          </p:cNvPicPr>
          <p:nvPr/>
        </p:nvPicPr>
        <p:blipFill>
          <a:blip r:embed="rId3"/>
          <a:srcRect t="6773" r="-4" b="14393"/>
          <a:stretch>
            <a:fillRect/>
          </a:stretch>
        </p:blipFill>
        <p:spPr>
          <a:xfrm>
            <a:off x="20" y="2145165"/>
            <a:ext cx="4038580" cy="2125091"/>
          </a:xfrm>
          <a:prstGeom prst="rect">
            <a:avLst/>
          </a:prstGeom>
        </p:spPr>
      </p:pic>
      <p:pic>
        <p:nvPicPr>
          <p:cNvPr id="6" name="Picture 5">
            <a:extLst>
              <a:ext uri="{FF2B5EF4-FFF2-40B4-BE49-F238E27FC236}">
                <a16:creationId xmlns:a16="http://schemas.microsoft.com/office/drawing/2014/main" id="{DC8384E0-1356-6061-9A4B-C552FB6FB30D}"/>
              </a:ext>
            </a:extLst>
          </p:cNvPr>
          <p:cNvPicPr>
            <a:picLocks noChangeAspect="1"/>
          </p:cNvPicPr>
          <p:nvPr/>
        </p:nvPicPr>
        <p:blipFill>
          <a:blip r:embed="rId4"/>
          <a:srcRect t="13657" r="-4" b="6764"/>
          <a:stretch>
            <a:fillRect/>
          </a:stretch>
        </p:blipFill>
        <p:spPr>
          <a:xfrm>
            <a:off x="20" y="4257004"/>
            <a:ext cx="4038580" cy="2145165"/>
          </a:xfrm>
          <a:prstGeom prst="rect">
            <a:avLst/>
          </a:prstGeom>
        </p:spPr>
      </p:pic>
      <p:sp>
        <p:nvSpPr>
          <p:cNvPr id="3" name="Content Placeholder 2">
            <a:extLst>
              <a:ext uri="{FF2B5EF4-FFF2-40B4-BE49-F238E27FC236}">
                <a16:creationId xmlns:a16="http://schemas.microsoft.com/office/drawing/2014/main" id="{FC6AE946-1BE8-ACA4-1E04-901EB1A39D99}"/>
              </a:ext>
            </a:extLst>
          </p:cNvPr>
          <p:cNvSpPr>
            <a:spLocks noGrp="1"/>
          </p:cNvSpPr>
          <p:nvPr>
            <p:ph idx="1"/>
          </p:nvPr>
        </p:nvSpPr>
        <p:spPr>
          <a:xfrm>
            <a:off x="4826000" y="2276179"/>
            <a:ext cx="6716214" cy="3461155"/>
          </a:xfrm>
        </p:spPr>
        <p:txBody>
          <a:bodyPr>
            <a:normAutofit/>
          </a:bodyPr>
          <a:lstStyle/>
          <a:p>
            <a:r>
              <a:rPr lang="en-US" sz="1600" dirty="0">
                <a:latin typeface="Arial" panose="020B0604020202020204" pitchFamily="34" charset="0"/>
                <a:cs typeface="Arial" panose="020B0604020202020204" pitchFamily="34" charset="0"/>
              </a:rPr>
              <a:t>Collaborative learning is very similar to what would be called a “community of practice”, where individuals learn from one another, benefiting from learning from all members of the community through contact, observation, and sharing their own knowledge (Wenger, 1998).</a:t>
            </a:r>
          </a:p>
          <a:p>
            <a:r>
              <a:rPr lang="en-US" sz="1600" dirty="0">
                <a:latin typeface="Arial" panose="020B0604020202020204" pitchFamily="34" charset="0"/>
                <a:cs typeface="Arial" panose="020B0604020202020204" pitchFamily="34" charset="0"/>
              </a:rPr>
              <a:t>The idea of building communities of practice also improves social capital and helps create connections and networks between people working in different locations, allowing for an exchange of international perspectives, which is crucial for companies doing business in different countries and time zones.</a:t>
            </a:r>
          </a:p>
          <a:p>
            <a:endParaRPr lang="en-GB" sz="1700" dirty="0"/>
          </a:p>
        </p:txBody>
      </p:sp>
      <p:sp>
        <p:nvSpPr>
          <p:cNvPr id="34" name="Rectangle 33">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363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4CC11-4D27-0443-05ED-D829746B8FFB}"/>
              </a:ext>
            </a:extLst>
          </p:cNvPr>
          <p:cNvSpPr>
            <a:spLocks noGrp="1"/>
          </p:cNvSpPr>
          <p:nvPr>
            <p:ph type="title"/>
          </p:nvPr>
        </p:nvSpPr>
        <p:spPr>
          <a:xfrm>
            <a:off x="4853487" y="456346"/>
            <a:ext cx="6688728" cy="1556870"/>
          </a:xfrm>
        </p:spPr>
        <p:txBody>
          <a:bodyPr anchor="b">
            <a:normAutofit/>
          </a:bodyPr>
          <a:lstStyle/>
          <a:p>
            <a:r>
              <a:rPr lang="en-US" sz="2000" dirty="0">
                <a:latin typeface="Arial Black" panose="020B0A04020102020204" pitchFamily="34" charset="0"/>
              </a:rPr>
              <a:t>Preparing Future Leaders Through Collaborative Learning</a:t>
            </a:r>
            <a:endParaRPr lang="en-GB" sz="2000" dirty="0">
              <a:latin typeface="Arial Black" panose="020B0A04020102020204" pitchFamily="34" charset="0"/>
            </a:endParaRPr>
          </a:p>
        </p:txBody>
      </p:sp>
      <p:pic>
        <p:nvPicPr>
          <p:cNvPr id="4" name="Picture 3">
            <a:extLst>
              <a:ext uri="{FF2B5EF4-FFF2-40B4-BE49-F238E27FC236}">
                <a16:creationId xmlns:a16="http://schemas.microsoft.com/office/drawing/2014/main" id="{AE330457-B0BB-7BF6-9911-31BE636278F5}"/>
              </a:ext>
            </a:extLst>
          </p:cNvPr>
          <p:cNvPicPr>
            <a:picLocks noChangeAspect="1"/>
          </p:cNvPicPr>
          <p:nvPr/>
        </p:nvPicPr>
        <p:blipFill>
          <a:blip r:embed="rId2"/>
          <a:srcRect t="18593" r="-4" b="28288"/>
          <a:stretch>
            <a:fillRect/>
          </a:stretch>
        </p:blipFill>
        <p:spPr>
          <a:xfrm>
            <a:off x="20" y="10"/>
            <a:ext cx="4038580" cy="2145155"/>
          </a:xfrm>
          <a:prstGeom prst="rect">
            <a:avLst/>
          </a:prstGeom>
        </p:spPr>
      </p:pic>
      <p:pic>
        <p:nvPicPr>
          <p:cNvPr id="5" name="Picture 4">
            <a:extLst>
              <a:ext uri="{FF2B5EF4-FFF2-40B4-BE49-F238E27FC236}">
                <a16:creationId xmlns:a16="http://schemas.microsoft.com/office/drawing/2014/main" id="{76D3DDD6-AD9E-9D36-02F9-CAA126E1CF17}"/>
              </a:ext>
            </a:extLst>
          </p:cNvPr>
          <p:cNvPicPr>
            <a:picLocks noChangeAspect="1"/>
          </p:cNvPicPr>
          <p:nvPr/>
        </p:nvPicPr>
        <p:blipFill>
          <a:blip r:embed="rId3"/>
          <a:srcRect t="12271" r="3" b="45635"/>
          <a:stretch>
            <a:fillRect/>
          </a:stretch>
        </p:blipFill>
        <p:spPr>
          <a:xfrm>
            <a:off x="20" y="2145165"/>
            <a:ext cx="4038580" cy="2125091"/>
          </a:xfrm>
          <a:prstGeom prst="rect">
            <a:avLst/>
          </a:prstGeom>
        </p:spPr>
      </p:pic>
      <p:pic>
        <p:nvPicPr>
          <p:cNvPr id="6" name="Picture 5">
            <a:extLst>
              <a:ext uri="{FF2B5EF4-FFF2-40B4-BE49-F238E27FC236}">
                <a16:creationId xmlns:a16="http://schemas.microsoft.com/office/drawing/2014/main" id="{9391E918-34BC-825C-3EB7-7901D953B54F}"/>
              </a:ext>
            </a:extLst>
          </p:cNvPr>
          <p:cNvPicPr>
            <a:picLocks noChangeAspect="1"/>
          </p:cNvPicPr>
          <p:nvPr/>
        </p:nvPicPr>
        <p:blipFill>
          <a:blip r:embed="rId4"/>
          <a:srcRect t="10021" r="2" b="15224"/>
          <a:stretch>
            <a:fillRect/>
          </a:stretch>
        </p:blipFill>
        <p:spPr>
          <a:xfrm>
            <a:off x="20" y="4257004"/>
            <a:ext cx="4038580" cy="2145165"/>
          </a:xfrm>
          <a:prstGeom prst="rect">
            <a:avLst/>
          </a:prstGeom>
        </p:spPr>
      </p:pic>
      <p:sp>
        <p:nvSpPr>
          <p:cNvPr id="3" name="Content Placeholder 2">
            <a:extLst>
              <a:ext uri="{FF2B5EF4-FFF2-40B4-BE49-F238E27FC236}">
                <a16:creationId xmlns:a16="http://schemas.microsoft.com/office/drawing/2014/main" id="{B38089B7-36AD-7B6B-F6A9-208B65C9D6EA}"/>
              </a:ext>
            </a:extLst>
          </p:cNvPr>
          <p:cNvSpPr>
            <a:spLocks noGrp="1"/>
          </p:cNvSpPr>
          <p:nvPr>
            <p:ph idx="1"/>
          </p:nvPr>
        </p:nvSpPr>
        <p:spPr>
          <a:xfrm>
            <a:off x="4826000" y="2554014"/>
            <a:ext cx="6716214" cy="3183320"/>
          </a:xfrm>
        </p:spPr>
        <p:txBody>
          <a:bodyPr>
            <a:normAutofit/>
          </a:bodyPr>
          <a:lstStyle/>
          <a:p>
            <a:r>
              <a:rPr lang="en-US" sz="1600" dirty="0">
                <a:latin typeface="Arial" panose="020B0604020202020204" pitchFamily="34" charset="0"/>
                <a:cs typeface="Arial" panose="020B0604020202020204" pitchFamily="34" charset="0"/>
              </a:rPr>
              <a:t>Working on collaborative tasks can help an individual develop as a leader and develop negotiation and strategic thinking skills. These are all necessary attributes that are required for effective management of multicultural global teams (Lee &amp; Bonk, 2014).</a:t>
            </a:r>
          </a:p>
          <a:p>
            <a:r>
              <a:rPr lang="en-US" sz="1600" dirty="0">
                <a:latin typeface="Arial" panose="020B0604020202020204" pitchFamily="34" charset="0"/>
                <a:cs typeface="Arial" panose="020B0604020202020204" pitchFamily="34" charset="0"/>
              </a:rPr>
              <a:t>Through the experience of collaborative learning, future professionals are better prepared to manage the complexity and uncertainty and the multitude of different perspectives that they will find in the world of today's global business (Boud, Cohen, and Sampson, 1999).</a:t>
            </a:r>
            <a:endParaRPr lang="en-GB" sz="16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7219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69A11-F7A0-DB60-BA18-A5AEB160845C}"/>
              </a:ext>
            </a:extLst>
          </p:cNvPr>
          <p:cNvSpPr>
            <a:spLocks noGrp="1"/>
          </p:cNvSpPr>
          <p:nvPr>
            <p:ph type="title"/>
          </p:nvPr>
        </p:nvSpPr>
        <p:spPr>
          <a:xfrm>
            <a:off x="4853487" y="456345"/>
            <a:ext cx="6688728" cy="2222479"/>
          </a:xfrm>
        </p:spPr>
        <p:txBody>
          <a:bodyPr anchor="b">
            <a:normAutofit/>
          </a:bodyPr>
          <a:lstStyle/>
          <a:p>
            <a:r>
              <a:rPr lang="en-US" sz="2000" dirty="0">
                <a:latin typeface="Arial Black" panose="020B0A04020102020204" pitchFamily="34" charset="0"/>
              </a:rPr>
              <a:t>Global Innovation Through Collaborative Problem-Solving</a:t>
            </a:r>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7E0A0FF1-D290-A2A6-E2BB-1E31B84921D0}"/>
              </a:ext>
            </a:extLst>
          </p:cNvPr>
          <p:cNvPicPr>
            <a:picLocks noChangeAspect="1"/>
          </p:cNvPicPr>
          <p:nvPr/>
        </p:nvPicPr>
        <p:blipFill>
          <a:blip r:embed="rId2"/>
          <a:srcRect l="5867" r="2" b="2"/>
          <a:stretch>
            <a:fillRect/>
          </a:stretch>
        </p:blipFill>
        <p:spPr>
          <a:xfrm>
            <a:off x="20" y="10"/>
            <a:ext cx="4038580" cy="2145155"/>
          </a:xfrm>
          <a:prstGeom prst="rect">
            <a:avLst/>
          </a:prstGeom>
        </p:spPr>
      </p:pic>
      <p:pic>
        <p:nvPicPr>
          <p:cNvPr id="4" name="Picture 3">
            <a:extLst>
              <a:ext uri="{FF2B5EF4-FFF2-40B4-BE49-F238E27FC236}">
                <a16:creationId xmlns:a16="http://schemas.microsoft.com/office/drawing/2014/main" id="{7B779FEA-A28F-893E-5FF2-E1DCF7D5F254}"/>
              </a:ext>
            </a:extLst>
          </p:cNvPr>
          <p:cNvPicPr>
            <a:picLocks noChangeAspect="1"/>
          </p:cNvPicPr>
          <p:nvPr/>
        </p:nvPicPr>
        <p:blipFill>
          <a:blip r:embed="rId3"/>
          <a:srcRect t="34227" r="-4" b="-4"/>
          <a:stretch>
            <a:fillRect/>
          </a:stretch>
        </p:blipFill>
        <p:spPr>
          <a:xfrm>
            <a:off x="20" y="2145165"/>
            <a:ext cx="4038580" cy="2125091"/>
          </a:xfrm>
          <a:prstGeom prst="rect">
            <a:avLst/>
          </a:prstGeom>
        </p:spPr>
      </p:pic>
      <p:pic>
        <p:nvPicPr>
          <p:cNvPr id="5" name="Picture 4">
            <a:extLst>
              <a:ext uri="{FF2B5EF4-FFF2-40B4-BE49-F238E27FC236}">
                <a16:creationId xmlns:a16="http://schemas.microsoft.com/office/drawing/2014/main" id="{CE12C035-AC92-6FBE-4C88-FFD8E89405D8}"/>
              </a:ext>
            </a:extLst>
          </p:cNvPr>
          <p:cNvPicPr>
            <a:picLocks noChangeAspect="1"/>
          </p:cNvPicPr>
          <p:nvPr/>
        </p:nvPicPr>
        <p:blipFill>
          <a:blip r:embed="rId4"/>
          <a:srcRect t="12474" r="-4" b="6736"/>
          <a:stretch>
            <a:fillRect/>
          </a:stretch>
        </p:blipFill>
        <p:spPr>
          <a:xfrm>
            <a:off x="20" y="4257004"/>
            <a:ext cx="4038580" cy="2145165"/>
          </a:xfrm>
          <a:prstGeom prst="rect">
            <a:avLst/>
          </a:prstGeom>
        </p:spPr>
      </p:pic>
      <p:sp>
        <p:nvSpPr>
          <p:cNvPr id="3" name="Content Placeholder 2">
            <a:extLst>
              <a:ext uri="{FF2B5EF4-FFF2-40B4-BE49-F238E27FC236}">
                <a16:creationId xmlns:a16="http://schemas.microsoft.com/office/drawing/2014/main" id="{658C6446-DCB4-0825-23F9-88540458CC56}"/>
              </a:ext>
            </a:extLst>
          </p:cNvPr>
          <p:cNvSpPr>
            <a:spLocks noGrp="1"/>
          </p:cNvSpPr>
          <p:nvPr>
            <p:ph idx="1"/>
          </p:nvPr>
        </p:nvSpPr>
        <p:spPr>
          <a:xfrm>
            <a:off x="4826000" y="3342290"/>
            <a:ext cx="6716214" cy="2395044"/>
          </a:xfrm>
        </p:spPr>
        <p:txBody>
          <a:bodyPr>
            <a:normAutofit/>
          </a:bodyPr>
          <a:lstStyle/>
          <a:p>
            <a:r>
              <a:rPr lang="en-US" sz="1600" dirty="0">
                <a:latin typeface="Arial" panose="020B0604020202020204" pitchFamily="34" charset="0"/>
                <a:cs typeface="Arial" panose="020B0604020202020204" pitchFamily="34" charset="0"/>
              </a:rPr>
              <a:t>Participating in collaborative learning develops skills and competencies in an individual that lead to increased creativity, critical thinking and innovative thinking, all of which are critical to successfully managing a fast-evolving business environment (Mitnik, et al., 2009).</a:t>
            </a:r>
          </a:p>
          <a:p>
            <a:r>
              <a:rPr lang="en-US" sz="1600" dirty="0">
                <a:latin typeface="Arial" panose="020B0604020202020204" pitchFamily="34" charset="0"/>
                <a:cs typeface="Arial" panose="020B0604020202020204" pitchFamily="34" charset="0"/>
              </a:rPr>
              <a:t>Through the process of collaboration, individual team members can draw from the different perspectives of those within their collaboration with the purpose of collaboratively developing new ways to improve an </a:t>
            </a:r>
            <a:r>
              <a:rPr lang="en-US" sz="1600" dirty="0" err="1">
                <a:latin typeface="Arial" panose="020B0604020202020204" pitchFamily="34" charset="0"/>
                <a:cs typeface="Arial" panose="020B0604020202020204" pitchFamily="34" charset="0"/>
              </a:rPr>
              <a:t>organissation's</a:t>
            </a:r>
            <a:r>
              <a:rPr lang="en-US" sz="1600" dirty="0">
                <a:latin typeface="Arial" panose="020B0604020202020204" pitchFamily="34" charset="0"/>
                <a:cs typeface="Arial" panose="020B0604020202020204" pitchFamily="34" charset="0"/>
              </a:rPr>
              <a:t> competitive advantage (Zhu, et al., 2018).</a:t>
            </a:r>
          </a:p>
          <a:p>
            <a:endParaRPr lang="en-GB" sz="1700" dirty="0"/>
          </a:p>
        </p:txBody>
      </p:sp>
      <p:sp>
        <p:nvSpPr>
          <p:cNvPr id="13" name="Rectangle 12">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5559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7F0656-A372-7DAB-8A31-4A35D1BD94EE}"/>
              </a:ext>
            </a:extLst>
          </p:cNvPr>
          <p:cNvSpPr>
            <a:spLocks noGrp="1"/>
          </p:cNvSpPr>
          <p:nvPr>
            <p:ph type="title"/>
          </p:nvPr>
        </p:nvSpPr>
        <p:spPr>
          <a:xfrm>
            <a:off x="4853487" y="456346"/>
            <a:ext cx="6688728" cy="1556870"/>
          </a:xfrm>
        </p:spPr>
        <p:txBody>
          <a:bodyPr anchor="b">
            <a:normAutofit/>
          </a:bodyPr>
          <a:lstStyle/>
          <a:p>
            <a:r>
              <a:rPr lang="en-GB" sz="2000" dirty="0">
                <a:latin typeface="Arial Black" panose="020B0A04020102020204" pitchFamily="34" charset="0"/>
              </a:rPr>
              <a:t>Digital Transformation &amp; Collaborative Skills</a:t>
            </a:r>
          </a:p>
        </p:txBody>
      </p:sp>
      <p:pic>
        <p:nvPicPr>
          <p:cNvPr id="6" name="Picture 5">
            <a:extLst>
              <a:ext uri="{FF2B5EF4-FFF2-40B4-BE49-F238E27FC236}">
                <a16:creationId xmlns:a16="http://schemas.microsoft.com/office/drawing/2014/main" id="{54DB0A7C-D6A3-EABC-BBE6-056463F82E38}"/>
              </a:ext>
            </a:extLst>
          </p:cNvPr>
          <p:cNvPicPr>
            <a:picLocks noChangeAspect="1"/>
          </p:cNvPicPr>
          <p:nvPr/>
        </p:nvPicPr>
        <p:blipFill>
          <a:blip r:embed="rId2"/>
          <a:srcRect t="2666" r="-4" b="4550"/>
          <a:stretch>
            <a:fillRect/>
          </a:stretch>
        </p:blipFill>
        <p:spPr>
          <a:xfrm>
            <a:off x="20" y="10"/>
            <a:ext cx="4038580" cy="2145155"/>
          </a:xfrm>
          <a:prstGeom prst="rect">
            <a:avLst/>
          </a:prstGeom>
        </p:spPr>
      </p:pic>
      <p:pic>
        <p:nvPicPr>
          <p:cNvPr id="5" name="Picture 4">
            <a:extLst>
              <a:ext uri="{FF2B5EF4-FFF2-40B4-BE49-F238E27FC236}">
                <a16:creationId xmlns:a16="http://schemas.microsoft.com/office/drawing/2014/main" id="{03150B81-B063-64C3-BD98-2BCCF4533EB5}"/>
              </a:ext>
            </a:extLst>
          </p:cNvPr>
          <p:cNvPicPr>
            <a:picLocks noChangeAspect="1"/>
          </p:cNvPicPr>
          <p:nvPr/>
        </p:nvPicPr>
        <p:blipFill>
          <a:blip r:embed="rId3"/>
          <a:srcRect l="2365" r="2610" b="-4"/>
          <a:stretch>
            <a:fillRect/>
          </a:stretch>
        </p:blipFill>
        <p:spPr>
          <a:xfrm>
            <a:off x="20" y="2145165"/>
            <a:ext cx="4038580" cy="2125091"/>
          </a:xfrm>
          <a:prstGeom prst="rect">
            <a:avLst/>
          </a:prstGeom>
        </p:spPr>
      </p:pic>
      <p:pic>
        <p:nvPicPr>
          <p:cNvPr id="4" name="Picture 3">
            <a:extLst>
              <a:ext uri="{FF2B5EF4-FFF2-40B4-BE49-F238E27FC236}">
                <a16:creationId xmlns:a16="http://schemas.microsoft.com/office/drawing/2014/main" id="{3F7017CD-8994-59FC-A9C2-95A94D42FAAF}"/>
              </a:ext>
            </a:extLst>
          </p:cNvPr>
          <p:cNvPicPr>
            <a:picLocks noChangeAspect="1"/>
          </p:cNvPicPr>
          <p:nvPr/>
        </p:nvPicPr>
        <p:blipFill>
          <a:blip r:embed="rId4"/>
          <a:srcRect l="1495" r="3898" b="-4"/>
          <a:stretch>
            <a:fillRect/>
          </a:stretch>
        </p:blipFill>
        <p:spPr>
          <a:xfrm>
            <a:off x="20" y="4257004"/>
            <a:ext cx="4038580" cy="2145165"/>
          </a:xfrm>
          <a:prstGeom prst="rect">
            <a:avLst/>
          </a:prstGeom>
        </p:spPr>
      </p:pic>
      <p:sp>
        <p:nvSpPr>
          <p:cNvPr id="3" name="Content Placeholder 2">
            <a:extLst>
              <a:ext uri="{FF2B5EF4-FFF2-40B4-BE49-F238E27FC236}">
                <a16:creationId xmlns:a16="http://schemas.microsoft.com/office/drawing/2014/main" id="{660F5FE4-80D7-E29A-FF0D-C750988EE5F2}"/>
              </a:ext>
            </a:extLst>
          </p:cNvPr>
          <p:cNvSpPr>
            <a:spLocks noGrp="1"/>
          </p:cNvSpPr>
          <p:nvPr>
            <p:ph idx="1"/>
          </p:nvPr>
        </p:nvSpPr>
        <p:spPr>
          <a:xfrm>
            <a:off x="4795295" y="2476430"/>
            <a:ext cx="6716214" cy="3461155"/>
          </a:xfrm>
        </p:spPr>
        <p:txBody>
          <a:bodyPr>
            <a:normAutofit/>
          </a:bodyPr>
          <a:lstStyle/>
          <a:p>
            <a:r>
              <a:rPr lang="en-US" sz="1600" dirty="0">
                <a:latin typeface="Arial" panose="020B0604020202020204" pitchFamily="34" charset="0"/>
                <a:cs typeface="Arial" panose="020B0604020202020204" pitchFamily="34" charset="0"/>
              </a:rPr>
              <a:t>Advancements in digital technology has transformed learning for workers and must now allow them to learn to work together across the world, therefore requiring the ability to work collaboratively, using the virtual collaboration tools available to them today (Mhlongo et al., 2023).</a:t>
            </a:r>
          </a:p>
          <a:p>
            <a:r>
              <a:rPr lang="en-US" sz="1600" dirty="0">
                <a:latin typeface="Arial" panose="020B0604020202020204" pitchFamily="34" charset="0"/>
                <a:cs typeface="Arial" panose="020B0604020202020204" pitchFamily="34" charset="0"/>
              </a:rPr>
              <a:t>Participating in online collaborative learning can prepare future global workers to perform effectively as part of a multinational, remote working team through the development of skills in the use of shared digital workspaces (Knopf, Stumpp, &amp; Michelis, 2021).</a:t>
            </a:r>
          </a:p>
          <a:p>
            <a:endParaRPr lang="en-US" sz="1600" dirty="0">
              <a:latin typeface="Arial" panose="020B0604020202020204" pitchFamily="34" charset="0"/>
              <a:cs typeface="Arial" panose="020B0604020202020204" pitchFamily="34" charset="0"/>
            </a:endParaRPr>
          </a:p>
          <a:p>
            <a:endParaRPr lang="en-GB" sz="1700" dirty="0"/>
          </a:p>
        </p:txBody>
      </p:sp>
      <p:sp>
        <p:nvSpPr>
          <p:cNvPr id="13" name="Rectangle 12">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4887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E5FEB-8A71-082D-8D5C-40EA93D7FB67}"/>
              </a:ext>
            </a:extLst>
          </p:cNvPr>
          <p:cNvSpPr>
            <a:spLocks noGrp="1"/>
          </p:cNvSpPr>
          <p:nvPr>
            <p:ph type="title"/>
          </p:nvPr>
        </p:nvSpPr>
        <p:spPr>
          <a:xfrm>
            <a:off x="0" y="2699057"/>
            <a:ext cx="1827822" cy="2287694"/>
          </a:xfrm>
        </p:spPr>
        <p:txBody>
          <a:bodyPr anchor="t">
            <a:normAutofit/>
          </a:bodyPr>
          <a:lstStyle/>
          <a:p>
            <a:pPr algn="r"/>
            <a:r>
              <a:rPr lang="en-GB" sz="2000" dirty="0">
                <a:latin typeface="Arial Black" panose="020B0A04020102020204" pitchFamily="34" charset="0"/>
              </a:rPr>
              <a:t>References</a:t>
            </a:r>
            <a:r>
              <a:rPr lang="en-GB" sz="4000" dirty="0"/>
              <a:t> </a:t>
            </a:r>
          </a:p>
        </p:txBody>
      </p:sp>
      <p:sp>
        <p:nvSpPr>
          <p:cNvPr id="3" name="Content Placeholder 2">
            <a:extLst>
              <a:ext uri="{FF2B5EF4-FFF2-40B4-BE49-F238E27FC236}">
                <a16:creationId xmlns:a16="http://schemas.microsoft.com/office/drawing/2014/main" id="{36675DA2-742F-7F29-142D-0A1C927F4AD8}"/>
              </a:ext>
            </a:extLst>
          </p:cNvPr>
          <p:cNvSpPr>
            <a:spLocks noGrp="1"/>
          </p:cNvSpPr>
          <p:nvPr>
            <p:ph idx="1"/>
          </p:nvPr>
        </p:nvSpPr>
        <p:spPr>
          <a:xfrm>
            <a:off x="1986455" y="271166"/>
            <a:ext cx="10064707" cy="6129205"/>
          </a:xfrm>
        </p:spPr>
        <p:txBody>
          <a:bodyPr anchor="t">
            <a:noAutofit/>
          </a:bodyPr>
          <a:lstStyle/>
          <a:p>
            <a:r>
              <a:rPr lang="en-US" sz="1600" dirty="0">
                <a:latin typeface="Arial" panose="020B0604020202020204" pitchFamily="34" charset="0"/>
                <a:cs typeface="Arial" panose="020B0604020202020204" pitchFamily="34" charset="0"/>
              </a:rPr>
              <a:t>Barreto, D., Oyarzun, B., &amp; Conklin, S. (2022). Integration of cooperative learning strategies in online settings. </a:t>
            </a:r>
            <a:r>
              <a:rPr lang="en-US" sz="1600" i="1" dirty="0">
                <a:latin typeface="Arial" panose="020B0604020202020204" pitchFamily="34" charset="0"/>
                <a:cs typeface="Arial" panose="020B0604020202020204" pitchFamily="34" charset="0"/>
              </a:rPr>
              <a:t>E-Learning and Digital Media, 19</a:t>
            </a:r>
            <a:r>
              <a:rPr lang="en-US" sz="1600" dirty="0">
                <a:latin typeface="Arial" panose="020B0604020202020204" pitchFamily="34" charset="0"/>
                <a:cs typeface="Arial" panose="020B0604020202020204" pitchFamily="34" charset="0"/>
              </a:rPr>
              <a:t>(6), 574–594.</a:t>
            </a:r>
          </a:p>
          <a:p>
            <a:r>
              <a:rPr lang="en-US" sz="1600" dirty="0">
                <a:latin typeface="Arial" panose="020B0604020202020204" pitchFamily="34" charset="0"/>
                <a:cs typeface="Arial" panose="020B0604020202020204" pitchFamily="34" charset="0"/>
              </a:rPr>
              <a:t>Boud, D., Cohen, R., &amp; Sampson, J. (1999). Peer learning and assessment. </a:t>
            </a:r>
            <a:r>
              <a:rPr lang="en-US" sz="1600" i="1" dirty="0">
                <a:latin typeface="Arial" panose="020B0604020202020204" pitchFamily="34" charset="0"/>
                <a:cs typeface="Arial" panose="020B0604020202020204" pitchFamily="34" charset="0"/>
              </a:rPr>
              <a:t>Assessment &amp; Evaluation in Higher Education, 24</a:t>
            </a:r>
            <a:r>
              <a:rPr lang="en-US" sz="1600" dirty="0">
                <a:latin typeface="Arial" panose="020B0604020202020204" pitchFamily="34" charset="0"/>
                <a:cs typeface="Arial" panose="020B0604020202020204" pitchFamily="34" charset="0"/>
              </a:rPr>
              <a:t>(4), 413–426.</a:t>
            </a:r>
          </a:p>
          <a:p>
            <a:r>
              <a:rPr lang="en-US" sz="1600" dirty="0">
                <a:latin typeface="Arial" panose="020B0604020202020204" pitchFamily="34" charset="0"/>
                <a:cs typeface="Arial" panose="020B0604020202020204" pitchFamily="34" charset="0"/>
              </a:rPr>
              <a:t>Clark, J., Baker, T., &amp; Li, M. S. (2007). </a:t>
            </a:r>
            <a:r>
              <a:rPr lang="en-US" sz="1600" i="1" dirty="0">
                <a:latin typeface="Arial" panose="020B0604020202020204" pitchFamily="34" charset="0"/>
                <a:cs typeface="Arial" panose="020B0604020202020204" pitchFamily="34" charset="0"/>
              </a:rPr>
              <a:t>Student success: Bridging the gap for Chinese students in collaborative learning. </a:t>
            </a:r>
            <a:r>
              <a:rPr lang="en-US" sz="1600" dirty="0">
                <a:latin typeface="Arial" panose="020B0604020202020204" pitchFamily="34" charset="0"/>
                <a:cs typeface="Arial" panose="020B0604020202020204" pitchFamily="34" charset="0"/>
              </a:rPr>
              <a:t>ISANA International Conference.</a:t>
            </a:r>
          </a:p>
          <a:p>
            <a:r>
              <a:rPr lang="en-US" sz="1600" dirty="0">
                <a:latin typeface="Arial" panose="020B0604020202020204" pitchFamily="34" charset="0"/>
                <a:cs typeface="Arial" panose="020B0604020202020204" pitchFamily="34" charset="0"/>
              </a:rPr>
              <a:t>Knopf, T., Stumpp, S., &amp; Michelis, D. (2021, July). </a:t>
            </a:r>
            <a:r>
              <a:rPr lang="en-US" sz="1600" i="1" dirty="0">
                <a:latin typeface="Arial" panose="020B0604020202020204" pitchFamily="34" charset="0"/>
                <a:cs typeface="Arial" panose="020B0604020202020204" pitchFamily="34" charset="0"/>
              </a:rPr>
              <a:t>How online collaborative learning leads to improved online learning experience in higher education. </a:t>
            </a:r>
            <a:r>
              <a:rPr lang="en-US" sz="1600" dirty="0">
                <a:latin typeface="Arial" panose="020B0604020202020204" pitchFamily="34" charset="0"/>
                <a:cs typeface="Arial" panose="020B0604020202020204" pitchFamily="34" charset="0"/>
              </a:rPr>
              <a:t>8th European Conference on Social Media.</a:t>
            </a:r>
          </a:p>
          <a:p>
            <a:r>
              <a:rPr lang="en-US" sz="1600" dirty="0">
                <a:latin typeface="Arial" panose="020B0604020202020204" pitchFamily="34" charset="0"/>
                <a:cs typeface="Arial" panose="020B0604020202020204" pitchFamily="34" charset="0"/>
              </a:rPr>
              <a:t>Lee, H., &amp; Bonk, C. J. (2014). Collaborative learning in the workplace: Practical issues and concerns. </a:t>
            </a:r>
            <a:r>
              <a:rPr lang="en-US" sz="1600" i="1" dirty="0">
                <a:latin typeface="Arial" panose="020B0604020202020204" pitchFamily="34" charset="0"/>
                <a:cs typeface="Arial" panose="020B0604020202020204" pitchFamily="34" charset="0"/>
              </a:rPr>
              <a:t>International Journal of Advanced Corporate Learning, 7</a:t>
            </a:r>
            <a:r>
              <a:rPr lang="en-US" sz="1600" dirty="0">
                <a:latin typeface="Arial" panose="020B0604020202020204" pitchFamily="34" charset="0"/>
                <a:cs typeface="Arial" panose="020B0604020202020204" pitchFamily="34" charset="0"/>
              </a:rPr>
              <a:t>(2), 10–17.</a:t>
            </a:r>
          </a:p>
          <a:p>
            <a:r>
              <a:rPr lang="en-US" sz="1600" dirty="0">
                <a:latin typeface="Arial" panose="020B0604020202020204" pitchFamily="34" charset="0"/>
                <a:cs typeface="Arial" panose="020B0604020202020204" pitchFamily="34" charset="0"/>
              </a:rPr>
              <a:t>Mhlongo, S., Mbatha, K., </a:t>
            </a:r>
            <a:r>
              <a:rPr lang="en-US" sz="1600" dirty="0" err="1">
                <a:latin typeface="Arial" panose="020B0604020202020204" pitchFamily="34" charset="0"/>
                <a:cs typeface="Arial" panose="020B0604020202020204" pitchFamily="34" charset="0"/>
              </a:rPr>
              <a:t>Ramatsetse</a:t>
            </a:r>
            <a:r>
              <a:rPr lang="en-US" sz="1600" dirty="0">
                <a:latin typeface="Arial" panose="020B0604020202020204" pitchFamily="34" charset="0"/>
                <a:cs typeface="Arial" panose="020B0604020202020204" pitchFamily="34" charset="0"/>
              </a:rPr>
              <a:t>, B., &amp; Dlamini, R. (2023). </a:t>
            </a:r>
            <a:r>
              <a:rPr lang="en-US" sz="1600" i="1" dirty="0">
                <a:latin typeface="Arial" panose="020B0604020202020204" pitchFamily="34" charset="0"/>
                <a:cs typeface="Arial" panose="020B0604020202020204" pitchFamily="34" charset="0"/>
              </a:rPr>
              <a:t>Challenges, opportunities, and prospects of adopting smart digital technologies in learning environments. </a:t>
            </a:r>
          </a:p>
          <a:p>
            <a:r>
              <a:rPr lang="en-US" sz="1600" dirty="0" err="1">
                <a:latin typeface="Arial" panose="020B0604020202020204" pitchFamily="34" charset="0"/>
                <a:cs typeface="Arial" panose="020B0604020202020204" pitchFamily="34" charset="0"/>
              </a:rPr>
              <a:t>Heliyon</a:t>
            </a:r>
            <a:r>
              <a:rPr lang="en-US" sz="1600" dirty="0">
                <a:latin typeface="Arial" panose="020B0604020202020204" pitchFamily="34" charset="0"/>
                <a:cs typeface="Arial" panose="020B0604020202020204" pitchFamily="34" charset="0"/>
              </a:rPr>
              <a:t>, 9(6).Mitnik, R., </a:t>
            </a:r>
            <a:r>
              <a:rPr lang="en-US" sz="1600" dirty="0" err="1">
                <a:latin typeface="Arial" panose="020B0604020202020204" pitchFamily="34" charset="0"/>
                <a:cs typeface="Arial" panose="020B0604020202020204" pitchFamily="34" charset="0"/>
              </a:rPr>
              <a:t>Recabarren</a:t>
            </a:r>
            <a:r>
              <a:rPr lang="en-US" sz="1600" dirty="0">
                <a:latin typeface="Arial" panose="020B0604020202020204" pitchFamily="34" charset="0"/>
                <a:cs typeface="Arial" panose="020B0604020202020204" pitchFamily="34" charset="0"/>
              </a:rPr>
              <a:t>, M., Nussbaum, M., &amp; Soto, A. (2009). </a:t>
            </a:r>
            <a:r>
              <a:rPr lang="en-US" sz="1600" i="1" dirty="0">
                <a:latin typeface="Arial" panose="020B0604020202020204" pitchFamily="34" charset="0"/>
                <a:cs typeface="Arial" panose="020B0604020202020204" pitchFamily="34" charset="0"/>
              </a:rPr>
              <a:t>Collaborative robotic instruction: A graph teaching experience</a:t>
            </a:r>
            <a:r>
              <a:rPr lang="en-US" sz="1600" dirty="0">
                <a:latin typeface="Arial" panose="020B0604020202020204" pitchFamily="34" charset="0"/>
                <a:cs typeface="Arial" panose="020B0604020202020204" pitchFamily="34" charset="0"/>
              </a:rPr>
              <a:t>. Computers &amp; Education, 53(2), 330–342.Senge, P. M. (1990). The fifth discipline: The art and practice of the learning </a:t>
            </a:r>
            <a:r>
              <a:rPr lang="en-US" sz="1600" dirty="0" err="1">
                <a:latin typeface="Arial" panose="020B0604020202020204" pitchFamily="34" charset="0"/>
                <a:cs typeface="Arial" panose="020B0604020202020204" pitchFamily="34" charset="0"/>
              </a:rPr>
              <a:t>organisation</a:t>
            </a:r>
            <a:r>
              <a:rPr lang="en-US" sz="1600" dirty="0">
                <a:latin typeface="Arial" panose="020B0604020202020204" pitchFamily="34" charset="0"/>
                <a:cs typeface="Arial" panose="020B0604020202020204" pitchFamily="34" charset="0"/>
              </a:rPr>
              <a:t>. Doubleday.</a:t>
            </a:r>
          </a:p>
          <a:p>
            <a:r>
              <a:rPr lang="en-US" sz="1600" dirty="0">
                <a:latin typeface="Arial" panose="020B0604020202020204" pitchFamily="34" charset="0"/>
                <a:cs typeface="Arial" panose="020B0604020202020204" pitchFamily="34" charset="0"/>
              </a:rPr>
              <a:t>Stahl, G. (2006). </a:t>
            </a:r>
            <a:r>
              <a:rPr lang="en-US" sz="1600" i="1" dirty="0">
                <a:latin typeface="Arial" panose="020B0604020202020204" pitchFamily="34" charset="0"/>
                <a:cs typeface="Arial" panose="020B0604020202020204" pitchFamily="34" charset="0"/>
              </a:rPr>
              <a:t>Group cognition: Computer support for building collaborative knowledge</a:t>
            </a:r>
            <a:r>
              <a:rPr lang="en-US" sz="1600" dirty="0">
                <a:latin typeface="Arial" panose="020B0604020202020204" pitchFamily="34" charset="0"/>
                <a:cs typeface="Arial" panose="020B0604020202020204" pitchFamily="34" charset="0"/>
              </a:rPr>
              <a:t>. MIT Press.</a:t>
            </a:r>
          </a:p>
          <a:p>
            <a:r>
              <a:rPr lang="en-US" sz="1600" dirty="0">
                <a:latin typeface="Arial" panose="020B0604020202020204" pitchFamily="34" charset="0"/>
                <a:cs typeface="Arial" panose="020B0604020202020204" pitchFamily="34" charset="0"/>
              </a:rPr>
              <a:t>Wenger, E. (1998). </a:t>
            </a:r>
            <a:r>
              <a:rPr lang="en-US" sz="1600" i="1" dirty="0">
                <a:latin typeface="Arial" panose="020B0604020202020204" pitchFamily="34" charset="0"/>
                <a:cs typeface="Arial" panose="020B0604020202020204" pitchFamily="34" charset="0"/>
              </a:rPr>
              <a:t>Communities of practice: Learning, meaning, and identity.</a:t>
            </a:r>
            <a:r>
              <a:rPr lang="en-US" sz="1600" dirty="0">
                <a:latin typeface="Arial" panose="020B0604020202020204" pitchFamily="34" charset="0"/>
                <a:cs typeface="Arial" panose="020B0604020202020204" pitchFamily="34" charset="0"/>
              </a:rPr>
              <a:t> Cambridge University Press.</a:t>
            </a:r>
          </a:p>
          <a:p>
            <a:r>
              <a:rPr lang="en-US" sz="1600" dirty="0">
                <a:latin typeface="Arial" panose="020B0604020202020204" pitchFamily="34" charset="0"/>
                <a:cs typeface="Arial" panose="020B0604020202020204" pitchFamily="34" charset="0"/>
              </a:rPr>
              <a:t>Zhu, M., Gardner, D. G., &amp; Chen, H. (2018). Relationships between work team climate, individual motivation, and creativity. </a:t>
            </a:r>
            <a:r>
              <a:rPr lang="en-US" sz="1600" i="1" dirty="0">
                <a:latin typeface="Arial" panose="020B0604020202020204" pitchFamily="34" charset="0"/>
                <a:cs typeface="Arial" panose="020B0604020202020204" pitchFamily="34" charset="0"/>
              </a:rPr>
              <a:t>Journal of Management, 44</a:t>
            </a:r>
            <a:r>
              <a:rPr lang="en-US" sz="1600" dirty="0">
                <a:latin typeface="Arial" panose="020B0604020202020204" pitchFamily="34" charset="0"/>
                <a:cs typeface="Arial" panose="020B0604020202020204" pitchFamily="34" charset="0"/>
              </a:rPr>
              <a:t>(5), 2094–2115.</a:t>
            </a:r>
          </a:p>
          <a:p>
            <a:r>
              <a:rPr lang="en-GB" sz="1600" dirty="0">
                <a:latin typeface="Arial" panose="020B0604020202020204" pitchFamily="34" charset="0"/>
                <a:cs typeface="Arial" panose="020B0604020202020204" pitchFamily="34" charset="0"/>
                <a:hlinkClick r:id="rId2"/>
              </a:rPr>
              <a:t>https://www.valamis.com/hub/collaborative-learning</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8134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TotalTime>
  <Words>931</Words>
  <PresentationFormat>Widescreen</PresentationFormat>
  <Paragraphs>31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Arial Black</vt:lpstr>
      <vt:lpstr>Office Theme</vt:lpstr>
      <vt:lpstr>Collaborative Learning Builds Global Workforce Skills</vt:lpstr>
      <vt:lpstr>Barriers in Global Business Collaboration</vt:lpstr>
      <vt:lpstr>Communities of Practice in Global Organisations</vt:lpstr>
      <vt:lpstr>Preparing Future Leaders Through Collaborative Learning</vt:lpstr>
      <vt:lpstr>Global Innovation Through Collaborative Problem-Solving</vt:lpstr>
      <vt:lpstr>Digital Transformation &amp; Collaborative Skills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2025-12-02T14:14:32Z</dcterms:created>
  <dcterms:modified xsi:type="dcterms:W3CDTF">2025-12-02T14:42:18Z</dcterms:modified>
</cp:coreProperties>
</file>