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1"/>
  </p:notesMasterIdLst>
  <p:sldIdLst>
    <p:sldId id="256" r:id="rId2"/>
    <p:sldId id="257" r:id="rId3"/>
    <p:sldId id="259" r:id="rId4"/>
    <p:sldId id="260" r:id="rId5"/>
    <p:sldId id="262" r:id="rId6"/>
    <p:sldId id="261" r:id="rId7"/>
    <p:sldId id="263" r:id="rId8"/>
    <p:sldId id="265" r:id="rId9"/>
    <p:sldId id="266" r:id="rId10"/>
    <p:sldId id="267" r:id="rId11"/>
    <p:sldId id="268" r:id="rId12"/>
    <p:sldId id="269" r:id="rId13"/>
    <p:sldId id="270" r:id="rId14"/>
    <p:sldId id="274" r:id="rId15"/>
    <p:sldId id="273" r:id="rId16"/>
    <p:sldId id="275" r:id="rId17"/>
    <p:sldId id="276" r:id="rId18"/>
    <p:sldId id="278" r:id="rId19"/>
    <p:sldId id="277"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6A49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79"/>
  </p:normalViewPr>
  <p:slideViewPr>
    <p:cSldViewPr>
      <p:cViewPr varScale="1">
        <p:scale>
          <a:sx n="104" d="100"/>
          <a:sy n="104" d="100"/>
        </p:scale>
        <p:origin x="1880" y="20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8DB098E-B2EF-4851-B3C5-7081DC3F2610}" type="datetimeFigureOut">
              <a:rPr lang="en-US" smtClean="0"/>
              <a:pPr/>
              <a:t>3/19/23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EAFBF7E-BC6D-439A-ADA2-295238468DA3}"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Bhutan is a small country</a:t>
            </a:r>
          </a:p>
          <a:p>
            <a:r>
              <a:rPr lang="en-US" dirty="0"/>
              <a:t>It is located in the Eastern Himalayas</a:t>
            </a:r>
          </a:p>
          <a:p>
            <a:r>
              <a:rPr lang="en-US" dirty="0"/>
              <a:t>It is known for Gross National Happiness rather than Gross Domestic Product(GDP)</a:t>
            </a:r>
          </a:p>
          <a:p>
            <a:endParaRPr lang="en-US" dirty="0"/>
          </a:p>
        </p:txBody>
      </p:sp>
      <p:sp>
        <p:nvSpPr>
          <p:cNvPr id="4" name="Slide Number Placeholder 3"/>
          <p:cNvSpPr>
            <a:spLocks noGrp="1"/>
          </p:cNvSpPr>
          <p:nvPr>
            <p:ph type="sldNum" sz="quarter" idx="5"/>
          </p:nvPr>
        </p:nvSpPr>
        <p:spPr/>
        <p:txBody>
          <a:bodyPr/>
          <a:lstStyle/>
          <a:p>
            <a:fld id="{FEAFBF7E-BC6D-439A-ADA2-295238468DA3}" type="slidenum">
              <a:rPr lang="en-US" smtClean="0"/>
              <a:pPr/>
              <a:t>2</a:t>
            </a:fld>
            <a:endParaRPr lang="en-US"/>
          </a:p>
        </p:txBody>
      </p:sp>
    </p:spTree>
    <p:extLst>
      <p:ext uri="{BB962C8B-B14F-4D97-AF65-F5344CB8AC3E}">
        <p14:creationId xmlns:p14="http://schemas.microsoft.com/office/powerpoint/2010/main" val="29006646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buFont typeface="Wingdings" pitchFamily="2" charset="2"/>
              <a:buChar char="§"/>
            </a:pPr>
            <a:r>
              <a:rPr lang="en-US" dirty="0"/>
              <a:t>Bhutan’s society centered around Buddhism religion ; it is covered by around 75%</a:t>
            </a:r>
          </a:p>
          <a:p>
            <a:pPr>
              <a:lnSpc>
                <a:spcPct val="200000"/>
              </a:lnSpc>
              <a:buFont typeface="Wingdings" pitchFamily="2" charset="2"/>
              <a:buChar char="§"/>
            </a:pPr>
            <a:r>
              <a:rPr lang="en-US" dirty="0"/>
              <a:t>23% people in Bhutan having beliefs in Hindu religion</a:t>
            </a:r>
          </a:p>
          <a:p>
            <a:pPr>
              <a:lnSpc>
                <a:spcPct val="200000"/>
              </a:lnSpc>
              <a:buFont typeface="Wingdings" pitchFamily="2" charset="2"/>
              <a:buChar char="§"/>
            </a:pPr>
            <a:r>
              <a:rPr lang="en-US" dirty="0"/>
              <a:t>A very less population in Bhutan covered by the Muslim religion</a:t>
            </a:r>
          </a:p>
          <a:p>
            <a:endParaRPr lang="en-US" dirty="0"/>
          </a:p>
        </p:txBody>
      </p:sp>
      <p:sp>
        <p:nvSpPr>
          <p:cNvPr id="4" name="Slide Number Placeholder 3"/>
          <p:cNvSpPr>
            <a:spLocks noGrp="1"/>
          </p:cNvSpPr>
          <p:nvPr>
            <p:ph type="sldNum" sz="quarter" idx="5"/>
          </p:nvPr>
        </p:nvSpPr>
        <p:spPr/>
        <p:txBody>
          <a:bodyPr/>
          <a:lstStyle/>
          <a:p>
            <a:fld id="{FEAFBF7E-BC6D-439A-ADA2-295238468DA3}" type="slidenum">
              <a:rPr lang="en-US" smtClean="0"/>
              <a:pPr/>
              <a:t>4</a:t>
            </a:fld>
            <a:endParaRPr lang="en-US"/>
          </a:p>
        </p:txBody>
      </p:sp>
    </p:spTree>
    <p:extLst>
      <p:ext uri="{BB962C8B-B14F-4D97-AF65-F5344CB8AC3E}">
        <p14:creationId xmlns:p14="http://schemas.microsoft.com/office/powerpoint/2010/main" val="38881895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buFont typeface="Wingdings" pitchFamily="2" charset="2"/>
              <a:buChar char="§"/>
            </a:pPr>
            <a:r>
              <a:rPr lang="en-US" dirty="0"/>
              <a:t>Monastery is a religious home for the Monks, who perform religious activities there.</a:t>
            </a:r>
          </a:p>
          <a:p>
            <a:pPr>
              <a:lnSpc>
                <a:spcPct val="200000"/>
              </a:lnSpc>
              <a:buFont typeface="Wingdings" pitchFamily="2" charset="2"/>
              <a:buChar char="§"/>
            </a:pPr>
            <a:r>
              <a:rPr lang="en-US" dirty="0"/>
              <a:t>Monks Join the Monasteries at six to nine years age, and placed under discipleship of headmaster</a:t>
            </a:r>
          </a:p>
          <a:p>
            <a:pPr>
              <a:lnSpc>
                <a:spcPct val="200000"/>
              </a:lnSpc>
              <a:buFont typeface="Wingdings" pitchFamily="2" charset="2"/>
              <a:buChar char="§"/>
            </a:pPr>
            <a:r>
              <a:rPr lang="en-US" dirty="0"/>
              <a:t>They learn ancient religious </a:t>
            </a:r>
            <a:r>
              <a:rPr lang="en-US" i="1" dirty="0" err="1"/>
              <a:t>Chhokey</a:t>
            </a:r>
            <a:r>
              <a:rPr lang="en-US" i="1" dirty="0"/>
              <a:t>, </a:t>
            </a:r>
            <a:r>
              <a:rPr lang="en-US" dirty="0"/>
              <a:t>as well as Dzongkha, and English. </a:t>
            </a:r>
          </a:p>
          <a:p>
            <a:pPr>
              <a:lnSpc>
                <a:spcPct val="200000"/>
              </a:lnSpc>
              <a:buFont typeface="Wingdings" pitchFamily="2" charset="2"/>
              <a:buChar char="§"/>
            </a:pPr>
            <a:r>
              <a:rPr lang="en-US" dirty="0"/>
              <a:t>The monk got spiritual training in the Monasteries. </a:t>
            </a:r>
          </a:p>
          <a:p>
            <a:endParaRPr lang="en-US" dirty="0"/>
          </a:p>
        </p:txBody>
      </p:sp>
      <p:sp>
        <p:nvSpPr>
          <p:cNvPr id="4" name="Slide Number Placeholder 3"/>
          <p:cNvSpPr>
            <a:spLocks noGrp="1"/>
          </p:cNvSpPr>
          <p:nvPr>
            <p:ph type="sldNum" sz="quarter" idx="5"/>
          </p:nvPr>
        </p:nvSpPr>
        <p:spPr/>
        <p:txBody>
          <a:bodyPr/>
          <a:lstStyle/>
          <a:p>
            <a:fld id="{FEAFBF7E-BC6D-439A-ADA2-295238468DA3}" type="slidenum">
              <a:rPr lang="en-US" smtClean="0"/>
              <a:pPr/>
              <a:t>5</a:t>
            </a:fld>
            <a:endParaRPr lang="en-US"/>
          </a:p>
        </p:txBody>
      </p:sp>
    </p:spTree>
    <p:extLst>
      <p:ext uri="{BB962C8B-B14F-4D97-AF65-F5344CB8AC3E}">
        <p14:creationId xmlns:p14="http://schemas.microsoft.com/office/powerpoint/2010/main" val="6361542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buFont typeface="Wingdings" pitchFamily="2" charset="2"/>
              <a:buChar char="§"/>
            </a:pPr>
            <a:r>
              <a:rPr lang="en-US" sz="1400" b="1" i="1" dirty="0" err="1"/>
              <a:t>Tsechu</a:t>
            </a:r>
            <a:r>
              <a:rPr lang="en-US" sz="1400" b="1" i="1" dirty="0"/>
              <a:t> </a:t>
            </a:r>
            <a:r>
              <a:rPr lang="en-US" dirty="0"/>
              <a:t>is the most important festivals held in Dzong village of Bhutan</a:t>
            </a:r>
          </a:p>
          <a:p>
            <a:pPr>
              <a:lnSpc>
                <a:spcPct val="200000"/>
              </a:lnSpc>
              <a:buFont typeface="Wingdings" pitchFamily="2" charset="2"/>
              <a:buChar char="§"/>
            </a:pPr>
            <a:r>
              <a:rPr lang="en-US" dirty="0"/>
              <a:t>People from different district come in the monastery and gives their offering to ‘Lama’.</a:t>
            </a:r>
          </a:p>
          <a:p>
            <a:pPr>
              <a:lnSpc>
                <a:spcPct val="200000"/>
              </a:lnSpc>
              <a:buFont typeface="Wingdings" pitchFamily="2" charset="2"/>
              <a:buChar char="§"/>
            </a:pPr>
            <a:r>
              <a:rPr lang="en-US" dirty="0"/>
              <a:t>People do Mask dances, or ‘Cham’ in a large courtyard. </a:t>
            </a:r>
          </a:p>
          <a:p>
            <a:endParaRPr lang="en-US" dirty="0"/>
          </a:p>
        </p:txBody>
      </p:sp>
      <p:sp>
        <p:nvSpPr>
          <p:cNvPr id="4" name="Slide Number Placeholder 3"/>
          <p:cNvSpPr>
            <a:spLocks noGrp="1"/>
          </p:cNvSpPr>
          <p:nvPr>
            <p:ph type="sldNum" sz="quarter" idx="5"/>
          </p:nvPr>
        </p:nvSpPr>
        <p:spPr/>
        <p:txBody>
          <a:bodyPr/>
          <a:lstStyle/>
          <a:p>
            <a:fld id="{FEAFBF7E-BC6D-439A-ADA2-295238468DA3}" type="slidenum">
              <a:rPr lang="en-US" smtClean="0"/>
              <a:pPr/>
              <a:t>6</a:t>
            </a:fld>
            <a:endParaRPr lang="en-US"/>
          </a:p>
        </p:txBody>
      </p:sp>
    </p:spTree>
    <p:extLst>
      <p:ext uri="{BB962C8B-B14F-4D97-AF65-F5344CB8AC3E}">
        <p14:creationId xmlns:p14="http://schemas.microsoft.com/office/powerpoint/2010/main" val="1206745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nSpc>
                <a:spcPct val="200000"/>
              </a:lnSpc>
              <a:buFont typeface="Wingdings" pitchFamily="2" charset="2"/>
              <a:buChar char="§"/>
            </a:pPr>
            <a:r>
              <a:rPr lang="en-US" dirty="0"/>
              <a:t>‘</a:t>
            </a:r>
            <a:r>
              <a:rPr lang="en-US" dirty="0" err="1"/>
              <a:t>Driglam</a:t>
            </a:r>
            <a:r>
              <a:rPr lang="en-US" dirty="0"/>
              <a:t> </a:t>
            </a:r>
            <a:r>
              <a:rPr lang="en-US" dirty="0" err="1"/>
              <a:t>Namzha</a:t>
            </a:r>
            <a:r>
              <a:rPr lang="en-US" dirty="0"/>
              <a:t>’ is official behavioral and dress code of Bhutan. </a:t>
            </a:r>
          </a:p>
          <a:p>
            <a:pPr>
              <a:lnSpc>
                <a:spcPct val="200000"/>
              </a:lnSpc>
              <a:buFont typeface="Wingdings" pitchFamily="2" charset="2"/>
              <a:buChar char="§"/>
            </a:pPr>
            <a:r>
              <a:rPr lang="en-US" dirty="0"/>
              <a:t>It means ‘The rules of disciplined behavior’.</a:t>
            </a:r>
          </a:p>
          <a:p>
            <a:pPr>
              <a:lnSpc>
                <a:spcPct val="200000"/>
              </a:lnSpc>
              <a:buFont typeface="Wingdings" pitchFamily="2" charset="2"/>
              <a:buChar char="§"/>
            </a:pPr>
            <a:r>
              <a:rPr lang="en-US" dirty="0"/>
              <a:t>It also express Bhutanese  Art and Architecture.</a:t>
            </a:r>
          </a:p>
          <a:p>
            <a:pPr>
              <a:lnSpc>
                <a:spcPct val="200000"/>
              </a:lnSpc>
              <a:buFont typeface="Wingdings" pitchFamily="2" charset="2"/>
              <a:buChar char="§"/>
            </a:pPr>
            <a:r>
              <a:rPr lang="en-US" dirty="0"/>
              <a:t>These are set of manners what to wear, how to eat, talk and boy before the government officials and the clergy. </a:t>
            </a:r>
          </a:p>
          <a:p>
            <a:endParaRPr lang="en-US" dirty="0"/>
          </a:p>
        </p:txBody>
      </p:sp>
      <p:sp>
        <p:nvSpPr>
          <p:cNvPr id="4" name="Slide Number Placeholder 3"/>
          <p:cNvSpPr>
            <a:spLocks noGrp="1"/>
          </p:cNvSpPr>
          <p:nvPr>
            <p:ph type="sldNum" sz="quarter" idx="5"/>
          </p:nvPr>
        </p:nvSpPr>
        <p:spPr/>
        <p:txBody>
          <a:bodyPr/>
          <a:lstStyle/>
          <a:p>
            <a:fld id="{FEAFBF7E-BC6D-439A-ADA2-295238468DA3}" type="slidenum">
              <a:rPr lang="en-US" smtClean="0"/>
              <a:pPr/>
              <a:t>7</a:t>
            </a:fld>
            <a:endParaRPr lang="en-US"/>
          </a:p>
        </p:txBody>
      </p:sp>
    </p:spTree>
    <p:extLst>
      <p:ext uri="{BB962C8B-B14F-4D97-AF65-F5344CB8AC3E}">
        <p14:creationId xmlns:p14="http://schemas.microsoft.com/office/powerpoint/2010/main" val="3711110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dirty="0"/>
              <a:t>Bhutan's distinct culture and heritage preservation is one of the country's most serious ethical issues. Bhutan has a rich and distinct cultural history, and the government is working to preserve it by controlling visitor activities and encouraging community-based tourism.</a:t>
            </a:r>
          </a:p>
          <a:p>
            <a:pPr algn="just">
              <a:lnSpc>
                <a:spcPct val="150000"/>
              </a:lnSpc>
            </a:pPr>
            <a:r>
              <a:rPr lang="en-US" dirty="0"/>
              <a:t>Visitors must respect local customs and traditions, and some sites are off-limits to them. Nonetheless, there have been reports of tourists violating local customs, such as wearing unsuitable apparel in religious locations, leaving local people feeling disrespected and offended.</a:t>
            </a:r>
          </a:p>
          <a:p>
            <a:endParaRPr lang="en-US" dirty="0"/>
          </a:p>
        </p:txBody>
      </p:sp>
      <p:sp>
        <p:nvSpPr>
          <p:cNvPr id="4" name="Slide Number Placeholder 3"/>
          <p:cNvSpPr>
            <a:spLocks noGrp="1"/>
          </p:cNvSpPr>
          <p:nvPr>
            <p:ph type="sldNum" sz="quarter" idx="5"/>
          </p:nvPr>
        </p:nvSpPr>
        <p:spPr/>
        <p:txBody>
          <a:bodyPr/>
          <a:lstStyle/>
          <a:p>
            <a:fld id="{FEAFBF7E-BC6D-439A-ADA2-295238468DA3}" type="slidenum">
              <a:rPr lang="en-US" smtClean="0"/>
              <a:pPr/>
              <a:t>9</a:t>
            </a:fld>
            <a:endParaRPr lang="en-US"/>
          </a:p>
        </p:txBody>
      </p:sp>
    </p:spTree>
    <p:extLst>
      <p:ext uri="{BB962C8B-B14F-4D97-AF65-F5344CB8AC3E}">
        <p14:creationId xmlns:p14="http://schemas.microsoft.com/office/powerpoint/2010/main" val="36911022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dirty="0"/>
              <a:t>Environmental protection is another ethical issue in Bhutan's tourism sector. Bhutan is famed for its pristine natural environment, and sustainable tourism techniques strive to reduce the negative environmental impact of tourism. Nonetheless, there have been reports of tourists leaving trash or causing damage to the natural environment, which might have long-term consequences for the country's fragile ecosystem.</a:t>
            </a:r>
          </a:p>
          <a:p>
            <a:pPr algn="just">
              <a:lnSpc>
                <a:spcPct val="150000"/>
              </a:lnSpc>
            </a:pPr>
            <a:r>
              <a:rPr lang="en-US" dirty="0"/>
              <a:t>Bhutan's government has set serious and stringent laws on the tourism industry to preserve the natural environment, which includes not just resources but also the preservation of animals and natural vegetation in local forest areas. So that the country's natural resources can be preserved for a long period in order to support sustainable tourism.</a:t>
            </a:r>
          </a:p>
          <a:p>
            <a:endParaRPr lang="en-US" dirty="0"/>
          </a:p>
        </p:txBody>
      </p:sp>
      <p:sp>
        <p:nvSpPr>
          <p:cNvPr id="4" name="Slide Number Placeholder 3"/>
          <p:cNvSpPr>
            <a:spLocks noGrp="1"/>
          </p:cNvSpPr>
          <p:nvPr>
            <p:ph type="sldNum" sz="quarter" idx="5"/>
          </p:nvPr>
        </p:nvSpPr>
        <p:spPr/>
        <p:txBody>
          <a:bodyPr/>
          <a:lstStyle/>
          <a:p>
            <a:fld id="{FEAFBF7E-BC6D-439A-ADA2-295238468DA3}" type="slidenum">
              <a:rPr lang="en-US" smtClean="0"/>
              <a:pPr/>
              <a:t>10</a:t>
            </a:fld>
            <a:endParaRPr lang="en-US"/>
          </a:p>
        </p:txBody>
      </p:sp>
    </p:spTree>
    <p:extLst>
      <p:ext uri="{BB962C8B-B14F-4D97-AF65-F5344CB8AC3E}">
        <p14:creationId xmlns:p14="http://schemas.microsoft.com/office/powerpoint/2010/main" val="15372779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t>Treating local communities fairly and ethically is also an essential ethical concern in Bhutan's tourism business. To ensure that local communities benefit from the economic benefits offered by tourism, the government has fostered community-based tourism programmers. Unfortunately, there have been cases of tour operators exploiting local communities, which can have a severe impact on the local community and its culture. </a:t>
            </a:r>
          </a:p>
          <a:p>
            <a:endParaRPr lang="en-US" dirty="0"/>
          </a:p>
        </p:txBody>
      </p:sp>
      <p:sp>
        <p:nvSpPr>
          <p:cNvPr id="4" name="Slide Number Placeholder 3"/>
          <p:cNvSpPr>
            <a:spLocks noGrp="1"/>
          </p:cNvSpPr>
          <p:nvPr>
            <p:ph type="sldNum" sz="quarter" idx="5"/>
          </p:nvPr>
        </p:nvSpPr>
        <p:spPr/>
        <p:txBody>
          <a:bodyPr/>
          <a:lstStyle/>
          <a:p>
            <a:fld id="{FEAFBF7E-BC6D-439A-ADA2-295238468DA3}" type="slidenum">
              <a:rPr lang="en-US" smtClean="0"/>
              <a:pPr/>
              <a:t>11</a:t>
            </a:fld>
            <a:endParaRPr lang="en-US"/>
          </a:p>
        </p:txBody>
      </p:sp>
    </p:spTree>
    <p:extLst>
      <p:ext uri="{BB962C8B-B14F-4D97-AF65-F5344CB8AC3E}">
        <p14:creationId xmlns:p14="http://schemas.microsoft.com/office/powerpoint/2010/main" val="140012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1200" dirty="0"/>
              <a:t>Bhutan has a unique culture and identity. It has a rich cultural history. Because of tourism one ethical issue arises that is the loss of original cultural identity. </a:t>
            </a:r>
          </a:p>
          <a:p>
            <a:pPr algn="just">
              <a:lnSpc>
                <a:spcPct val="150000"/>
              </a:lnSpc>
            </a:pPr>
            <a:r>
              <a:rPr lang="en-US" sz="1200" dirty="0"/>
              <a:t>Tourism delivers a large amount of western culture to the country, which has the effect of introducing foreign culture to the local people, and the local communities are adapting western culture to the country. Locals may lose their traditional culture, behavior, and clothing code.</a:t>
            </a:r>
          </a:p>
          <a:p>
            <a:pPr algn="just">
              <a:lnSpc>
                <a:spcPct val="150000"/>
              </a:lnSpc>
            </a:pPr>
            <a:r>
              <a:rPr lang="en-US" sz="1200" dirty="0"/>
              <a:t>The worry arises that people may lose their own culture and identity as a result of the introduction of other countries' cultures into local communities. It has a significant impact on the local community.</a:t>
            </a:r>
          </a:p>
          <a:p>
            <a:endParaRPr lang="en-US" dirty="0"/>
          </a:p>
        </p:txBody>
      </p:sp>
      <p:sp>
        <p:nvSpPr>
          <p:cNvPr id="4" name="Slide Number Placeholder 3"/>
          <p:cNvSpPr>
            <a:spLocks noGrp="1"/>
          </p:cNvSpPr>
          <p:nvPr>
            <p:ph type="sldNum" sz="quarter" idx="5"/>
          </p:nvPr>
        </p:nvSpPr>
        <p:spPr/>
        <p:txBody>
          <a:bodyPr/>
          <a:lstStyle/>
          <a:p>
            <a:fld id="{FEAFBF7E-BC6D-439A-ADA2-295238468DA3}" type="slidenum">
              <a:rPr lang="en-US" smtClean="0"/>
              <a:pPr/>
              <a:t>12</a:t>
            </a:fld>
            <a:endParaRPr lang="en-US"/>
          </a:p>
        </p:txBody>
      </p:sp>
    </p:spTree>
    <p:extLst>
      <p:ext uri="{BB962C8B-B14F-4D97-AF65-F5344CB8AC3E}">
        <p14:creationId xmlns:p14="http://schemas.microsoft.com/office/powerpoint/2010/main" val="3659626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marL="0" marR="0" lvl="0" indent="0" algn="just" defTabSz="914400" rtl="0" eaLnBrk="1" fontAlgn="auto" latinLnBrk="0" hangingPunct="1">
              <a:lnSpc>
                <a:spcPct val="150000"/>
              </a:lnSpc>
              <a:spcBef>
                <a:spcPts val="0"/>
              </a:spcBef>
              <a:spcAft>
                <a:spcPts val="0"/>
              </a:spcAft>
              <a:buClrTx/>
              <a:buSzTx/>
              <a:buFont typeface="Courier New" pitchFamily="49" charset="0"/>
              <a:buChar char="o"/>
              <a:tabLst/>
              <a:defRPr/>
            </a:pPr>
            <a:r>
              <a:rPr lang="en-US" dirty="0"/>
              <a:t>Bhutan, like many other countries, is dealing with a number of global tourist concerns that affect its tourism economy. Bhutan's major worldwide tourism challenges include:</a:t>
            </a:r>
          </a:p>
          <a:p>
            <a:pPr algn="just">
              <a:lnSpc>
                <a:spcPct val="150000"/>
              </a:lnSpc>
              <a:buFont typeface="Courier New" pitchFamily="49" charset="0"/>
              <a:buChar char="o"/>
            </a:pPr>
            <a:r>
              <a:rPr lang="en-US" dirty="0"/>
              <a:t>Over-tourism: While Bhutan has a quota system in place to control the number of tourists allowed to enter the nation each year, there is still a risk of over-tourism in some locations. </a:t>
            </a:r>
            <a:r>
              <a:rPr lang="en-US" dirty="0" err="1"/>
              <a:t>Overtourism</a:t>
            </a:r>
            <a:r>
              <a:rPr lang="en-US" dirty="0"/>
              <a:t> can harm the environment, degrade cultural heritage sites, and put a burden on local resources.</a:t>
            </a:r>
          </a:p>
          <a:p>
            <a:pPr algn="just">
              <a:lnSpc>
                <a:spcPct val="150000"/>
              </a:lnSpc>
              <a:buFont typeface="Courier New" pitchFamily="49" charset="0"/>
              <a:buChar char="o"/>
            </a:pPr>
            <a:r>
              <a:rPr lang="en-US" dirty="0"/>
              <a:t> Climate change : Climate change poses a huge threat to Bhutan's tourist business, especially given the country's reliance on natural resources and outdoor tourism activities. Weather patterns, natural calamities, and glacier melt can all have a substantial impact on the country's tourism.</a:t>
            </a:r>
          </a:p>
          <a:p>
            <a:pPr algn="just">
              <a:lnSpc>
                <a:spcPct val="150000"/>
              </a:lnSpc>
              <a:buFont typeface="Courier New" pitchFamily="49" charset="0"/>
              <a:buChar char="o"/>
            </a:pPr>
            <a:r>
              <a:rPr lang="en-US" dirty="0"/>
              <a:t> Economic Dependence : Bhutan's economy is primarily reliant on tourism, making it vulnerable to economic shocks or shifts in global tourism patterns. Diversification of the economy is critical to reducing this reliance and ensuring long-term economic prosperity.</a:t>
            </a:r>
          </a:p>
          <a:p>
            <a:pPr algn="just">
              <a:lnSpc>
                <a:spcPct val="150000"/>
              </a:lnSpc>
              <a:buFont typeface="Courier New" pitchFamily="49" charset="0"/>
              <a:buChar char="o"/>
            </a:pPr>
            <a:r>
              <a:rPr lang="en-US" dirty="0"/>
              <a:t> Cultural preservation : Bhutan's distinct cultural history is a major appeal for visitors, but there is a concern that tourism will lead to the monetization of cultural traditions or the loss of cultural authenticity. It is critical to strike a balance between tourist and cultural preservation efforts.</a:t>
            </a:r>
          </a:p>
          <a:p>
            <a:pPr algn="just">
              <a:lnSpc>
                <a:spcPct val="150000"/>
              </a:lnSpc>
              <a:buFont typeface="Courier New" pitchFamily="49" charset="0"/>
              <a:buChar char="o"/>
            </a:pPr>
            <a:r>
              <a:rPr lang="en-US" dirty="0"/>
              <a:t> Fair and Ethical Tourism : As previously said, fair and ethical treatment of local communities, as well as environmental preservation, are critical issues in Bhutan's tourism business. These are not Bhutan-specific challenges, but rather global concerns that must be addressed in order to ensure sustainable tourism </a:t>
            </a:r>
            <a:r>
              <a:rPr lang="en-US" dirty="0" err="1"/>
              <a:t>practises</a:t>
            </a:r>
            <a:r>
              <a:rPr lang="en-US" dirty="0"/>
              <a:t> worldwide.</a:t>
            </a:r>
          </a:p>
          <a:p>
            <a:pPr algn="just">
              <a:lnSpc>
                <a:spcPct val="150000"/>
              </a:lnSpc>
              <a:buFont typeface="Courier New" pitchFamily="49" charset="0"/>
              <a:buChar char="o"/>
            </a:pPr>
            <a:endParaRPr lang="en-US" dirty="0"/>
          </a:p>
          <a:p>
            <a:pPr algn="just">
              <a:lnSpc>
                <a:spcPct val="150000"/>
              </a:lnSpc>
              <a:buFont typeface="Courier New" pitchFamily="49" charset="0"/>
              <a:buNone/>
            </a:pPr>
            <a:r>
              <a:rPr lang="en-US" dirty="0"/>
              <a:t>To address these global tourist concerns, a multi-stakeholder approach involving the government, commercial sector, and local communities is required. Cooperation and cooperation are essential for ensuring responsible and sustainable tourism </a:t>
            </a:r>
            <a:r>
              <a:rPr lang="en-US" dirty="0" err="1"/>
              <a:t>practises</a:t>
            </a:r>
            <a:r>
              <a:rPr lang="en-US" dirty="0"/>
              <a:t> in Bhutan and around the world.</a:t>
            </a:r>
          </a:p>
          <a:p>
            <a:endParaRPr lang="en-US" dirty="0"/>
          </a:p>
        </p:txBody>
      </p:sp>
      <p:sp>
        <p:nvSpPr>
          <p:cNvPr id="4" name="Slide Number Placeholder 3"/>
          <p:cNvSpPr>
            <a:spLocks noGrp="1"/>
          </p:cNvSpPr>
          <p:nvPr>
            <p:ph type="sldNum" sz="quarter" idx="10"/>
          </p:nvPr>
        </p:nvSpPr>
        <p:spPr/>
        <p:txBody>
          <a:bodyPr/>
          <a:lstStyle/>
          <a:p>
            <a:fld id="{FEAFBF7E-BC6D-439A-ADA2-295238468DA3}" type="slidenum">
              <a:rPr lang="en-US" smtClean="0"/>
              <a:pPr/>
              <a:t>13</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Carbon emissions:</a:t>
            </a:r>
            <a:r>
              <a:rPr lang="en-US" baseline="0" dirty="0"/>
              <a:t> In tourism there is a much involvement of the transportation, and the emissions from vehicles used to transport tourists contribute to climate change. Bhutan has limited infrastructure for public transportation, so most tourists travel in private vehicles. The government of Bhutan has made efforts to promote electric and hybrid vehicles to reduce the carbon footprint of tourism.</a:t>
            </a:r>
          </a:p>
          <a:p>
            <a:endParaRPr lang="en-US" baseline="0" dirty="0"/>
          </a:p>
          <a:p>
            <a:r>
              <a:rPr lang="en-US" baseline="0" dirty="0"/>
              <a:t>Waste generation: Tourism generates a lot of waste, including plastic waste. In Bhutan, the government has banned the single use plastics, but the enforcement of this ban is not always effective. Tourists can also generate waste by leaving behind litter in natural areas.</a:t>
            </a:r>
          </a:p>
          <a:p>
            <a:endParaRPr lang="en-US" baseline="0" dirty="0"/>
          </a:p>
          <a:p>
            <a:r>
              <a:rPr lang="en-US" baseline="0" dirty="0"/>
              <a:t>Impact on natural resources: Tourism can also damage the natural resources, such as water and energy. In Bhutan, the government has implemented policies to promote sustainable tourism practices, such as encouraging the use of solar energy and promoting water conservation.</a:t>
            </a:r>
          </a:p>
          <a:p>
            <a:endParaRPr lang="en-US" baseline="0" dirty="0"/>
          </a:p>
          <a:p>
            <a:r>
              <a:rPr lang="en-US" baseline="0" dirty="0"/>
              <a:t>Impact on wildlife:  Tourism also can disturb the wildlife habitats, which can have a negative impact on wildlife populations. In Bhutan the government has implemented policies to protect wildlife, including establishing national parks and conservation areas.</a:t>
            </a:r>
            <a:endParaRPr lang="en-US" dirty="0"/>
          </a:p>
        </p:txBody>
      </p:sp>
      <p:sp>
        <p:nvSpPr>
          <p:cNvPr id="4" name="Slide Number Placeholder 3"/>
          <p:cNvSpPr>
            <a:spLocks noGrp="1"/>
          </p:cNvSpPr>
          <p:nvPr>
            <p:ph type="sldNum" sz="quarter" idx="10"/>
          </p:nvPr>
        </p:nvSpPr>
        <p:spPr/>
        <p:txBody>
          <a:bodyPr/>
          <a:lstStyle/>
          <a:p>
            <a:fld id="{FEAFBF7E-BC6D-439A-ADA2-295238468DA3}" type="slidenum">
              <a:rPr lang="en-US" smtClean="0"/>
              <a:pPr/>
              <a:t>14</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Tourism is Highly carbon intensive sector……</a:t>
            </a:r>
          </a:p>
          <a:p>
            <a:r>
              <a:rPr lang="en-US" dirty="0"/>
              <a:t>This involves following reasons to increase carbon emissions</a:t>
            </a:r>
          </a:p>
          <a:p>
            <a:endParaRPr lang="en-US" dirty="0"/>
          </a:p>
          <a:p>
            <a:r>
              <a:rPr lang="en-US" dirty="0"/>
              <a:t>Tourism can contribute to carbon emissions</a:t>
            </a:r>
            <a:r>
              <a:rPr lang="en-US" baseline="0" dirty="0"/>
              <a:t> in several ways, including: </a:t>
            </a:r>
          </a:p>
          <a:p>
            <a:r>
              <a:rPr lang="en-US" baseline="0" dirty="0"/>
              <a:t>Transportation: It involves use of airplanes, buses, cars, and cruise ships, which emit carbon dioxide gases into </a:t>
            </a:r>
            <a:r>
              <a:rPr lang="en-US" baseline="0" dirty="0" err="1"/>
              <a:t>atomosphere</a:t>
            </a:r>
            <a:r>
              <a:rPr lang="en-US" baseline="0" dirty="0"/>
              <a:t>. </a:t>
            </a:r>
          </a:p>
          <a:p>
            <a:endParaRPr lang="en-US" baseline="0" dirty="0"/>
          </a:p>
          <a:p>
            <a:r>
              <a:rPr lang="en-US" baseline="0" dirty="0"/>
              <a:t>Accommodation: Hotels, resorts and other type of accommodations emit carbon by using energy for cooling, heating, and lighting. Also production and transportation of food, water and other consumable involves in carbon emissions.</a:t>
            </a:r>
          </a:p>
          <a:p>
            <a:endParaRPr lang="en-US" baseline="0" dirty="0"/>
          </a:p>
          <a:p>
            <a:r>
              <a:rPr lang="en-US" dirty="0"/>
              <a:t>Activities</a:t>
            </a:r>
            <a:r>
              <a:rPr lang="en-US" baseline="0" dirty="0"/>
              <a:t> and Excursions: Tourists often participate in activities and excursions such as sightseeing tours, skiing, and water sports, which can have impact on the environment by producing carbon.</a:t>
            </a:r>
          </a:p>
          <a:p>
            <a:endParaRPr lang="en-US" baseline="0" dirty="0"/>
          </a:p>
          <a:p>
            <a:r>
              <a:rPr lang="en-US" baseline="0" dirty="0"/>
              <a:t>Infrastructure: Development of infrastructure requires a lot of energy for construction and operation of these </a:t>
            </a:r>
            <a:r>
              <a:rPr lang="en-US" baseline="0" dirty="0" err="1"/>
              <a:t>facilites</a:t>
            </a:r>
            <a:r>
              <a:rPr lang="en-US" baseline="0" dirty="0"/>
              <a:t> so this also involves in the emissions of the carbon.</a:t>
            </a:r>
          </a:p>
        </p:txBody>
      </p:sp>
      <p:sp>
        <p:nvSpPr>
          <p:cNvPr id="4" name="Slide Number Placeholder 3"/>
          <p:cNvSpPr>
            <a:spLocks noGrp="1"/>
          </p:cNvSpPr>
          <p:nvPr>
            <p:ph type="sldNum" sz="quarter" idx="10"/>
          </p:nvPr>
        </p:nvSpPr>
        <p:spPr/>
        <p:txBody>
          <a:bodyPr/>
          <a:lstStyle/>
          <a:p>
            <a:fld id="{FEAFBF7E-BC6D-439A-ADA2-295238468DA3}" type="slidenum">
              <a:rPr lang="en-US" smtClean="0"/>
              <a:pPr/>
              <a:t>15</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n-US" dirty="0"/>
              <a:t>Bhutan’s government plays a critical role in promoting and regulating sustainable tourism in the country.  High value and low impact modal is used by the Bhutan’s government which helps to a sustainable tourism where they prioritize sustainability in tourism by cultural preservation, and provide social and economic benefits to local communities.</a:t>
            </a:r>
          </a:p>
          <a:p>
            <a:pPr algn="just">
              <a:buFont typeface="Wingdings" pitchFamily="2" charset="2"/>
              <a:buChar char="§"/>
            </a:pPr>
            <a:r>
              <a:rPr lang="en-US" dirty="0"/>
              <a:t>Here tourism is regulated through a quota system, which limits the visitors in the country to prevent over-tourism.</a:t>
            </a:r>
          </a:p>
          <a:p>
            <a:pPr algn="just">
              <a:buFont typeface="Wingdings" pitchFamily="2" charset="2"/>
              <a:buChar char="§"/>
            </a:pPr>
            <a:r>
              <a:rPr lang="en-US" dirty="0"/>
              <a:t>Government impose minimum daily package for tourists which includes accommodation, food, transportation, and a guide.</a:t>
            </a:r>
          </a:p>
          <a:p>
            <a:pPr algn="just">
              <a:buFont typeface="Wingdings" pitchFamily="2" charset="2"/>
              <a:buChar char="§"/>
            </a:pPr>
            <a:r>
              <a:rPr lang="en-US" dirty="0"/>
              <a:t>The Government play important role to preserve the culture and environment of the country, by making strict guidelines and rules.</a:t>
            </a:r>
          </a:p>
          <a:p>
            <a:pPr algn="just">
              <a:buFont typeface="Wingdings" pitchFamily="2" charset="2"/>
              <a:buChar char="§"/>
            </a:pPr>
            <a:r>
              <a:rPr lang="en-US" dirty="0"/>
              <a:t>The government encourages the community based tourism, which provides the supports to the local community of Bhutan.</a:t>
            </a:r>
          </a:p>
          <a:p>
            <a:pPr algn="just">
              <a:buFont typeface="Wingdings" pitchFamily="2" charset="2"/>
              <a:buChar char="§"/>
            </a:pPr>
            <a:r>
              <a:rPr lang="en-US" dirty="0"/>
              <a:t>Bhutan's government has established a sustainable tourism certification scheme to reward tourism enterprises that adhere to environmental and social requirements.</a:t>
            </a:r>
          </a:p>
          <a:p>
            <a:endParaRPr lang="en-US" dirty="0"/>
          </a:p>
        </p:txBody>
      </p:sp>
      <p:sp>
        <p:nvSpPr>
          <p:cNvPr id="4" name="Slide Number Placeholder 3"/>
          <p:cNvSpPr>
            <a:spLocks noGrp="1"/>
          </p:cNvSpPr>
          <p:nvPr>
            <p:ph type="sldNum" sz="quarter" idx="10"/>
          </p:nvPr>
        </p:nvSpPr>
        <p:spPr/>
        <p:txBody>
          <a:bodyPr/>
          <a:lstStyle/>
          <a:p>
            <a:fld id="{FEAFBF7E-BC6D-439A-ADA2-295238468DA3}" type="slidenum">
              <a:rPr lang="en-US" smtClean="0"/>
              <a:pPr/>
              <a:t>16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0BF14843-A50B-4E42-B4F5-14191B5BE699}" type="datetimeFigureOut">
              <a:rPr lang="en-US" smtClean="0"/>
              <a:pPr/>
              <a:t>3/19/23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F14843-A50B-4E42-B4F5-14191B5BE699}" type="datetimeFigureOut">
              <a:rPr lang="en-US" smtClean="0"/>
              <a:pPr/>
              <a:t>3/19/23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BF14843-A50B-4E42-B4F5-14191B5BE699}" type="datetimeFigureOut">
              <a:rPr lang="en-US" smtClean="0"/>
              <a:pPr/>
              <a:t>3/19/23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BF14843-A50B-4E42-B4F5-14191B5BE699}" type="datetimeFigureOut">
              <a:rPr lang="en-US" smtClean="0"/>
              <a:pPr/>
              <a:t>3/19/23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F14843-A50B-4E42-B4F5-14191B5BE699}" type="datetimeFigureOut">
              <a:rPr lang="en-US" smtClean="0"/>
              <a:pPr/>
              <a:t>3/19/23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BF14843-A50B-4E42-B4F5-14191B5BE699}" type="datetimeFigureOut">
              <a:rPr lang="en-US" smtClean="0"/>
              <a:pPr/>
              <a:t>3/19/23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F14843-A50B-4E42-B4F5-14191B5BE699}" type="datetimeFigureOut">
              <a:rPr lang="en-US" smtClean="0"/>
              <a:pPr/>
              <a:t>3/19/23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F14843-A50B-4E42-B4F5-14191B5BE699}" type="datetimeFigureOut">
              <a:rPr lang="en-US" smtClean="0"/>
              <a:pPr/>
              <a:t>3/19/23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BF14843-A50B-4E42-B4F5-14191B5BE699}" type="datetimeFigureOut">
              <a:rPr lang="en-US" smtClean="0"/>
              <a:pPr/>
              <a:t>3/19/23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F14843-A50B-4E42-B4F5-14191B5BE699}" type="datetimeFigureOut">
              <a:rPr lang="en-US" smtClean="0"/>
              <a:pPr/>
              <a:t>3/19/23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BF14843-A50B-4E42-B4F5-14191B5BE699}" type="datetimeFigureOut">
              <a:rPr lang="en-US" smtClean="0"/>
              <a:pPr/>
              <a:t>3/19/23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24579B0-11AF-4824-8E81-7F6D380282D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F14843-A50B-4E42-B4F5-14191B5BE699}" type="datetimeFigureOut">
              <a:rPr lang="en-US" smtClean="0"/>
              <a:pPr/>
              <a:t>3/19/23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4579B0-11AF-4824-8E81-7F6D380282D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19.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hyperlink" Target="https://en.wikipedia.org/wiki/Culture_of_Bhutan"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hyperlink" Target="https://youtu.be/Mvb4Wuw9weM" TargetMode="Externa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Isosceles Triangle 18"/>
          <p:cNvSpPr/>
          <p:nvPr/>
        </p:nvSpPr>
        <p:spPr>
          <a:xfrm rot="10800000">
            <a:off x="0" y="0"/>
            <a:ext cx="9144000" cy="6858000"/>
          </a:xfrm>
          <a:prstGeom prst="triangle">
            <a:avLst>
              <a:gd name="adj" fmla="val 0"/>
            </a:avLst>
          </a:prstGeom>
          <a:blipFill>
            <a:blip r:embed="rId2" cstate="print">
              <a:lum bright="30000" contrast="-31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Isosceles Triangle 17"/>
          <p:cNvSpPr/>
          <p:nvPr/>
        </p:nvSpPr>
        <p:spPr>
          <a:xfrm>
            <a:off x="0" y="0"/>
            <a:ext cx="9144000" cy="6858000"/>
          </a:xfrm>
          <a:prstGeom prst="triangle">
            <a:avLst>
              <a:gd name="adj" fmla="val 0"/>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dirty="0">
                <a:ln w="18000">
                  <a:solidFill>
                    <a:schemeClr val="accent2">
                      <a:lumMod val="40000"/>
                      <a:lumOff val="60000"/>
                    </a:schemeClr>
                  </a:solidFill>
                  <a:prstDash val="solid"/>
                  <a:miter lim="800000"/>
                </a:ln>
                <a:effectLst>
                  <a:outerShdw blurRad="38100" dist="38100" dir="2700000" algn="tl">
                    <a:srgbClr val="000000">
                      <a:alpha val="43137"/>
                    </a:srgbClr>
                  </a:outerShdw>
                </a:effectLst>
                <a:latin typeface="Arial" pitchFamily="34" charset="0"/>
                <a:cs typeface="Arial" pitchFamily="34" charset="0"/>
              </a:rPr>
              <a:t>CRISCITA NICIA DE CARVALHO ROSA CORREIA</a:t>
            </a:r>
          </a:p>
        </p:txBody>
      </p:sp>
      <p:sp>
        <p:nvSpPr>
          <p:cNvPr id="2" name="Title 1"/>
          <p:cNvSpPr>
            <a:spLocks noGrp="1"/>
          </p:cNvSpPr>
          <p:nvPr>
            <p:ph type="ctrTitle"/>
          </p:nvPr>
        </p:nvSpPr>
        <p:spPr>
          <a:xfrm>
            <a:off x="228600" y="304800"/>
            <a:ext cx="4648200" cy="3505200"/>
          </a:xfrm>
        </p:spPr>
        <p:txBody>
          <a:bodyPr>
            <a:normAutofit/>
          </a:bodyPr>
          <a:lstStyle/>
          <a:p>
            <a:pPr algn="l"/>
            <a:r>
              <a:rPr lang="en-US" sz="8000" dirty="0">
                <a:solidFill>
                  <a:schemeClr val="tx1"/>
                </a:solidFill>
                <a:effectLst>
                  <a:outerShdw blurRad="38100" dist="38100" dir="2700000" algn="tl">
                    <a:srgbClr val="000000">
                      <a:alpha val="43137"/>
                    </a:srgbClr>
                  </a:outerShdw>
                </a:effectLst>
                <a:latin typeface="Bahnschrift SemiBold Condensed" pitchFamily="34" charset="0"/>
              </a:rPr>
              <a:t>Sustainable Tourism</a:t>
            </a:r>
            <a:br>
              <a:rPr lang="en-US" sz="8000" dirty="0">
                <a:solidFill>
                  <a:schemeClr val="tx1"/>
                </a:solidFill>
                <a:effectLst>
                  <a:outerShdw blurRad="38100" dist="38100" dir="2700000" algn="tl">
                    <a:srgbClr val="000000">
                      <a:alpha val="43137"/>
                    </a:srgbClr>
                  </a:outerShdw>
                </a:effectLst>
                <a:latin typeface="Bahnschrift SemiBold Condensed" pitchFamily="34" charset="0"/>
              </a:rPr>
            </a:br>
            <a:r>
              <a:rPr lang="en-US" sz="5400" dirty="0">
                <a:solidFill>
                  <a:schemeClr val="tx1"/>
                </a:solidFill>
                <a:effectLst>
                  <a:outerShdw blurRad="38100" dist="38100" dir="2700000" algn="tl">
                    <a:srgbClr val="000000">
                      <a:alpha val="43137"/>
                    </a:srgbClr>
                  </a:outerShdw>
                </a:effectLst>
                <a:latin typeface="Bahnschrift SemiBold Condensed" pitchFamily="34" charset="0"/>
              </a:rPr>
              <a:t>in Bhutan</a:t>
            </a:r>
            <a:endParaRPr lang="en-US" sz="8000" dirty="0">
              <a:solidFill>
                <a:schemeClr val="tx1"/>
              </a:solidFill>
              <a:effectLst>
                <a:outerShdw blurRad="38100" dist="38100" dir="2700000" algn="tl">
                  <a:srgbClr val="000000">
                    <a:alpha val="43137"/>
                  </a:srgbClr>
                </a:outerShdw>
              </a:effectLst>
              <a:latin typeface="Bahnschrift SemiBold Condensed" pitchFamily="34" charset="0"/>
            </a:endParaRPr>
          </a:p>
        </p:txBody>
      </p:sp>
      <p:sp>
        <p:nvSpPr>
          <p:cNvPr id="6" name="Oval 5">
            <a:extLst>
              <a:ext uri="{FF2B5EF4-FFF2-40B4-BE49-F238E27FC236}">
                <a16:creationId xmlns:a16="http://schemas.microsoft.com/office/drawing/2014/main" id="{3D487BF1-2054-9F48-C1C9-47ECD1E84DF6}"/>
              </a:ext>
            </a:extLst>
          </p:cNvPr>
          <p:cNvSpPr/>
          <p:nvPr/>
        </p:nvSpPr>
        <p:spPr>
          <a:xfrm>
            <a:off x="2971800" y="2400300"/>
            <a:ext cx="2514600" cy="2286000"/>
          </a:xfrm>
          <a:prstGeom prst="ellipse">
            <a:avLst/>
          </a:prstGeom>
          <a:blipFill>
            <a:blip r:embed="rId3" cstate="prin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4" descr="University of Wales, Trinity Saint David Jobs - Apply Online at jobs.ac.uk">
            <a:extLst>
              <a:ext uri="{FF2B5EF4-FFF2-40B4-BE49-F238E27FC236}">
                <a16:creationId xmlns:a16="http://schemas.microsoft.com/office/drawing/2014/main" id="{5FABCA64-9B15-B457-F9D2-35D6E96E9D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 y="5562600"/>
            <a:ext cx="2438400" cy="1219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0037"/>
    </mc:Choice>
    <mc:Fallback xmlns="">
      <p:transition spd="slow" advTm="1003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892" y="2667000"/>
            <a:ext cx="3048000" cy="990600"/>
          </a:xfrm>
        </p:spPr>
        <p:txBody>
          <a:bodyPr>
            <a:normAutofit fontScale="90000"/>
          </a:bodyPr>
          <a:lstStyle/>
          <a:p>
            <a:r>
              <a:rPr lang="en-US" sz="4000" dirty="0"/>
              <a:t>Map of Bhutan </a:t>
            </a:r>
          </a:p>
        </p:txBody>
      </p:sp>
      <p:grpSp>
        <p:nvGrpSpPr>
          <p:cNvPr id="4" name="Group 3">
            <a:extLst>
              <a:ext uri="{FF2B5EF4-FFF2-40B4-BE49-F238E27FC236}">
                <a16:creationId xmlns:a16="http://schemas.microsoft.com/office/drawing/2014/main" id="{98C40D3A-D68E-99C9-E35F-AB7EF9B7DB96}"/>
              </a:ext>
            </a:extLst>
          </p:cNvPr>
          <p:cNvGrpSpPr/>
          <p:nvPr/>
        </p:nvGrpSpPr>
        <p:grpSpPr>
          <a:xfrm>
            <a:off x="3078892" y="1143000"/>
            <a:ext cx="5836508" cy="5214610"/>
            <a:chOff x="1066800" y="1143000"/>
            <a:chExt cx="7162800" cy="5519410"/>
          </a:xfrm>
        </p:grpSpPr>
        <p:pic>
          <p:nvPicPr>
            <p:cNvPr id="5" name="Picture 2">
              <a:extLst>
                <a:ext uri="{FF2B5EF4-FFF2-40B4-BE49-F238E27FC236}">
                  <a16:creationId xmlns:a16="http://schemas.microsoft.com/office/drawing/2014/main" id="{A0E8B439-2E9A-4C08-2B34-44E1F519B951}"/>
                </a:ext>
              </a:extLst>
            </p:cNvPr>
            <p:cNvPicPr>
              <a:picLocks noChangeAspect="1" noChangeArrowheads="1"/>
            </p:cNvPicPr>
            <p:nvPr/>
          </p:nvPicPr>
          <p:blipFill>
            <a:blip r:embed="rId3"/>
            <a:srcRect b="1429"/>
            <a:stretch>
              <a:fillRect/>
            </a:stretch>
          </p:blipFill>
          <p:spPr bwMode="auto">
            <a:xfrm>
              <a:off x="1143000" y="1143000"/>
              <a:ext cx="7086600" cy="5257800"/>
            </a:xfrm>
            <a:prstGeom prst="rect">
              <a:avLst/>
            </a:prstGeom>
            <a:noFill/>
            <a:ln w="9525">
              <a:noFill/>
              <a:miter lim="800000"/>
              <a:headEnd/>
              <a:tailEnd/>
            </a:ln>
            <a:effectLst/>
          </p:spPr>
        </p:pic>
        <p:sp>
          <p:nvSpPr>
            <p:cNvPr id="6" name="TextBox 5">
              <a:extLst>
                <a:ext uri="{FF2B5EF4-FFF2-40B4-BE49-F238E27FC236}">
                  <a16:creationId xmlns:a16="http://schemas.microsoft.com/office/drawing/2014/main" id="{202F606E-5A1A-A07B-649E-E9C4079A1393}"/>
                </a:ext>
              </a:extLst>
            </p:cNvPr>
            <p:cNvSpPr txBox="1"/>
            <p:nvPr/>
          </p:nvSpPr>
          <p:spPr>
            <a:xfrm>
              <a:off x="1066800" y="6400800"/>
              <a:ext cx="2170787" cy="261610"/>
            </a:xfrm>
            <a:prstGeom prst="rect">
              <a:avLst/>
            </a:prstGeom>
            <a:noFill/>
          </p:spPr>
          <p:txBody>
            <a:bodyPr wrap="none" rtlCol="0">
              <a:spAutoFit/>
            </a:bodyPr>
            <a:lstStyle/>
            <a:p>
              <a:r>
                <a:rPr lang="en-US" sz="1100" dirty="0"/>
                <a:t>1998, Encyclopedia Britannica. Inc.</a:t>
              </a:r>
            </a:p>
          </p:txBody>
        </p:sp>
      </p:grpSp>
    </p:spTree>
  </p:cSld>
  <p:clrMapOvr>
    <a:masterClrMapping/>
  </p:clrMapOvr>
  <mc:AlternateContent xmlns:mc="http://schemas.openxmlformats.org/markup-compatibility/2006" xmlns:p14="http://schemas.microsoft.com/office/powerpoint/2010/main">
    <mc:Choice Requires="p14">
      <p:transition spd="slow" p14:dur="2000" advTm="20233"/>
    </mc:Choice>
    <mc:Fallback xmlns="">
      <p:transition spd="slow" advTm="2023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 name="Group 111"/>
          <p:cNvGrpSpPr/>
          <p:nvPr/>
        </p:nvGrpSpPr>
        <p:grpSpPr>
          <a:xfrm>
            <a:off x="228600" y="457200"/>
            <a:ext cx="8991600" cy="5509974"/>
            <a:chOff x="228600" y="457200"/>
            <a:chExt cx="8991600" cy="5509974"/>
          </a:xfrm>
        </p:grpSpPr>
        <p:grpSp>
          <p:nvGrpSpPr>
            <p:cNvPr id="90" name="Group 89"/>
            <p:cNvGrpSpPr/>
            <p:nvPr/>
          </p:nvGrpSpPr>
          <p:grpSpPr>
            <a:xfrm>
              <a:off x="228600" y="457200"/>
              <a:ext cx="8991600" cy="5205919"/>
              <a:chOff x="228600" y="457200"/>
              <a:chExt cx="8991600" cy="5205919"/>
            </a:xfrm>
          </p:grpSpPr>
          <p:sp>
            <p:nvSpPr>
              <p:cNvPr id="2" name="TextBox 1"/>
              <p:cNvSpPr txBox="1"/>
              <p:nvPr/>
            </p:nvSpPr>
            <p:spPr>
              <a:xfrm>
                <a:off x="381000" y="457200"/>
                <a:ext cx="8229600" cy="646331"/>
              </a:xfrm>
              <a:prstGeom prst="rect">
                <a:avLst/>
              </a:prstGeom>
              <a:noFill/>
            </p:spPr>
            <p:txBody>
              <a:bodyPr wrap="square" rtlCol="0">
                <a:spAutoFit/>
              </a:bodyPr>
              <a:lstStyle/>
              <a:p>
                <a:pPr algn="ctr"/>
                <a:r>
                  <a:rPr lang="en-US" sz="3600" b="1" dirty="0">
                    <a:latin typeface="Arial" pitchFamily="34" charset="0"/>
                    <a:cs typeface="Arial" pitchFamily="34" charset="0"/>
                  </a:rPr>
                  <a:t>Sustainability tourism in Bhutan</a:t>
                </a:r>
              </a:p>
            </p:txBody>
          </p:sp>
          <p:sp>
            <p:nvSpPr>
              <p:cNvPr id="21" name="TextBox 20"/>
              <p:cNvSpPr txBox="1"/>
              <p:nvPr/>
            </p:nvSpPr>
            <p:spPr>
              <a:xfrm>
                <a:off x="5715000" y="1752600"/>
                <a:ext cx="2743200" cy="307777"/>
              </a:xfrm>
              <a:prstGeom prst="rect">
                <a:avLst/>
              </a:prstGeom>
              <a:noFill/>
            </p:spPr>
            <p:txBody>
              <a:bodyPr wrap="square" rtlCol="0">
                <a:spAutoFit/>
              </a:bodyPr>
              <a:lstStyle/>
              <a:p>
                <a:pPr algn="ctr"/>
                <a:r>
                  <a:rPr lang="en-US" sz="1400" b="1" dirty="0">
                    <a:latin typeface="Arial" pitchFamily="34" charset="0"/>
                    <a:cs typeface="Arial" pitchFamily="34" charset="0"/>
                  </a:rPr>
                  <a:t>Govt. Plans For Tourism</a:t>
                </a:r>
              </a:p>
            </p:txBody>
          </p:sp>
          <p:cxnSp>
            <p:nvCxnSpPr>
              <p:cNvPr id="48" name="Straight Arrow Connector 47"/>
              <p:cNvCxnSpPr/>
              <p:nvPr/>
            </p:nvCxnSpPr>
            <p:spPr>
              <a:xfrm rot="5400000">
                <a:off x="6761547" y="1391855"/>
                <a:ext cx="651695" cy="1588"/>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nvGrpSpPr>
              <p:cNvPr id="57" name="Group 56"/>
              <p:cNvGrpSpPr/>
              <p:nvPr/>
            </p:nvGrpSpPr>
            <p:grpSpPr>
              <a:xfrm>
                <a:off x="3276600" y="1104324"/>
                <a:ext cx="2286000" cy="3153440"/>
                <a:chOff x="3276600" y="1104324"/>
                <a:chExt cx="2286000" cy="3153440"/>
              </a:xfrm>
            </p:grpSpPr>
            <p:cxnSp>
              <p:nvCxnSpPr>
                <p:cNvPr id="4" name="Straight Arrow Connector 3"/>
                <p:cNvCxnSpPr>
                  <a:endCxn id="15" idx="0"/>
                </p:cNvCxnSpPr>
                <p:nvPr/>
              </p:nvCxnSpPr>
              <p:spPr>
                <a:xfrm rot="5400000">
                  <a:off x="3830649" y="1693276"/>
                  <a:ext cx="1178699" cy="79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5" name="TextBox 14"/>
                <p:cNvSpPr txBox="1"/>
                <p:nvPr/>
              </p:nvSpPr>
              <p:spPr>
                <a:xfrm>
                  <a:off x="3352800" y="2283023"/>
                  <a:ext cx="2133600" cy="307777"/>
                </a:xfrm>
                <a:prstGeom prst="rect">
                  <a:avLst/>
                </a:prstGeom>
                <a:noFill/>
              </p:spPr>
              <p:txBody>
                <a:bodyPr wrap="square" rtlCol="0">
                  <a:spAutoFit/>
                </a:bodyPr>
                <a:lstStyle/>
                <a:p>
                  <a:pPr algn="ctr"/>
                  <a:r>
                    <a:rPr lang="en-US" sz="1400" b="1" dirty="0">
                      <a:latin typeface="Arial" pitchFamily="34" charset="0"/>
                      <a:cs typeface="Arial" pitchFamily="34" charset="0"/>
                    </a:rPr>
                    <a:t>Ethical issues </a:t>
                  </a:r>
                </a:p>
              </p:txBody>
            </p:sp>
            <p:cxnSp>
              <p:nvCxnSpPr>
                <p:cNvPr id="49" name="Straight Arrow Connector 48"/>
                <p:cNvCxnSpPr/>
                <p:nvPr/>
              </p:nvCxnSpPr>
              <p:spPr>
                <a:xfrm rot="5400000">
                  <a:off x="3728710" y="27482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0" name="TextBox 49"/>
                <p:cNvSpPr txBox="1"/>
                <p:nvPr/>
              </p:nvSpPr>
              <p:spPr>
                <a:xfrm>
                  <a:off x="3276600" y="2928610"/>
                  <a:ext cx="1219200" cy="769441"/>
                </a:xfrm>
                <a:prstGeom prst="rect">
                  <a:avLst/>
                </a:prstGeom>
                <a:noFill/>
              </p:spPr>
              <p:txBody>
                <a:bodyPr wrap="square" rtlCol="0">
                  <a:spAutoFit/>
                </a:bodyPr>
                <a:lstStyle/>
                <a:p>
                  <a:pPr algn="ctr"/>
                  <a:r>
                    <a:rPr lang="en-US" sz="1100" b="1" dirty="0">
                      <a:latin typeface="Arial" pitchFamily="34" charset="0"/>
                      <a:cs typeface="Arial" pitchFamily="34" charset="0"/>
                    </a:rPr>
                    <a:t>Preservation of country’s unique culture heritage</a:t>
                  </a:r>
                </a:p>
              </p:txBody>
            </p:sp>
            <p:cxnSp>
              <p:nvCxnSpPr>
                <p:cNvPr id="51" name="Straight Arrow Connector 50"/>
                <p:cNvCxnSpPr/>
                <p:nvPr/>
              </p:nvCxnSpPr>
              <p:spPr>
                <a:xfrm rot="5400000">
                  <a:off x="4795510" y="27482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3" name="TextBox 52"/>
                <p:cNvSpPr txBox="1"/>
                <p:nvPr/>
              </p:nvSpPr>
              <p:spPr>
                <a:xfrm>
                  <a:off x="4343400" y="2928610"/>
                  <a:ext cx="1219200" cy="430887"/>
                </a:xfrm>
                <a:prstGeom prst="rect">
                  <a:avLst/>
                </a:prstGeom>
                <a:noFill/>
              </p:spPr>
              <p:txBody>
                <a:bodyPr wrap="square" rtlCol="0">
                  <a:spAutoFit/>
                </a:bodyPr>
                <a:lstStyle/>
                <a:p>
                  <a:pPr algn="ctr"/>
                  <a:r>
                    <a:rPr lang="en-US" sz="1100" b="1" dirty="0">
                      <a:latin typeface="Arial" pitchFamily="34" charset="0"/>
                      <a:cs typeface="Arial" pitchFamily="34" charset="0"/>
                    </a:rPr>
                    <a:t>Environmental preservation</a:t>
                  </a:r>
                </a:p>
              </p:txBody>
            </p:sp>
            <p:cxnSp>
              <p:nvCxnSpPr>
                <p:cNvPr id="54" name="Straight Arrow Connector 53"/>
                <p:cNvCxnSpPr/>
                <p:nvPr/>
              </p:nvCxnSpPr>
              <p:spPr>
                <a:xfrm rot="5400000">
                  <a:off x="3886597" y="3123803"/>
                  <a:ext cx="1066800"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56" name="TextBox 55"/>
                <p:cNvSpPr txBox="1"/>
                <p:nvPr/>
              </p:nvSpPr>
              <p:spPr>
                <a:xfrm>
                  <a:off x="3810000" y="3657600"/>
                  <a:ext cx="1219200" cy="600164"/>
                </a:xfrm>
                <a:prstGeom prst="rect">
                  <a:avLst/>
                </a:prstGeom>
                <a:noFill/>
              </p:spPr>
              <p:txBody>
                <a:bodyPr wrap="square" rtlCol="0">
                  <a:spAutoFit/>
                </a:bodyPr>
                <a:lstStyle/>
                <a:p>
                  <a:pPr algn="ctr"/>
                  <a:r>
                    <a:rPr lang="en-US" sz="1100" b="1" dirty="0">
                      <a:latin typeface="Arial" pitchFamily="34" charset="0"/>
                      <a:cs typeface="Arial" pitchFamily="34" charset="0"/>
                    </a:rPr>
                    <a:t>Loss of Cultural authenticity</a:t>
                  </a:r>
                </a:p>
              </p:txBody>
            </p:sp>
          </p:grpSp>
          <p:sp>
            <p:nvSpPr>
              <p:cNvPr id="60" name="TextBox 59"/>
              <p:cNvSpPr txBox="1"/>
              <p:nvPr/>
            </p:nvSpPr>
            <p:spPr>
              <a:xfrm>
                <a:off x="5638800" y="2362200"/>
                <a:ext cx="1219200" cy="430887"/>
              </a:xfrm>
              <a:prstGeom prst="rect">
                <a:avLst/>
              </a:prstGeom>
              <a:noFill/>
            </p:spPr>
            <p:txBody>
              <a:bodyPr wrap="square" rtlCol="0">
                <a:spAutoFit/>
              </a:bodyPr>
              <a:lstStyle/>
              <a:p>
                <a:pPr algn="ctr"/>
                <a:r>
                  <a:rPr lang="en-US" sz="1100" b="1" dirty="0">
                    <a:latin typeface="Arial" pitchFamily="34" charset="0"/>
                    <a:cs typeface="Arial" pitchFamily="34" charset="0"/>
                  </a:rPr>
                  <a:t>Government General Plans</a:t>
                </a:r>
              </a:p>
            </p:txBody>
          </p:sp>
          <p:cxnSp>
            <p:nvCxnSpPr>
              <p:cNvPr id="61" name="Straight Arrow Connector 60"/>
              <p:cNvCxnSpPr/>
              <p:nvPr/>
            </p:nvCxnSpPr>
            <p:spPr>
              <a:xfrm rot="5400000">
                <a:off x="6014710" y="22148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rot="5400000">
                <a:off x="7691110" y="22148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4" name="TextBox 63"/>
              <p:cNvSpPr txBox="1"/>
              <p:nvPr/>
            </p:nvSpPr>
            <p:spPr>
              <a:xfrm>
                <a:off x="6858000" y="2362200"/>
                <a:ext cx="1981200" cy="430887"/>
              </a:xfrm>
              <a:prstGeom prst="rect">
                <a:avLst/>
              </a:prstGeom>
              <a:noFill/>
            </p:spPr>
            <p:txBody>
              <a:bodyPr wrap="square" rtlCol="0">
                <a:spAutoFit/>
              </a:bodyPr>
              <a:lstStyle/>
              <a:p>
                <a:pPr algn="ctr"/>
                <a:r>
                  <a:rPr lang="en-US" sz="1100" b="1" dirty="0">
                    <a:latin typeface="Arial" pitchFamily="34" charset="0"/>
                    <a:cs typeface="Arial" pitchFamily="34" charset="0"/>
                  </a:rPr>
                  <a:t>Government Sustainable tourism plans</a:t>
                </a:r>
              </a:p>
            </p:txBody>
          </p:sp>
          <p:grpSp>
            <p:nvGrpSpPr>
              <p:cNvPr id="68" name="Group 67"/>
              <p:cNvGrpSpPr/>
              <p:nvPr/>
            </p:nvGrpSpPr>
            <p:grpSpPr>
              <a:xfrm>
                <a:off x="228600" y="1066800"/>
                <a:ext cx="3124200" cy="3343364"/>
                <a:chOff x="228600" y="1066800"/>
                <a:chExt cx="3124200" cy="3343364"/>
              </a:xfrm>
            </p:grpSpPr>
            <p:grpSp>
              <p:nvGrpSpPr>
                <p:cNvPr id="58" name="Group 57"/>
                <p:cNvGrpSpPr/>
                <p:nvPr/>
              </p:nvGrpSpPr>
              <p:grpSpPr>
                <a:xfrm>
                  <a:off x="228600" y="1066800"/>
                  <a:ext cx="3124200" cy="2514600"/>
                  <a:chOff x="228600" y="1066800"/>
                  <a:chExt cx="3124200" cy="2514600"/>
                </a:xfrm>
              </p:grpSpPr>
              <p:cxnSp>
                <p:nvCxnSpPr>
                  <p:cNvPr id="13" name="Straight Arrow Connector 12"/>
                  <p:cNvCxnSpPr/>
                  <p:nvPr/>
                </p:nvCxnSpPr>
                <p:spPr>
                  <a:xfrm rot="5400000">
                    <a:off x="1579947" y="1391854"/>
                    <a:ext cx="651695" cy="1588"/>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990600" y="1676400"/>
                    <a:ext cx="1828800" cy="523220"/>
                  </a:xfrm>
                  <a:prstGeom prst="rect">
                    <a:avLst/>
                  </a:prstGeom>
                  <a:noFill/>
                </p:spPr>
                <p:txBody>
                  <a:bodyPr wrap="square" rtlCol="0">
                    <a:spAutoFit/>
                  </a:bodyPr>
                  <a:lstStyle/>
                  <a:p>
                    <a:pPr algn="ctr"/>
                    <a:r>
                      <a:rPr lang="en-US" sz="1400" b="1" dirty="0">
                        <a:latin typeface="Arial" pitchFamily="34" charset="0"/>
                        <a:cs typeface="Arial" pitchFamily="34" charset="0"/>
                      </a:rPr>
                      <a:t>Bhutan’s Cultural Tourism</a:t>
                    </a:r>
                  </a:p>
                </p:txBody>
              </p:sp>
              <p:sp>
                <p:nvSpPr>
                  <p:cNvPr id="32" name="TextBox 31"/>
                  <p:cNvSpPr txBox="1"/>
                  <p:nvPr/>
                </p:nvSpPr>
                <p:spPr>
                  <a:xfrm>
                    <a:off x="609600" y="2514600"/>
                    <a:ext cx="2743200" cy="261610"/>
                  </a:xfrm>
                  <a:prstGeom prst="rect">
                    <a:avLst/>
                  </a:prstGeom>
                  <a:noFill/>
                </p:spPr>
                <p:txBody>
                  <a:bodyPr wrap="square" rtlCol="0">
                    <a:spAutoFit/>
                  </a:bodyPr>
                  <a:lstStyle/>
                  <a:p>
                    <a:pPr algn="ctr"/>
                    <a:r>
                      <a:rPr lang="en-US" sz="1100" b="1" dirty="0">
                        <a:latin typeface="Arial" pitchFamily="34" charset="0"/>
                        <a:cs typeface="Arial" pitchFamily="34" charset="0"/>
                      </a:rPr>
                      <a:t>Preservation of Cultural heritage</a:t>
                    </a:r>
                  </a:p>
                </p:txBody>
              </p:sp>
              <p:sp>
                <p:nvSpPr>
                  <p:cNvPr id="34" name="TextBox 33"/>
                  <p:cNvSpPr txBox="1"/>
                  <p:nvPr/>
                </p:nvSpPr>
                <p:spPr>
                  <a:xfrm>
                    <a:off x="1981200" y="3150513"/>
                    <a:ext cx="1219200" cy="430887"/>
                  </a:xfrm>
                  <a:prstGeom prst="rect">
                    <a:avLst/>
                  </a:prstGeom>
                  <a:noFill/>
                </p:spPr>
                <p:txBody>
                  <a:bodyPr wrap="square" rtlCol="0">
                    <a:spAutoFit/>
                  </a:bodyPr>
                  <a:lstStyle/>
                  <a:p>
                    <a:pPr algn="ctr"/>
                    <a:r>
                      <a:rPr lang="en-US" sz="1100" b="1" dirty="0">
                        <a:latin typeface="Arial" pitchFamily="34" charset="0"/>
                        <a:cs typeface="Arial" pitchFamily="34" charset="0"/>
                      </a:rPr>
                      <a:t>Festivals and traditions</a:t>
                    </a:r>
                  </a:p>
                </p:txBody>
              </p:sp>
              <p:sp>
                <p:nvSpPr>
                  <p:cNvPr id="35" name="TextBox 34"/>
                  <p:cNvSpPr txBox="1"/>
                  <p:nvPr/>
                </p:nvSpPr>
                <p:spPr>
                  <a:xfrm>
                    <a:off x="228600" y="3150513"/>
                    <a:ext cx="1828800" cy="430887"/>
                  </a:xfrm>
                  <a:prstGeom prst="rect">
                    <a:avLst/>
                  </a:prstGeom>
                  <a:noFill/>
                </p:spPr>
                <p:txBody>
                  <a:bodyPr wrap="square" rtlCol="0">
                    <a:spAutoFit/>
                  </a:bodyPr>
                  <a:lstStyle/>
                  <a:p>
                    <a:pPr algn="ctr"/>
                    <a:r>
                      <a:rPr lang="en-US" sz="1100" b="1" dirty="0">
                        <a:latin typeface="Arial" pitchFamily="34" charset="0"/>
                        <a:cs typeface="Arial" pitchFamily="34" charset="0"/>
                      </a:rPr>
                      <a:t>Unique art and architecture forms</a:t>
                    </a:r>
                  </a:p>
                </p:txBody>
              </p:sp>
              <p:cxnSp>
                <p:nvCxnSpPr>
                  <p:cNvPr id="40" name="Straight Arrow Connector 39"/>
                  <p:cNvCxnSpPr>
                    <a:stCxn id="20" idx="2"/>
                  </p:cNvCxnSpPr>
                  <p:nvPr/>
                </p:nvCxnSpPr>
                <p:spPr>
                  <a:xfrm rot="5400000">
                    <a:off x="1746716" y="235711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rot="5400000">
                    <a:off x="985510" y="29768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rot="5400000">
                    <a:off x="2356316" y="29768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cxnSp>
              <p:nvCxnSpPr>
                <p:cNvPr id="65" name="Straight Arrow Connector 64"/>
                <p:cNvCxnSpPr/>
                <p:nvPr/>
              </p:nvCxnSpPr>
              <p:spPr>
                <a:xfrm rot="5400000">
                  <a:off x="1448197" y="3352403"/>
                  <a:ext cx="914400"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67" name="TextBox 66"/>
                <p:cNvSpPr txBox="1"/>
                <p:nvPr/>
              </p:nvSpPr>
              <p:spPr>
                <a:xfrm>
                  <a:off x="1295400" y="3810000"/>
                  <a:ext cx="1219200" cy="600164"/>
                </a:xfrm>
                <a:prstGeom prst="rect">
                  <a:avLst/>
                </a:prstGeom>
                <a:noFill/>
              </p:spPr>
              <p:txBody>
                <a:bodyPr wrap="square" rtlCol="0">
                  <a:spAutoFit/>
                </a:bodyPr>
                <a:lstStyle/>
                <a:p>
                  <a:pPr algn="ctr"/>
                  <a:r>
                    <a:rPr lang="en-US" sz="1100" b="1" dirty="0">
                      <a:latin typeface="Arial" pitchFamily="34" charset="0"/>
                      <a:cs typeface="Arial" pitchFamily="34" charset="0"/>
                    </a:rPr>
                    <a:t>Monasteries and Sacred sites</a:t>
                  </a:r>
                </a:p>
              </p:txBody>
            </p:sp>
          </p:grpSp>
          <p:cxnSp>
            <p:nvCxnSpPr>
              <p:cNvPr id="69" name="Straight Arrow Connector 68"/>
              <p:cNvCxnSpPr/>
              <p:nvPr/>
            </p:nvCxnSpPr>
            <p:spPr>
              <a:xfrm rot="5400000">
                <a:off x="7310110" y="29768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0" name="TextBox 69"/>
              <p:cNvSpPr txBox="1"/>
              <p:nvPr/>
            </p:nvSpPr>
            <p:spPr>
              <a:xfrm>
                <a:off x="6629400" y="3211374"/>
                <a:ext cx="1676400" cy="430887"/>
              </a:xfrm>
              <a:prstGeom prst="rect">
                <a:avLst/>
              </a:prstGeom>
              <a:noFill/>
            </p:spPr>
            <p:txBody>
              <a:bodyPr wrap="square" rtlCol="0">
                <a:spAutoFit/>
              </a:bodyPr>
              <a:lstStyle/>
              <a:p>
                <a:pPr algn="ctr"/>
                <a:r>
                  <a:rPr lang="en-US" sz="1100" b="1" dirty="0">
                    <a:latin typeface="Arial" pitchFamily="34" charset="0"/>
                    <a:cs typeface="Arial" pitchFamily="34" charset="0"/>
                  </a:rPr>
                  <a:t>Community Based Tourism Initiatives</a:t>
                </a:r>
              </a:p>
            </p:txBody>
          </p:sp>
          <p:cxnSp>
            <p:nvCxnSpPr>
              <p:cNvPr id="71" name="Straight Arrow Connector 70"/>
              <p:cNvCxnSpPr>
                <a:endCxn id="76" idx="0"/>
              </p:cNvCxnSpPr>
              <p:nvPr/>
            </p:nvCxnSpPr>
            <p:spPr>
              <a:xfrm rot="5400000">
                <a:off x="7734697" y="3306862"/>
                <a:ext cx="838200"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76" name="TextBox 75"/>
              <p:cNvSpPr txBox="1"/>
              <p:nvPr/>
            </p:nvSpPr>
            <p:spPr>
              <a:xfrm>
                <a:off x="7620000" y="3726359"/>
                <a:ext cx="1066800" cy="769441"/>
              </a:xfrm>
              <a:prstGeom prst="rect">
                <a:avLst/>
              </a:prstGeom>
              <a:noFill/>
            </p:spPr>
            <p:txBody>
              <a:bodyPr wrap="square" rtlCol="0">
                <a:spAutoFit/>
              </a:bodyPr>
              <a:lstStyle/>
              <a:p>
                <a:pPr algn="ctr"/>
                <a:r>
                  <a:rPr lang="en-US" sz="1100" b="1" dirty="0">
                    <a:latin typeface="Arial" pitchFamily="34" charset="0"/>
                    <a:cs typeface="Arial" pitchFamily="34" charset="0"/>
                  </a:rPr>
                  <a:t>Promote Responsible Tourism practice</a:t>
                </a:r>
              </a:p>
            </p:txBody>
          </p:sp>
          <p:cxnSp>
            <p:nvCxnSpPr>
              <p:cNvPr id="80" name="Straight Arrow Connector 79"/>
              <p:cNvCxnSpPr/>
              <p:nvPr/>
            </p:nvCxnSpPr>
            <p:spPr>
              <a:xfrm rot="5400000">
                <a:off x="7772328" y="3732934"/>
                <a:ext cx="1828800" cy="1732"/>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2" name="TextBox 81"/>
              <p:cNvSpPr txBox="1"/>
              <p:nvPr/>
            </p:nvSpPr>
            <p:spPr>
              <a:xfrm>
                <a:off x="8153400" y="4724400"/>
                <a:ext cx="1066800" cy="938719"/>
              </a:xfrm>
              <a:prstGeom prst="rect">
                <a:avLst/>
              </a:prstGeom>
              <a:noFill/>
            </p:spPr>
            <p:txBody>
              <a:bodyPr wrap="square" rtlCol="0">
                <a:spAutoFit/>
              </a:bodyPr>
              <a:lstStyle/>
              <a:p>
                <a:pPr algn="ctr"/>
                <a:r>
                  <a:rPr lang="en-US" sz="1100" b="1" dirty="0">
                    <a:latin typeface="Arial" pitchFamily="34" charset="0"/>
                    <a:cs typeface="Arial" pitchFamily="34" charset="0"/>
                  </a:rPr>
                  <a:t>Emphasize on preserving cultural heritages</a:t>
                </a:r>
              </a:p>
            </p:txBody>
          </p:sp>
          <p:cxnSp>
            <p:nvCxnSpPr>
              <p:cNvPr id="83" name="Straight Arrow Connector 82"/>
              <p:cNvCxnSpPr>
                <a:endCxn id="84" idx="0"/>
              </p:cNvCxnSpPr>
              <p:nvPr/>
            </p:nvCxnSpPr>
            <p:spPr>
              <a:xfrm rot="5400000">
                <a:off x="5486797" y="3276203"/>
                <a:ext cx="914400"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5410200" y="3733800"/>
                <a:ext cx="1066800" cy="430887"/>
              </a:xfrm>
              <a:prstGeom prst="rect">
                <a:avLst/>
              </a:prstGeom>
              <a:noFill/>
            </p:spPr>
            <p:txBody>
              <a:bodyPr wrap="square" rtlCol="0">
                <a:spAutoFit/>
              </a:bodyPr>
              <a:lstStyle/>
              <a:p>
                <a:pPr algn="ctr"/>
                <a:r>
                  <a:rPr lang="en-US" sz="1100" b="1" dirty="0">
                    <a:latin typeface="Arial" pitchFamily="34" charset="0"/>
                    <a:cs typeface="Arial" pitchFamily="34" charset="0"/>
                  </a:rPr>
                  <a:t>Environment conservation</a:t>
                </a:r>
              </a:p>
            </p:txBody>
          </p:sp>
          <p:cxnSp>
            <p:nvCxnSpPr>
              <p:cNvPr id="85" name="Straight Arrow Connector 84"/>
              <p:cNvCxnSpPr/>
              <p:nvPr/>
            </p:nvCxnSpPr>
            <p:spPr>
              <a:xfrm rot="5400000">
                <a:off x="6319510" y="29768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9" name="TextBox 88"/>
              <p:cNvSpPr txBox="1"/>
              <p:nvPr/>
            </p:nvSpPr>
            <p:spPr>
              <a:xfrm>
                <a:off x="6172200" y="3157210"/>
                <a:ext cx="609600" cy="430887"/>
              </a:xfrm>
              <a:prstGeom prst="rect">
                <a:avLst/>
              </a:prstGeom>
              <a:noFill/>
            </p:spPr>
            <p:txBody>
              <a:bodyPr wrap="square" rtlCol="0">
                <a:spAutoFit/>
              </a:bodyPr>
              <a:lstStyle/>
              <a:p>
                <a:pPr algn="ctr"/>
                <a:r>
                  <a:rPr lang="en-US" sz="1100" b="1" dirty="0">
                    <a:latin typeface="Arial" pitchFamily="34" charset="0"/>
                    <a:cs typeface="Arial" pitchFamily="34" charset="0"/>
                  </a:rPr>
                  <a:t>GNH Index</a:t>
                </a:r>
              </a:p>
            </p:txBody>
          </p:sp>
        </p:grpSp>
        <p:cxnSp>
          <p:nvCxnSpPr>
            <p:cNvPr id="91" name="Straight Arrow Connector 90"/>
            <p:cNvCxnSpPr/>
            <p:nvPr/>
          </p:nvCxnSpPr>
          <p:spPr>
            <a:xfrm rot="5400000">
              <a:off x="1523665" y="2818269"/>
              <a:ext cx="3352800" cy="2262"/>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4" name="TextBox 93"/>
            <p:cNvSpPr txBox="1"/>
            <p:nvPr/>
          </p:nvSpPr>
          <p:spPr>
            <a:xfrm>
              <a:off x="1828800" y="4495800"/>
              <a:ext cx="2743200" cy="307777"/>
            </a:xfrm>
            <a:prstGeom prst="rect">
              <a:avLst/>
            </a:prstGeom>
            <a:noFill/>
          </p:spPr>
          <p:txBody>
            <a:bodyPr wrap="square" rtlCol="0">
              <a:spAutoFit/>
            </a:bodyPr>
            <a:lstStyle/>
            <a:p>
              <a:pPr algn="ctr"/>
              <a:r>
                <a:rPr lang="en-US" sz="1400" b="1" dirty="0">
                  <a:latin typeface="Arial" pitchFamily="34" charset="0"/>
                  <a:cs typeface="Arial" pitchFamily="34" charset="0"/>
                </a:rPr>
                <a:t>Global Tourism Issues</a:t>
              </a:r>
            </a:p>
          </p:txBody>
        </p:sp>
        <p:cxnSp>
          <p:nvCxnSpPr>
            <p:cNvPr id="95" name="Straight Arrow Connector 94"/>
            <p:cNvCxnSpPr/>
            <p:nvPr/>
          </p:nvCxnSpPr>
          <p:spPr>
            <a:xfrm rot="5400000">
              <a:off x="2204710" y="49580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96" name="TextBox 95"/>
            <p:cNvSpPr txBox="1"/>
            <p:nvPr/>
          </p:nvSpPr>
          <p:spPr>
            <a:xfrm>
              <a:off x="1295400" y="5105400"/>
              <a:ext cx="2133600" cy="261610"/>
            </a:xfrm>
            <a:prstGeom prst="rect">
              <a:avLst/>
            </a:prstGeom>
            <a:noFill/>
          </p:spPr>
          <p:txBody>
            <a:bodyPr wrap="square" rtlCol="0">
              <a:spAutoFit/>
            </a:bodyPr>
            <a:lstStyle/>
            <a:p>
              <a:pPr algn="ctr"/>
              <a:r>
                <a:rPr lang="en-US" sz="1100" b="1" dirty="0">
                  <a:latin typeface="Arial" pitchFamily="34" charset="0"/>
                  <a:cs typeface="Arial" pitchFamily="34" charset="0"/>
                </a:rPr>
                <a:t>Climate Change</a:t>
              </a:r>
            </a:p>
          </p:txBody>
        </p:sp>
        <p:sp>
          <p:nvSpPr>
            <p:cNvPr id="97" name="TextBox 96"/>
            <p:cNvSpPr txBox="1"/>
            <p:nvPr/>
          </p:nvSpPr>
          <p:spPr>
            <a:xfrm>
              <a:off x="3505200" y="5105400"/>
              <a:ext cx="1219200" cy="430887"/>
            </a:xfrm>
            <a:prstGeom prst="rect">
              <a:avLst/>
            </a:prstGeom>
            <a:noFill/>
          </p:spPr>
          <p:txBody>
            <a:bodyPr wrap="square" rtlCol="0">
              <a:spAutoFit/>
            </a:bodyPr>
            <a:lstStyle/>
            <a:p>
              <a:pPr algn="ctr"/>
              <a:r>
                <a:rPr lang="en-US" sz="1100" b="1" dirty="0">
                  <a:latin typeface="Arial" pitchFamily="34" charset="0"/>
                  <a:cs typeface="Arial" pitchFamily="34" charset="0"/>
                </a:rPr>
                <a:t>Cultural preservation</a:t>
              </a:r>
            </a:p>
          </p:txBody>
        </p:sp>
        <p:cxnSp>
          <p:nvCxnSpPr>
            <p:cNvPr id="98" name="Straight Arrow Connector 97"/>
            <p:cNvCxnSpPr/>
            <p:nvPr/>
          </p:nvCxnSpPr>
          <p:spPr>
            <a:xfrm rot="5400000">
              <a:off x="3957310" y="4958090"/>
              <a:ext cx="315774" cy="794"/>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rot="5400000">
              <a:off x="2971828" y="5104634"/>
              <a:ext cx="609600" cy="1533"/>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1" name="TextBox 100"/>
            <p:cNvSpPr txBox="1"/>
            <p:nvPr/>
          </p:nvSpPr>
          <p:spPr>
            <a:xfrm>
              <a:off x="2667000" y="5410200"/>
              <a:ext cx="1219200" cy="430887"/>
            </a:xfrm>
            <a:prstGeom prst="rect">
              <a:avLst/>
            </a:prstGeom>
            <a:noFill/>
          </p:spPr>
          <p:txBody>
            <a:bodyPr wrap="square" rtlCol="0">
              <a:spAutoFit/>
            </a:bodyPr>
            <a:lstStyle/>
            <a:p>
              <a:pPr algn="ctr"/>
              <a:r>
                <a:rPr lang="en-US" sz="1100" b="1" dirty="0">
                  <a:latin typeface="Arial" pitchFamily="34" charset="0"/>
                  <a:cs typeface="Arial" pitchFamily="34" charset="0"/>
                </a:rPr>
                <a:t>Economic Dependence</a:t>
              </a:r>
            </a:p>
          </p:txBody>
        </p:sp>
        <p:cxnSp>
          <p:nvCxnSpPr>
            <p:cNvPr id="103" name="Straight Connector 102"/>
            <p:cNvCxnSpPr/>
            <p:nvPr/>
          </p:nvCxnSpPr>
          <p:spPr>
            <a:xfrm rot="10800000">
              <a:off x="990600" y="4648200"/>
              <a:ext cx="1219200"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4" name="Straight Arrow Connector 103"/>
            <p:cNvCxnSpPr/>
            <p:nvPr/>
          </p:nvCxnSpPr>
          <p:spPr>
            <a:xfrm rot="5400000">
              <a:off x="610175" y="5028243"/>
              <a:ext cx="762001" cy="1916"/>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06" name="TextBox 105"/>
            <p:cNvSpPr txBox="1"/>
            <p:nvPr/>
          </p:nvSpPr>
          <p:spPr>
            <a:xfrm>
              <a:off x="228600" y="5367010"/>
              <a:ext cx="1524000" cy="261610"/>
            </a:xfrm>
            <a:prstGeom prst="rect">
              <a:avLst/>
            </a:prstGeom>
            <a:noFill/>
          </p:spPr>
          <p:txBody>
            <a:bodyPr wrap="square" rtlCol="0">
              <a:spAutoFit/>
            </a:bodyPr>
            <a:lstStyle/>
            <a:p>
              <a:pPr algn="ctr"/>
              <a:r>
                <a:rPr lang="en-US" sz="1100" b="1" dirty="0">
                  <a:latin typeface="Arial" pitchFamily="34" charset="0"/>
                  <a:cs typeface="Arial" pitchFamily="34" charset="0"/>
                </a:rPr>
                <a:t>Over- Tourism</a:t>
              </a:r>
            </a:p>
          </p:txBody>
        </p:sp>
        <p:cxnSp>
          <p:nvCxnSpPr>
            <p:cNvPr id="107" name="Straight Connector 106"/>
            <p:cNvCxnSpPr/>
            <p:nvPr/>
          </p:nvCxnSpPr>
          <p:spPr>
            <a:xfrm rot="10800000">
              <a:off x="4191000" y="4648200"/>
              <a:ext cx="1219200" cy="1588"/>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0" name="Straight Arrow Connector 109"/>
            <p:cNvCxnSpPr/>
            <p:nvPr/>
          </p:nvCxnSpPr>
          <p:spPr>
            <a:xfrm rot="5400000">
              <a:off x="5030157" y="5028244"/>
              <a:ext cx="762001" cy="1916"/>
            </a:xfrm>
            <a:prstGeom prst="straightConnector1">
              <a:avLst/>
            </a:prstGeom>
            <a:ln w="127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1" name="TextBox 110"/>
            <p:cNvSpPr txBox="1"/>
            <p:nvPr/>
          </p:nvSpPr>
          <p:spPr>
            <a:xfrm>
              <a:off x="4648200" y="5367010"/>
              <a:ext cx="1524000" cy="600164"/>
            </a:xfrm>
            <a:prstGeom prst="rect">
              <a:avLst/>
            </a:prstGeom>
            <a:noFill/>
          </p:spPr>
          <p:txBody>
            <a:bodyPr wrap="square" rtlCol="0">
              <a:spAutoFit/>
            </a:bodyPr>
            <a:lstStyle/>
            <a:p>
              <a:pPr algn="ctr"/>
              <a:r>
                <a:rPr lang="en-US" sz="1100" b="1" dirty="0">
                  <a:latin typeface="Arial" pitchFamily="34" charset="0"/>
                  <a:cs typeface="Arial" pitchFamily="34" charset="0"/>
                </a:rPr>
                <a:t>Cultural Changes/ Undermining of traditional cultures</a:t>
              </a: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94923" y="457200"/>
            <a:ext cx="6301277" cy="523220"/>
          </a:xfrm>
          <a:prstGeom prst="rect">
            <a:avLst/>
          </a:prstGeom>
          <a:noFill/>
        </p:spPr>
        <p:txBody>
          <a:bodyPr wrap="none" rtlCol="0">
            <a:spAutoFit/>
          </a:bodyPr>
          <a:lstStyle/>
          <a:p>
            <a:r>
              <a:rPr lang="en-US" sz="2800" b="1" dirty="0"/>
              <a:t>Bhutan’s Traditional Culture and heritage</a:t>
            </a:r>
          </a:p>
        </p:txBody>
      </p:sp>
      <p:sp>
        <p:nvSpPr>
          <p:cNvPr id="3" name="TextBox 2"/>
          <p:cNvSpPr txBox="1"/>
          <p:nvPr/>
        </p:nvSpPr>
        <p:spPr>
          <a:xfrm>
            <a:off x="998891" y="1295400"/>
            <a:ext cx="1210909" cy="461665"/>
          </a:xfrm>
          <a:prstGeom prst="rect">
            <a:avLst/>
          </a:prstGeom>
          <a:noFill/>
        </p:spPr>
        <p:txBody>
          <a:bodyPr wrap="none" rtlCol="0">
            <a:spAutoFit/>
          </a:bodyPr>
          <a:lstStyle/>
          <a:p>
            <a:r>
              <a:rPr lang="en-US" sz="2400" b="1" dirty="0"/>
              <a:t>Religion</a:t>
            </a:r>
          </a:p>
        </p:txBody>
      </p:sp>
      <p:pic>
        <p:nvPicPr>
          <p:cNvPr id="1026" name="Picture 2" descr="C:\Users\hp\Desktop\criscita\BMTP5016\—Pngtree—buddha silhouette elements_4276585.png"/>
          <p:cNvPicPr>
            <a:picLocks noChangeAspect="1" noChangeArrowheads="1"/>
          </p:cNvPicPr>
          <p:nvPr/>
        </p:nvPicPr>
        <p:blipFill>
          <a:blip r:embed="rId3" cstate="print"/>
          <a:srcRect/>
          <a:stretch>
            <a:fillRect/>
          </a:stretch>
        </p:blipFill>
        <p:spPr bwMode="auto">
          <a:xfrm>
            <a:off x="4038600" y="533400"/>
            <a:ext cx="6019800" cy="6019800"/>
          </a:xfrm>
          <a:prstGeom prst="rect">
            <a:avLst/>
          </a:prstGeom>
          <a:noFill/>
        </p:spPr>
      </p:pic>
      <p:pic>
        <p:nvPicPr>
          <p:cNvPr id="3074" name="Picture 2" descr="How are Hindus treated in Bhutan? - Quora">
            <a:extLst>
              <a:ext uri="{FF2B5EF4-FFF2-40B4-BE49-F238E27FC236}">
                <a16:creationId xmlns:a16="http://schemas.microsoft.com/office/drawing/2014/main" id="{1A99235D-D387-476B-6F17-8932C7846B2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9181" y="2642668"/>
            <a:ext cx="4343400" cy="291993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29905"/>
    </mc:Choice>
    <mc:Fallback xmlns="">
      <p:transition spd="slow" advTm="299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94923" y="457200"/>
            <a:ext cx="6301277" cy="523220"/>
          </a:xfrm>
          <a:prstGeom prst="rect">
            <a:avLst/>
          </a:prstGeom>
          <a:noFill/>
        </p:spPr>
        <p:txBody>
          <a:bodyPr wrap="none" rtlCol="0">
            <a:spAutoFit/>
          </a:bodyPr>
          <a:lstStyle/>
          <a:p>
            <a:r>
              <a:rPr lang="en-US" sz="2800" b="1" dirty="0"/>
              <a:t>Bhutan’s Traditional Culture and heritage</a:t>
            </a:r>
          </a:p>
        </p:txBody>
      </p:sp>
      <p:sp>
        <p:nvSpPr>
          <p:cNvPr id="3" name="TextBox 2"/>
          <p:cNvSpPr txBox="1"/>
          <p:nvPr/>
        </p:nvSpPr>
        <p:spPr>
          <a:xfrm>
            <a:off x="998891" y="1295400"/>
            <a:ext cx="1571777" cy="461665"/>
          </a:xfrm>
          <a:prstGeom prst="rect">
            <a:avLst/>
          </a:prstGeom>
          <a:noFill/>
        </p:spPr>
        <p:txBody>
          <a:bodyPr wrap="none" rtlCol="0">
            <a:spAutoFit/>
          </a:bodyPr>
          <a:lstStyle/>
          <a:p>
            <a:r>
              <a:rPr lang="en-US" sz="2400" b="1" dirty="0"/>
              <a:t>Monastery</a:t>
            </a:r>
          </a:p>
        </p:txBody>
      </p:sp>
      <p:grpSp>
        <p:nvGrpSpPr>
          <p:cNvPr id="7" name="Group 6"/>
          <p:cNvGrpSpPr/>
          <p:nvPr/>
        </p:nvGrpSpPr>
        <p:grpSpPr>
          <a:xfrm>
            <a:off x="977120" y="2087285"/>
            <a:ext cx="5511800" cy="4542821"/>
            <a:chOff x="6172200" y="2057400"/>
            <a:chExt cx="2616200" cy="4071610"/>
          </a:xfrm>
        </p:grpSpPr>
        <p:pic>
          <p:nvPicPr>
            <p:cNvPr id="3074" name="Picture 2" descr="C:\Users\hp\Desktop\criscita\BMTP5016\Monastery.jpeg"/>
            <p:cNvPicPr>
              <a:picLocks noChangeAspect="1" noChangeArrowheads="1"/>
            </p:cNvPicPr>
            <p:nvPr/>
          </p:nvPicPr>
          <p:blipFill>
            <a:blip r:embed="rId3" cstate="print"/>
            <a:srcRect/>
            <a:stretch>
              <a:fillRect/>
            </a:stretch>
          </p:blipFill>
          <p:spPr bwMode="auto">
            <a:xfrm>
              <a:off x="6248400" y="2057400"/>
              <a:ext cx="2540000" cy="3810000"/>
            </a:xfrm>
            <a:prstGeom prst="rect">
              <a:avLst/>
            </a:prstGeom>
            <a:noFill/>
          </p:spPr>
        </p:pic>
        <p:sp>
          <p:nvSpPr>
            <p:cNvPr id="6" name="TextBox 5"/>
            <p:cNvSpPr txBox="1"/>
            <p:nvPr/>
          </p:nvSpPr>
          <p:spPr>
            <a:xfrm>
              <a:off x="6172200" y="5867400"/>
              <a:ext cx="1407758" cy="261610"/>
            </a:xfrm>
            <a:prstGeom prst="rect">
              <a:avLst/>
            </a:prstGeom>
            <a:noFill/>
          </p:spPr>
          <p:txBody>
            <a:bodyPr wrap="none" rtlCol="0">
              <a:spAutoFit/>
            </a:bodyPr>
            <a:lstStyle/>
            <a:p>
              <a:r>
                <a:rPr lang="en-US" sz="1100" dirty="0"/>
                <a:t>Buddhism Monastery</a:t>
              </a:r>
            </a:p>
          </p:txBody>
        </p:sp>
      </p:grpSp>
    </p:spTree>
  </p:cSld>
  <p:clrMapOvr>
    <a:masterClrMapping/>
  </p:clrMapOvr>
  <mc:AlternateContent xmlns:mc="http://schemas.openxmlformats.org/markup-compatibility/2006" xmlns:p14="http://schemas.microsoft.com/office/powerpoint/2010/main">
    <mc:Choice Requires="p14">
      <p:transition spd="slow" p14:dur="2000" advTm="35336"/>
    </mc:Choice>
    <mc:Fallback xmlns="">
      <p:transition spd="slow" advTm="3533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98891" y="1295400"/>
            <a:ext cx="2490490" cy="461665"/>
          </a:xfrm>
          <a:prstGeom prst="rect">
            <a:avLst/>
          </a:prstGeom>
          <a:noFill/>
        </p:spPr>
        <p:txBody>
          <a:bodyPr wrap="none" rtlCol="0">
            <a:spAutoFit/>
          </a:bodyPr>
          <a:lstStyle/>
          <a:p>
            <a:r>
              <a:rPr lang="en-US" sz="2400" b="1" dirty="0"/>
              <a:t>Religious Festivals</a:t>
            </a:r>
          </a:p>
        </p:txBody>
      </p:sp>
      <p:sp>
        <p:nvSpPr>
          <p:cNvPr id="3" name="TextBox 2"/>
          <p:cNvSpPr txBox="1"/>
          <p:nvPr/>
        </p:nvSpPr>
        <p:spPr>
          <a:xfrm>
            <a:off x="1394923" y="457200"/>
            <a:ext cx="6301277" cy="523220"/>
          </a:xfrm>
          <a:prstGeom prst="rect">
            <a:avLst/>
          </a:prstGeom>
          <a:noFill/>
        </p:spPr>
        <p:txBody>
          <a:bodyPr wrap="none" rtlCol="0">
            <a:spAutoFit/>
          </a:bodyPr>
          <a:lstStyle/>
          <a:p>
            <a:r>
              <a:rPr lang="en-US" sz="2800" b="1" dirty="0"/>
              <a:t>Bhutan’s Traditional Culture and heritage</a:t>
            </a:r>
          </a:p>
        </p:txBody>
      </p:sp>
      <p:pic>
        <p:nvPicPr>
          <p:cNvPr id="2050" name="Picture 2" descr="C:\Users\hp\Desktop\criscita\BMTP5016\dance.jpg"/>
          <p:cNvPicPr>
            <a:picLocks noChangeAspect="1" noChangeArrowheads="1"/>
          </p:cNvPicPr>
          <p:nvPr/>
        </p:nvPicPr>
        <p:blipFill>
          <a:blip r:embed="rId3"/>
          <a:srcRect/>
          <a:stretch>
            <a:fillRect/>
          </a:stretch>
        </p:blipFill>
        <p:spPr bwMode="auto">
          <a:xfrm>
            <a:off x="4724400" y="2286000"/>
            <a:ext cx="3556000" cy="2667000"/>
          </a:xfrm>
          <a:prstGeom prst="rect">
            <a:avLst/>
          </a:prstGeom>
          <a:noFill/>
        </p:spPr>
      </p:pic>
      <p:pic>
        <p:nvPicPr>
          <p:cNvPr id="2051" name="Picture 3" descr="C:\Users\hp\Desktop\criscita\BMTP5016\Mask Dance.jpg"/>
          <p:cNvPicPr>
            <a:picLocks noChangeAspect="1" noChangeArrowheads="1"/>
          </p:cNvPicPr>
          <p:nvPr/>
        </p:nvPicPr>
        <p:blipFill>
          <a:blip r:embed="rId4"/>
          <a:srcRect/>
          <a:stretch>
            <a:fillRect/>
          </a:stretch>
        </p:blipFill>
        <p:spPr bwMode="auto">
          <a:xfrm>
            <a:off x="582827" y="3200400"/>
            <a:ext cx="3251200" cy="24384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26112"/>
    </mc:Choice>
    <mc:Fallback xmlns="">
      <p:transition spd="slow" advTm="2611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394923" y="457200"/>
            <a:ext cx="6301277" cy="523220"/>
          </a:xfrm>
          <a:prstGeom prst="rect">
            <a:avLst/>
          </a:prstGeom>
          <a:noFill/>
        </p:spPr>
        <p:txBody>
          <a:bodyPr wrap="none" rtlCol="0">
            <a:spAutoFit/>
          </a:bodyPr>
          <a:lstStyle/>
          <a:p>
            <a:r>
              <a:rPr lang="en-US" sz="2800" b="1" dirty="0"/>
              <a:t>Bhutan’s Traditional Culture and heritage</a:t>
            </a:r>
          </a:p>
        </p:txBody>
      </p:sp>
      <p:sp>
        <p:nvSpPr>
          <p:cNvPr id="3" name="TextBox 2"/>
          <p:cNvSpPr txBox="1"/>
          <p:nvPr/>
        </p:nvSpPr>
        <p:spPr>
          <a:xfrm>
            <a:off x="998891" y="1295400"/>
            <a:ext cx="3517310" cy="461665"/>
          </a:xfrm>
          <a:prstGeom prst="rect">
            <a:avLst/>
          </a:prstGeom>
          <a:noFill/>
        </p:spPr>
        <p:txBody>
          <a:bodyPr wrap="none" rtlCol="0">
            <a:spAutoFit/>
          </a:bodyPr>
          <a:lstStyle/>
          <a:p>
            <a:r>
              <a:rPr lang="en-US" sz="2400" b="1" dirty="0"/>
              <a:t>Behavioral and dress code</a:t>
            </a:r>
          </a:p>
        </p:txBody>
      </p:sp>
      <p:grpSp>
        <p:nvGrpSpPr>
          <p:cNvPr id="7" name="Group 6"/>
          <p:cNvGrpSpPr/>
          <p:nvPr/>
        </p:nvGrpSpPr>
        <p:grpSpPr>
          <a:xfrm>
            <a:off x="5867400" y="990600"/>
            <a:ext cx="3132818" cy="5406226"/>
            <a:chOff x="5867400" y="990600"/>
            <a:chExt cx="3132818" cy="5406226"/>
          </a:xfrm>
        </p:grpSpPr>
        <p:pic>
          <p:nvPicPr>
            <p:cNvPr id="1026" name="Picture 2"/>
            <p:cNvPicPr>
              <a:picLocks noChangeAspect="1" noChangeArrowheads="1"/>
            </p:cNvPicPr>
            <p:nvPr/>
          </p:nvPicPr>
          <p:blipFill>
            <a:blip r:embed="rId3"/>
            <a:srcRect/>
            <a:stretch>
              <a:fillRect/>
            </a:stretch>
          </p:blipFill>
          <p:spPr bwMode="auto">
            <a:xfrm>
              <a:off x="5867400" y="990600"/>
              <a:ext cx="2924792" cy="5033962"/>
            </a:xfrm>
            <a:prstGeom prst="rect">
              <a:avLst/>
            </a:prstGeom>
            <a:noFill/>
            <a:ln w="9525">
              <a:noFill/>
              <a:miter lim="800000"/>
              <a:headEnd/>
              <a:tailEnd/>
            </a:ln>
            <a:effectLst/>
          </p:spPr>
        </p:pic>
        <p:sp>
          <p:nvSpPr>
            <p:cNvPr id="6" name="TextBox 5"/>
            <p:cNvSpPr txBox="1"/>
            <p:nvPr/>
          </p:nvSpPr>
          <p:spPr>
            <a:xfrm>
              <a:off x="6172200" y="6019800"/>
              <a:ext cx="2828018" cy="377026"/>
            </a:xfrm>
            <a:prstGeom prst="rect">
              <a:avLst/>
            </a:prstGeom>
            <a:noFill/>
          </p:spPr>
          <p:txBody>
            <a:bodyPr wrap="none" rtlCol="0">
              <a:spAutoFit/>
            </a:bodyPr>
            <a:lstStyle/>
            <a:p>
              <a:r>
                <a:rPr lang="en-US" sz="1050" dirty="0"/>
                <a:t>Dress Code of Bhutanese</a:t>
              </a:r>
            </a:p>
            <a:p>
              <a:r>
                <a:rPr lang="en-US" sz="800" dirty="0" err="1"/>
                <a:t>Source:https</a:t>
              </a:r>
              <a:r>
                <a:rPr lang="en-US" sz="800" dirty="0"/>
                <a:t>://</a:t>
              </a:r>
              <a:r>
                <a:rPr lang="en-US" sz="800" dirty="0" err="1"/>
                <a:t>www.pinterest.com</a:t>
              </a:r>
              <a:r>
                <a:rPr lang="en-US" sz="800" dirty="0"/>
                <a:t>/pin/306807793372617706/</a:t>
              </a:r>
            </a:p>
          </p:txBody>
        </p:sp>
      </p:grpSp>
      <p:pic>
        <p:nvPicPr>
          <p:cNvPr id="4098" name="Picture 2" descr="Traditional Dress of Bhutan for Men and Women">
            <a:extLst>
              <a:ext uri="{FF2B5EF4-FFF2-40B4-BE49-F238E27FC236}">
                <a16:creationId xmlns:a16="http://schemas.microsoft.com/office/drawing/2014/main" id="{8D8F886F-D5E8-57F5-0B1A-0F9FB52313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783" y="2162175"/>
            <a:ext cx="4153525" cy="2533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45451"/>
    </mc:Choice>
    <mc:Fallback xmlns="">
      <p:transition spd="slow" advTm="454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 name="Oval 207"/>
          <p:cNvSpPr/>
          <p:nvPr/>
        </p:nvSpPr>
        <p:spPr>
          <a:xfrm>
            <a:off x="5105400" y="5029200"/>
            <a:ext cx="1371600" cy="1371600"/>
          </a:xfrm>
          <a:prstGeom prst="ellipse">
            <a:avLst/>
          </a:prstGeom>
          <a:noFill/>
          <a:ln w="762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Loss of Cultural Authenticity</a:t>
            </a:r>
          </a:p>
        </p:txBody>
      </p:sp>
      <p:sp>
        <p:nvSpPr>
          <p:cNvPr id="209" name="Oval 208"/>
          <p:cNvSpPr/>
          <p:nvPr/>
        </p:nvSpPr>
        <p:spPr>
          <a:xfrm>
            <a:off x="2362200" y="5029200"/>
            <a:ext cx="1371600" cy="1371600"/>
          </a:xfrm>
          <a:prstGeom prst="ellipse">
            <a:avLst/>
          </a:prstGeom>
          <a:noFill/>
          <a:ln w="762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Fair and Ethical treatment of local communities</a:t>
            </a:r>
          </a:p>
        </p:txBody>
      </p:sp>
      <p:sp>
        <p:nvSpPr>
          <p:cNvPr id="207" name="Oval 206"/>
          <p:cNvSpPr/>
          <p:nvPr/>
        </p:nvSpPr>
        <p:spPr>
          <a:xfrm>
            <a:off x="5105400" y="2286000"/>
            <a:ext cx="1371600" cy="1371600"/>
          </a:xfrm>
          <a:prstGeom prst="ellipse">
            <a:avLst/>
          </a:prstGeom>
          <a:noFill/>
          <a:ln w="762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Unique culture and Heritage preservation</a:t>
            </a:r>
          </a:p>
        </p:txBody>
      </p:sp>
      <p:sp>
        <p:nvSpPr>
          <p:cNvPr id="2" name="TextBox 1"/>
          <p:cNvSpPr txBox="1"/>
          <p:nvPr/>
        </p:nvSpPr>
        <p:spPr>
          <a:xfrm>
            <a:off x="1447802" y="457200"/>
            <a:ext cx="6248398" cy="523220"/>
          </a:xfrm>
          <a:prstGeom prst="rect">
            <a:avLst/>
          </a:prstGeom>
          <a:noFill/>
        </p:spPr>
        <p:txBody>
          <a:bodyPr wrap="square" rtlCol="0">
            <a:spAutoFit/>
          </a:bodyPr>
          <a:lstStyle/>
          <a:p>
            <a:pPr algn="ctr"/>
            <a:r>
              <a:rPr lang="en-US" sz="2800" b="1" dirty="0"/>
              <a:t>Tourism ethical issues in Bhutan </a:t>
            </a:r>
          </a:p>
        </p:txBody>
      </p:sp>
      <p:sp>
        <p:nvSpPr>
          <p:cNvPr id="190" name="TextBox 189"/>
          <p:cNvSpPr txBox="1"/>
          <p:nvPr/>
        </p:nvSpPr>
        <p:spPr>
          <a:xfrm>
            <a:off x="533398" y="1295400"/>
            <a:ext cx="8077202" cy="923330"/>
          </a:xfrm>
          <a:prstGeom prst="rect">
            <a:avLst/>
          </a:prstGeom>
          <a:noFill/>
        </p:spPr>
        <p:txBody>
          <a:bodyPr wrap="square" rtlCol="0">
            <a:spAutoFit/>
          </a:bodyPr>
          <a:lstStyle/>
          <a:p>
            <a:pPr algn="just"/>
            <a:r>
              <a:rPr lang="en-US" dirty="0"/>
              <a:t>In Bhutan, sustainable tourism is directly associated with ethical issues, notably those concerning cultural and environmental preservation, as well as fair and ethical treatment of local communities.</a:t>
            </a:r>
          </a:p>
        </p:txBody>
      </p:sp>
      <p:sp>
        <p:nvSpPr>
          <p:cNvPr id="194" name="Oval 193"/>
          <p:cNvSpPr/>
          <p:nvPr/>
        </p:nvSpPr>
        <p:spPr>
          <a:xfrm>
            <a:off x="3505200" y="3429000"/>
            <a:ext cx="1828800" cy="1828800"/>
          </a:xfrm>
          <a:prstGeom prst="ellipse">
            <a:avLst/>
          </a:prstGeom>
          <a:solidFill>
            <a:srgbClr val="26A498"/>
          </a:solidFill>
          <a:ln>
            <a:noFill/>
          </a:ln>
          <a:scene3d>
            <a:camera prst="orthographicFront"/>
            <a:lightRig rig="threePt" dir="t"/>
          </a:scene3d>
          <a:sp3d>
            <a:bevelT w="139700" h="139700" prst="divo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Tourism Ethical issues in Bhutan</a:t>
            </a:r>
          </a:p>
        </p:txBody>
      </p:sp>
      <p:sp>
        <p:nvSpPr>
          <p:cNvPr id="202" name="Oval 201"/>
          <p:cNvSpPr/>
          <p:nvPr/>
        </p:nvSpPr>
        <p:spPr>
          <a:xfrm>
            <a:off x="2362200" y="2286000"/>
            <a:ext cx="1371600" cy="1371600"/>
          </a:xfrm>
          <a:prstGeom prst="ellipse">
            <a:avLst/>
          </a:prstGeom>
          <a:noFill/>
          <a:ln w="76200">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tx1"/>
                </a:solidFill>
              </a:rPr>
              <a:t>Environment Preservation</a:t>
            </a:r>
          </a:p>
        </p:txBody>
      </p:sp>
      <p:cxnSp>
        <p:nvCxnSpPr>
          <p:cNvPr id="211" name="Straight Connector 210"/>
          <p:cNvCxnSpPr>
            <a:stCxn id="207" idx="3"/>
            <a:endCxn id="194" idx="7"/>
          </p:cNvCxnSpPr>
          <p:nvPr/>
        </p:nvCxnSpPr>
        <p:spPr>
          <a:xfrm rot="5400000">
            <a:off x="5066179" y="3456733"/>
            <a:ext cx="240087" cy="24008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13" name="Straight Connector 212"/>
          <p:cNvCxnSpPr>
            <a:stCxn id="202" idx="5"/>
            <a:endCxn id="194" idx="1"/>
          </p:cNvCxnSpPr>
          <p:nvPr/>
        </p:nvCxnSpPr>
        <p:spPr>
          <a:xfrm rot="16200000" flipH="1">
            <a:off x="3532935" y="3456733"/>
            <a:ext cx="240087" cy="24008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15" name="Straight Connector 214"/>
          <p:cNvCxnSpPr>
            <a:stCxn id="209" idx="7"/>
            <a:endCxn id="194" idx="3"/>
          </p:cNvCxnSpPr>
          <p:nvPr/>
        </p:nvCxnSpPr>
        <p:spPr>
          <a:xfrm rot="5400000" flipH="1" flipV="1">
            <a:off x="3532935" y="4989979"/>
            <a:ext cx="240087" cy="240088"/>
          </a:xfrm>
          <a:prstGeom prst="line">
            <a:avLst/>
          </a:prstGeom>
          <a:ln w="76200"/>
        </p:spPr>
        <p:style>
          <a:lnRef idx="1">
            <a:schemeClr val="accent1"/>
          </a:lnRef>
          <a:fillRef idx="0">
            <a:schemeClr val="accent1"/>
          </a:fillRef>
          <a:effectRef idx="0">
            <a:schemeClr val="accent1"/>
          </a:effectRef>
          <a:fontRef idx="minor">
            <a:schemeClr val="tx1"/>
          </a:fontRef>
        </p:style>
      </p:cxnSp>
      <p:cxnSp>
        <p:nvCxnSpPr>
          <p:cNvPr id="217" name="Straight Connector 216"/>
          <p:cNvCxnSpPr>
            <a:stCxn id="194" idx="5"/>
            <a:endCxn id="208" idx="1"/>
          </p:cNvCxnSpPr>
          <p:nvPr/>
        </p:nvCxnSpPr>
        <p:spPr>
          <a:xfrm rot="16200000" flipH="1">
            <a:off x="5066179" y="4989978"/>
            <a:ext cx="240087" cy="240088"/>
          </a:xfrm>
          <a:prstGeom prst="line">
            <a:avLst/>
          </a:prstGeom>
          <a:ln w="76200"/>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9044"/>
    </mc:Choice>
    <mc:Fallback xmlns="">
      <p:transition spd="slow" advTm="2904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1447800"/>
            <a:ext cx="5485476" cy="461665"/>
          </a:xfrm>
          <a:prstGeom prst="rect">
            <a:avLst/>
          </a:prstGeom>
          <a:noFill/>
        </p:spPr>
        <p:txBody>
          <a:bodyPr wrap="none" rtlCol="0">
            <a:spAutoFit/>
          </a:bodyPr>
          <a:lstStyle/>
          <a:p>
            <a:r>
              <a:rPr lang="en-US" sz="2400" b="1" dirty="0"/>
              <a:t>Unique Culture and Heritage Preservation</a:t>
            </a:r>
          </a:p>
        </p:txBody>
      </p:sp>
      <p:sp>
        <p:nvSpPr>
          <p:cNvPr id="3" name="TextBox 2"/>
          <p:cNvSpPr txBox="1"/>
          <p:nvPr/>
        </p:nvSpPr>
        <p:spPr>
          <a:xfrm>
            <a:off x="1447802" y="457200"/>
            <a:ext cx="6248398" cy="523220"/>
          </a:xfrm>
          <a:prstGeom prst="rect">
            <a:avLst/>
          </a:prstGeom>
          <a:noFill/>
        </p:spPr>
        <p:txBody>
          <a:bodyPr wrap="square" rtlCol="0">
            <a:spAutoFit/>
          </a:bodyPr>
          <a:lstStyle/>
          <a:p>
            <a:pPr algn="ctr"/>
            <a:r>
              <a:rPr lang="en-US" sz="2800" b="1" dirty="0"/>
              <a:t>Tourism ethical issues in Bhutan </a:t>
            </a:r>
          </a:p>
        </p:txBody>
      </p:sp>
      <p:pic>
        <p:nvPicPr>
          <p:cNvPr id="5122" name="Picture 2" descr="Bhutan Rich Culture and Heritage">
            <a:extLst>
              <a:ext uri="{FF2B5EF4-FFF2-40B4-BE49-F238E27FC236}">
                <a16:creationId xmlns:a16="http://schemas.microsoft.com/office/drawing/2014/main" id="{8A9BDF55-7A63-5C2A-1AA2-C4FB5F6D77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0791" y="2819400"/>
            <a:ext cx="4346220" cy="244474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Culture of Bhutan - Wikipedia">
            <a:extLst>
              <a:ext uri="{FF2B5EF4-FFF2-40B4-BE49-F238E27FC236}">
                <a16:creationId xmlns:a16="http://schemas.microsoft.com/office/drawing/2014/main" id="{8922F0C8-805A-5AE5-0362-8054806568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7775" y="2503787"/>
            <a:ext cx="3660450" cy="244474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75033"/>
    </mc:Choice>
    <mc:Fallback xmlns="">
      <p:transition spd="slow" advTm="7503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1447800"/>
            <a:ext cx="3517373" cy="461665"/>
          </a:xfrm>
          <a:prstGeom prst="rect">
            <a:avLst/>
          </a:prstGeom>
          <a:noFill/>
        </p:spPr>
        <p:txBody>
          <a:bodyPr wrap="none" rtlCol="0">
            <a:spAutoFit/>
          </a:bodyPr>
          <a:lstStyle/>
          <a:p>
            <a:r>
              <a:rPr lang="en-US" sz="2400" b="1" dirty="0"/>
              <a:t>Environment preservation</a:t>
            </a:r>
          </a:p>
        </p:txBody>
      </p:sp>
      <p:sp>
        <p:nvSpPr>
          <p:cNvPr id="3" name="TextBox 2"/>
          <p:cNvSpPr txBox="1"/>
          <p:nvPr/>
        </p:nvSpPr>
        <p:spPr>
          <a:xfrm>
            <a:off x="1447802" y="457200"/>
            <a:ext cx="6248398" cy="523220"/>
          </a:xfrm>
          <a:prstGeom prst="rect">
            <a:avLst/>
          </a:prstGeom>
          <a:noFill/>
        </p:spPr>
        <p:txBody>
          <a:bodyPr wrap="square" rtlCol="0">
            <a:spAutoFit/>
          </a:bodyPr>
          <a:lstStyle/>
          <a:p>
            <a:pPr algn="ctr"/>
            <a:r>
              <a:rPr lang="en-US" sz="2800" b="1" dirty="0"/>
              <a:t>Tourism ethical issues in Bhutan </a:t>
            </a:r>
          </a:p>
        </p:txBody>
      </p:sp>
      <p:pic>
        <p:nvPicPr>
          <p:cNvPr id="6146" name="Picture 2" descr="5 Examples of Sustainable Tourism around the World - S U M A S">
            <a:extLst>
              <a:ext uri="{FF2B5EF4-FFF2-40B4-BE49-F238E27FC236}">
                <a16:creationId xmlns:a16="http://schemas.microsoft.com/office/drawing/2014/main" id="{745B2AF5-E2CD-CA7D-3AA6-89A1A538EF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876" y="2819400"/>
            <a:ext cx="3871078" cy="25908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Environmental issues in Bhutan - Wikipedia">
            <a:extLst>
              <a:ext uri="{FF2B5EF4-FFF2-40B4-BE49-F238E27FC236}">
                <a16:creationId xmlns:a16="http://schemas.microsoft.com/office/drawing/2014/main" id="{4A4E7EF9-9214-E12A-C78D-784F844A14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57800" y="2362200"/>
            <a:ext cx="3454400" cy="2590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86900"/>
    </mc:Choice>
    <mc:Fallback xmlns="">
      <p:transition spd="slow" advTm="869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1447800"/>
            <a:ext cx="3491790" cy="461665"/>
          </a:xfrm>
          <a:prstGeom prst="rect">
            <a:avLst/>
          </a:prstGeom>
          <a:noFill/>
        </p:spPr>
        <p:txBody>
          <a:bodyPr wrap="none" rtlCol="0">
            <a:spAutoFit/>
          </a:bodyPr>
          <a:lstStyle/>
          <a:p>
            <a:r>
              <a:rPr lang="en-US" sz="2400" b="1" dirty="0"/>
              <a:t>Fair and Ethical treatment</a:t>
            </a:r>
          </a:p>
        </p:txBody>
      </p:sp>
      <p:sp>
        <p:nvSpPr>
          <p:cNvPr id="3" name="TextBox 2"/>
          <p:cNvSpPr txBox="1"/>
          <p:nvPr/>
        </p:nvSpPr>
        <p:spPr>
          <a:xfrm>
            <a:off x="1447802" y="457200"/>
            <a:ext cx="6248398" cy="523220"/>
          </a:xfrm>
          <a:prstGeom prst="rect">
            <a:avLst/>
          </a:prstGeom>
          <a:noFill/>
        </p:spPr>
        <p:txBody>
          <a:bodyPr wrap="square" rtlCol="0">
            <a:spAutoFit/>
          </a:bodyPr>
          <a:lstStyle/>
          <a:p>
            <a:pPr algn="ctr"/>
            <a:r>
              <a:rPr lang="en-US" sz="2800" b="1" dirty="0"/>
              <a:t>Tourism ethical issues in Bhutan </a:t>
            </a:r>
          </a:p>
        </p:txBody>
      </p:sp>
      <p:sp>
        <p:nvSpPr>
          <p:cNvPr id="4" name="TextBox 3"/>
          <p:cNvSpPr txBox="1"/>
          <p:nvPr/>
        </p:nvSpPr>
        <p:spPr>
          <a:xfrm>
            <a:off x="838200" y="2057400"/>
            <a:ext cx="7162798" cy="129586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t>Treating local communities fairly and ethically </a:t>
            </a:r>
          </a:p>
          <a:p>
            <a:pPr marL="285750" indent="-285750" algn="just">
              <a:lnSpc>
                <a:spcPct val="150000"/>
              </a:lnSpc>
              <a:buFont typeface="Arial" panose="020B0604020202020204" pitchFamily="34" charset="0"/>
              <a:buChar char="•"/>
            </a:pPr>
            <a:r>
              <a:rPr lang="en-US" dirty="0"/>
              <a:t>Local communities' benefit </a:t>
            </a:r>
          </a:p>
          <a:p>
            <a:pPr marL="285750" indent="-285750" algn="just">
              <a:lnSpc>
                <a:spcPct val="150000"/>
              </a:lnSpc>
              <a:buFont typeface="Arial" panose="020B0604020202020204" pitchFamily="34" charset="0"/>
              <a:buChar char="•"/>
            </a:pPr>
            <a:r>
              <a:rPr lang="en-US" dirty="0"/>
              <a:t>Tour operators exploiting local communities </a:t>
            </a:r>
          </a:p>
        </p:txBody>
      </p:sp>
      <p:pic>
        <p:nvPicPr>
          <p:cNvPr id="2050" name="Picture 2" descr="A right royal time in Bhutan - Telegraph">
            <a:extLst>
              <a:ext uri="{FF2B5EF4-FFF2-40B4-BE49-F238E27FC236}">
                <a16:creationId xmlns:a16="http://schemas.microsoft.com/office/drawing/2014/main" id="{7996A53E-E82F-CDE8-B304-CDE274DB0A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2" y="3810000"/>
            <a:ext cx="4585410" cy="286428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46200"/>
    </mc:Choice>
    <mc:Fallback xmlns="">
      <p:transition spd="slow" advTm="462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38200" y="1447800"/>
            <a:ext cx="3196709" cy="461665"/>
          </a:xfrm>
          <a:prstGeom prst="rect">
            <a:avLst/>
          </a:prstGeom>
          <a:noFill/>
        </p:spPr>
        <p:txBody>
          <a:bodyPr wrap="none" rtlCol="0">
            <a:spAutoFit/>
          </a:bodyPr>
          <a:lstStyle/>
          <a:p>
            <a:r>
              <a:rPr lang="en-US" sz="2400" b="1" dirty="0"/>
              <a:t>Loss of Cultural identity</a:t>
            </a:r>
          </a:p>
        </p:txBody>
      </p:sp>
      <p:sp>
        <p:nvSpPr>
          <p:cNvPr id="3" name="TextBox 2"/>
          <p:cNvSpPr txBox="1"/>
          <p:nvPr/>
        </p:nvSpPr>
        <p:spPr>
          <a:xfrm>
            <a:off x="1447802" y="457200"/>
            <a:ext cx="6248398" cy="523220"/>
          </a:xfrm>
          <a:prstGeom prst="rect">
            <a:avLst/>
          </a:prstGeom>
          <a:noFill/>
        </p:spPr>
        <p:txBody>
          <a:bodyPr wrap="square" rtlCol="0">
            <a:spAutoFit/>
          </a:bodyPr>
          <a:lstStyle/>
          <a:p>
            <a:pPr algn="ctr"/>
            <a:r>
              <a:rPr lang="en-US" sz="2800" b="1" dirty="0"/>
              <a:t>Tourism ethical issues in Bhutan </a:t>
            </a:r>
          </a:p>
        </p:txBody>
      </p:sp>
      <p:sp>
        <p:nvSpPr>
          <p:cNvPr id="7" name="TextBox 6">
            <a:extLst>
              <a:ext uri="{FF2B5EF4-FFF2-40B4-BE49-F238E27FC236}">
                <a16:creationId xmlns:a16="http://schemas.microsoft.com/office/drawing/2014/main" id="{63619215-689C-D34E-FD5A-6B9336BF451E}"/>
              </a:ext>
            </a:extLst>
          </p:cNvPr>
          <p:cNvSpPr txBox="1"/>
          <p:nvPr/>
        </p:nvSpPr>
        <p:spPr>
          <a:xfrm>
            <a:off x="858795" y="2127922"/>
            <a:ext cx="5410198" cy="1900841"/>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US" sz="1600" dirty="0"/>
              <a:t>Large amount of western culture to the country </a:t>
            </a:r>
          </a:p>
          <a:p>
            <a:pPr marL="285750" indent="-285750" algn="just">
              <a:lnSpc>
                <a:spcPct val="150000"/>
              </a:lnSpc>
              <a:buFont typeface="Arial" panose="020B0604020202020204" pitchFamily="34" charset="0"/>
              <a:buChar char="•"/>
            </a:pPr>
            <a:r>
              <a:rPr lang="en-US" sz="1600" dirty="0"/>
              <a:t>Effect of introducing foreign culture </a:t>
            </a:r>
          </a:p>
          <a:p>
            <a:pPr marL="285750" indent="-285750" algn="just">
              <a:lnSpc>
                <a:spcPct val="150000"/>
              </a:lnSpc>
              <a:buFont typeface="Arial" panose="020B0604020202020204" pitchFamily="34" charset="0"/>
              <a:buChar char="•"/>
            </a:pPr>
            <a:r>
              <a:rPr lang="en-US" sz="1600" dirty="0"/>
              <a:t>Lose their traditional culture, behavior, and clothing code. Traditional dress </a:t>
            </a:r>
          </a:p>
          <a:p>
            <a:pPr marL="285750" indent="-285750" algn="just">
              <a:lnSpc>
                <a:spcPct val="150000"/>
              </a:lnSpc>
              <a:buFont typeface="Arial" panose="020B0604020202020204" pitchFamily="34" charset="0"/>
              <a:buChar char="•"/>
            </a:pPr>
            <a:r>
              <a:rPr lang="en-US" sz="1600" dirty="0"/>
              <a:t>Significant impact on the local community.</a:t>
            </a:r>
          </a:p>
        </p:txBody>
      </p:sp>
      <p:pic>
        <p:nvPicPr>
          <p:cNvPr id="1026" name="Picture 2" descr="kira Traditional Dress of bhutan | A Way to Bhutan Tours &amp; Travels">
            <a:extLst>
              <a:ext uri="{FF2B5EF4-FFF2-40B4-BE49-F238E27FC236}">
                <a16:creationId xmlns:a16="http://schemas.microsoft.com/office/drawing/2014/main" id="{E378F744-9755-6B6A-1AD2-0CDFE46F471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34200" y="1322713"/>
            <a:ext cx="1801528" cy="27060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Bhutanese tradition and culture">
            <a:extLst>
              <a:ext uri="{FF2B5EF4-FFF2-40B4-BE49-F238E27FC236}">
                <a16:creationId xmlns:a16="http://schemas.microsoft.com/office/drawing/2014/main" id="{48A474D6-46BF-6583-62DC-F6A7D3A42F3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33600" y="4262438"/>
            <a:ext cx="4571998" cy="1147762"/>
          </a:xfrm>
          <a:prstGeom prst="rect">
            <a:avLst/>
          </a:prstGeom>
          <a:noFill/>
          <a:extLst>
            <a:ext uri="{909E8E84-426E-40DD-AFC4-6F175D3DCCD1}">
              <a14:hiddenFill xmlns:a14="http://schemas.microsoft.com/office/drawing/2010/main">
                <a:solidFill>
                  <a:srgbClr val="FFFFFF"/>
                </a:solidFill>
              </a14:hiddenFill>
            </a:ext>
          </a:extLst>
        </p:spPr>
      </p:pic>
      <p:pic>
        <p:nvPicPr>
          <p:cNvPr id="4" name="Video 3">
            <a:hlinkClick r:id="" action="ppaction://media"/>
            <a:extLst>
              <a:ext uri="{FF2B5EF4-FFF2-40B4-BE49-F238E27FC236}">
                <a16:creationId xmlns:a16="http://schemas.microsoft.com/office/drawing/2014/main" id="{49B4C946-9168-23B6-9F04-E06C08D11BFB}"/>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7"/>
          <a:stretch>
            <a:fillRect/>
          </a:stretch>
        </p:blipFill>
        <p:spPr>
          <a:xfrm>
            <a:off x="6858000" y="5143500"/>
            <a:ext cx="2286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5511"/>
    </mc:Choice>
    <mc:Fallback xmlns="">
      <p:transition spd="slow" advTm="855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47802" y="457200"/>
            <a:ext cx="6248398" cy="523220"/>
          </a:xfrm>
          <a:prstGeom prst="rect">
            <a:avLst/>
          </a:prstGeom>
          <a:noFill/>
        </p:spPr>
        <p:txBody>
          <a:bodyPr wrap="square" rtlCol="0">
            <a:spAutoFit/>
          </a:bodyPr>
          <a:lstStyle/>
          <a:p>
            <a:pPr algn="ctr"/>
            <a:r>
              <a:rPr lang="en-US" sz="2800" b="1" dirty="0"/>
              <a:t>Global tourism issues in Bhutan</a:t>
            </a:r>
          </a:p>
        </p:txBody>
      </p:sp>
      <p:sp>
        <p:nvSpPr>
          <p:cNvPr id="3" name="TextBox 2"/>
          <p:cNvSpPr txBox="1"/>
          <p:nvPr/>
        </p:nvSpPr>
        <p:spPr>
          <a:xfrm>
            <a:off x="533400" y="1295400"/>
            <a:ext cx="7924798" cy="2768450"/>
          </a:xfrm>
          <a:prstGeom prst="rect">
            <a:avLst/>
          </a:prstGeom>
          <a:noFill/>
        </p:spPr>
        <p:txBody>
          <a:bodyPr wrap="square" rtlCol="0">
            <a:spAutoFit/>
          </a:bodyPr>
          <a:lstStyle/>
          <a:p>
            <a:pPr algn="just">
              <a:lnSpc>
                <a:spcPct val="150000"/>
              </a:lnSpc>
            </a:pPr>
            <a:endParaRPr lang="en-US" dirty="0"/>
          </a:p>
          <a:p>
            <a:pPr algn="just">
              <a:lnSpc>
                <a:spcPct val="150000"/>
              </a:lnSpc>
              <a:buFont typeface="Courier New" pitchFamily="49" charset="0"/>
              <a:buChar char="o"/>
            </a:pPr>
            <a:r>
              <a:rPr lang="en-US" dirty="0"/>
              <a:t> </a:t>
            </a:r>
            <a:r>
              <a:rPr lang="en-US" sz="2000" dirty="0"/>
              <a:t>Over-tourism</a:t>
            </a:r>
          </a:p>
          <a:p>
            <a:pPr algn="just">
              <a:lnSpc>
                <a:spcPct val="150000"/>
              </a:lnSpc>
              <a:buFont typeface="Courier New" pitchFamily="49" charset="0"/>
              <a:buChar char="o"/>
            </a:pPr>
            <a:r>
              <a:rPr lang="en-US" sz="2000" dirty="0"/>
              <a:t> Climate change</a:t>
            </a:r>
          </a:p>
          <a:p>
            <a:pPr algn="just">
              <a:lnSpc>
                <a:spcPct val="150000"/>
              </a:lnSpc>
              <a:buFont typeface="Courier New" pitchFamily="49" charset="0"/>
              <a:buChar char="o"/>
            </a:pPr>
            <a:r>
              <a:rPr lang="en-US" sz="2000" dirty="0"/>
              <a:t> Economic Dependence</a:t>
            </a:r>
          </a:p>
          <a:p>
            <a:pPr algn="just">
              <a:lnSpc>
                <a:spcPct val="150000"/>
              </a:lnSpc>
              <a:buFont typeface="Courier New" pitchFamily="49" charset="0"/>
              <a:buChar char="o"/>
            </a:pPr>
            <a:r>
              <a:rPr lang="en-US" sz="2000" dirty="0"/>
              <a:t> Cultural preservation</a:t>
            </a:r>
          </a:p>
          <a:p>
            <a:pPr algn="just">
              <a:lnSpc>
                <a:spcPct val="150000"/>
              </a:lnSpc>
              <a:buFont typeface="Courier New" pitchFamily="49" charset="0"/>
              <a:buChar char="o"/>
            </a:pPr>
            <a:r>
              <a:rPr lang="en-US" sz="2000" dirty="0"/>
              <a:t> Fair and Ethical Tourism</a:t>
            </a:r>
          </a:p>
        </p:txBody>
      </p:sp>
      <p:pic>
        <p:nvPicPr>
          <p:cNvPr id="1026" name="Picture 2" descr="This tiny country's new $200-a-night tourism tax could be a sign of things  to come">
            <a:extLst>
              <a:ext uri="{FF2B5EF4-FFF2-40B4-BE49-F238E27FC236}">
                <a16:creationId xmlns:a16="http://schemas.microsoft.com/office/drawing/2014/main" id="{F836D57C-43E7-F237-F167-4F0E1821D4E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342768"/>
            <a:ext cx="2743200" cy="171497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SAMUH BHUTAN - Climate Change - Climate Change">
            <a:extLst>
              <a:ext uri="{FF2B5EF4-FFF2-40B4-BE49-F238E27FC236}">
                <a16:creationId xmlns:a16="http://schemas.microsoft.com/office/drawing/2014/main" id="{B3630113-1307-87A9-5AAF-4D9AD93FC7F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5200" y="3478717"/>
            <a:ext cx="3200400" cy="18002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2000" advTm="129168"/>
    </mc:Choice>
    <mc:Fallback xmlns="">
      <p:transition spd="slow" advTm="12916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457200"/>
            <a:ext cx="9144002" cy="1200329"/>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en-US" sz="3600" b="1" dirty="0"/>
              <a:t>Impact of Tourism on Climate and Eco-system in Bhutan</a:t>
            </a:r>
          </a:p>
        </p:txBody>
      </p:sp>
      <p:sp>
        <p:nvSpPr>
          <p:cNvPr id="3" name="TextBox 2"/>
          <p:cNvSpPr txBox="1"/>
          <p:nvPr/>
        </p:nvSpPr>
        <p:spPr>
          <a:xfrm>
            <a:off x="990600" y="1905000"/>
            <a:ext cx="3171061" cy="584775"/>
          </a:xfrm>
          <a:prstGeom prst="rect">
            <a:avLst/>
          </a:prstGeom>
        </p:spPr>
        <p:style>
          <a:lnRef idx="0">
            <a:schemeClr val="accent2"/>
          </a:lnRef>
          <a:fillRef idx="3">
            <a:schemeClr val="accent2"/>
          </a:fillRef>
          <a:effectRef idx="3">
            <a:schemeClr val="accent2"/>
          </a:effectRef>
          <a:fontRef idx="minor">
            <a:schemeClr val="lt1"/>
          </a:fontRef>
        </p:style>
        <p:txBody>
          <a:bodyPr wrap="none" rtlCol="0">
            <a:spAutoFit/>
          </a:bodyPr>
          <a:lstStyle/>
          <a:p>
            <a:r>
              <a:rPr lang="en-US" sz="3200" b="1" dirty="0"/>
              <a:t>Carbon Emissions</a:t>
            </a:r>
          </a:p>
        </p:txBody>
      </p:sp>
      <p:sp>
        <p:nvSpPr>
          <p:cNvPr id="4" name="TextBox 3"/>
          <p:cNvSpPr txBox="1"/>
          <p:nvPr/>
        </p:nvSpPr>
        <p:spPr>
          <a:xfrm>
            <a:off x="990600" y="2844225"/>
            <a:ext cx="3254032" cy="584775"/>
          </a:xfrm>
          <a:prstGeom prst="rect">
            <a:avLst/>
          </a:prstGeom>
        </p:spPr>
        <p:style>
          <a:lnRef idx="0">
            <a:schemeClr val="accent2"/>
          </a:lnRef>
          <a:fillRef idx="3">
            <a:schemeClr val="accent2"/>
          </a:fillRef>
          <a:effectRef idx="3">
            <a:schemeClr val="accent2"/>
          </a:effectRef>
          <a:fontRef idx="minor">
            <a:schemeClr val="lt1"/>
          </a:fontRef>
        </p:style>
        <p:txBody>
          <a:bodyPr wrap="none" rtlCol="0">
            <a:spAutoFit/>
          </a:bodyPr>
          <a:lstStyle/>
          <a:p>
            <a:r>
              <a:rPr lang="en-US" sz="3200" b="1" dirty="0"/>
              <a:t>Waste Generation</a:t>
            </a:r>
          </a:p>
        </p:txBody>
      </p:sp>
      <p:sp>
        <p:nvSpPr>
          <p:cNvPr id="5" name="TextBox 4"/>
          <p:cNvSpPr txBox="1"/>
          <p:nvPr/>
        </p:nvSpPr>
        <p:spPr>
          <a:xfrm>
            <a:off x="990600" y="3733800"/>
            <a:ext cx="5071581" cy="584775"/>
          </a:xfrm>
          <a:prstGeom prst="rect">
            <a:avLst/>
          </a:prstGeom>
        </p:spPr>
        <p:style>
          <a:lnRef idx="0">
            <a:schemeClr val="accent2"/>
          </a:lnRef>
          <a:fillRef idx="3">
            <a:schemeClr val="accent2"/>
          </a:fillRef>
          <a:effectRef idx="3">
            <a:schemeClr val="accent2"/>
          </a:effectRef>
          <a:fontRef idx="minor">
            <a:schemeClr val="lt1"/>
          </a:fontRef>
        </p:style>
        <p:txBody>
          <a:bodyPr wrap="none" rtlCol="0">
            <a:spAutoFit/>
          </a:bodyPr>
          <a:lstStyle/>
          <a:p>
            <a:r>
              <a:rPr lang="en-US" sz="3200" b="1" dirty="0"/>
              <a:t>Impact on Natural Resources</a:t>
            </a:r>
          </a:p>
        </p:txBody>
      </p:sp>
      <p:sp>
        <p:nvSpPr>
          <p:cNvPr id="6" name="TextBox 5"/>
          <p:cNvSpPr txBox="1"/>
          <p:nvPr/>
        </p:nvSpPr>
        <p:spPr>
          <a:xfrm>
            <a:off x="990600" y="4673025"/>
            <a:ext cx="3991029" cy="584775"/>
          </a:xfrm>
          <a:prstGeom prst="rect">
            <a:avLst/>
          </a:prstGeom>
        </p:spPr>
        <p:style>
          <a:lnRef idx="0">
            <a:schemeClr val="accent2"/>
          </a:lnRef>
          <a:fillRef idx="3">
            <a:schemeClr val="accent2"/>
          </a:fillRef>
          <a:effectRef idx="3">
            <a:schemeClr val="accent2"/>
          </a:effectRef>
          <a:fontRef idx="minor">
            <a:schemeClr val="lt1"/>
          </a:fontRef>
        </p:style>
        <p:txBody>
          <a:bodyPr wrap="none" rtlCol="0">
            <a:spAutoFit/>
          </a:bodyPr>
          <a:lstStyle/>
          <a:p>
            <a:r>
              <a:rPr lang="en-US" sz="3200" b="1" dirty="0"/>
              <a:t>Impact on Biodiversity</a:t>
            </a:r>
          </a:p>
        </p:txBody>
      </p:sp>
      <p:pic>
        <p:nvPicPr>
          <p:cNvPr id="1026" name="Picture 2" descr="C:\Users\hp\Desktop\criscita\BMTP5016\carbon-footprint-concept-barefoot-footprint-made-of-lush-green-grass-with-text-isolated-on-white-background-2E25CHK.png"/>
          <p:cNvPicPr>
            <a:picLocks noChangeAspect="1" noChangeArrowheads="1"/>
          </p:cNvPicPr>
          <p:nvPr/>
        </p:nvPicPr>
        <p:blipFill>
          <a:blip r:embed="rId3"/>
          <a:srcRect/>
          <a:stretch>
            <a:fillRect/>
          </a:stretch>
        </p:blipFill>
        <p:spPr bwMode="auto">
          <a:xfrm>
            <a:off x="4419600" y="1600200"/>
            <a:ext cx="2743200" cy="2090970"/>
          </a:xfrm>
          <a:prstGeom prst="rect">
            <a:avLst/>
          </a:prstGeom>
          <a:noFill/>
        </p:spPr>
      </p:pic>
      <p:pic>
        <p:nvPicPr>
          <p:cNvPr id="1027" name="Picture 3" descr="C:\Users\hp\Desktop\criscita\BMTP5016\images.jpeg"/>
          <p:cNvPicPr>
            <a:picLocks noChangeAspect="1" noChangeArrowheads="1"/>
          </p:cNvPicPr>
          <p:nvPr/>
        </p:nvPicPr>
        <p:blipFill>
          <a:blip r:embed="rId4"/>
          <a:srcRect/>
          <a:stretch>
            <a:fillRect/>
          </a:stretch>
        </p:blipFill>
        <p:spPr bwMode="auto">
          <a:xfrm>
            <a:off x="7239000" y="1981200"/>
            <a:ext cx="1857375" cy="1238250"/>
          </a:xfrm>
          <a:prstGeom prst="rect">
            <a:avLst/>
          </a:prstGeom>
          <a:noFill/>
        </p:spPr>
      </p:pic>
      <p:pic>
        <p:nvPicPr>
          <p:cNvPr id="1028" name="Picture 4" descr="C:\Users\hp\Desktop\criscita\BMTP5016\beach-pollution.jpg"/>
          <p:cNvPicPr>
            <a:picLocks noChangeAspect="1" noChangeArrowheads="1"/>
          </p:cNvPicPr>
          <p:nvPr/>
        </p:nvPicPr>
        <p:blipFill>
          <a:blip r:embed="rId5" cstate="print"/>
          <a:srcRect/>
          <a:stretch>
            <a:fillRect/>
          </a:stretch>
        </p:blipFill>
        <p:spPr bwMode="auto">
          <a:xfrm flipH="1">
            <a:off x="7239000" y="3505200"/>
            <a:ext cx="1828800" cy="914400"/>
          </a:xfrm>
          <a:prstGeom prst="rect">
            <a:avLst/>
          </a:prstGeom>
          <a:noFill/>
        </p:spPr>
      </p:pic>
      <p:pic>
        <p:nvPicPr>
          <p:cNvPr id="1029" name="Picture 5" descr="C:\Users\hp\Desktop\criscita\BMTP5016\photo-tropical-fish-on-coral-reef-biodiversity.jpg"/>
          <p:cNvPicPr>
            <a:picLocks noChangeAspect="1" noChangeArrowheads="1"/>
          </p:cNvPicPr>
          <p:nvPr/>
        </p:nvPicPr>
        <p:blipFill>
          <a:blip r:embed="rId6"/>
          <a:srcRect/>
          <a:stretch>
            <a:fillRect/>
          </a:stretch>
        </p:blipFill>
        <p:spPr bwMode="auto">
          <a:xfrm>
            <a:off x="5867400" y="4572000"/>
            <a:ext cx="3048000" cy="2022232"/>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125500"/>
    </mc:Choice>
    <mc:Fallback xmlns="">
      <p:transition spd="slow" advTm="1255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20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7"/>
                                        </p:tgtEl>
                                        <p:attrNameLst>
                                          <p:attrName>style.visibility</p:attrName>
                                        </p:attrNameLst>
                                      </p:cBhvr>
                                      <p:to>
                                        <p:strVal val="visible"/>
                                      </p:to>
                                    </p:set>
                                    <p:animEffect transition="in" filter="fade">
                                      <p:cBhvr>
                                        <p:cTn id="15" dur="2000"/>
                                        <p:tgtEl>
                                          <p:spTgt spid="102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20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2000"/>
                                        <p:tgtEl>
                                          <p:spTgt spid="5"/>
                                        </p:tgtEl>
                                      </p:cBhvr>
                                    </p:animEffect>
                                  </p:childTnLst>
                                </p:cTn>
                              </p:par>
                              <p:par>
                                <p:cTn id="24" presetID="10" presetClass="entr" presetSubtype="0" fill="hold" nodeType="withEffect">
                                  <p:stCondLst>
                                    <p:cond delay="0"/>
                                  </p:stCondLst>
                                  <p:childTnLst>
                                    <p:set>
                                      <p:cBhvr>
                                        <p:cTn id="25" dur="1" fill="hold">
                                          <p:stCondLst>
                                            <p:cond delay="0"/>
                                          </p:stCondLst>
                                        </p:cTn>
                                        <p:tgtEl>
                                          <p:spTgt spid="1028"/>
                                        </p:tgtEl>
                                        <p:attrNameLst>
                                          <p:attrName>style.visibility</p:attrName>
                                        </p:attrNameLst>
                                      </p:cBhvr>
                                      <p:to>
                                        <p:strVal val="visible"/>
                                      </p:to>
                                    </p:set>
                                    <p:animEffect transition="in" filter="fade">
                                      <p:cBhvr>
                                        <p:cTn id="26" dur="2000"/>
                                        <p:tgtEl>
                                          <p:spTgt spid="102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2000"/>
                                        <p:tgtEl>
                                          <p:spTgt spid="6"/>
                                        </p:tgtEl>
                                      </p:cBhvr>
                                    </p:animEffect>
                                  </p:childTnLst>
                                </p:cTn>
                              </p:par>
                              <p:par>
                                <p:cTn id="32" presetID="10" presetClass="entr" presetSubtype="0" fill="hold" nodeType="withEffect">
                                  <p:stCondLst>
                                    <p:cond delay="0"/>
                                  </p:stCondLst>
                                  <p:childTnLst>
                                    <p:set>
                                      <p:cBhvr>
                                        <p:cTn id="33" dur="1" fill="hold">
                                          <p:stCondLst>
                                            <p:cond delay="0"/>
                                          </p:stCondLst>
                                        </p:cTn>
                                        <p:tgtEl>
                                          <p:spTgt spid="1029"/>
                                        </p:tgtEl>
                                        <p:attrNameLst>
                                          <p:attrName>style.visibility</p:attrName>
                                        </p:attrNameLst>
                                      </p:cBhvr>
                                      <p:to>
                                        <p:strVal val="visible"/>
                                      </p:to>
                                    </p:set>
                                    <p:animEffect transition="in" filter="fade">
                                      <p:cBhvr>
                                        <p:cTn id="34" dur="2000"/>
                                        <p:tgtEl>
                                          <p:spTgt spid="10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52400" y="1447800"/>
            <a:ext cx="3810000" cy="5029200"/>
          </a:xfrm>
          <a:prstGeom prst="rect">
            <a:avLst/>
          </a:prstGeom>
          <a:solidFill>
            <a:srgbClr val="00B050">
              <a:alpha val="61000"/>
            </a:srgbClr>
          </a:solidFill>
          <a:ln>
            <a:solidFill>
              <a:srgbClr val="26A498"/>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istockphoto-1340519929-612x612.jpg"/>
          <p:cNvPicPr>
            <a:picLocks noChangeAspect="1"/>
          </p:cNvPicPr>
          <p:nvPr/>
        </p:nvPicPr>
        <p:blipFill>
          <a:blip r:embed="rId3"/>
          <a:stretch>
            <a:fillRect/>
          </a:stretch>
        </p:blipFill>
        <p:spPr>
          <a:xfrm>
            <a:off x="4114800" y="1447800"/>
            <a:ext cx="4800600" cy="3200400"/>
          </a:xfrm>
          <a:prstGeom prst="rect">
            <a:avLst/>
          </a:prstGeom>
        </p:spPr>
      </p:pic>
      <p:sp>
        <p:nvSpPr>
          <p:cNvPr id="4" name="TextBox 3"/>
          <p:cNvSpPr txBox="1"/>
          <p:nvPr/>
        </p:nvSpPr>
        <p:spPr>
          <a:xfrm>
            <a:off x="415099" y="228600"/>
            <a:ext cx="8424101" cy="1107996"/>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rtlCol="0">
            <a:spAutoFit/>
          </a:bodyPr>
          <a:lstStyle/>
          <a:p>
            <a:r>
              <a:rPr lang="en-US" sz="6600" dirty="0">
                <a:solidFill>
                  <a:srgbClr val="00B050"/>
                </a:solidFill>
                <a:latin typeface="Algerian" pitchFamily="82" charset="0"/>
              </a:rPr>
              <a:t>CARBON FOOTPRINTS</a:t>
            </a:r>
          </a:p>
        </p:txBody>
      </p:sp>
      <p:sp>
        <p:nvSpPr>
          <p:cNvPr id="5" name="TextBox 4"/>
          <p:cNvSpPr txBox="1"/>
          <p:nvPr/>
        </p:nvSpPr>
        <p:spPr>
          <a:xfrm>
            <a:off x="228600" y="1595735"/>
            <a:ext cx="3810000" cy="1200329"/>
          </a:xfrm>
          <a:prstGeom prst="rect">
            <a:avLst/>
          </a:prstGeom>
          <a:noFill/>
        </p:spPr>
        <p:txBody>
          <a:bodyPr wrap="square" rtlCol="0">
            <a:spAutoFit/>
          </a:bodyPr>
          <a:lstStyle/>
          <a:p>
            <a:r>
              <a:rPr lang="en-US" sz="3600" b="1" dirty="0">
                <a:solidFill>
                  <a:srgbClr val="FF0000"/>
                </a:solidFill>
              </a:rPr>
              <a:t>Why Carbon emissions occur?</a:t>
            </a:r>
          </a:p>
        </p:txBody>
      </p:sp>
      <p:sp>
        <p:nvSpPr>
          <p:cNvPr id="7" name="TextBox 6"/>
          <p:cNvSpPr txBox="1"/>
          <p:nvPr/>
        </p:nvSpPr>
        <p:spPr>
          <a:xfrm>
            <a:off x="304800" y="2907268"/>
            <a:ext cx="3352800" cy="2031325"/>
          </a:xfrm>
          <a:prstGeom prst="rect">
            <a:avLst/>
          </a:prstGeom>
          <a:noFill/>
        </p:spPr>
        <p:txBody>
          <a:bodyPr wrap="square" rtlCol="0">
            <a:spAutoFit/>
          </a:bodyPr>
          <a:lstStyle/>
          <a:p>
            <a:r>
              <a:rPr lang="en-US" dirty="0"/>
              <a:t>Transportation</a:t>
            </a:r>
          </a:p>
          <a:p>
            <a:endParaRPr lang="en-US" dirty="0"/>
          </a:p>
          <a:p>
            <a:r>
              <a:rPr lang="en-US" dirty="0"/>
              <a:t>Accommodations</a:t>
            </a:r>
          </a:p>
          <a:p>
            <a:endParaRPr lang="en-US" dirty="0"/>
          </a:p>
          <a:p>
            <a:r>
              <a:rPr lang="en-US" dirty="0"/>
              <a:t>Activities and Excursions</a:t>
            </a:r>
          </a:p>
          <a:p>
            <a:endParaRPr lang="en-US" dirty="0"/>
          </a:p>
          <a:p>
            <a:r>
              <a:rPr lang="en-US" dirty="0"/>
              <a:t>Infrastructure</a:t>
            </a:r>
          </a:p>
        </p:txBody>
      </p:sp>
      <p:pic>
        <p:nvPicPr>
          <p:cNvPr id="2051" name="Picture 3" descr="C:\Users\hp\Desktop\criscita\BMTP5016\emissions-1580213341.jpg"/>
          <p:cNvPicPr>
            <a:picLocks noChangeAspect="1" noChangeArrowheads="1"/>
          </p:cNvPicPr>
          <p:nvPr/>
        </p:nvPicPr>
        <p:blipFill>
          <a:blip r:embed="rId4"/>
          <a:srcRect/>
          <a:stretch>
            <a:fillRect/>
          </a:stretch>
        </p:blipFill>
        <p:spPr bwMode="auto">
          <a:xfrm>
            <a:off x="4267200" y="4724400"/>
            <a:ext cx="1828798" cy="1815898"/>
          </a:xfrm>
          <a:prstGeom prst="rect">
            <a:avLst/>
          </a:prstGeom>
          <a:noFill/>
        </p:spPr>
      </p:pic>
      <p:pic>
        <p:nvPicPr>
          <p:cNvPr id="2052" name="Picture 4" descr="C:\Users\hp\Desktop\criscita\BMTP5016\download.jpeg"/>
          <p:cNvPicPr>
            <a:picLocks noChangeAspect="1" noChangeArrowheads="1"/>
          </p:cNvPicPr>
          <p:nvPr/>
        </p:nvPicPr>
        <p:blipFill>
          <a:blip r:embed="rId5"/>
          <a:srcRect/>
          <a:stretch>
            <a:fillRect/>
          </a:stretch>
        </p:blipFill>
        <p:spPr bwMode="auto">
          <a:xfrm>
            <a:off x="6248400" y="4810125"/>
            <a:ext cx="2619375" cy="1743075"/>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98000"/>
    </mc:Choice>
    <mc:Fallback xmlns="">
      <p:transition spd="slow" advTm="98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hp\Desktop\criscita\BMTP5016\bhutan-e1578655338421.jpg"/>
          <p:cNvPicPr>
            <a:picLocks noChangeAspect="1" noChangeArrowheads="1"/>
          </p:cNvPicPr>
          <p:nvPr/>
        </p:nvPicPr>
        <p:blipFill>
          <a:blip r:embed="rId3"/>
          <a:stretch>
            <a:fillRect/>
          </a:stretch>
        </p:blipFill>
        <p:spPr bwMode="auto">
          <a:xfrm>
            <a:off x="6705600" y="1676400"/>
            <a:ext cx="2286000" cy="3429000"/>
          </a:xfrm>
          <a:prstGeom prst="rect">
            <a:avLst/>
          </a:prstGeom>
          <a:noFill/>
          <a:ln>
            <a:noFill/>
          </a:ln>
        </p:spPr>
      </p:pic>
      <p:sp>
        <p:nvSpPr>
          <p:cNvPr id="2" name="TextBox 1"/>
          <p:cNvSpPr txBox="1"/>
          <p:nvPr/>
        </p:nvSpPr>
        <p:spPr>
          <a:xfrm>
            <a:off x="914402" y="152400"/>
            <a:ext cx="7315198" cy="1323439"/>
          </a:xfrm>
          <a:prstGeom prst="rect">
            <a:avLst/>
          </a:prstGeom>
          <a:solidFill>
            <a:schemeClr val="accent6">
              <a:lumMod val="75000"/>
            </a:schemeClr>
          </a:solidFill>
        </p:spPr>
        <p:txBody>
          <a:bodyPr wrap="square" rtlCol="0">
            <a:spAutoFit/>
          </a:bodyPr>
          <a:lstStyle/>
          <a:p>
            <a:pPr algn="ctr"/>
            <a:r>
              <a:rPr lang="en-US" sz="4000" b="1" dirty="0"/>
              <a:t>Bhutan’s  Government’s Role in the Tourism Industry</a:t>
            </a:r>
          </a:p>
        </p:txBody>
      </p:sp>
      <p:sp>
        <p:nvSpPr>
          <p:cNvPr id="6" name="TextBox 5"/>
          <p:cNvSpPr txBox="1"/>
          <p:nvPr/>
        </p:nvSpPr>
        <p:spPr>
          <a:xfrm>
            <a:off x="1676400" y="1600200"/>
            <a:ext cx="4150175" cy="646331"/>
          </a:xfrm>
          <a:prstGeom prst="rect">
            <a:avLst/>
          </a:prstGeom>
          <a:gradFill flip="none" rotWithShape="1">
            <a:gsLst>
              <a:gs pos="0">
                <a:schemeClr val="accent1">
                  <a:shade val="30000"/>
                  <a:satMod val="115000"/>
                </a:schemeClr>
              </a:gs>
              <a:gs pos="50000">
                <a:schemeClr val="accent1">
                  <a:shade val="67500"/>
                  <a:satMod val="115000"/>
                </a:schemeClr>
              </a:gs>
              <a:gs pos="100000">
                <a:schemeClr val="accent1">
                  <a:shade val="100000"/>
                  <a:satMod val="115000"/>
                </a:schemeClr>
              </a:gs>
            </a:gsLst>
            <a:lin ang="8100000" scaled="1"/>
            <a:tileRect/>
          </a:gradFill>
        </p:spPr>
        <p:txBody>
          <a:bodyPr wrap="none" rtlCol="0">
            <a:spAutoFit/>
          </a:bodyPr>
          <a:lstStyle/>
          <a:p>
            <a:r>
              <a:rPr lang="en-US" sz="3600" b="1" dirty="0">
                <a:solidFill>
                  <a:srgbClr val="FF0000"/>
                </a:solidFill>
              </a:rPr>
              <a:t>Government policies</a:t>
            </a:r>
          </a:p>
        </p:txBody>
      </p:sp>
      <p:sp>
        <p:nvSpPr>
          <p:cNvPr id="7" name="TextBox 6"/>
          <p:cNvSpPr txBox="1"/>
          <p:nvPr/>
        </p:nvSpPr>
        <p:spPr>
          <a:xfrm>
            <a:off x="2002485" y="2510135"/>
            <a:ext cx="3255315" cy="461665"/>
          </a:xfrm>
          <a:prstGeom prst="rect">
            <a:avLst/>
          </a:prstGeom>
          <a:solidFill>
            <a:schemeClr val="accent6">
              <a:lumMod val="60000"/>
              <a:lumOff val="40000"/>
            </a:schemeClr>
          </a:solidFill>
          <a:ln>
            <a:solidFill>
              <a:srgbClr val="26A498"/>
            </a:solidFill>
          </a:ln>
        </p:spPr>
        <p:txBody>
          <a:bodyPr wrap="none" rtlCol="0">
            <a:spAutoFit/>
          </a:bodyPr>
          <a:lstStyle/>
          <a:p>
            <a:pPr algn="ctr"/>
            <a:r>
              <a:rPr lang="en-US" sz="2400" b="1" dirty="0"/>
              <a:t>Minimum Daily package</a:t>
            </a:r>
          </a:p>
        </p:txBody>
      </p:sp>
      <p:sp>
        <p:nvSpPr>
          <p:cNvPr id="8" name="TextBox 7"/>
          <p:cNvSpPr txBox="1"/>
          <p:nvPr/>
        </p:nvSpPr>
        <p:spPr>
          <a:xfrm>
            <a:off x="1264402" y="3272135"/>
            <a:ext cx="4755398" cy="461665"/>
          </a:xfrm>
          <a:prstGeom prst="rect">
            <a:avLst/>
          </a:prstGeom>
          <a:solidFill>
            <a:schemeClr val="accent6">
              <a:lumMod val="60000"/>
              <a:lumOff val="40000"/>
            </a:schemeClr>
          </a:solidFill>
          <a:ln>
            <a:solidFill>
              <a:srgbClr val="26A498"/>
            </a:solidFill>
          </a:ln>
        </p:spPr>
        <p:txBody>
          <a:bodyPr wrap="square" rtlCol="0">
            <a:spAutoFit/>
          </a:bodyPr>
          <a:lstStyle/>
          <a:p>
            <a:pPr algn="ctr"/>
            <a:r>
              <a:rPr lang="en-US" sz="2400" b="1" dirty="0"/>
              <a:t>Preserve culture and environment</a:t>
            </a:r>
          </a:p>
        </p:txBody>
      </p:sp>
      <p:sp>
        <p:nvSpPr>
          <p:cNvPr id="9" name="TextBox 8"/>
          <p:cNvSpPr txBox="1"/>
          <p:nvPr/>
        </p:nvSpPr>
        <p:spPr>
          <a:xfrm>
            <a:off x="1743203" y="4034135"/>
            <a:ext cx="3743198" cy="461665"/>
          </a:xfrm>
          <a:prstGeom prst="rect">
            <a:avLst/>
          </a:prstGeom>
          <a:solidFill>
            <a:schemeClr val="accent6">
              <a:lumMod val="60000"/>
              <a:lumOff val="40000"/>
            </a:schemeClr>
          </a:solidFill>
          <a:ln>
            <a:solidFill>
              <a:srgbClr val="26A498"/>
            </a:solidFill>
          </a:ln>
        </p:spPr>
        <p:txBody>
          <a:bodyPr wrap="square" rtlCol="0">
            <a:spAutoFit/>
          </a:bodyPr>
          <a:lstStyle/>
          <a:p>
            <a:pPr algn="ctr"/>
            <a:r>
              <a:rPr lang="en-US" sz="2400" b="1" dirty="0"/>
              <a:t>Community Based tourism</a:t>
            </a:r>
          </a:p>
        </p:txBody>
      </p:sp>
      <p:sp>
        <p:nvSpPr>
          <p:cNvPr id="10" name="TextBox 9"/>
          <p:cNvSpPr txBox="1"/>
          <p:nvPr/>
        </p:nvSpPr>
        <p:spPr>
          <a:xfrm>
            <a:off x="1447800" y="4796135"/>
            <a:ext cx="4328685" cy="461665"/>
          </a:xfrm>
          <a:prstGeom prst="rect">
            <a:avLst/>
          </a:prstGeom>
          <a:solidFill>
            <a:schemeClr val="accent6">
              <a:lumMod val="60000"/>
              <a:lumOff val="40000"/>
            </a:schemeClr>
          </a:solidFill>
          <a:ln>
            <a:solidFill>
              <a:srgbClr val="26A498"/>
            </a:solidFill>
          </a:ln>
        </p:spPr>
        <p:txBody>
          <a:bodyPr wrap="none" rtlCol="0">
            <a:spAutoFit/>
          </a:bodyPr>
          <a:lstStyle/>
          <a:p>
            <a:pPr algn="ctr"/>
            <a:r>
              <a:rPr lang="en-US" sz="2400" b="1" dirty="0"/>
              <a:t>Sustainable tourism certification</a:t>
            </a:r>
          </a:p>
        </p:txBody>
      </p:sp>
    </p:spTree>
  </p:cSld>
  <p:clrMapOvr>
    <a:masterClrMapping/>
  </p:clrMapOvr>
  <p:transition advTm="5216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bg/>
                                          </p:spTgt>
                                        </p:tgtEl>
                                        <p:attrNameLst>
                                          <p:attrName>style.visibility</p:attrName>
                                        </p:attrNameLst>
                                      </p:cBhvr>
                                      <p:to>
                                        <p:strVal val="visible"/>
                                      </p:to>
                                    </p:set>
                                    <p:animEffect transition="in" filter="fade">
                                      <p:cBhvr>
                                        <p:cTn id="7" dur="2000"/>
                                        <p:tgtEl>
                                          <p:spTgt spid="7">
                                            <p:bg/>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2000"/>
                                        <p:tgtEl>
                                          <p:spTgt spid="7">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bg/>
                                          </p:spTgt>
                                        </p:tgtEl>
                                        <p:attrNameLst>
                                          <p:attrName>style.visibility</p:attrName>
                                        </p:attrNameLst>
                                      </p:cBhvr>
                                      <p:to>
                                        <p:strVal val="visible"/>
                                      </p:to>
                                    </p:set>
                                    <p:animEffect transition="in" filter="fade">
                                      <p:cBhvr>
                                        <p:cTn id="17" dur="2000"/>
                                        <p:tgtEl>
                                          <p:spTgt spid="8">
                                            <p:bg/>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20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bg/>
                                          </p:spTgt>
                                        </p:tgtEl>
                                        <p:attrNameLst>
                                          <p:attrName>style.visibility</p:attrName>
                                        </p:attrNameLst>
                                      </p:cBhvr>
                                      <p:to>
                                        <p:strVal val="visible"/>
                                      </p:to>
                                    </p:set>
                                    <p:animEffect transition="in" filter="fade">
                                      <p:cBhvr>
                                        <p:cTn id="27" dur="2000"/>
                                        <p:tgtEl>
                                          <p:spTgt spid="9">
                                            <p:bg/>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2000"/>
                                        <p:tgtEl>
                                          <p:spTgt spid="9">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bg/>
                                          </p:spTgt>
                                        </p:tgtEl>
                                        <p:attrNameLst>
                                          <p:attrName>style.visibility</p:attrName>
                                        </p:attrNameLst>
                                      </p:cBhvr>
                                      <p:to>
                                        <p:strVal val="visible"/>
                                      </p:to>
                                    </p:set>
                                    <p:animEffect transition="in" filter="fade">
                                      <p:cBhvr>
                                        <p:cTn id="37" dur="2000"/>
                                        <p:tgtEl>
                                          <p:spTgt spid="10">
                                            <p:bg/>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
                                            <p:txEl>
                                              <p:pRg st="0" end="0"/>
                                            </p:txEl>
                                          </p:spTgt>
                                        </p:tgtEl>
                                        <p:attrNameLst>
                                          <p:attrName>style.visibility</p:attrName>
                                        </p:attrNameLst>
                                      </p:cBhvr>
                                      <p:to>
                                        <p:strVal val="visible"/>
                                      </p:to>
                                    </p:set>
                                    <p:animEffect transition="in" filter="fade">
                                      <p:cBhvr>
                                        <p:cTn id="42"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bldP spid="8" grpId="0" build="p" animBg="1"/>
      <p:bldP spid="9" grpId="0" build="p" animBg="1"/>
      <p:bldP spid="10" grpId="0" build="p"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5800" y="457200"/>
            <a:ext cx="4404860" cy="523220"/>
          </a:xfrm>
          <a:prstGeom prst="rect">
            <a:avLst/>
          </a:prstGeom>
          <a:noFill/>
        </p:spPr>
        <p:txBody>
          <a:bodyPr wrap="none" rtlCol="0">
            <a:spAutoFit/>
          </a:bodyPr>
          <a:lstStyle/>
          <a:p>
            <a:r>
              <a:rPr lang="en-US" sz="2800" b="1" dirty="0"/>
              <a:t>References and bibliography</a:t>
            </a:r>
          </a:p>
        </p:txBody>
      </p:sp>
      <p:sp>
        <p:nvSpPr>
          <p:cNvPr id="3" name="TextBox 2"/>
          <p:cNvSpPr txBox="1"/>
          <p:nvPr/>
        </p:nvSpPr>
        <p:spPr>
          <a:xfrm>
            <a:off x="762000" y="1219200"/>
            <a:ext cx="7848600" cy="5632311"/>
          </a:xfrm>
          <a:prstGeom prst="rect">
            <a:avLst/>
          </a:prstGeom>
          <a:noFill/>
        </p:spPr>
        <p:txBody>
          <a:bodyPr wrap="square" rtlCol="0">
            <a:spAutoFit/>
          </a:bodyPr>
          <a:lstStyle/>
          <a:p>
            <a:r>
              <a:rPr lang="en-US" dirty="0" err="1"/>
              <a:t>Aris</a:t>
            </a:r>
            <a:r>
              <a:rPr lang="en-US" dirty="0"/>
              <a:t>, Michael, and Michael Hutt(1994): Bhutan: </a:t>
            </a:r>
            <a:r>
              <a:rPr lang="en-US" i="1" dirty="0"/>
              <a:t>Aspects of Culture and Development, </a:t>
            </a:r>
            <a:r>
              <a:rPr lang="en-US" dirty="0"/>
              <a:t>Published in 1994 </a:t>
            </a:r>
          </a:p>
          <a:p>
            <a:endParaRPr lang="en-US" dirty="0"/>
          </a:p>
          <a:p>
            <a:r>
              <a:rPr lang="en-US" dirty="0" err="1"/>
              <a:t>Crossette</a:t>
            </a:r>
            <a:r>
              <a:rPr lang="en-US" dirty="0"/>
              <a:t>, Barbara, (1995):  </a:t>
            </a:r>
            <a:r>
              <a:rPr lang="en-US" i="1" dirty="0"/>
              <a:t>So Close to Heaven: The Vanishing Buddhist Kingdoms of the Himalayas</a:t>
            </a:r>
            <a:r>
              <a:rPr lang="en-US" dirty="0"/>
              <a:t>, Retrieved </a:t>
            </a:r>
          </a:p>
          <a:p>
            <a:endParaRPr lang="en-US" dirty="0"/>
          </a:p>
          <a:p>
            <a:r>
              <a:rPr lang="en-US" dirty="0" err="1"/>
              <a:t>Olschak</a:t>
            </a:r>
            <a:r>
              <a:rPr lang="en-US" dirty="0"/>
              <a:t>, Blanche C. (1971):  Bhutan: </a:t>
            </a:r>
            <a:r>
              <a:rPr lang="en-US" i="1" dirty="0"/>
              <a:t>Land of Hidden Treasures, pp 80 </a:t>
            </a:r>
            <a:endParaRPr lang="en-US" dirty="0"/>
          </a:p>
          <a:p>
            <a:endParaRPr lang="en-US" dirty="0"/>
          </a:p>
          <a:p>
            <a:endParaRPr lang="en-US" dirty="0"/>
          </a:p>
          <a:p>
            <a:r>
              <a:rPr lang="en-US" dirty="0"/>
              <a:t>World Bank(1989): Bhutan: Development Planning in a Unique Environment </a:t>
            </a:r>
          </a:p>
          <a:p>
            <a:endParaRPr lang="en-US" dirty="0"/>
          </a:p>
          <a:p>
            <a:endParaRPr lang="en-US" dirty="0"/>
          </a:p>
          <a:p>
            <a:r>
              <a:rPr lang="en-US" dirty="0" err="1"/>
              <a:t>Zeppa</a:t>
            </a:r>
            <a:r>
              <a:rPr lang="en-US" dirty="0"/>
              <a:t>, Jamie. (1999): </a:t>
            </a:r>
            <a:r>
              <a:rPr lang="en-US" i="1" dirty="0"/>
              <a:t>Beyond the Earth and the Sky: A Journey into Bhutan </a:t>
            </a:r>
          </a:p>
          <a:p>
            <a:endParaRPr lang="en-US" i="1" dirty="0"/>
          </a:p>
          <a:p>
            <a:r>
              <a:rPr lang="en-US" dirty="0"/>
              <a:t>Wikipedia, : Culture of Bhutan, Article on Wikipedia,  Retrieved from</a:t>
            </a:r>
          </a:p>
          <a:p>
            <a:r>
              <a:rPr lang="en-US" dirty="0">
                <a:hlinkClick r:id="rId2"/>
              </a:rPr>
              <a:t>https://en.wikipedia.org/wiki/Culture_of_Bhutan#:~:text=Modern%20Bhutanese%20culture%20derives%20from,Tibetan%20language%2C%20known%20as%20chhokey</a:t>
            </a:r>
            <a:r>
              <a:rPr lang="en-US" dirty="0"/>
              <a:t>.</a:t>
            </a:r>
          </a:p>
          <a:p>
            <a:endParaRPr lang="en-US" dirty="0"/>
          </a:p>
          <a:p>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0BAD38-536C-CF61-2972-FBD1AFF489E5}"/>
              </a:ext>
            </a:extLst>
          </p:cNvPr>
          <p:cNvSpPr txBox="1"/>
          <p:nvPr/>
        </p:nvSpPr>
        <p:spPr>
          <a:xfrm>
            <a:off x="457200" y="381000"/>
            <a:ext cx="8382000" cy="1200329"/>
          </a:xfrm>
          <a:prstGeom prst="rect">
            <a:avLst/>
          </a:prstGeom>
          <a:noFill/>
        </p:spPr>
        <p:txBody>
          <a:bodyPr wrap="square" rtlCol="0">
            <a:spAutoFit/>
          </a:bodyPr>
          <a:lstStyle/>
          <a:p>
            <a:r>
              <a:rPr lang="en-US" dirty="0"/>
              <a:t>Presentation Video and voice Links:</a:t>
            </a:r>
          </a:p>
          <a:p>
            <a:endParaRPr lang="en-US" dirty="0">
              <a:hlinkClick r:id="rId2"/>
            </a:endParaRPr>
          </a:p>
          <a:p>
            <a:r>
              <a:rPr lang="en-US" dirty="0">
                <a:hlinkClick r:id="rId2"/>
              </a:rPr>
              <a:t>https://youtu.be/Mvb4Wuw9weM</a:t>
            </a:r>
            <a:r>
              <a:rPr lang="en-US" dirty="0"/>
              <a:t> </a:t>
            </a:r>
          </a:p>
          <a:p>
            <a:r>
              <a:rPr lang="en-US" dirty="0"/>
              <a:t> </a:t>
            </a:r>
          </a:p>
        </p:txBody>
      </p:sp>
    </p:spTree>
    <p:extLst>
      <p:ext uri="{BB962C8B-B14F-4D97-AF65-F5344CB8AC3E}">
        <p14:creationId xmlns:p14="http://schemas.microsoft.com/office/powerpoint/2010/main" val="11559465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26006" y="665976"/>
            <a:ext cx="6898794" cy="5201424"/>
          </a:xfrm>
          <a:prstGeom prst="rect">
            <a:avLst/>
          </a:prstGeom>
          <a:noFill/>
          <a:ln>
            <a:noFill/>
          </a:ln>
        </p:spPr>
        <p:txBody>
          <a:bodyPr wrap="square" rtlCol="0">
            <a:spAutoFit/>
          </a:bodyPr>
          <a:lstStyle/>
          <a:p>
            <a:pPr algn="ctr"/>
            <a:r>
              <a:rPr lang="en-US" sz="16600" b="1" dirty="0">
                <a:solidFill>
                  <a:srgbClr val="26A498"/>
                </a:solidFill>
                <a:effectLst>
                  <a:outerShdw blurRad="38100" dist="38100" dir="2700000" algn="tl">
                    <a:srgbClr val="000000">
                      <a:alpha val="43137"/>
                    </a:srgbClr>
                  </a:outerShdw>
                </a:effectLst>
              </a:rPr>
              <a:t>Thank</a:t>
            </a:r>
          </a:p>
          <a:p>
            <a:pPr algn="ctr"/>
            <a:r>
              <a:rPr lang="en-US" sz="16600" b="1" dirty="0">
                <a:solidFill>
                  <a:srgbClr val="26A498"/>
                </a:solidFill>
                <a:effectLst>
                  <a:outerShdw blurRad="38100" dist="38100" dir="2700000" algn="tl">
                    <a:srgbClr val="000000">
                      <a:alpha val="43137"/>
                    </a:srgbClr>
                  </a:outerShdw>
                </a:effectLst>
              </a:rPr>
              <a:t>You</a:t>
            </a:r>
          </a:p>
        </p:txBody>
      </p:sp>
    </p:spTree>
  </p:cSld>
  <p:clrMapOvr>
    <a:masterClrMapping/>
  </p:clrMapOvr>
  <mc:AlternateContent xmlns:mc="http://schemas.openxmlformats.org/markup-compatibility/2006" xmlns:p14="http://schemas.microsoft.com/office/powerpoint/2010/main">
    <mc:Choice Requires="p14">
      <p:transition spd="slow" p14:dur="2000" advTm="6465"/>
    </mc:Choice>
    <mc:Fallback xmlns="">
      <p:transition spd="slow" advTm="6465"/>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3545</TotalTime>
  <Words>1978</Words>
  <Application>Microsoft Macintosh PowerPoint</Application>
  <PresentationFormat>On-screen Show (4:3)</PresentationFormat>
  <Paragraphs>179</Paragraphs>
  <Slides>19</Slides>
  <Notes>13</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Algerian</vt:lpstr>
      <vt:lpstr>Arial</vt:lpstr>
      <vt:lpstr>Bahnschrift SemiBold Condensed</vt:lpstr>
      <vt:lpstr>Calibri</vt:lpstr>
      <vt:lpstr>Courier New</vt:lpstr>
      <vt:lpstr>Wingdings</vt:lpstr>
      <vt:lpstr>Office Theme</vt:lpstr>
      <vt:lpstr>Sustainable Tourism in Bhutan</vt:lpstr>
      <vt:lpstr>Map of Bhutan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Tourism in</dc:title>
  <dc:creator>Windows User</dc:creator>
  <cp:lastModifiedBy>Criscita De Carvalho Rosa Correia (2004629)</cp:lastModifiedBy>
  <cp:revision>25</cp:revision>
  <dcterms:created xsi:type="dcterms:W3CDTF">2023-02-20T23:45:02Z</dcterms:created>
  <dcterms:modified xsi:type="dcterms:W3CDTF">2023-03-19T18:41:54Z</dcterms:modified>
</cp:coreProperties>
</file>