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619B2-4C83-B561-F0F6-8C23201F07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24BEFD-F1C5-C713-3B33-5DFF551F0D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328FF4-9F4B-1B88-4CF1-06AAEEA18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60DC-FC3E-41D0-8183-C3D3BBDAE78D}" type="datetimeFigureOut">
              <a:rPr lang="en-IN" smtClean="0"/>
              <a:t>10-12-2023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AAFC17-10C8-323B-C189-B06601ADF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316BAB-A29B-0507-B1AD-A884CF3B7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50B0A-CCBE-48A9-BFA0-8447042B6E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03444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D04D2-0BC6-464D-B43E-6B22B7340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4D134-31C3-3723-8EA3-5E9C42784A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565ED-6492-020F-2C3D-EB6CA165D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60DC-FC3E-41D0-8183-C3D3BBDAE78D}" type="datetimeFigureOut">
              <a:rPr lang="en-IN" smtClean="0"/>
              <a:t>10-12-2023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99098-5137-7B33-7B1E-204D9E5DF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DE15F0-2129-DAE2-5EAB-27F427458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50B0A-CCBE-48A9-BFA0-8447042B6E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8433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878F2-F141-7608-E982-64D55B8D6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456C8B-D0D7-FBAF-FD81-625AD846B4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F5475E-A9A3-186E-63D8-E8473AAE6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60DC-FC3E-41D0-8183-C3D3BBDAE78D}" type="datetimeFigureOut">
              <a:rPr lang="en-IN" smtClean="0"/>
              <a:t>10-12-2023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B5E3F-BB5C-B13A-4EF1-98033D548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25F197-7F22-7F80-164A-0087DF4EA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50B0A-CCBE-48A9-BFA0-8447042B6E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17708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2C396-B1C7-87A8-7569-EA1AB99421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12E49-6A30-7802-2088-DEE56539D3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2D5710-F20E-EE30-A278-75407AB33B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1847C4-DE17-5AA8-C295-639C007232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60DC-FC3E-41D0-8183-C3D3BBDAE78D}" type="datetimeFigureOut">
              <a:rPr lang="en-IN" smtClean="0"/>
              <a:t>10-12-2023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3F178A-4D58-4554-79DF-850440094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F1433E-7DA1-9675-A3A3-62B29A0A1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50B0A-CCBE-48A9-BFA0-8447042B6E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02744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5FAA1-7DC2-6265-ABC5-EC3AFF245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DD217D-8AB1-A681-B734-FBBDBBBB60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FF278D-D6B5-7D6D-F0A1-39BBAD30EC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6C1781-978A-4782-99E1-EA63D17AF9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4FF1EE-259E-61EF-E27F-51A54869BB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869044-01E6-BA9F-B401-3BDD262289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60DC-FC3E-41D0-8183-C3D3BBDAE78D}" type="datetimeFigureOut">
              <a:rPr lang="en-IN" smtClean="0"/>
              <a:t>10-12-2023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FA1F6A-FE8B-DFD5-D609-D76FC8B29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B3D458-9D1B-1C9B-688E-0FFF4E276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50B0A-CCBE-48A9-BFA0-8447042B6E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26609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AC6ED-21E5-C450-92A4-8DB49EF2D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E86AE8-8DEC-5ADE-7FC4-12174B90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60DC-FC3E-41D0-8183-C3D3BBDAE78D}" type="datetimeFigureOut">
              <a:rPr lang="en-IN" smtClean="0"/>
              <a:t>10-12-2023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4376EA-A5F9-E3B9-F712-BEBC5AB85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72EE4C-9E9C-B7BD-A4D8-308F8BA91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50B0A-CCBE-48A9-BFA0-8447042B6E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47561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39B8EC-3FF6-729F-8511-C2171379EA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60DC-FC3E-41D0-8183-C3D3BBDAE78D}" type="datetimeFigureOut">
              <a:rPr lang="en-IN" smtClean="0"/>
              <a:t>10-12-2023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55B79E-C8A8-CD79-2DD5-42A09B4433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FCCEA2-FB96-CFD4-9FC6-0FEF9BC772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50B0A-CCBE-48A9-BFA0-8447042B6E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34153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B0AFD-FC11-CE72-0465-B37C1797B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34D8F-F782-9221-F2BD-46A027CC8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DBB0AE-0138-C9AD-5A6C-BD97816680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4BC55B-04E5-B778-AE9C-09242DFEB8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60DC-FC3E-41D0-8183-C3D3BBDAE78D}" type="datetimeFigureOut">
              <a:rPr lang="en-IN" smtClean="0"/>
              <a:t>10-12-2023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7FF12-7772-559A-3F37-336AB7675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85961C-2FAB-8CDF-2EB7-CAC50D25C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50B0A-CCBE-48A9-BFA0-8447042B6E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73777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73DB1-639C-ADC6-992B-6DEACDCB6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373EC71-C5D3-BEA1-4529-CC942C465C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E2B387-1343-06FA-70AE-0329738D29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603E7E-1A45-4F21-DCFF-D23B8A3F0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60DC-FC3E-41D0-8183-C3D3BBDAE78D}" type="datetimeFigureOut">
              <a:rPr lang="en-IN" smtClean="0"/>
              <a:t>10-12-2023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4DC57-180A-9B26-229E-F82ED3E39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9E814-4AF4-C5FF-E5AE-C3772179D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50B0A-CCBE-48A9-BFA0-8447042B6E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29141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78ACC-126A-D777-6553-D04545DA7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01AE84-0B8C-C01A-09A3-8A767C3F05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96874B-21FF-5FC8-CFE0-ED7C33D498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60DC-FC3E-41D0-8183-C3D3BBDAE78D}" type="datetimeFigureOut">
              <a:rPr lang="en-IN" smtClean="0"/>
              <a:t>10-12-2023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E00A24-263C-D100-FC90-A715F819A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DAA75-3855-3809-6EE5-CC58F5A8F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50B0A-CCBE-48A9-BFA0-8447042B6E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65211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E7C7FD-9BF5-4999-F418-ECBD5BF1C8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52DFB8-7271-158A-9BC5-37BA2B3695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15F73B-A295-F175-ECE8-6550EABE2E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D60DC-FC3E-41D0-8183-C3D3BBDAE78D}" type="datetimeFigureOut">
              <a:rPr lang="en-IN" smtClean="0"/>
              <a:t>10-12-2023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EC7871-26FF-3D00-52E7-EC570AC7D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CEF78-27DF-2426-CC78-D326E2BB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50B0A-CCBE-48A9-BFA0-8447042B6E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31635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C4EFFA-6B7B-7204-B835-9C0E8C894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08B857-2548-42BF-5C04-21D49996A8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1CA569-B254-73F7-EDCA-6C331AB311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4D60DC-FC3E-41D0-8183-C3D3BBDAE78D}" type="datetimeFigureOut">
              <a:rPr lang="en-IN" smtClean="0"/>
              <a:t>10-12-2023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1EE6C-9ED8-0589-947F-E4E06B2AEE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4CF68-4237-2956-7866-78486BA396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50B0A-CCBE-48A9-BFA0-8447042B6E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76499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ACE9A-85D6-619E-074E-EDF6D3613A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819377"/>
            <a:ext cx="9144000" cy="771751"/>
          </a:xfrm>
        </p:spPr>
        <p:txBody>
          <a:bodyPr>
            <a:normAutofit fontScale="90000"/>
          </a:bodyPr>
          <a:lstStyle/>
          <a:p>
            <a:r>
              <a:rPr lang="en-US" sz="4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 AND APPLICATION</a:t>
            </a:r>
            <a:br>
              <a:rPr lang="en-US" sz="4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Raavi" panose="020B0502040204020203" pitchFamily="34" charset="0"/>
              </a:rPr>
              <a:t>The </a:t>
            </a:r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Raavi" panose="020B0502040204020203" pitchFamily="34" charset="0"/>
              </a:rPr>
              <a:t>PRECEDE-PROCEED Model- (Green and </a:t>
            </a:r>
            <a:r>
              <a:rPr lang="en-GB" sz="1800" b="1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Raavi" panose="020B0502040204020203" pitchFamily="34" charset="0"/>
              </a:rPr>
              <a:t>Kreuter</a:t>
            </a:r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Raavi" panose="020B0502040204020203" pitchFamily="34" charset="0"/>
              </a:rPr>
              <a:t>, 1999)  </a:t>
            </a:r>
            <a:br>
              <a:rPr lang="en-IN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Raavi" panose="020B0502040204020203" pitchFamily="34" charset="0"/>
              </a:rPr>
            </a:br>
            <a:endParaRPr lang="en-IN" sz="44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B6F4D3-7CE6-8D18-9D7F-B8ACCD4961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5234" y="1408922"/>
            <a:ext cx="6923313" cy="501987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indent="4572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IN" sz="1800" kern="100" dirty="0">
                <a:solidFill>
                  <a:schemeClr val="accent5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Phase 1- Social assessment</a:t>
            </a:r>
          </a:p>
          <a:p>
            <a:pPr marL="285750" marR="0" indent="-285750" algn="l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Analyzing</a:t>
            </a: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parent’s perception and attitudes about illness</a:t>
            </a:r>
          </a:p>
          <a:p>
            <a:pPr marL="285750" marR="0" lvl="0" indent="-28575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Get information on the parent's social background and any potential obstacles to campaign participation.</a:t>
            </a:r>
          </a:p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Knowledge and awareness- Assess how well-informed they are about the support networks and resources that are accessible.</a:t>
            </a:r>
          </a:p>
          <a:p>
            <a:pPr marL="285750" marR="0" lvl="0" indent="-28575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Support Networks: Listing the current support networks and organizations available to parents of children with cystic fibrosis.</a:t>
            </a:r>
          </a:p>
          <a:p>
            <a:pPr marL="285750" marR="0" lvl="0" indent="-285750" algn="l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Finding </a:t>
            </a:r>
            <a:r>
              <a:rPr lang="en-IN" sz="1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out </a:t>
            </a: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Motivations &amp; Incentives to encourages parents to participate in campaigns and using app.</a:t>
            </a:r>
          </a:p>
          <a:p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3D0E8C-F5E9-60CB-0C65-EAE26E829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5917" y="2062065"/>
            <a:ext cx="2886075" cy="20282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832FD1-536E-6E0D-3522-BD33556446D1}"/>
              </a:ext>
            </a:extLst>
          </p:cNvPr>
          <p:cNvSpPr txBox="1"/>
          <p:nvPr/>
        </p:nvSpPr>
        <p:spPr>
          <a:xfrm>
            <a:off x="7393733" y="4090307"/>
            <a:ext cx="479826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800" dirty="0"/>
              <a:t>https://r.search.yahoo.com/_ylt=AwrtgXxR7XRlmHofryS9HAx.;_ylu=c2VjA3NyBHNsawNpbWcEb2lkA2JmYjA2MmI4MDg5ZDA1Y2FkYzc4ZjhmOTQ4ODA2NzQyBGdwb3MDMjUEaXQDYmluZw--/RV=2/RE=1702190546/RO=11/RU=https%3a%2f%2fwww.express.co.uk%2fnews%2fuk%2f1122705%2fcystic-fibrosis-campaign-orkambi-vertex/RK=2/RS=8cdHJt_PfEuPTukNeBzdaByPkJ4-</a:t>
            </a:r>
          </a:p>
        </p:txBody>
      </p:sp>
    </p:spTree>
    <p:extLst>
      <p:ext uri="{BB962C8B-B14F-4D97-AF65-F5344CB8AC3E}">
        <p14:creationId xmlns:p14="http://schemas.microsoft.com/office/powerpoint/2010/main" val="3801076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3607F77-48D3-4066-7460-D82ADD9D32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7887" y="98360"/>
            <a:ext cx="4021493" cy="5619744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914400" marR="0" algn="l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IN" sz="1800" kern="100" dirty="0">
                <a:solidFill>
                  <a:schemeClr val="accent5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Phase 2-Epidemiological assessment</a:t>
            </a:r>
          </a:p>
          <a:p>
            <a:pPr marL="342900" marR="0" lvl="0" indent="-34290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Collecting information about prevalence and incidence to determine urgency.</a:t>
            </a:r>
          </a:p>
          <a:p>
            <a:pPr marL="342900" marR="0" lvl="0" indent="-34290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Evaluations of the health outcomes of cystic fibrosis on afflicted children, hospitalization rates and the strain on parents and caregivers are crucial.</a:t>
            </a:r>
          </a:p>
          <a:p>
            <a:pPr marL="342900" marR="0" lvl="0" indent="-342900" algn="l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Risk factors: Determine and assess the risks connected to children acquiring cystic fibrosis.</a:t>
            </a:r>
          </a:p>
          <a:p>
            <a:pPr algn="l"/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0357F3-9EAC-193D-BEE4-1703061F36AA}"/>
              </a:ext>
            </a:extLst>
          </p:cNvPr>
          <p:cNvSpPr txBox="1"/>
          <p:nvPr/>
        </p:nvSpPr>
        <p:spPr>
          <a:xfrm>
            <a:off x="4276627" y="1140942"/>
            <a:ext cx="4143375" cy="561974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914400" marR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IN" kern="100" dirty="0">
                <a:solidFill>
                  <a:schemeClr val="accent5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Phase 3- Educational and ecological assessment</a:t>
            </a: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Determining the parents' misconceptions and information gaps about cystic fibrosis.</a:t>
            </a: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Plan a campaign to inform parents on the value of providing a healthy diet to overcome complications</a:t>
            </a:r>
            <a:r>
              <a:rPr lang="en-IN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Collaborate along with medical professionals and organisations to give parents accurate and reliable information.</a:t>
            </a: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Establish an online platform or online forum like </a:t>
            </a:r>
            <a:r>
              <a:rPr lang="en-IN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MyCyFAPP</a:t>
            </a: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27CEDC-5FA9-B1AC-1410-82490A1ED8A5}"/>
              </a:ext>
            </a:extLst>
          </p:cNvPr>
          <p:cNvSpPr txBox="1"/>
          <p:nvPr/>
        </p:nvSpPr>
        <p:spPr>
          <a:xfrm>
            <a:off x="8477249" y="98360"/>
            <a:ext cx="3600450" cy="579697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914400" marR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IN" kern="100" dirty="0">
                <a:solidFill>
                  <a:schemeClr val="accent5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Phase 4- Administrative and Policy Assessment and Intervention Alignment</a:t>
            </a: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Examine the existing cystic fibrosis campaign administrative practices and procedures.</a:t>
            </a: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Analyze</a:t>
            </a: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the existing policies and regulations related to cystic fibrosis</a:t>
            </a: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Provide systems for tracking and assessing parents' awareness, and actions related to cystic fibrosis.</a:t>
            </a:r>
          </a:p>
        </p:txBody>
      </p:sp>
    </p:spTree>
    <p:extLst>
      <p:ext uri="{BB962C8B-B14F-4D97-AF65-F5344CB8AC3E}">
        <p14:creationId xmlns:p14="http://schemas.microsoft.com/office/powerpoint/2010/main" val="2712759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3140262-8E34-84E6-1838-C895717A78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857250" y="66674"/>
            <a:ext cx="5076825" cy="679132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marL="914400" marR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IN" sz="1800" kern="100" dirty="0">
                <a:solidFill>
                  <a:schemeClr val="accent5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Phase 5- Implementation</a:t>
            </a:r>
          </a:p>
          <a:p>
            <a:pPr marL="1200150" marR="0" indent="-28575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 Establish clear objectives for the cystic fibrosis campaign beforehand. </a:t>
            </a:r>
          </a:p>
          <a:p>
            <a:pPr marL="1200150" marR="0" indent="-28575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Organize campaigns where parents can interact with specialists and can learn about app.</a:t>
            </a:r>
          </a:p>
          <a:p>
            <a:pPr marL="1200150" marR="0" indent="-28575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Seek partnerships with other local or national organizations that support individuals with cystic fibrosis.</a:t>
            </a:r>
          </a:p>
          <a:p>
            <a:pPr marL="1200150" marR="0" indent="-28575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Develop a specific app to act as a parent's information and resource centre.</a:t>
            </a:r>
          </a:p>
          <a:p>
            <a:pPr marL="1200150" marR="0" indent="-28575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Measure and assess campaign success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E10F0C-1454-18C5-6F96-D9DB4CDA5706}"/>
              </a:ext>
            </a:extLst>
          </p:cNvPr>
          <p:cNvSpPr txBox="1"/>
          <p:nvPr/>
        </p:nvSpPr>
        <p:spPr>
          <a:xfrm>
            <a:off x="4595813" y="183111"/>
            <a:ext cx="7491412" cy="324588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914400" marR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IN" sz="1800" kern="100" dirty="0">
                <a:solidFill>
                  <a:schemeClr val="accent5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Phase 6- Process Evaluation</a:t>
            </a: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Track </a:t>
            </a: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parents' degree of active participation and involvement in campaign-related activities.</a:t>
            </a: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Compare parents' pre- and post-campaign knowledge of cystic fibrosis.</a:t>
            </a: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Evaluate parental satisfaction  with the campaign's resources, events, and content.</a:t>
            </a: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Identify any noticeable changes in parents' behaviour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8D3B2B-ECAD-49ED-E54C-FB91D7604C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1699" y="3962400"/>
            <a:ext cx="4124325" cy="19431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D0FAF0D-05EA-16F2-AF74-5038AE9F9E52}"/>
              </a:ext>
            </a:extLst>
          </p:cNvPr>
          <p:cNvSpPr txBox="1"/>
          <p:nvPr/>
        </p:nvSpPr>
        <p:spPr>
          <a:xfrm>
            <a:off x="5079207" y="6008013"/>
            <a:ext cx="6524624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https://r.search.yahoo.com/_ylt=AwrtgIif.XRlDhgdUma9HAx.;_ylu=c2VjA3NyBHNsawNpbWcEb2lkA2ZkZDZhZmVlNThkNzU4MWJlM2Q0OWFmZTc1NjdhNTEyBGdwb3MDNTkEaXQDYmluZw--/RV=2/RE=1702193696/RO=11/RU=https%3a%2f%2fwww.activejar.com%2ffood%2ffoods-to-eat-for-cystic-fibrosis%2f/RK=2/RS=FS.npKiK1X1AFT.mP66vHGE1j28-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53804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AE022-6591-04E5-F618-3B6A7B5356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275" y="1228725"/>
            <a:ext cx="5162550" cy="4181475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marL="685800" marR="0" indent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800" kern="100" dirty="0">
                <a:solidFill>
                  <a:schemeClr val="accent5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Phase 7- Impact evaluation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IN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Raavi" panose="020B0502040204020203" pitchFamily="34" charset="0"/>
              </a:rPr>
              <a:t> </a:t>
            </a: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Determine whether the program was successful in raising parents' knowledge for a healthy diet  for improving cystic fibrosis.</a:t>
            </a: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IN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Assess if the campaign resulted in beneficial behavioural changes in parents, such as </a:t>
            </a:r>
            <a:r>
              <a:rPr lang="en-IN" sz="1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prioritising diet for controlling.</a:t>
            </a: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Get parents' opinions about how well the campaign met their requirements as parents of children with cystic fibrosis.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ED48BF-6640-A475-28AC-67B7A965C802}"/>
              </a:ext>
            </a:extLst>
          </p:cNvPr>
          <p:cNvSpPr txBox="1"/>
          <p:nvPr/>
        </p:nvSpPr>
        <p:spPr>
          <a:xfrm>
            <a:off x="6010275" y="409575"/>
            <a:ext cx="6096000" cy="22526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914400" marR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IN" sz="2000" kern="100" dirty="0">
                <a:solidFill>
                  <a:schemeClr val="accent5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Raavi" panose="020B0502040204020203" pitchFamily="34" charset="0"/>
              </a:rPr>
              <a:t>Phase 8 – Outcome evaluation</a:t>
            </a:r>
            <a:endParaRPr lang="en-IN" sz="1800" kern="100" dirty="0">
              <a:solidFill>
                <a:schemeClr val="accent5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Raavi" panose="020B0502040204020203" pitchFamily="34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Raavi" panose="020B0502040204020203" pitchFamily="34" charset="0"/>
              </a:rPr>
              <a:t>Behaviour modification in the way parents manage their child's cystic fibrosis.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Raavi" panose="020B0502040204020203" pitchFamily="34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Raavi" panose="020B0502040204020203" pitchFamily="34" charset="0"/>
              </a:rPr>
              <a:t>More p</a:t>
            </a:r>
            <a:r>
              <a:rPr lang="en-IN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Raavi" panose="020B0502040204020203" pitchFamily="34" charset="0"/>
              </a:rPr>
              <a:t>articipation and engagement of parents on app.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Raavi" panose="020B0502040204020203" pitchFamily="34" charset="0"/>
              </a:rPr>
              <a:t>Positive health outcomes by nutritional diet in </a:t>
            </a:r>
            <a:r>
              <a:rPr lang="en-IN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Raavi" panose="020B0502040204020203" pitchFamily="34" charset="0"/>
              </a:rPr>
              <a:t>childrens</a:t>
            </a:r>
            <a:r>
              <a:rPr lang="en-IN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Raavi" panose="020B0502040204020203" pitchFamily="34" charset="0"/>
              </a:rPr>
              <a:t> suffering from cystic fibrosis.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Raavi" panose="020B0502040204020203" pitchFamily="34" charset="0"/>
              </a:rPr>
              <a:t>Evaluate how long-lasting app marketing resulted 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8D6804-AA5F-93EF-5800-0312D180F5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9850" y="3319462"/>
            <a:ext cx="4295775" cy="225260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8FD782A-78D4-D388-AAE7-C50728C577D4}"/>
              </a:ext>
            </a:extLst>
          </p:cNvPr>
          <p:cNvSpPr txBox="1"/>
          <p:nvPr/>
        </p:nvSpPr>
        <p:spPr>
          <a:xfrm>
            <a:off x="5810251" y="5572066"/>
            <a:ext cx="609600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800" dirty="0"/>
              <a:t>https://r.search.yahoo.com/_ylt=AwrtgIjO_HRlEwgfqGa9HAx.;_ylu=c2VjA3NyBHNsawNpbWcEb2lkAzlmYzczNTAzMDk2ZGIwYmZlMmVlODk5YmU4YjBkYjViBGdwb3MDNzUEaXQDYmluZw--/RV=2/RE=1702194511/RO=11/RU=https%3a%2f%2fwww.youtube.com%2fwatch%3fv%3dl7heTOmA67U/RK=2/RS=Vv.7ZLKg2qGVIru.CXUw9dsKUPc-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912629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664</Words>
  <Application>Microsoft Office PowerPoint</Application>
  <PresentationFormat>Widescreen</PresentationFormat>
  <Paragraphs>43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Symbol</vt:lpstr>
      <vt:lpstr>Office Theme</vt:lpstr>
      <vt:lpstr>PLANNING AND APPLICATION The PRECEDE-PROCEED Model- (Green and Kreuter, 1999)  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PLANNING AND APPLICATION The PRECEDE-PROCEED Model- (Green and Kreuter, 1999)   </dc:title>
  <dc:creator>HARDEEP KAUR</dc:creator>
  <cp:lastModifiedBy>HARDEEP KAUR</cp:lastModifiedBy>
  <cp:revision>1</cp:revision>
  <dcterms:created xsi:type="dcterms:W3CDTF">2023-12-09T23:52:11Z</dcterms:created>
  <dcterms:modified xsi:type="dcterms:W3CDTF">2023-12-09T23:52:16Z</dcterms:modified>
</cp:coreProperties>
</file>