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CF1AB2-1976-4502-BF36-3FF5EA218861}" styleName="Medium Style 4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–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2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10E43F-62E3-16F7-7B82-08DB80B041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A9DB12-EE9C-A5F4-9949-C050F69278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333BE7-8C82-BAF1-E4BA-CE8650001A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D28D6-FADC-455E-8E2C-9BBF4AE73051}" type="datetimeFigureOut">
              <a:rPr lang="en-GB" smtClean="0"/>
              <a:t>28/09/2025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0CEAE4-E28C-6865-D0B9-D7E92855C8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5FCBD0-D57F-7758-F011-6B6081A0C2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25A4E-FE30-4516-8B30-F3B1C8230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97146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46343-62F2-CDB8-CE4A-74C9D19E0D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BA22C1-1D25-461D-5074-4CC5DDDF0C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BD0472-0BD1-BC18-9CE8-0789022C52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D28D6-FADC-455E-8E2C-9BBF4AE73051}" type="datetimeFigureOut">
              <a:rPr lang="en-GB" smtClean="0"/>
              <a:t>28/09/2025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D3E8A-92B3-3D52-DDC2-0602AEB183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E701E3-6BCD-4C83-AD63-1F02CCF66A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25A4E-FE30-4516-8B30-F3B1C8230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8455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D8FEF7-C386-A3C7-808C-FE1BD398A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E8010D-FD14-BB89-B078-B10C0777D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14EDC0-B437-0F84-7C0D-41C6F24166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D28D6-FADC-455E-8E2C-9BBF4AE73051}" type="datetimeFigureOut">
              <a:rPr lang="en-GB" smtClean="0"/>
              <a:t>28/09/2025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3A88C3-0031-AE45-0415-A3111413D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605E7-6395-0436-A3D8-31BA7AF85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25A4E-FE30-4516-8B30-F3B1C8230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2081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1AAC4-2A4F-FFAF-1B83-CE58179796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C56B1-6486-52DE-581C-29097E564E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640F47-6BAA-81A6-5340-011EB04820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BED335-EFED-A409-343D-3B86583D40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D28D6-FADC-455E-8E2C-9BBF4AE73051}" type="datetimeFigureOut">
              <a:rPr lang="en-GB" smtClean="0"/>
              <a:t>28/09/2025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E2B5C7-B00E-1AE5-67FE-DE6C2E5F19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CA858F-A81B-2440-D4C2-5DF23AFF10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25A4E-FE30-4516-8B30-F3B1C8230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787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E08DF-AF6B-B62A-0820-5CD6D2F06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11BB9A-BC02-671B-B92E-06BBE37C7C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85B750-BBA4-B503-A382-851BF7B3AA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D63C764-A947-7A6C-D03A-0F06F3F10C7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83F0CE3-769B-B775-4C5E-D2DC12534CF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403B0C-3D74-7FE6-4FCF-839D04C46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D28D6-FADC-455E-8E2C-9BBF4AE73051}" type="datetimeFigureOut">
              <a:rPr lang="en-GB" smtClean="0"/>
              <a:t>28/09/2025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E92EDA-0CD7-30B6-888F-EF686F42ED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58D1B3-937F-2D1A-AC81-2E0BE125DD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25A4E-FE30-4516-8B30-F3B1C8230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394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6A5AA-3A99-138E-A44F-59213DE507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F205B32-0305-C967-33E5-37F8694F28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D28D6-FADC-455E-8E2C-9BBF4AE73051}" type="datetimeFigureOut">
              <a:rPr lang="en-GB" smtClean="0"/>
              <a:t>28/09/2025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EFD5236-F9D7-30A6-F8D2-DF4292D97F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A289FF-2DBB-1692-7F8F-E347951581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25A4E-FE30-4516-8B30-F3B1C8230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365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126077-7A7D-3948-6A27-E2828224E8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D28D6-FADC-455E-8E2C-9BBF4AE73051}" type="datetimeFigureOut">
              <a:rPr lang="en-GB" smtClean="0"/>
              <a:t>28/09/2025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C9989A6-1989-111A-5485-BCCA7347B6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3F2DB6-155F-8C9D-50DE-F0F21B4D05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25A4E-FE30-4516-8B30-F3B1C8230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8513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30FAF-1B4A-B914-18D6-A346F2608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9313DC-F8C0-C42B-361F-1C0554971C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CBD5DF-5A21-BE80-BEC0-D6AA057785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93D4F6-5401-0172-2490-B68EC7BE1D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D28D6-FADC-455E-8E2C-9BBF4AE73051}" type="datetimeFigureOut">
              <a:rPr lang="en-GB" smtClean="0"/>
              <a:t>28/09/2025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A83F01-0520-15CB-F36F-535A807618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344A3A-3A0C-B62C-9CB7-C7FA4BA2A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25A4E-FE30-4516-8B30-F3B1C8230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703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B5B91-E048-7C21-E279-BB8CC12ED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5E9C79-C296-734E-98E2-26CA5D96363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170F75-AA1C-E16B-E59E-778808A303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DFA006-B527-7209-4DE9-780A7EDB2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D28D6-FADC-455E-8E2C-9BBF4AE73051}" type="datetimeFigureOut">
              <a:rPr lang="en-GB" smtClean="0"/>
              <a:t>28/09/2025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62F2B6-CD1B-E927-CF3D-181E58154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03D93D-D5A1-14FB-E8B3-FAA345CDBD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25A4E-FE30-4516-8B30-F3B1C8230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390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38CCE-229B-ADB3-97AE-3DCB74843D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A99385A-369F-378C-511B-0A8577E994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225FEF-F87E-2C1B-2E5E-2D76EE2D0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D28D6-FADC-455E-8E2C-9BBF4AE73051}" type="datetimeFigureOut">
              <a:rPr lang="en-GB" smtClean="0"/>
              <a:t>28/09/2025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691EB9-A6F6-1F3F-AAE0-4B885F63D7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757DC8-2572-D57B-23E1-D260F3791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25A4E-FE30-4516-8B30-F3B1C8230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751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580E31-8C87-F233-A2CA-BAE09CFBE2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B0EFFB-07BB-24E8-281A-9D1D300F86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D9E30E-3717-31DC-C450-FE67094759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D28D6-FADC-455E-8E2C-9BBF4AE73051}" type="datetimeFigureOut">
              <a:rPr lang="en-GB" smtClean="0"/>
              <a:t>28/09/2025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44B62F-838A-A0E2-AE05-69B8E9BBE0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DA3602-4EDC-7452-D68F-A012290E5B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25A4E-FE30-4516-8B30-F3B1C8230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4471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0CEEE6-5827-4491-5008-572FB6C3DD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F3C05E-66B8-BE55-EC5C-F900B77B39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6B6333-7471-8DED-86A7-4DE638EA732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D1D28D6-FADC-455E-8E2C-9BBF4AE73051}" type="datetimeFigureOut">
              <a:rPr lang="en-GB" smtClean="0"/>
              <a:t>28/09/2025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FDC152-2D3A-F470-D736-B75B64D163B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097105-A331-191E-661D-0F22CF608E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B25A4E-FE30-4516-8B30-F3B1C8230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295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0A49E7D-3338-809F-9BF9-AA54A1A46E26}"/>
              </a:ext>
            </a:extLst>
          </p:cNvPr>
          <p:cNvSpPr txBox="1"/>
          <p:nvPr/>
        </p:nvSpPr>
        <p:spPr>
          <a:xfrm>
            <a:off x="196646" y="39330"/>
            <a:ext cx="761999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Emotional Intelligence:</a:t>
            </a:r>
          </a:p>
          <a:p>
            <a:pPr algn="just"/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Managing Self to Succeed as a student</a:t>
            </a:r>
          </a:p>
          <a:p>
            <a:pPr algn="just"/>
            <a:r>
              <a:rPr lang="en-GB" sz="12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Mamon Ali 2310471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19345E-E886-4F51-9757-AEC01D322058}"/>
              </a:ext>
            </a:extLst>
          </p:cNvPr>
          <p:cNvSpPr txBox="1"/>
          <p:nvPr/>
        </p:nvSpPr>
        <p:spPr>
          <a:xfrm>
            <a:off x="196646" y="1130710"/>
            <a:ext cx="39132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Introduction</a:t>
            </a:r>
          </a:p>
          <a:p>
            <a:pPr algn="just"/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“If you are tuned out of your own emotions, you will be poor at reading them in other people.”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65DDC5A-EB52-BD9F-A8F4-D5F0C76EF43D}"/>
              </a:ext>
            </a:extLst>
          </p:cNvPr>
          <p:cNvSpPr txBox="1"/>
          <p:nvPr/>
        </p:nvSpPr>
        <p:spPr>
          <a:xfrm>
            <a:off x="124542" y="2674374"/>
            <a:ext cx="47391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Method</a:t>
            </a:r>
          </a:p>
          <a:p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Reviewed academic sources ( Goleman; Mayer &amp; Salovey</a:t>
            </a:r>
          </a:p>
          <a:p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Reflected on personal student experiences</a:t>
            </a:r>
          </a:p>
          <a:p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Used secondary data on mindfulness and EI practices</a:t>
            </a:r>
            <a:endParaRPr lang="en-GB" sz="16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EB936C7-C64E-6BA8-0E34-1720383990BE}"/>
              </a:ext>
            </a:extLst>
          </p:cNvPr>
          <p:cNvSpPr txBox="1"/>
          <p:nvPr/>
        </p:nvSpPr>
        <p:spPr>
          <a:xfrm>
            <a:off x="6470446" y="1289993"/>
            <a:ext cx="588952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6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Q1 How Can Someone Develop Emotional Intelligence?</a:t>
            </a:r>
          </a:p>
          <a:p>
            <a:pPr algn="just"/>
            <a:endParaRPr lang="en-GB" sz="14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algn="just"/>
            <a:r>
              <a:rPr lang="en-GB" sz="14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Self-awareness</a:t>
            </a:r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: Journalling, feedback, reflection</a:t>
            </a:r>
          </a:p>
          <a:p>
            <a:pPr algn="just"/>
            <a:r>
              <a:rPr lang="en-GB" sz="14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Self-regulation</a:t>
            </a:r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: Breathing exercises, reframing thoughts</a:t>
            </a:r>
          </a:p>
          <a:p>
            <a:pPr algn="just"/>
            <a:r>
              <a:rPr lang="en-GB" sz="14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Motivation</a:t>
            </a:r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: Goal-setting, persistence, growth mindset</a:t>
            </a:r>
          </a:p>
          <a:p>
            <a:pPr algn="just"/>
            <a:r>
              <a:rPr lang="en-GB" sz="14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Empathy</a:t>
            </a:r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: Active listening, perspective-taking</a:t>
            </a:r>
          </a:p>
          <a:p>
            <a:pPr algn="just"/>
            <a:r>
              <a:rPr lang="en-GB" sz="14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Social skills</a:t>
            </a:r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: Communication, teamwork</a:t>
            </a:r>
            <a:endParaRPr lang="en-GB" sz="12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44447BE-C8DF-82D3-6CC4-650A2C19DE2D}"/>
              </a:ext>
            </a:extLst>
          </p:cNvPr>
          <p:cNvSpPr txBox="1"/>
          <p:nvPr/>
        </p:nvSpPr>
        <p:spPr>
          <a:xfrm>
            <a:off x="6554020" y="3075017"/>
            <a:ext cx="5722374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6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Q2  Reflection: My Emotions &amp; Mindfulness as a student</a:t>
            </a:r>
          </a:p>
          <a:p>
            <a:pPr algn="just"/>
            <a:endParaRPr lang="en-GB" sz="1400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algn="just"/>
            <a:r>
              <a:rPr lang="en-GB" sz="14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Challenges:</a:t>
            </a:r>
          </a:p>
          <a:p>
            <a:pPr algn="just"/>
            <a:r>
              <a:rPr lang="en-GB" sz="14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Stress during deadlines, balancing studies and personal life</a:t>
            </a:r>
          </a:p>
          <a:p>
            <a:pPr algn="just"/>
            <a:r>
              <a:rPr lang="en-GB" sz="14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Strategies used: </a:t>
            </a:r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</a:p>
          <a:p>
            <a:pPr algn="just"/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Mindfulness (Breathing, mediation apps)</a:t>
            </a:r>
          </a:p>
          <a:p>
            <a:pPr algn="just"/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Journaling &amp; gratitude reflection</a:t>
            </a:r>
          </a:p>
          <a:p>
            <a:pPr algn="just"/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Structured breaks &amp; time management</a:t>
            </a:r>
          </a:p>
          <a:p>
            <a:pPr algn="just"/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Active listening &amp; Peer support</a:t>
            </a:r>
          </a:p>
          <a:p>
            <a:pPr algn="just"/>
            <a:r>
              <a:rPr lang="en-GB" sz="14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Outcome:</a:t>
            </a:r>
          </a:p>
          <a:p>
            <a:pPr algn="just"/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Improved focus, reduced anxiety, better resilience</a:t>
            </a:r>
            <a:endParaRPr lang="en-GB" sz="12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477F7FA1-C4DF-1F86-091D-02C009FB4A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8010864"/>
              </p:ext>
            </p:extLst>
          </p:nvPr>
        </p:nvGraphicFramePr>
        <p:xfrm>
          <a:off x="124542" y="3787396"/>
          <a:ext cx="3985342" cy="2763844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1992671">
                  <a:extLst>
                    <a:ext uri="{9D8B030D-6E8A-4147-A177-3AD203B41FA5}">
                      <a16:colId xmlns:a16="http://schemas.microsoft.com/office/drawing/2014/main" val="2549069593"/>
                    </a:ext>
                  </a:extLst>
                </a:gridCol>
                <a:gridCol w="1992671">
                  <a:extLst>
                    <a:ext uri="{9D8B030D-6E8A-4147-A177-3AD203B41FA5}">
                      <a16:colId xmlns:a16="http://schemas.microsoft.com/office/drawing/2014/main" val="2868948476"/>
                    </a:ext>
                  </a:extLst>
                </a:gridCol>
              </a:tblGrid>
              <a:tr h="53094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</a:rPr>
                        <a:t>EI </a:t>
                      </a:r>
                      <a:r>
                        <a:rPr lang="en-GB" dirty="0" err="1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</a:rPr>
                        <a:t>Challene</a:t>
                      </a:r>
                      <a:endParaRPr lang="en-GB" dirty="0">
                        <a:solidFill>
                          <a:schemeClr val="tx2">
                            <a:lumMod val="90000"/>
                            <a:lumOff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</a:rPr>
                        <a:t>Action to Overcome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1830953"/>
                  </a:ext>
                </a:extLst>
              </a:tr>
              <a:tr h="530941">
                <a:tc>
                  <a:txBody>
                    <a:bodyPr/>
                    <a:lstStyle/>
                    <a:p>
                      <a:r>
                        <a:rPr lang="en-GB" sz="1400" dirty="0"/>
                        <a:t>Stress &amp; Anxiety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Exercise, Mindfulness routines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9901407"/>
                  </a:ext>
                </a:extLst>
              </a:tr>
              <a:tr h="530941">
                <a:tc>
                  <a:txBody>
                    <a:bodyPr/>
                    <a:lstStyle/>
                    <a:p>
                      <a:r>
                        <a:rPr lang="en-GB" sz="1400" dirty="0"/>
                        <a:t>Low Motivation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Break tasks into smaller logs</a:t>
                      </a:r>
                    </a:p>
                  </a:txBody>
                  <a:tcPr>
                    <a:cell3D prstMaterial="dkEdge">
                      <a:bevel/>
                      <a:lightRig rig="flood" dir="t"/>
                    </a:cell3D>
                  </a:tcPr>
                </a:tc>
                <a:extLst>
                  <a:ext uri="{0D108BD9-81ED-4DB2-BD59-A6C34878D82A}">
                    <a16:rowId xmlns:a16="http://schemas.microsoft.com/office/drawing/2014/main" val="893266331"/>
                  </a:ext>
                </a:extLst>
              </a:tr>
              <a:tr h="530941">
                <a:tc>
                  <a:txBody>
                    <a:bodyPr/>
                    <a:lstStyle/>
                    <a:p>
                      <a:r>
                        <a:rPr lang="en-GB" sz="1400" dirty="0"/>
                        <a:t>Poor self-regulation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Accountability &amp; reflective logs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7776021"/>
                  </a:ext>
                </a:extLst>
              </a:tr>
              <a:tr h="530941">
                <a:tc>
                  <a:txBody>
                    <a:bodyPr/>
                    <a:lstStyle/>
                    <a:p>
                      <a:r>
                        <a:rPr lang="en-GB" sz="1400" dirty="0"/>
                        <a:t>Lack of empathy/Teamwork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Active listening &amp; peer </a:t>
                      </a:r>
                      <a:r>
                        <a:rPr lang="en-GB" sz="1400" dirty="0" err="1"/>
                        <a:t>suport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0518494"/>
                  </a:ext>
                </a:extLst>
              </a:tr>
            </a:tbl>
          </a:graphicData>
        </a:graphic>
      </p:graphicFrame>
      <p:sp>
        <p:nvSpPr>
          <p:cNvPr id="19" name="TextBox 18">
            <a:extLst>
              <a:ext uri="{FF2B5EF4-FFF2-40B4-BE49-F238E27FC236}">
                <a16:creationId xmlns:a16="http://schemas.microsoft.com/office/drawing/2014/main" id="{055EEF78-6DA3-B32A-4731-23E6AB8B4B21}"/>
              </a:ext>
            </a:extLst>
          </p:cNvPr>
          <p:cNvSpPr txBox="1"/>
          <p:nvPr/>
        </p:nvSpPr>
        <p:spPr>
          <a:xfrm>
            <a:off x="4688350" y="5459248"/>
            <a:ext cx="5304502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Conclusion</a:t>
            </a:r>
          </a:p>
          <a:p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EI is a </a:t>
            </a:r>
            <a:r>
              <a:rPr lang="en-GB" sz="14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Learnable skill </a:t>
            </a:r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that strengthens academic success</a:t>
            </a:r>
          </a:p>
          <a:p>
            <a:r>
              <a:rPr lang="en-GB" sz="14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Self-management + Mindfulness = Academic resilience </a:t>
            </a:r>
          </a:p>
          <a:p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By controlling your own emotions, students understand others better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24FE63E7-F62F-5E89-FFE7-442AEF53BD81}"/>
              </a:ext>
            </a:extLst>
          </p:cNvPr>
          <p:cNvSpPr/>
          <p:nvPr/>
        </p:nvSpPr>
        <p:spPr>
          <a:xfrm>
            <a:off x="3643876" y="1767660"/>
            <a:ext cx="914400" cy="914400"/>
          </a:xfrm>
          <a:prstGeom prst="ellipse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EI</a:t>
            </a:r>
          </a:p>
        </p:txBody>
      </p:sp>
      <p:sp>
        <p:nvSpPr>
          <p:cNvPr id="25" name="Flowchart: Process 24">
            <a:extLst>
              <a:ext uri="{FF2B5EF4-FFF2-40B4-BE49-F238E27FC236}">
                <a16:creationId xmlns:a16="http://schemas.microsoft.com/office/drawing/2014/main" id="{D49F151A-063B-8599-B701-63F592D302E9}"/>
              </a:ext>
            </a:extLst>
          </p:cNvPr>
          <p:cNvSpPr/>
          <p:nvPr/>
        </p:nvSpPr>
        <p:spPr>
          <a:xfrm>
            <a:off x="4235143" y="1435907"/>
            <a:ext cx="1661652" cy="331753"/>
          </a:xfrm>
          <a:prstGeom prst="flowChartProcess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Self awareness</a:t>
            </a:r>
          </a:p>
        </p:txBody>
      </p:sp>
      <p:sp>
        <p:nvSpPr>
          <p:cNvPr id="26" name="Flowchart: Process 25">
            <a:extLst>
              <a:ext uri="{FF2B5EF4-FFF2-40B4-BE49-F238E27FC236}">
                <a16:creationId xmlns:a16="http://schemas.microsoft.com/office/drawing/2014/main" id="{066AEDFA-8BB4-F819-3AB6-E6B01E1A15A8}"/>
              </a:ext>
            </a:extLst>
          </p:cNvPr>
          <p:cNvSpPr/>
          <p:nvPr/>
        </p:nvSpPr>
        <p:spPr>
          <a:xfrm>
            <a:off x="1910735" y="1876798"/>
            <a:ext cx="1661652" cy="331753"/>
          </a:xfrm>
          <a:prstGeom prst="flowChartProcess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Social Skills</a:t>
            </a:r>
          </a:p>
        </p:txBody>
      </p:sp>
      <p:sp>
        <p:nvSpPr>
          <p:cNvPr id="27" name="Flowchart: Process 26">
            <a:extLst>
              <a:ext uri="{FF2B5EF4-FFF2-40B4-BE49-F238E27FC236}">
                <a16:creationId xmlns:a16="http://schemas.microsoft.com/office/drawing/2014/main" id="{1C35ACCF-0E21-2713-E00B-AF3F4B7B019D}"/>
              </a:ext>
            </a:extLst>
          </p:cNvPr>
          <p:cNvSpPr/>
          <p:nvPr/>
        </p:nvSpPr>
        <p:spPr>
          <a:xfrm>
            <a:off x="1874786" y="2245262"/>
            <a:ext cx="1661652" cy="331753"/>
          </a:xfrm>
          <a:prstGeom prst="flowChartProcess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Motivation</a:t>
            </a:r>
          </a:p>
        </p:txBody>
      </p:sp>
      <p:sp>
        <p:nvSpPr>
          <p:cNvPr id="28" name="Flowchart: Process 27">
            <a:extLst>
              <a:ext uri="{FF2B5EF4-FFF2-40B4-BE49-F238E27FC236}">
                <a16:creationId xmlns:a16="http://schemas.microsoft.com/office/drawing/2014/main" id="{7E6279B9-1201-D50C-701E-CDD357F77A68}"/>
              </a:ext>
            </a:extLst>
          </p:cNvPr>
          <p:cNvSpPr/>
          <p:nvPr/>
        </p:nvSpPr>
        <p:spPr>
          <a:xfrm>
            <a:off x="4379042" y="2682060"/>
            <a:ext cx="1661652" cy="331753"/>
          </a:xfrm>
          <a:prstGeom prst="flowChartProcess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Self regulation</a:t>
            </a:r>
          </a:p>
        </p:txBody>
      </p:sp>
      <p:sp>
        <p:nvSpPr>
          <p:cNvPr id="29" name="Flowchart: Process 28">
            <a:extLst>
              <a:ext uri="{FF2B5EF4-FFF2-40B4-BE49-F238E27FC236}">
                <a16:creationId xmlns:a16="http://schemas.microsoft.com/office/drawing/2014/main" id="{A38CB814-1FE1-4055-556E-0791D58E40F7}"/>
              </a:ext>
            </a:extLst>
          </p:cNvPr>
          <p:cNvSpPr/>
          <p:nvPr/>
        </p:nvSpPr>
        <p:spPr>
          <a:xfrm>
            <a:off x="4593918" y="2208551"/>
            <a:ext cx="1661652" cy="331753"/>
          </a:xfrm>
          <a:prstGeom prst="flowChartProcess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Empathy</a:t>
            </a:r>
          </a:p>
        </p:txBody>
      </p:sp>
    </p:spTree>
    <p:extLst>
      <p:ext uri="{BB962C8B-B14F-4D97-AF65-F5344CB8AC3E}">
        <p14:creationId xmlns:p14="http://schemas.microsoft.com/office/powerpoint/2010/main" val="35429387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438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79172EE2-A7D6-4FBE-9AE3-77E5F7F135C0}">
  <we:reference id="wa200005566" version="3.0.0.3" store="en-GB" storeType="OMEX"/>
  <we:alternateReferences>
    <we:reference id="wa200005566" version="3.0.0.3" store="wa200005566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227</Words>
  <Application>Microsoft Office PowerPoint</Application>
  <PresentationFormat>Widescreen</PresentationFormat>
  <Paragraphs>47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Mamon Ali</dc:creator>
  <cp:lastModifiedBy>Mamon Ali</cp:lastModifiedBy>
  <cp:revision>1</cp:revision>
  <dcterms:created xsi:type="dcterms:W3CDTF">2025-09-28T08:09:30Z</dcterms:created>
  <dcterms:modified xsi:type="dcterms:W3CDTF">2025-09-28T09:16:49Z</dcterms:modified>
</cp:coreProperties>
</file>