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07" r:id="rId1"/>
  </p:sldMasterIdLst>
  <p:notesMasterIdLst>
    <p:notesMasterId r:id="rId18"/>
  </p:notesMasterIdLst>
  <p:sldIdLst>
    <p:sldId id="417" r:id="rId2"/>
    <p:sldId id="418" r:id="rId3"/>
    <p:sldId id="433" r:id="rId4"/>
    <p:sldId id="434" r:id="rId5"/>
    <p:sldId id="435" r:id="rId6"/>
    <p:sldId id="436" r:id="rId7"/>
    <p:sldId id="437" r:id="rId8"/>
    <p:sldId id="438" r:id="rId9"/>
    <p:sldId id="439" r:id="rId10"/>
    <p:sldId id="440" r:id="rId11"/>
    <p:sldId id="441" r:id="rId12"/>
    <p:sldId id="442" r:id="rId13"/>
    <p:sldId id="446" r:id="rId14"/>
    <p:sldId id="444" r:id="rId15"/>
    <p:sldId id="447" r:id="rId16"/>
    <p:sldId id="445" r:id="rId1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5D7A"/>
    <a:srgbClr val="295D97"/>
    <a:srgbClr val="4583C1"/>
    <a:srgbClr val="000099"/>
    <a:srgbClr val="660066"/>
    <a:srgbClr val="8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36" autoAdjust="0"/>
    <p:restoredTop sz="75124" autoAdjust="0"/>
  </p:normalViewPr>
  <p:slideViewPr>
    <p:cSldViewPr>
      <p:cViewPr varScale="1">
        <p:scale>
          <a:sx n="94" d="100"/>
          <a:sy n="94" d="100"/>
        </p:scale>
        <p:origin x="220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Docs\ENVBOOK6th\ENVBOOK6thOriginal\Figure%208-4%208-5%20Table%208-4.xlsx" TargetMode="External"/></Relationships>
</file>

<file path=ppt/charts/_rels/chart2.xml.rels><?xml version="1.0" encoding="UTF-8" standalone="yes"?>
<Relationships xmlns="http://schemas.openxmlformats.org/package/2006/relationships"><Relationship Id="rId2" Type="http://schemas.openxmlformats.org/officeDocument/2006/relationships/oleObject" Target="file:///C:\Docs\ENVBOOK6th\ENVBOOK6thOriginal\Figure%208-4%208-5%20Table%208-4.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baseline="0"/>
            </a:pPr>
            <a:r>
              <a:rPr lang="en-US" sz="1600" baseline="0" dirty="0">
                <a:latin typeface="Arial" pitchFamily="34" charset="0"/>
              </a:rPr>
              <a:t>Top Five Manufacturing Industries</a:t>
            </a:r>
          </a:p>
        </c:rich>
      </c:tx>
      <c:overlay val="0"/>
    </c:title>
    <c:autoTitleDeleted val="0"/>
    <c:plotArea>
      <c:layout/>
      <c:barChart>
        <c:barDir val="col"/>
        <c:grouping val="clustered"/>
        <c:varyColors val="0"/>
        <c:ser>
          <c:idx val="0"/>
          <c:order val="0"/>
          <c:tx>
            <c:strRef>
              <c:f>'Figure 8.4'!$B$3</c:f>
              <c:strCache>
                <c:ptCount val="1"/>
                <c:pt idx="0">
                  <c:v>Capital Costs</c:v>
                </c:pt>
              </c:strCache>
            </c:strRef>
          </c:tx>
          <c:spPr>
            <a:solidFill>
              <a:srgbClr val="7030A0"/>
            </a:solidFill>
          </c:spPr>
          <c:invertIfNegative val="0"/>
          <c:cat>
            <c:strRef>
              <c:f>'Figure 8.4'!$A$4:$A$8</c:f>
              <c:strCache>
                <c:ptCount val="5"/>
                <c:pt idx="0">
                  <c:v>Chemical</c:v>
                </c:pt>
                <c:pt idx="1">
                  <c:v>Petroleum and Coal Products</c:v>
                </c:pt>
                <c:pt idx="2">
                  <c:v>Primary Metal</c:v>
                </c:pt>
                <c:pt idx="3">
                  <c:v>Paper</c:v>
                </c:pt>
                <c:pt idx="4">
                  <c:v>Food</c:v>
                </c:pt>
              </c:strCache>
            </c:strRef>
          </c:cat>
          <c:val>
            <c:numRef>
              <c:f>'Figure 8.4'!$B$4:$B$8</c:f>
              <c:numCache>
                <c:formatCode>0.0</c:formatCode>
                <c:ptCount val="5"/>
                <c:pt idx="0">
                  <c:v>1419.8</c:v>
                </c:pt>
                <c:pt idx="1">
                  <c:v>1946.1</c:v>
                </c:pt>
                <c:pt idx="2">
                  <c:v>571.6</c:v>
                </c:pt>
                <c:pt idx="3">
                  <c:v>640.1</c:v>
                </c:pt>
                <c:pt idx="4">
                  <c:v>500.2</c:v>
                </c:pt>
              </c:numCache>
            </c:numRef>
          </c:val>
          <c:extLst>
            <c:ext xmlns:c16="http://schemas.microsoft.com/office/drawing/2014/chart" uri="{C3380CC4-5D6E-409C-BE32-E72D297353CC}">
              <c16:uniqueId val="{00000000-B7BD-4941-925E-64A4FBC6DE4C}"/>
            </c:ext>
          </c:extLst>
        </c:ser>
        <c:ser>
          <c:idx val="1"/>
          <c:order val="1"/>
          <c:tx>
            <c:strRef>
              <c:f>'Figure 8.4'!$C$3</c:f>
              <c:strCache>
                <c:ptCount val="1"/>
                <c:pt idx="0">
                  <c:v>Operating Costs</c:v>
                </c:pt>
              </c:strCache>
            </c:strRef>
          </c:tx>
          <c:invertIfNegative val="0"/>
          <c:cat>
            <c:strRef>
              <c:f>'Figure 8.4'!$A$4:$A$8</c:f>
              <c:strCache>
                <c:ptCount val="5"/>
                <c:pt idx="0">
                  <c:v>Chemical</c:v>
                </c:pt>
                <c:pt idx="1">
                  <c:v>Petroleum and Coal Products</c:v>
                </c:pt>
                <c:pt idx="2">
                  <c:v>Primary Metal</c:v>
                </c:pt>
                <c:pt idx="3">
                  <c:v>Paper</c:v>
                </c:pt>
                <c:pt idx="4">
                  <c:v>Food</c:v>
                </c:pt>
              </c:strCache>
            </c:strRef>
          </c:cat>
          <c:val>
            <c:numRef>
              <c:f>'Figure 8.4'!$C$4:$C$8</c:f>
              <c:numCache>
                <c:formatCode>0.0</c:formatCode>
                <c:ptCount val="5"/>
                <c:pt idx="0">
                  <c:v>5825.1</c:v>
                </c:pt>
                <c:pt idx="1">
                  <c:v>4182.6000000000004</c:v>
                </c:pt>
                <c:pt idx="2">
                  <c:v>2558.1</c:v>
                </c:pt>
                <c:pt idx="3">
                  <c:v>2005.5</c:v>
                </c:pt>
                <c:pt idx="4">
                  <c:v>1756.1</c:v>
                </c:pt>
              </c:numCache>
            </c:numRef>
          </c:val>
          <c:extLst>
            <c:ext xmlns:c16="http://schemas.microsoft.com/office/drawing/2014/chart" uri="{C3380CC4-5D6E-409C-BE32-E72D297353CC}">
              <c16:uniqueId val="{00000001-B7BD-4941-925E-64A4FBC6DE4C}"/>
            </c:ext>
          </c:extLst>
        </c:ser>
        <c:dLbls>
          <c:showLegendKey val="0"/>
          <c:showVal val="0"/>
          <c:showCatName val="0"/>
          <c:showSerName val="0"/>
          <c:showPercent val="0"/>
          <c:showBubbleSize val="0"/>
        </c:dLbls>
        <c:gapWidth val="150"/>
        <c:axId val="86992000"/>
        <c:axId val="86993920"/>
      </c:barChart>
      <c:catAx>
        <c:axId val="86992000"/>
        <c:scaling>
          <c:orientation val="minMax"/>
        </c:scaling>
        <c:delete val="0"/>
        <c:axPos val="b"/>
        <c:title>
          <c:tx>
            <c:rich>
              <a:bodyPr/>
              <a:lstStyle/>
              <a:p>
                <a:pPr>
                  <a:defRPr/>
                </a:pPr>
                <a:r>
                  <a:rPr lang="en-US"/>
                  <a:t>Industry</a:t>
                </a:r>
              </a:p>
            </c:rich>
          </c:tx>
          <c:overlay val="0"/>
        </c:title>
        <c:numFmt formatCode="General" sourceLinked="0"/>
        <c:majorTickMark val="out"/>
        <c:minorTickMark val="none"/>
        <c:tickLblPos val="nextTo"/>
        <c:crossAx val="86993920"/>
        <c:crosses val="autoZero"/>
        <c:auto val="1"/>
        <c:lblAlgn val="ctr"/>
        <c:lblOffset val="100"/>
        <c:noMultiLvlLbl val="0"/>
      </c:catAx>
      <c:valAx>
        <c:axId val="86993920"/>
        <c:scaling>
          <c:orientation val="minMax"/>
        </c:scaling>
        <c:delete val="0"/>
        <c:axPos val="l"/>
        <c:majorGridlines/>
        <c:title>
          <c:tx>
            <c:rich>
              <a:bodyPr rot="-5400000" vert="horz"/>
              <a:lstStyle/>
              <a:p>
                <a:pPr>
                  <a:defRPr/>
                </a:pPr>
                <a:r>
                  <a:rPr lang="en-US"/>
                  <a:t>Millions of 2010 Dollars</a:t>
                </a:r>
              </a:p>
            </c:rich>
          </c:tx>
          <c:overlay val="0"/>
        </c:title>
        <c:numFmt formatCode="0.0" sourceLinked="1"/>
        <c:majorTickMark val="out"/>
        <c:minorTickMark val="none"/>
        <c:tickLblPos val="nextTo"/>
        <c:crossAx val="86992000"/>
        <c:crosses val="autoZero"/>
        <c:crossBetween val="between"/>
      </c:valAx>
    </c:plotArea>
    <c:legend>
      <c:legendPos val="r"/>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100" baseline="0">
                <a:latin typeface="Arial" pitchFamily="34" charset="0"/>
              </a:defRPr>
            </a:pPr>
            <a:r>
              <a:rPr lang="en-US" sz="1600" baseline="0">
                <a:latin typeface="Arial" pitchFamily="34" charset="0"/>
              </a:rPr>
              <a:t>Top Five Manufacturing Industries</a:t>
            </a:r>
          </a:p>
        </c:rich>
      </c:tx>
      <c:overlay val="0"/>
    </c:title>
    <c:autoTitleDeleted val="0"/>
    <c:plotArea>
      <c:layout/>
      <c:barChart>
        <c:barDir val="col"/>
        <c:grouping val="clustered"/>
        <c:varyColors val="0"/>
        <c:ser>
          <c:idx val="0"/>
          <c:order val="0"/>
          <c:tx>
            <c:strRef>
              <c:f>'Figure 8.5'!$A$2:$B$2</c:f>
              <c:strCache>
                <c:ptCount val="1"/>
                <c:pt idx="0">
                  <c:v>Operating Cost</c:v>
                </c:pt>
              </c:strCache>
            </c:strRef>
          </c:tx>
          <c:invertIfNegative val="0"/>
          <c:cat>
            <c:strRef>
              <c:f>'Figure 8.5'!$C$1:$E$1</c:f>
              <c:strCache>
                <c:ptCount val="3"/>
                <c:pt idx="0">
                  <c:v>Air</c:v>
                </c:pt>
                <c:pt idx="1">
                  <c:v>Water</c:v>
                </c:pt>
                <c:pt idx="2">
                  <c:v>Solid Waste</c:v>
                </c:pt>
              </c:strCache>
            </c:strRef>
          </c:cat>
          <c:val>
            <c:numRef>
              <c:f>'Figure 8.5'!$C$2:$E$2</c:f>
              <c:numCache>
                <c:formatCode>0.0</c:formatCode>
                <c:ptCount val="3"/>
                <c:pt idx="0">
                  <c:v>6805.2</c:v>
                </c:pt>
                <c:pt idx="1">
                  <c:v>5661.3</c:v>
                </c:pt>
                <c:pt idx="2">
                  <c:v>3860.6</c:v>
                </c:pt>
              </c:numCache>
            </c:numRef>
          </c:val>
          <c:extLst>
            <c:ext xmlns:c16="http://schemas.microsoft.com/office/drawing/2014/chart" uri="{C3380CC4-5D6E-409C-BE32-E72D297353CC}">
              <c16:uniqueId val="{00000000-3744-4F7C-8B47-F7052EEDDAEF}"/>
            </c:ext>
          </c:extLst>
        </c:ser>
        <c:ser>
          <c:idx val="1"/>
          <c:order val="1"/>
          <c:tx>
            <c:strRef>
              <c:f>'Figure 8.5'!$A$3:$B$3</c:f>
              <c:strCache>
                <c:ptCount val="1"/>
                <c:pt idx="0">
                  <c:v>Capital Cost</c:v>
                </c:pt>
              </c:strCache>
            </c:strRef>
          </c:tx>
          <c:invertIfNegative val="0"/>
          <c:cat>
            <c:strRef>
              <c:f>'Figure 8.5'!$C$1:$E$1</c:f>
              <c:strCache>
                <c:ptCount val="3"/>
                <c:pt idx="0">
                  <c:v>Air</c:v>
                </c:pt>
                <c:pt idx="1">
                  <c:v>Water</c:v>
                </c:pt>
                <c:pt idx="2">
                  <c:v>Solid Waste</c:v>
                </c:pt>
              </c:strCache>
            </c:strRef>
          </c:cat>
          <c:val>
            <c:numRef>
              <c:f>'Figure 8.5'!$C$3:$E$3</c:f>
              <c:numCache>
                <c:formatCode>0.0</c:formatCode>
                <c:ptCount val="3"/>
                <c:pt idx="0">
                  <c:v>3461.2</c:v>
                </c:pt>
                <c:pt idx="1">
                  <c:v>1145.77</c:v>
                </c:pt>
                <c:pt idx="2">
                  <c:v>471</c:v>
                </c:pt>
              </c:numCache>
            </c:numRef>
          </c:val>
          <c:extLst>
            <c:ext xmlns:c16="http://schemas.microsoft.com/office/drawing/2014/chart" uri="{C3380CC4-5D6E-409C-BE32-E72D297353CC}">
              <c16:uniqueId val="{00000001-3744-4F7C-8B47-F7052EEDDAEF}"/>
            </c:ext>
          </c:extLst>
        </c:ser>
        <c:dLbls>
          <c:showLegendKey val="0"/>
          <c:showVal val="0"/>
          <c:showCatName val="0"/>
          <c:showSerName val="0"/>
          <c:showPercent val="0"/>
          <c:showBubbleSize val="0"/>
        </c:dLbls>
        <c:gapWidth val="150"/>
        <c:axId val="88545152"/>
        <c:axId val="88588288"/>
      </c:barChart>
      <c:catAx>
        <c:axId val="88545152"/>
        <c:scaling>
          <c:orientation val="minMax"/>
        </c:scaling>
        <c:delete val="0"/>
        <c:axPos val="b"/>
        <c:title>
          <c:tx>
            <c:rich>
              <a:bodyPr/>
              <a:lstStyle/>
              <a:p>
                <a:pPr>
                  <a:defRPr/>
                </a:pPr>
                <a:r>
                  <a:rPr lang="en-US"/>
                  <a:t>Environmental Media</a:t>
                </a:r>
              </a:p>
            </c:rich>
          </c:tx>
          <c:overlay val="0"/>
        </c:title>
        <c:numFmt formatCode="General" sourceLinked="0"/>
        <c:majorTickMark val="out"/>
        <c:minorTickMark val="none"/>
        <c:tickLblPos val="nextTo"/>
        <c:crossAx val="88588288"/>
        <c:crosses val="autoZero"/>
        <c:auto val="1"/>
        <c:lblAlgn val="ctr"/>
        <c:lblOffset val="100"/>
        <c:noMultiLvlLbl val="0"/>
      </c:catAx>
      <c:valAx>
        <c:axId val="88588288"/>
        <c:scaling>
          <c:orientation val="minMax"/>
        </c:scaling>
        <c:delete val="0"/>
        <c:axPos val="l"/>
        <c:majorGridlines/>
        <c:title>
          <c:tx>
            <c:rich>
              <a:bodyPr rot="-5400000" vert="horz"/>
              <a:lstStyle/>
              <a:p>
                <a:pPr>
                  <a:defRPr/>
                </a:pPr>
                <a:r>
                  <a:rPr lang="en-US"/>
                  <a:t>Millions of</a:t>
                </a:r>
                <a:r>
                  <a:rPr lang="en-US" baseline="0"/>
                  <a:t> 2010 Dollars</a:t>
                </a:r>
                <a:endParaRPr lang="en-US"/>
              </a:p>
            </c:rich>
          </c:tx>
          <c:overlay val="0"/>
        </c:title>
        <c:numFmt formatCode="0.0" sourceLinked="1"/>
        <c:majorTickMark val="out"/>
        <c:minorTickMark val="none"/>
        <c:tickLblPos val="nextTo"/>
        <c:crossAx val="88545152"/>
        <c:crosses val="autoZero"/>
        <c:crossBetween val="between"/>
      </c:valAx>
    </c:plotArea>
    <c:legend>
      <c:legendPos val="r"/>
      <c:layout>
        <c:manualLayout>
          <c:xMode val="edge"/>
          <c:yMode val="edge"/>
          <c:x val="0.78819176174406758"/>
          <c:y val="0.43638418548605268"/>
          <c:w val="0.21180823825593326"/>
          <c:h val="0.12824649578377262"/>
        </c:manualLayout>
      </c:layout>
      <c:overlay val="0"/>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pitchFamily="18" charset="0"/>
              </a:defRPr>
            </a:lvl1pPr>
          </a:lstStyle>
          <a:p>
            <a:endParaRPr lang="en-US" dirty="0"/>
          </a:p>
        </p:txBody>
      </p:sp>
      <p:sp>
        <p:nvSpPr>
          <p:cNvPr id="3379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pitchFamily="18" charset="0"/>
              </a:defRPr>
            </a:lvl1pPr>
          </a:lstStyle>
          <a:p>
            <a:endParaRPr lang="en-US" dirty="0"/>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379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379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pitchFamily="18" charset="0"/>
              </a:defRPr>
            </a:lvl1pPr>
          </a:lstStyle>
          <a:p>
            <a:endParaRPr lang="en-US" dirty="0"/>
          </a:p>
        </p:txBody>
      </p:sp>
      <p:sp>
        <p:nvSpPr>
          <p:cNvPr id="3379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pitchFamily="18" charset="0"/>
              </a:defRPr>
            </a:lvl1pPr>
          </a:lstStyle>
          <a:p>
            <a:fld id="{68F9E27A-8D35-4F2E-AB78-1FA4F933A18F}" type="slidenum">
              <a:rPr lang="en-US"/>
              <a:pPr/>
              <a:t>‹#›</a:t>
            </a:fld>
            <a:endParaRPr lang="en-US" dirty="0"/>
          </a:p>
        </p:txBody>
      </p:sp>
    </p:spTree>
    <p:extLst>
      <p:ext uri="{BB962C8B-B14F-4D97-AF65-F5344CB8AC3E}">
        <p14:creationId xmlns:p14="http://schemas.microsoft.com/office/powerpoint/2010/main" val="22633804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mn-ea"/>
        <a:cs typeface="+mn-cs"/>
      </a:defRPr>
    </a:lvl1pPr>
    <a:lvl2pPr marL="457200" algn="l" rtl="0" fontAlgn="base">
      <a:spcBef>
        <a:spcPct val="30000"/>
      </a:spcBef>
      <a:spcAft>
        <a:spcPct val="0"/>
      </a:spcAft>
      <a:defRPr sz="1200" kern="1200">
        <a:solidFill>
          <a:schemeClr val="tx1"/>
        </a:solidFill>
        <a:latin typeface="Arial" pitchFamily="34" charset="0"/>
        <a:ea typeface="+mn-ea"/>
        <a:cs typeface="+mn-cs"/>
      </a:defRPr>
    </a:lvl2pPr>
    <a:lvl3pPr marL="914400" algn="l" rtl="0" fontAlgn="base">
      <a:spcBef>
        <a:spcPct val="30000"/>
      </a:spcBef>
      <a:spcAft>
        <a:spcPct val="0"/>
      </a:spcAft>
      <a:defRPr sz="1200" kern="1200">
        <a:solidFill>
          <a:schemeClr val="tx1"/>
        </a:solidFill>
        <a:latin typeface="Arial" pitchFamily="34" charset="0"/>
        <a:ea typeface="+mn-ea"/>
        <a:cs typeface="+mn-cs"/>
      </a:defRPr>
    </a:lvl3pPr>
    <a:lvl4pPr marL="1371600" algn="l" rtl="0" fontAlgn="base">
      <a:spcBef>
        <a:spcPct val="30000"/>
      </a:spcBef>
      <a:spcAft>
        <a:spcPct val="0"/>
      </a:spcAft>
      <a:defRPr sz="1200" kern="1200">
        <a:solidFill>
          <a:schemeClr val="tx1"/>
        </a:solidFill>
        <a:latin typeface="Arial" pitchFamily="34" charset="0"/>
        <a:ea typeface="+mn-ea"/>
        <a:cs typeface="+mn-cs"/>
      </a:defRPr>
    </a:lvl4pPr>
    <a:lvl5pPr marL="1828800" algn="l" rtl="0" fontAlgn="base">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effectLst/>
                <a:latin typeface="Arial" pitchFamily="34" charset="0"/>
                <a:ea typeface="+mn-ea"/>
                <a:cs typeface="+mn-cs"/>
              </a:rPr>
              <a:t>“We must recognize that the goal of a cleaner environment ... will not be cheap or easy and the costs will have to be borne by each citizen, consumer and taxpayer.” —Richard Nixon (1913–1994) </a:t>
            </a:r>
          </a:p>
          <a:p>
            <a:endParaRPr lang="en-GB" sz="1200" b="0" i="0" kern="1200" dirty="0">
              <a:solidFill>
                <a:schemeClr val="tx1"/>
              </a:solidFill>
              <a:effectLst/>
              <a:latin typeface="Arial" pitchFamily="34" charset="0"/>
              <a:ea typeface="+mn-ea"/>
              <a:cs typeface="+mn-cs"/>
            </a:endParaRPr>
          </a:p>
          <a:p>
            <a:r>
              <a:rPr lang="en-GB" sz="1200" b="0" i="0" kern="1200" dirty="0">
                <a:solidFill>
                  <a:schemeClr val="tx1"/>
                </a:solidFill>
                <a:effectLst/>
                <a:latin typeface="Arial" pitchFamily="34" charset="0"/>
                <a:ea typeface="+mn-ea"/>
                <a:cs typeface="+mn-cs"/>
              </a:rPr>
              <a:t>Last week, we launched our formal study of benefit-cost analysis with the theory and measurement of environmental benefits. Equally critical is the analysis of environmental costs, that is, the costs of environmental improvement. In this phase of risk management, the policymaker must consider the value of all economic resources allocated to reducing environmental risk. Unlike the benefit side, the challenge here is not assigning a monetary value to costs, since most are already expressed in money terms. Rather, the more critical issue is identifying all the resources used to design, implement, and execute the policy prescription. </a:t>
            </a:r>
          </a:p>
          <a:p>
            <a:endParaRPr lang="en-GB" sz="1200" b="0" i="0" kern="1200" dirty="0">
              <a:solidFill>
                <a:schemeClr val="tx1"/>
              </a:solidFill>
              <a:effectLst/>
              <a:latin typeface="Arial" pitchFamily="34" charset="0"/>
              <a:ea typeface="+mn-ea"/>
              <a:cs typeface="+mn-cs"/>
            </a:endParaRPr>
          </a:p>
          <a:p>
            <a:r>
              <a:rPr lang="en-GB" sz="1200" b="0" i="0" kern="1200" dirty="0">
                <a:solidFill>
                  <a:schemeClr val="tx1"/>
                </a:solidFill>
                <a:effectLst/>
                <a:latin typeface="Arial" pitchFamily="34" charset="0"/>
                <a:ea typeface="+mn-ea"/>
                <a:cs typeface="+mn-cs"/>
              </a:rPr>
              <a:t>Few would debate that identifying environmental costs is a major undertaking. Think about the amount of government spending necessary to support the scientific research, the network of administrative agencies, and the labour force to implement a major environmental initiative. Add to that the billions of dollars spent by private businesses on abatement equipment and labour to comply with environmental regulations. Identifying these expenses on such a massive scale is by itself a tremendous task. But there is another element of cost analysis that adds to the difficulty—the premise that economic costs, and not simply accounting costs, are to be determined. </a:t>
            </a:r>
          </a:p>
          <a:p>
            <a:endParaRPr lang="en-GB" sz="1200" b="0" i="0" kern="1200" dirty="0">
              <a:solidFill>
                <a:schemeClr val="tx1"/>
              </a:solidFill>
              <a:effectLst/>
              <a:latin typeface="Arial" pitchFamily="34" charset="0"/>
              <a:ea typeface="+mn-ea"/>
              <a:cs typeface="+mn-cs"/>
            </a:endParaRPr>
          </a:p>
          <a:p>
            <a:r>
              <a:rPr lang="en-GB" sz="1200" b="0" i="0" kern="1200" dirty="0">
                <a:solidFill>
                  <a:schemeClr val="tx1"/>
                </a:solidFill>
                <a:effectLst/>
                <a:latin typeface="Arial" pitchFamily="34" charset="0"/>
                <a:ea typeface="+mn-ea"/>
                <a:cs typeface="+mn-cs"/>
              </a:rPr>
              <a:t>In this chapter, we discuss all these interesting issues, beginning with an overview of the fundamentals, much as we did on the benefit side. In particular, we start by defining incremental costs, the distinction between explicit and implicit costs, and the concept of valuing environmental costs. Once done, we address actual cost estimation methods used in practice today. Finally, we discuss the more prevalent ways in which environ- mental costs are classified and reported.</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sz="1200" b="1" i="0" kern="1200" dirty="0">
                <a:solidFill>
                  <a:schemeClr val="tx1"/>
                </a:solidFill>
                <a:effectLst/>
                <a:latin typeface="Arial" pitchFamily="34" charset="0"/>
                <a:ea typeface="+mn-ea"/>
                <a:cs typeface="+mn-cs"/>
              </a:rPr>
              <a:t>ENVIRONMENTAL COSTS: CONCEPTUAL ISSUES</a:t>
            </a:r>
          </a:p>
          <a:p>
            <a:r>
              <a:rPr lang="en-GB" sz="1200" b="0" i="0" kern="1200" dirty="0">
                <a:solidFill>
                  <a:schemeClr val="tx1"/>
                </a:solidFill>
                <a:effectLst/>
                <a:latin typeface="Arial" pitchFamily="34" charset="0"/>
                <a:ea typeface="+mn-ea"/>
                <a:cs typeface="+mn-cs"/>
              </a:rPr>
              <a:t>Just as is the case for benefits, the appropriate level of analysis for evaluating the cost of an environmental initiative is incremental costs. The rationale is to allow a comparison between post-policy expenditures and their pre-policy level, which we call the baseline. </a:t>
            </a:r>
          </a:p>
          <a:p>
            <a:endParaRPr lang="en-GB" sz="1200" b="0" i="0" kern="1200" dirty="0">
              <a:solidFill>
                <a:schemeClr val="tx1"/>
              </a:solidFill>
              <a:effectLst/>
              <a:latin typeface="Arial" pitchFamily="34" charset="0"/>
              <a:ea typeface="+mn-ea"/>
              <a:cs typeface="+mn-cs"/>
            </a:endParaRPr>
          </a:p>
          <a:p>
            <a:r>
              <a:rPr lang="en-GB" sz="1200" b="0" i="0" kern="1200" dirty="0">
                <a:solidFill>
                  <a:schemeClr val="tx1"/>
                </a:solidFill>
                <a:effectLst/>
                <a:latin typeface="Arial" pitchFamily="34" charset="0"/>
                <a:ea typeface="+mn-ea"/>
                <a:cs typeface="+mn-cs"/>
              </a:rPr>
              <a:t>Identifying Incremental Costs Starting with the basics, we know that environmental costs must be defined in incremental terms. The motivation for using incremental variables is to capture changes brought about by policy. In this case, the relevant change is the increase in costs associated with policy- induced improvements in environmental quality. Incremental costs are calculated by first identifying the existing level of environmental expenditures, then estimating the costs after the policy is implemented, and finally finding the difference between the two. By way of example, the United States incurred millions of dollars in incremental costs to address the environmental damage associated with the terrorist attacks of September 11, 2001. </a:t>
            </a:r>
          </a:p>
          <a:p>
            <a:endParaRPr lang="en-GB" sz="1200" b="0" i="0" kern="1200" dirty="0">
              <a:solidFill>
                <a:schemeClr val="tx1"/>
              </a:solidFill>
              <a:effectLst/>
              <a:latin typeface="Arial" pitchFamily="34" charset="0"/>
              <a:ea typeface="+mn-ea"/>
              <a:cs typeface="+mn-cs"/>
            </a:endParaRPr>
          </a:p>
          <a:p>
            <a:r>
              <a:rPr lang="en-GB" sz="1200" b="0" i="0" kern="1200" dirty="0">
                <a:solidFill>
                  <a:schemeClr val="tx1"/>
                </a:solidFill>
                <a:effectLst/>
                <a:latin typeface="Arial" pitchFamily="34" charset="0"/>
                <a:ea typeface="+mn-ea"/>
                <a:cs typeface="+mn-cs"/>
              </a:rPr>
              <a:t>Ideally, incremental costs should reflect changes in economic costs. Economic costs are a more accurate measure of resource utilization than are accounting costs, since they include both explicit (i.e., out-of-pocket) costs and implicit costs. However, since the latter are not readily identifiable, analysts often derive incremental cost values based solely on explicit expenditures.</a:t>
            </a:r>
          </a:p>
          <a:p>
            <a:endParaRPr lang="en-GB" sz="1200" b="0" i="0" kern="1200" dirty="0">
              <a:solidFill>
                <a:schemeClr val="tx1"/>
              </a:solidFill>
              <a:effectLst/>
              <a:latin typeface="Arial" pitchFamily="34" charset="0"/>
              <a:ea typeface="+mn-ea"/>
              <a:cs typeface="+mn-cs"/>
            </a:endParaRPr>
          </a:p>
        </p:txBody>
      </p:sp>
      <p:sp>
        <p:nvSpPr>
          <p:cNvPr id="4" name="Slide Number Placeholder 3"/>
          <p:cNvSpPr>
            <a:spLocks noGrp="1"/>
          </p:cNvSpPr>
          <p:nvPr>
            <p:ph type="sldNum" sz="quarter" idx="10"/>
          </p:nvPr>
        </p:nvSpPr>
        <p:spPr/>
        <p:txBody>
          <a:bodyPr/>
          <a:lstStyle/>
          <a:p>
            <a:fld id="{68F9E27A-8D35-4F2E-AB78-1FA4F933A18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sz="1200" b="0" i="0" kern="1200" dirty="0">
                <a:solidFill>
                  <a:schemeClr val="tx1"/>
                </a:solidFill>
                <a:latin typeface="Arial" pitchFamily="34" charset="0"/>
                <a:ea typeface="+mn-ea"/>
                <a:cs typeface="+mn-cs"/>
              </a:rPr>
              <a:t>Explicit Environmental Costs </a:t>
            </a:r>
          </a:p>
          <a:p>
            <a:r>
              <a:rPr lang="en-GB" sz="1200" b="0" i="0" kern="1200" dirty="0">
                <a:solidFill>
                  <a:schemeClr val="tx1"/>
                </a:solidFill>
                <a:latin typeface="Arial" pitchFamily="34" charset="0"/>
                <a:ea typeface="+mn-ea"/>
                <a:cs typeface="+mn-cs"/>
              </a:rPr>
              <a:t>The explicit costs of implementing an environmental policy include the administrative, monitoring, and enforcement expenses paid by the public sector as well as the compliance costs incurred by virtually all sectors of the economy. Explicit costs and their components are easier to identify than their benefit counter- parts, since most of the resources used to implement pollution control policies are traded in private markets. Those associated with the use of economic resources—land, labour, and capital—are rent, wages, and interest, respectively. Since these resources are traded on the open market, expenditures are based on market-determined input prices. However, these expenditures are not made simultaneously, and some are less controllable than others in the short run.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Recognizing these distinctions, economists classify costs into two components: (1) fixed costs, which are not controllable in the short run and do not depend on production levels, and (2) variable costs, which have the opposite characteristics. In the context of environmental policy implementation and compliance, the accounting equivalents of these categories are capital costs and operating costs, respectively.</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Capital Costs and Operating Costs </a:t>
            </a:r>
          </a:p>
          <a:p>
            <a:r>
              <a:rPr lang="en-GB" sz="1200" b="0" i="0" kern="1200" dirty="0">
                <a:solidFill>
                  <a:schemeClr val="tx1"/>
                </a:solidFill>
                <a:latin typeface="Arial" pitchFamily="34" charset="0"/>
                <a:ea typeface="+mn-ea"/>
                <a:cs typeface="+mn-cs"/>
              </a:rPr>
              <a:t>According to U.S. government guidelines provided by the Department of Commerce and used by the Environmental Protection Agency (EPA), capital costs and operating costs have specific meanings. Capital costs are expenditures for plant, equipment, construction in progress, and the costs of changes in production processes that reduce or eliminate pollution generation. Operating costs are those incurred in the operation and maintenance of pollution abatement processes, including spending on materials, parts and supplies, direct labour, fuel, and research and development.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A critical distinction between these two categories is in how costs are related to the level of abatement. A capital cost is incurred regardless of the amount of pollution abated, analogous to the economic definition of fixed cost. Examples include the installed price of a scrubber system to control air pollution, construction costs of a wastewater facility, and the purchase price of acreage to use as a landfill. Conversely, operating costs are directly related to the quantity of abatement, comparable to the economic definition of variable costs. Examples include the costs of monitoring emissions and the costs of labour to run an abatement facility.</a:t>
            </a:r>
          </a:p>
          <a:p>
            <a:endParaRPr lang="en-GB" sz="1200" b="0" i="0" kern="1200" dirty="0">
              <a:solidFill>
                <a:schemeClr val="tx1"/>
              </a:solidFill>
              <a:latin typeface="Arial" pitchFamily="34"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sz="1200" b="0" i="0" kern="1200" dirty="0">
                <a:solidFill>
                  <a:schemeClr val="tx1"/>
                </a:solidFill>
                <a:latin typeface="Arial" pitchFamily="34" charset="0"/>
                <a:ea typeface="+mn-ea"/>
                <a:cs typeface="+mn-cs"/>
              </a:rPr>
              <a:t>Implicit Environmental Costs</a:t>
            </a:r>
          </a:p>
          <a:p>
            <a:r>
              <a:rPr lang="en-GB" sz="1200" b="0" i="0" kern="1200" dirty="0">
                <a:solidFill>
                  <a:schemeClr val="tx1"/>
                </a:solidFill>
                <a:latin typeface="Arial" pitchFamily="34" charset="0"/>
                <a:ea typeface="+mn-ea"/>
                <a:cs typeface="+mn-cs"/>
              </a:rPr>
              <a:t>Implicit costs are those concerned with any nonmonetary effects that negatively affect society’s well-being. Examples include the value of diminished product variety arising from a ban on certain inputs, the time costs of searching for substitutes, and the reduced convenience that environmental control policies might impose. Although implicit costs are arguably important, identifying and measuring them in practice is another issue entirely. In fact, most analyses fail to fully capture these values. The result? Many environmental cost assessments are seriously understated, a problem that has yet to be fully resolved.</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Conceptually Valuing Environmental Costs What economic resources are used to achieve cleaner air or water, and what are the costs of these resources? Ideally, one should determine the social costs of environmental policy to answer these questions.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In theory, the social costs of any policy initiative are the expenditures needed to compensate society for the resources used so that its utility level is maintained. This compensation would have to account for all price, output, and income effects that arise from a given regulation. An example of a price effect is the increased price of automobiles caused by the cost of abatement equipment like catalytic converters. Others include the higher price of household products arising from the use of recyclable packaging and the costs of more highly regulated labelling. Income effects refer to real income changes, such as those caused by higher taxes imposed to support regulatory expenses. Beyond these effects are implicit or nonmonetary costs. Examples include the inconvenience of using public transportation or car pools in response to urban air quality policies or the search costs to find nontoxic substitute products.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To clarify a bit further, consider the following. The EPA identifies five basic components of total social costs linked to environmental policy. </a:t>
            </a:r>
          </a:p>
        </p:txBody>
      </p:sp>
      <p:sp>
        <p:nvSpPr>
          <p:cNvPr id="4" name="Slide Number Placeholder 3"/>
          <p:cNvSpPr>
            <a:spLocks noGrp="1"/>
          </p:cNvSpPr>
          <p:nvPr>
            <p:ph type="sldNum" sz="quarter" idx="10"/>
          </p:nvPr>
        </p:nvSpPr>
        <p:spPr/>
        <p:txBody>
          <a:bodyPr/>
          <a:lstStyle/>
          <a:p>
            <a:fld id="{68F9E27A-8D35-4F2E-AB78-1FA4F933A18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sz="1200" b="0" i="0" kern="1200" dirty="0">
                <a:solidFill>
                  <a:schemeClr val="tx1"/>
                </a:solidFill>
                <a:latin typeface="Arial" pitchFamily="34" charset="0"/>
                <a:ea typeface="+mn-ea"/>
                <a:cs typeface="+mn-cs"/>
              </a:rPr>
              <a:t>From a modelling perspective, we capture marginal social costs (MSC) by the supply of the public good, environmental quality. Although the demand for a public good can only be inferred, the supply function can be identified in the same manner as that used for a private good. Let’s reconsider the market supply model presented in lecture 3 that represents the MSC of sulphur dioxide (SO2) abatement. This function is specified as MSC = 4 + 0.75A, where MSC is measured in millions of dollars, and A is a percentage of SO2 abatement. In Chapter 4, we learned that the MSC is the vertical sum of the market-level marginal abatement costs (</a:t>
            </a:r>
            <a:r>
              <a:rPr lang="en-GB" sz="1200" b="0" i="0" kern="1200" dirty="0" err="1">
                <a:solidFill>
                  <a:schemeClr val="tx1"/>
                </a:solidFill>
                <a:latin typeface="Arial" pitchFamily="34" charset="0"/>
                <a:ea typeface="+mn-ea"/>
                <a:cs typeface="+mn-cs"/>
              </a:rPr>
              <a:t>MACmkt</a:t>
            </a:r>
            <a:r>
              <a:rPr lang="en-GB" sz="1200" b="0" i="0" kern="1200" dirty="0">
                <a:solidFill>
                  <a:schemeClr val="tx1"/>
                </a:solidFill>
                <a:latin typeface="Arial" pitchFamily="34" charset="0"/>
                <a:ea typeface="+mn-ea"/>
                <a:cs typeface="+mn-cs"/>
              </a:rPr>
              <a:t>) plus the government’s marginal cost of enforcement (MCE). The graph is shown on the next slide</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Analogous to the benefit side, MSC for each abatement level is shown as the vertical distance from the horizontal axis up to the supply curve. Total social costs (TSC) for any abatement level are measured as the area under the MSC curve up to that point.1 The shaded area in Figure (slide 6) represents the TSC to achieve an abatement level of A1.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Just as on the benefit side, the incremental cost assessment follows a logical three- step process: </a:t>
            </a:r>
          </a:p>
          <a:p>
            <a:pPr marL="228600" indent="-228600">
              <a:buAutoNum type="arabicPeriod"/>
            </a:pPr>
            <a:r>
              <a:rPr lang="en-GB" sz="1200" b="0" i="0" kern="1200" dirty="0">
                <a:solidFill>
                  <a:schemeClr val="tx1"/>
                </a:solidFill>
                <a:latin typeface="Arial" pitchFamily="34" charset="0"/>
                <a:ea typeface="+mn-ea"/>
                <a:cs typeface="+mn-cs"/>
              </a:rPr>
              <a:t>Find the baseline level of TSC before the policy is undertaken. </a:t>
            </a:r>
          </a:p>
          <a:p>
            <a:pPr marL="228600" indent="-228600">
              <a:buAutoNum type="arabicPeriod"/>
            </a:pPr>
            <a:r>
              <a:rPr lang="en-GB" sz="1200" b="0" i="0" kern="1200" dirty="0">
                <a:solidFill>
                  <a:schemeClr val="tx1"/>
                </a:solidFill>
                <a:latin typeface="Arial" pitchFamily="34" charset="0"/>
                <a:ea typeface="+mn-ea"/>
                <a:cs typeface="+mn-cs"/>
              </a:rPr>
              <a:t>Find the new level of TSC after the policy is implemented. </a:t>
            </a:r>
          </a:p>
          <a:p>
            <a:pPr marL="228600" indent="-228600">
              <a:buAutoNum type="arabicPeriod"/>
            </a:pPr>
            <a:r>
              <a:rPr lang="en-GB" sz="1200" b="0" i="0" kern="1200" dirty="0">
                <a:solidFill>
                  <a:schemeClr val="tx1"/>
                </a:solidFill>
                <a:latin typeface="Arial" pitchFamily="34" charset="0"/>
                <a:ea typeface="+mn-ea"/>
                <a:cs typeface="+mn-cs"/>
              </a:rPr>
              <a:t>Subtract the baseline TSC from the post-policy TSC. </a:t>
            </a:r>
          </a:p>
          <a:p>
            <a:pPr marL="228600" indent="-228600">
              <a:buAutoNum type="arabicPeriod"/>
            </a:pPr>
            <a:endParaRPr lang="en-GB" sz="1200" b="0" i="0" kern="1200" dirty="0">
              <a:solidFill>
                <a:schemeClr val="tx1"/>
              </a:solidFill>
              <a:latin typeface="Arial" pitchFamily="34" charset="0"/>
              <a:ea typeface="+mn-ea"/>
              <a:cs typeface="+mn-cs"/>
            </a:endParaRPr>
          </a:p>
          <a:p>
            <a:pPr marL="228600" indent="-228600">
              <a:buNone/>
            </a:pPr>
            <a:r>
              <a:rPr lang="en-GB" sz="1200" b="0" i="0" kern="1200" dirty="0">
                <a:solidFill>
                  <a:schemeClr val="tx1"/>
                </a:solidFill>
                <a:latin typeface="Arial" pitchFamily="34" charset="0"/>
                <a:ea typeface="+mn-ea"/>
                <a:cs typeface="+mn-cs"/>
              </a:rPr>
              <a:t>To illustrate this procedure, consider the incremental costs of a policy-induced increase in SO2 abatement from 20 to 25 percent. First, identify the baseline level of TSC when A equals 20</a:t>
            </a:r>
            <a:r>
              <a:rPr lang="en-GB" sz="1200" b="0" i="0" kern="1200" baseline="0" dirty="0">
                <a:solidFill>
                  <a:schemeClr val="tx1"/>
                </a:solidFill>
                <a:latin typeface="Arial" pitchFamily="34" charset="0"/>
                <a:ea typeface="+mn-ea"/>
                <a:cs typeface="+mn-cs"/>
              </a:rPr>
              <a:t> </a:t>
            </a:r>
            <a:r>
              <a:rPr lang="en-GB" sz="1200" b="0" i="0" kern="1200" dirty="0">
                <a:solidFill>
                  <a:schemeClr val="tx1"/>
                </a:solidFill>
                <a:latin typeface="Arial" pitchFamily="34" charset="0"/>
                <a:ea typeface="+mn-ea"/>
                <a:cs typeface="+mn-cs"/>
              </a:rPr>
              <a:t>percent. Referring to Figure 8.2 (slide 7), notice that the MSC at this Analytical Tools for Environmental Planning abatement level is $19 million and the corresponding TSC are shown as the area under the MSC curve up to that point, or $230 million. Second, determine the post-policy TSC to increase abatement to 25 percent. Following the same steps, the MSC when A equals 25 percent is $22.75 million, and the TSC are $334.375 million. Hence, the difference between the two TSC values, or $104.375 million, represents the incremental costs to achieve the additional 5 percent abatement of SO2 emissions. </a:t>
            </a:r>
          </a:p>
          <a:p>
            <a:pPr marL="228600" indent="-228600">
              <a:buNone/>
            </a:pPr>
            <a:br>
              <a:rPr lang="en-GB" sz="1200" b="0" i="0" kern="1200" dirty="0">
                <a:solidFill>
                  <a:schemeClr val="tx1"/>
                </a:solidFill>
                <a:latin typeface="Arial" pitchFamily="34" charset="0"/>
                <a:ea typeface="+mn-ea"/>
                <a:cs typeface="+mn-cs"/>
              </a:rPr>
            </a:br>
            <a:r>
              <a:rPr lang="en-GB" sz="1200" b="0" i="0" kern="1200" dirty="0">
                <a:solidFill>
                  <a:schemeClr val="tx1"/>
                </a:solidFill>
                <a:latin typeface="Arial" pitchFamily="34" charset="0"/>
                <a:ea typeface="+mn-ea"/>
                <a:cs typeface="+mn-cs"/>
              </a:rPr>
              <a:t>Figure 8.3 presents an alternative model that graphs the TSC directly with the percentage of SO2 abatement. In this case, the TSC associated with any abatement level can be found simply as the vertical distance from the horizontal axis up to the TSC curve. To determine incremental costs from this model, identify the pre- and post-policy abatement levels (20 percent and 25 percent, respectively) and the corresponding TSC levels ($230 million and $334.375 million, respectively). The difference, or $104.375 million, is shown as the vertical distance between the two values. </a:t>
            </a:r>
            <a:br>
              <a:rPr lang="en-GB" sz="1200" b="0" i="0" kern="1200" dirty="0">
                <a:solidFill>
                  <a:schemeClr val="tx1"/>
                </a:solidFill>
                <a:latin typeface="Arial" pitchFamily="34" charset="0"/>
                <a:ea typeface="+mn-ea"/>
                <a:cs typeface="+mn-cs"/>
              </a:rPr>
            </a:br>
            <a:br>
              <a:rPr lang="en-GB" sz="1200" b="0" i="0" kern="1200" dirty="0">
                <a:solidFill>
                  <a:schemeClr val="tx1"/>
                </a:solidFill>
                <a:latin typeface="Arial" pitchFamily="34" charset="0"/>
                <a:ea typeface="+mn-ea"/>
                <a:cs typeface="+mn-cs"/>
              </a:rPr>
            </a:br>
            <a:r>
              <a:rPr lang="en-GB" sz="1200" b="0" i="0" kern="1200" dirty="0">
                <a:solidFill>
                  <a:schemeClr val="tx1"/>
                </a:solidFill>
                <a:latin typeface="Arial" pitchFamily="34" charset="0"/>
                <a:ea typeface="+mn-ea"/>
                <a:cs typeface="+mn-cs"/>
              </a:rPr>
              <a:t>In practice, to properly assess the social costs of an environmental initiative, the analyst would have to measure changes in social welfare, perhaps by estimating changes in consumer and producer surplus. This is a complex undertaking, but there is some evidence that doing so improves the accuracy of cost assessments. A study by </a:t>
            </a:r>
            <a:r>
              <a:rPr lang="en-GB" sz="1200" b="0" i="0" kern="1200" dirty="0" err="1">
                <a:solidFill>
                  <a:schemeClr val="tx1"/>
                </a:solidFill>
                <a:latin typeface="Arial" pitchFamily="34" charset="0"/>
                <a:ea typeface="+mn-ea"/>
                <a:cs typeface="+mn-cs"/>
              </a:rPr>
              <a:t>Hazilla</a:t>
            </a:r>
            <a:r>
              <a:rPr lang="en-GB" sz="1200" b="0" i="0" kern="1200" dirty="0">
                <a:solidFill>
                  <a:schemeClr val="tx1"/>
                </a:solidFill>
                <a:latin typeface="Arial" pitchFamily="34" charset="0"/>
                <a:ea typeface="+mn-ea"/>
                <a:cs typeface="+mn-cs"/>
              </a:rPr>
              <a:t> and Kopp (1990) estimates the social costs of U.S. air and water quality control policies. According to this research, there is a significant difference between social costs and the explicit cost estimates typically used in practice. In fact, these researchers recommend that policymakers adjust procedures to consider more of a general equilibrium approach to cost analysis than is currently in place. However, available methods to execute this more comprehensive cost assessment are too cumbersome and unreliable to be used as a regular practice. So at least for the present, cost analysis continues to be based solely upon explicit expenditures, although it is generally acknowledged that such an approach understates the true social costs.</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latin typeface="Arial" pitchFamily="34" charset="0"/>
                <a:ea typeface="+mn-ea"/>
                <a:cs typeface="+mn-cs"/>
              </a:rPr>
              <a:t>FIGURE 8.1 Marginal Social Cost (MSC) and Total Social Costs (TSC) of Air Quality</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The market supply for </a:t>
            </a:r>
            <a:r>
              <a:rPr lang="en-GB" sz="1200" b="0" i="0" kern="1200" dirty="0" err="1">
                <a:solidFill>
                  <a:schemeClr val="tx1"/>
                </a:solidFill>
                <a:latin typeface="Arial" pitchFamily="34" charset="0"/>
                <a:ea typeface="+mn-ea"/>
                <a:cs typeface="+mn-cs"/>
              </a:rPr>
              <a:t>sulfur</a:t>
            </a:r>
            <a:r>
              <a:rPr lang="en-GB" sz="1200" b="0" i="0" kern="1200" dirty="0">
                <a:solidFill>
                  <a:schemeClr val="tx1"/>
                </a:solidFill>
                <a:latin typeface="Arial" pitchFamily="34" charset="0"/>
                <a:ea typeface="+mn-ea"/>
                <a:cs typeface="+mn-cs"/>
              </a:rPr>
              <a:t> dioxide (SO2) abatement represents the marginal social cost (MSC) of air quality. For each abatement level (A), the associated MSC is shown as the vertical distance from the horizontal axis up to the supply curve. Total social costs (TSC) for any abatement level are </a:t>
            </a:r>
            <a:r>
              <a:rPr lang="en-GB" sz="1200" b="0" i="0" kern="1200" dirty="0" err="1">
                <a:solidFill>
                  <a:schemeClr val="tx1"/>
                </a:solidFill>
                <a:latin typeface="Arial" pitchFamily="34" charset="0"/>
                <a:ea typeface="+mn-ea"/>
                <a:cs typeface="+mn-cs"/>
              </a:rPr>
              <a:t>mea</a:t>
            </a:r>
            <a:r>
              <a:rPr lang="en-GB" sz="1200" b="0" i="0" kern="1200" dirty="0">
                <a:solidFill>
                  <a:schemeClr val="tx1"/>
                </a:solidFill>
                <a:latin typeface="Arial" pitchFamily="34" charset="0"/>
                <a:ea typeface="+mn-ea"/>
                <a:cs typeface="+mn-cs"/>
              </a:rPr>
              <a:t>- </a:t>
            </a:r>
            <a:r>
              <a:rPr lang="en-GB" sz="1200" b="0" i="0" kern="1200" dirty="0" err="1">
                <a:solidFill>
                  <a:schemeClr val="tx1"/>
                </a:solidFill>
                <a:latin typeface="Arial" pitchFamily="34" charset="0"/>
                <a:ea typeface="+mn-ea"/>
                <a:cs typeface="+mn-cs"/>
              </a:rPr>
              <a:t>sured</a:t>
            </a:r>
            <a:r>
              <a:rPr lang="en-GB" sz="1200" b="0" i="0" kern="1200" dirty="0">
                <a:solidFill>
                  <a:schemeClr val="tx1"/>
                </a:solidFill>
                <a:latin typeface="Arial" pitchFamily="34" charset="0"/>
                <a:ea typeface="+mn-ea"/>
                <a:cs typeface="+mn-cs"/>
              </a:rPr>
              <a:t> as the area under the MSC curve up to that point. Thus, the shaded area represents the TSC to achieve abatement level A1.</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latin typeface="Arial" pitchFamily="34" charset="0"/>
                <a:ea typeface="+mn-ea"/>
                <a:cs typeface="+mn-cs"/>
              </a:rPr>
              <a:t>FIGURE 8.2 TSC MSC 5 </a:t>
            </a:r>
            <a:r>
              <a:rPr lang="en-GB" sz="1200" b="0" i="0" kern="1200" dirty="0" err="1">
                <a:solidFill>
                  <a:schemeClr val="tx1"/>
                </a:solidFill>
                <a:latin typeface="Arial" pitchFamily="34" charset="0"/>
                <a:ea typeface="+mn-ea"/>
                <a:cs typeface="+mn-cs"/>
              </a:rPr>
              <a:t>MACmkt</a:t>
            </a:r>
            <a:r>
              <a:rPr lang="en-GB" sz="1200" b="0" i="0" kern="1200" dirty="0">
                <a:solidFill>
                  <a:schemeClr val="tx1"/>
                </a:solidFill>
                <a:latin typeface="Arial" pitchFamily="34" charset="0"/>
                <a:ea typeface="+mn-ea"/>
                <a:cs typeface="+mn-cs"/>
              </a:rPr>
              <a:t> 1 MCE A (% SO2 abatement) A1 </a:t>
            </a:r>
            <a:r>
              <a:rPr lang="en-GB" sz="1200" b="0" i="0" kern="1200" dirty="0" err="1">
                <a:solidFill>
                  <a:schemeClr val="tx1"/>
                </a:solidFill>
                <a:latin typeface="Arial" pitchFamily="34" charset="0"/>
                <a:ea typeface="+mn-ea"/>
                <a:cs typeface="+mn-cs"/>
              </a:rPr>
              <a:t>Modeling</a:t>
            </a:r>
            <a:r>
              <a:rPr lang="en-GB" sz="1200" b="0" i="0" kern="1200" dirty="0">
                <a:solidFill>
                  <a:schemeClr val="tx1"/>
                </a:solidFill>
                <a:latin typeface="Arial" pitchFamily="34" charset="0"/>
                <a:ea typeface="+mn-ea"/>
                <a:cs typeface="+mn-cs"/>
              </a:rPr>
              <a:t> Incremental Costs for Air Quality Using the MSC Function</a:t>
            </a:r>
            <a:endParaRPr lang="en-US" dirty="0"/>
          </a:p>
          <a:p>
            <a:endParaRPr lang="en-US" dirty="0"/>
          </a:p>
          <a:p>
            <a:r>
              <a:rPr lang="en-GB" sz="1200" b="0" i="0" kern="1200" dirty="0">
                <a:solidFill>
                  <a:schemeClr val="tx1"/>
                </a:solidFill>
                <a:latin typeface="Arial" pitchFamily="34" charset="0"/>
                <a:ea typeface="+mn-ea"/>
                <a:cs typeface="+mn-cs"/>
              </a:rPr>
              <a:t>At the baseline abatement level of 20 percent, the MSC equals $19 million, and the TSC are the area under the MSC curve up to that point, or $230 million. At the post-policy abatement level of 25 percent, the MSC is $22.75 million, and the corresponding TSC are $334.375 million. Therefore, the difference between the two TSC values, or $104.375 million, represents the incremental costs to achieve the additional 5 percent abatement of SO2 emissions. These incremental costs are shown as the shaded area.</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latin typeface="Arial" pitchFamily="34" charset="0"/>
                <a:ea typeface="+mn-ea"/>
                <a:cs typeface="+mn-cs"/>
              </a:rPr>
              <a:t>FIGURE 8.3 Modelling Incremental Costs for Air Quality Using the TSC Function</a:t>
            </a:r>
            <a:endParaRPr lang="en-US" dirty="0"/>
          </a:p>
          <a:p>
            <a:r>
              <a:rPr lang="en-GB" sz="1200" b="0" i="0" kern="1200" dirty="0">
                <a:solidFill>
                  <a:schemeClr val="tx1"/>
                </a:solidFill>
                <a:latin typeface="Arial" pitchFamily="34" charset="0"/>
                <a:ea typeface="+mn-ea"/>
                <a:cs typeface="+mn-cs"/>
              </a:rPr>
              <a:t>The TSC associated with any abatement level are found as the vertical distance from the horizontal axis up to the TSC curve. Notice that at the pre- and post-policy abatement levels, 20 percent and 25 percent, respectively, the corresponding TSC levels are $230 million and $334.375 million, respectively. Thus, the difference, or $104.375 million, is the vertical distance between the two cost values.</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latin typeface="Arial" pitchFamily="34" charset="0"/>
                <a:ea typeface="+mn-ea"/>
                <a:cs typeface="+mn-cs"/>
              </a:rPr>
              <a:t>ESTIMATION METHODS FOR MEASURING EXPLICIT COSTS</a:t>
            </a:r>
          </a:p>
          <a:p>
            <a:r>
              <a:rPr lang="en-GB" sz="1200" b="0" i="0" kern="1200" dirty="0">
                <a:solidFill>
                  <a:schemeClr val="tx1"/>
                </a:solidFill>
                <a:latin typeface="Arial" pitchFamily="34" charset="0"/>
                <a:ea typeface="+mn-ea"/>
                <a:cs typeface="+mn-cs"/>
              </a:rPr>
              <a:t>Economists use two major approaches to estimate incremental environmental costs: the engineering approach and the survey approach. The engineering approach estimates abatement expenditures based on the least-cost available technology needed to achieve some level of pollution abatement. The survey approach derives estimated abatement expenditures directly from polluting sources. Although the two approaches are distinct, a common practice is to use a combination approach that draws from both. First, the survey approach is used to solicit information about available technologies and existing market conditions. Then, the engineering approach is employed to estimate dollar values based on the collected data. What follows is a brief discussion of each approach, with some mention of their respective shortcomings.</a:t>
            </a:r>
            <a:endParaRPr lang="en-US"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GB" sz="1200" b="0" i="0" kern="1200" dirty="0">
                <a:solidFill>
                  <a:schemeClr val="tx1"/>
                </a:solidFill>
                <a:latin typeface="Arial" pitchFamily="34" charset="0"/>
                <a:ea typeface="+mn-ea"/>
                <a:cs typeface="+mn-cs"/>
              </a:rPr>
              <a:t>Engineering Approach </a:t>
            </a:r>
          </a:p>
          <a:p>
            <a:r>
              <a:rPr lang="en-GB" sz="1200" b="0" i="0" kern="1200" dirty="0">
                <a:solidFill>
                  <a:schemeClr val="tx1"/>
                </a:solidFill>
                <a:latin typeface="Arial" pitchFamily="34" charset="0"/>
                <a:ea typeface="+mn-ea"/>
                <a:cs typeface="+mn-cs"/>
              </a:rPr>
              <a:t>The engineering approach to expenditure estimation relies upon the knowledge of experts in abatement technology. Based on the state of the art in abatement, engineers and scientists are called upon to identify combinations of equipment, </a:t>
            </a:r>
            <a:r>
              <a:rPr lang="en-GB" sz="1200" b="0" i="0" kern="1200" dirty="0" err="1">
                <a:solidFill>
                  <a:schemeClr val="tx1"/>
                </a:solidFill>
                <a:latin typeface="Arial" pitchFamily="34" charset="0"/>
                <a:ea typeface="+mn-ea"/>
                <a:cs typeface="+mn-cs"/>
              </a:rPr>
              <a:t>labor</a:t>
            </a:r>
            <a:r>
              <a:rPr lang="en-GB" sz="1200" b="0" i="0" kern="1200" dirty="0">
                <a:solidFill>
                  <a:schemeClr val="tx1"/>
                </a:solidFill>
                <a:latin typeface="Arial" pitchFamily="34" charset="0"/>
                <a:ea typeface="+mn-ea"/>
                <a:cs typeface="+mn-cs"/>
              </a:rPr>
              <a:t>, and materials needed by polluters to comply with a policy mandate. Then, capital and operating costs for all feasible abatement designs are estimated. Finally, the analyst selects the least-cost model from among these technology-based designs and uses the result to estimate the aggregate incremental cost for all affected polluting sources.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While theoretically reasonable, the engineering approach is not without problems. For one thing, the procedure is difficult to implement for proposed environmental controls, since there is uncertainty about price movements, availability of raw materials, and future energy costs. In addition, most comprehensive policy initiatives affect a wide range of industries and public facilities. To properly account for these, the engineering approach would have to be customized to suit each type of production setting. If ignored, the results likely would suffer from the averaging process. Even if industry-specific values were derived, the heterogeneity of firms and the unique market conditions that each faces could not be captured in such a generalized estimate. Finally, because the approach is based on the least-cost abatement design, it explicitly assumes that all firms are cost-effective or tech- </a:t>
            </a:r>
            <a:r>
              <a:rPr lang="en-GB" sz="1200" b="0" i="0" kern="1200" dirty="0" err="1">
                <a:solidFill>
                  <a:schemeClr val="tx1"/>
                </a:solidFill>
                <a:latin typeface="Arial" pitchFamily="34" charset="0"/>
                <a:ea typeface="+mn-ea"/>
                <a:cs typeface="+mn-cs"/>
              </a:rPr>
              <a:t>nically</a:t>
            </a:r>
            <a:r>
              <a:rPr lang="en-GB" sz="1200" b="0" i="0" kern="1200" dirty="0">
                <a:solidFill>
                  <a:schemeClr val="tx1"/>
                </a:solidFill>
                <a:latin typeface="Arial" pitchFamily="34" charset="0"/>
                <a:ea typeface="+mn-ea"/>
                <a:cs typeface="+mn-cs"/>
              </a:rPr>
              <a:t> efficient entities—an assumption that likely understates the true costs incurred.</a:t>
            </a:r>
          </a:p>
          <a:p>
            <a:endParaRPr lang="en-GB" sz="1200" b="0" i="0" kern="1200" dirty="0">
              <a:solidFill>
                <a:schemeClr val="tx1"/>
              </a:solidFill>
              <a:latin typeface="Arial" pitchFamily="34" charset="0"/>
              <a:ea typeface="+mn-ea"/>
              <a:cs typeface="+mn-cs"/>
            </a:endParaRPr>
          </a:p>
        </p:txBody>
      </p:sp>
      <p:sp>
        <p:nvSpPr>
          <p:cNvPr id="4" name="Slide Number Placeholder 3"/>
          <p:cNvSpPr>
            <a:spLocks noGrp="1"/>
          </p:cNvSpPr>
          <p:nvPr>
            <p:ph type="sldNum" sz="quarter" idx="10"/>
          </p:nvPr>
        </p:nvSpPr>
        <p:spPr/>
        <p:txBody>
          <a:bodyPr/>
          <a:lstStyle/>
          <a:p>
            <a:fld id="{68F9E27A-8D35-4F2E-AB78-1FA4F933A18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b="0" i="0" kern="1200" dirty="0">
                <a:solidFill>
                  <a:schemeClr val="tx1"/>
                </a:solidFill>
                <a:latin typeface="Arial" pitchFamily="34" charset="0"/>
                <a:ea typeface="+mn-ea"/>
                <a:cs typeface="+mn-cs"/>
              </a:rPr>
              <a:t>Survey Approach </a:t>
            </a:r>
          </a:p>
          <a:p>
            <a:r>
              <a:rPr lang="en-GB" sz="1200" b="0" i="0" kern="1200" dirty="0">
                <a:solidFill>
                  <a:schemeClr val="tx1"/>
                </a:solidFill>
                <a:latin typeface="Arial" pitchFamily="34" charset="0"/>
                <a:ea typeface="+mn-ea"/>
                <a:cs typeface="+mn-cs"/>
              </a:rPr>
              <a:t>In contrast to the engineering approach that relies on external experts, the survey approach relies directly upon polluting sources to provide data for the estimation. Similar to the contingent valuation method for estimating benefits, the survey approach polls a sample of firms and public facilities to inquire about existing or projected environ- mental expenditures.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On the plus side, the survey method is a more direct means to obtain abatement cost data than the engineering approach. There are, however, disadvantages. First, it implicitly assumes that polluting sources are sufficiently well informed to provide reasonable estimates. Second, there is an inherent bias. Polluting sources have an incentive to offer inflated values to government officials, because they recognize that higher costs will increase the probability that the proposed regulation will be rejected.</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Just as in benefit assessment, no cost estimation method is perfect. In fact, this realization has motivated researchers to use a combination of the engineering and survey methods. The objective is to have the best of both worlds and minimize potential bias.</a:t>
            </a:r>
          </a:p>
        </p:txBody>
      </p:sp>
      <p:sp>
        <p:nvSpPr>
          <p:cNvPr id="4" name="Slide Number Placeholder 3"/>
          <p:cNvSpPr>
            <a:spLocks noGrp="1"/>
          </p:cNvSpPr>
          <p:nvPr>
            <p:ph type="sldNum" sz="quarter" idx="10"/>
          </p:nvPr>
        </p:nvSpPr>
        <p:spPr/>
        <p:txBody>
          <a:bodyPr/>
          <a:lstStyle/>
          <a:p>
            <a:fld id="{68F9E27A-8D35-4F2E-AB78-1FA4F933A18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GB" sz="1200" b="0" i="0" kern="1200" dirty="0">
                <a:solidFill>
                  <a:schemeClr val="tx1"/>
                </a:solidFill>
                <a:latin typeface="Arial" pitchFamily="34" charset="0"/>
                <a:ea typeface="+mn-ea"/>
                <a:cs typeface="+mn-cs"/>
              </a:rPr>
              <a:t>COST CLASSIFICATIONS IN PRACTICE</a:t>
            </a:r>
          </a:p>
          <a:p>
            <a:r>
              <a:rPr lang="en-GB" sz="1200" b="0" i="0" kern="1200" dirty="0">
                <a:solidFill>
                  <a:schemeClr val="tx1"/>
                </a:solidFill>
                <a:latin typeface="Arial" pitchFamily="34" charset="0"/>
                <a:ea typeface="+mn-ea"/>
                <a:cs typeface="+mn-cs"/>
              </a:rPr>
              <a:t>As part of cost assessment, analysts are interested in determining the composition of environmental control costs. Information about the composition of control costs gives policymakers a clearer sense of how resources are being allocated to achieve environ- mental objectives—critical information for evaluating policy on the basis of allocative efficiency. Similarly, adjustments to correct for environmental inequities require knowledge about how the cost burden is distributed across economic sectors. Because of the diversity of objectives in cost assessment, different cost classifications are used to obtain different kinds of information. An overview of two of the more commonly used classifications follows.</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Cost Classifications by Economic Sector Policy analysts often are concerned with how environmental costs are distributed across the public and private sectors of the economy. For instance, the costs of policy revisions that strengthen monitoring and enforcement programs shift a higher cost burden to the public sector. This in turn would shift up the MCE curve and hence the MSC of abatement. Conversely, tighter abatement requirements will change the cost distribution more toward private industry. To illustrate, consider the U.S. trend data in Table 8.3. The expenditures are broken down by major function: abatement, regulation and monitoring, and research and development. As the data in Table 8.3 indicate, the aggregate level of real spending on environ- mental issues has grown fairly steadily in the United States, up to $179.23 billion ($2010) over the 20-year period shown.2 Furthermore, spending on abatement consistently represents the vast majority of total environmental expenditures over time.</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For the most current year shown, aggregate spending on abatement was 96.6 percent of the total, with spending on regulation and monitoring and on research and development representing less than 2 percent each.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Within the abatement category, spending by each economic sector has shown a similar growth pattern, so much so that the relative proportions borne by each have remained fairly constant. However, the cost burden is not shared equally across the economy. Over time, private business spending on pollution abatement represents about 65 percent of the total on average, public sector spending accounts for about 27 percent, with the personal private sector responsible for the remainder. Internet access to the report from which these data are drawn is available at www.bea.gov/ </a:t>
            </a:r>
            <a:r>
              <a:rPr lang="en-GB" sz="1200" b="0" i="0" kern="1200" dirty="0" err="1">
                <a:solidFill>
                  <a:schemeClr val="tx1"/>
                </a:solidFill>
                <a:latin typeface="Arial" pitchFamily="34" charset="0"/>
                <a:ea typeface="+mn-ea"/>
                <a:cs typeface="+mn-cs"/>
              </a:rPr>
              <a:t>scb</a:t>
            </a:r>
            <a:r>
              <a:rPr lang="en-GB" sz="1200" b="0" i="0" kern="1200" dirty="0">
                <a:solidFill>
                  <a:schemeClr val="tx1"/>
                </a:solidFill>
                <a:latin typeface="Arial" pitchFamily="34" charset="0"/>
                <a:ea typeface="+mn-ea"/>
                <a:cs typeface="+mn-cs"/>
              </a:rPr>
              <a:t>/pdf/national/</a:t>
            </a:r>
            <a:r>
              <a:rPr lang="en-GB" sz="1200" b="0" i="0" kern="1200" dirty="0" err="1">
                <a:solidFill>
                  <a:schemeClr val="tx1"/>
                </a:solidFill>
                <a:latin typeface="Arial" pitchFamily="34" charset="0"/>
                <a:ea typeface="+mn-ea"/>
                <a:cs typeface="+mn-cs"/>
              </a:rPr>
              <a:t>niparel</a:t>
            </a:r>
            <a:r>
              <a:rPr lang="en-GB" sz="1200" b="0" i="0" kern="1200" dirty="0">
                <a:solidFill>
                  <a:schemeClr val="tx1"/>
                </a:solidFill>
                <a:latin typeface="Arial" pitchFamily="34" charset="0"/>
                <a:ea typeface="+mn-ea"/>
                <a:cs typeface="+mn-cs"/>
              </a:rPr>
              <a:t>/1996/0996eed.pdf.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To gain a better sense of abatement spending within the business sector, we can examine available abatement cost data for a more current year, 2005 to be specific. In Table 8.4, we present operating and capital abatement costs for five major manufacturing industries—chemicals, petroleum and coal products, primary metals, paper, and food. Notice that these costs are further broken down by type of abatement activity, specifically treatment, prevention, recycling, and disposal. This presentation gives us a better sense of how abatement costs are allocated within markets.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For every industry represented in Table 8.4, we observe that the highest proportion of abatement costs is associated with waste treatment. In the chemical industry, for example, this activity accounts for nearly 53 percent of operating costs and about 46 percent of capital costs. Similarly, for petroleum and coal, the proportions are 51 per- cent and 53 percent, respectively. Interestingly, firms in this latter industry also spend proportionately more on prevention relative to the other four industries, specifically 35 percent of operating costs and 45 percent of capital costs. Relatively high </a:t>
            </a:r>
            <a:r>
              <a:rPr lang="en-GB" sz="1200" b="0" i="0" kern="1200" dirty="0" err="1">
                <a:solidFill>
                  <a:schemeClr val="tx1"/>
                </a:solidFill>
                <a:latin typeface="Arial" pitchFamily="34" charset="0"/>
                <a:ea typeface="+mn-ea"/>
                <a:cs typeface="+mn-cs"/>
              </a:rPr>
              <a:t>expendi-tures</a:t>
            </a:r>
            <a:r>
              <a:rPr lang="en-GB" sz="1200" b="0" i="0" kern="1200" dirty="0">
                <a:solidFill>
                  <a:schemeClr val="tx1"/>
                </a:solidFill>
                <a:latin typeface="Arial" pitchFamily="34" charset="0"/>
                <a:ea typeface="+mn-ea"/>
                <a:cs typeface="+mn-cs"/>
              </a:rPr>
              <a:t> on treatment and prevention explain why petroleum and coal companies incur a proportionately lower amount of disposal costs relative to the other markets. Aggregating across all abatement activities, total operating and capital abatement costs for each of these five industries are depicted in Figure 8.4. (slide 14)  This illustrates at a glance how these costs vary across major manufacturing markets. Not surprisingly, total abatement spending by the chemical industry is higher than for any other industry at $7,244.9 million ($2010), comprising $1,419.8 million ($2010) in capital costs and $5,825.1 million ($2010) in operating costs. Moreover, total abatement spending for this market is more than $1 billion higher than the petroleum industry, which is ranked second by total abatement expenditures. These and other related data are available online at www.census.gov/prod/2008pubs/ma200-05.pdf. </a:t>
            </a:r>
          </a:p>
          <a:p>
            <a:endParaRPr lang="en-GB" sz="1200" b="0" i="0" kern="1200" dirty="0">
              <a:solidFill>
                <a:schemeClr val="tx1"/>
              </a:solidFill>
              <a:latin typeface="Arial" pitchFamily="34" charset="0"/>
              <a:ea typeface="+mn-ea"/>
              <a:cs typeface="+mn-cs"/>
            </a:endParaRPr>
          </a:p>
        </p:txBody>
      </p:sp>
      <p:sp>
        <p:nvSpPr>
          <p:cNvPr id="4" name="Slide Number Placeholder 3"/>
          <p:cNvSpPr>
            <a:spLocks noGrp="1"/>
          </p:cNvSpPr>
          <p:nvPr>
            <p:ph type="sldNum" sz="quarter" idx="10"/>
          </p:nvPr>
        </p:nvSpPr>
        <p:spPr/>
        <p:txBody>
          <a:bodyPr/>
          <a:lstStyle/>
          <a:p>
            <a:fld id="{68F9E27A-8D35-4F2E-AB78-1FA4F933A18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sz="1200" b="0" i="0" kern="1200" dirty="0">
                <a:solidFill>
                  <a:schemeClr val="tx1"/>
                </a:solidFill>
                <a:latin typeface="Arial" pitchFamily="34" charset="0"/>
                <a:ea typeface="+mn-ea"/>
                <a:cs typeface="+mn-cs"/>
              </a:rPr>
              <a:t>Cost Classifications by Environmental Media Another important policy consideration is the distribution of expenditures by environ- mental media (i.e., air, water, and solid waste). Table 8.5 shows U.S. abatement and control expenditures for 1975 through 1994 disaggregated by environmental media.</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sz="1200" b="0" i="0" kern="1200" dirty="0">
              <a:solidFill>
                <a:schemeClr val="tx1"/>
              </a:solidFill>
              <a:latin typeface="Arial" pitchFamily="34"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sz="1200" b="0" i="0" kern="1200" dirty="0">
                <a:solidFill>
                  <a:schemeClr val="tx1"/>
                </a:solidFill>
                <a:latin typeface="Arial" pitchFamily="34" charset="0"/>
                <a:ea typeface="+mn-ea"/>
                <a:cs typeface="+mn-cs"/>
              </a:rPr>
              <a:t>Such information helps policymakers examine how resources are allocated across environmental problems and how this allocation changes from period to period. To give context to these values, real gross domestic product (GDP) data also are provided in the table. This helps to illustrate the relative magnitude of environmental spending in the United States. Note that in 1994, for example, environmental spending on water resources was $62.36 billion ($2010). However, this is a relatively small percentage of GDP, at approximately 0.6%.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sz="1200" b="0" i="0" kern="1200" dirty="0">
              <a:solidFill>
                <a:schemeClr val="tx1"/>
              </a:solidFill>
              <a:latin typeface="Arial" pitchFamily="34"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sz="1200" b="0" i="0" kern="1200" dirty="0">
                <a:solidFill>
                  <a:schemeClr val="tx1"/>
                </a:solidFill>
                <a:latin typeface="Arial" pitchFamily="34" charset="0"/>
                <a:ea typeface="+mn-ea"/>
                <a:cs typeface="+mn-cs"/>
              </a:rPr>
              <a:t>As in the prior discussion, we can look at similar data within the manufacturing sector for a more current period. In this case, Figure 8.5 presents 2005 abatement cost data delineated by environmental media for the same five manufacturing industries we studied previously, i.e., chemicals, petroleum and coal, primary metals, paper, and food. To facilitate comparison, these values are expressed in 2010 dollars. Notice that abatement costs for air quality policies are significantly higher than for water and solid waste initiatives. In fact, total abatement expenditures for air quality are approximately 1.5 times as great as for water policy and some 2.4 times as high as for solid waste initiatives. We will investigate media-specific policy differences that might explain these relative costs in upcoming chapters. </a:t>
            </a:r>
            <a:endParaRPr lang="en-GB"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15</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sz="1200" b="0" i="0" kern="1200" dirty="0">
                <a:solidFill>
                  <a:schemeClr val="tx1"/>
                </a:solidFill>
                <a:latin typeface="Arial" pitchFamily="34" charset="0"/>
                <a:ea typeface="+mn-ea"/>
                <a:cs typeface="+mn-cs"/>
              </a:rPr>
              <a:t>FIGURE 8.5 Pollution Abatement Costs in 2005 by Environmental Media</a:t>
            </a:r>
          </a:p>
          <a:p>
            <a:endParaRPr lang="en-GB" sz="1200" b="0" i="0" kern="1200" dirty="0">
              <a:solidFill>
                <a:schemeClr val="tx1"/>
              </a:solidFill>
              <a:latin typeface="Arial" pitchFamily="34" charset="0"/>
              <a:ea typeface="+mn-ea"/>
              <a:cs typeface="+mn-cs"/>
            </a:endParaRPr>
          </a:p>
          <a:p>
            <a:r>
              <a:rPr lang="en-GB" sz="1200" b="1" i="0" kern="1200">
                <a:solidFill>
                  <a:schemeClr val="tx1"/>
                </a:solidFill>
                <a:latin typeface="Arial" pitchFamily="34" charset="0"/>
                <a:ea typeface="+mn-ea"/>
                <a:cs typeface="+mn-cs"/>
              </a:rPr>
              <a:t>LEcture </a:t>
            </a:r>
            <a:r>
              <a:rPr lang="en-GB" sz="1200" b="1" i="0" kern="1200" dirty="0">
                <a:solidFill>
                  <a:schemeClr val="tx1"/>
                </a:solidFill>
                <a:latin typeface="Arial" pitchFamily="34" charset="0"/>
                <a:ea typeface="+mn-ea"/>
                <a:cs typeface="+mn-cs"/>
              </a:rPr>
              <a:t>conclusions</a:t>
            </a:r>
          </a:p>
          <a:p>
            <a:r>
              <a:rPr lang="en-GB" sz="1200" b="0" i="0" kern="1200" dirty="0">
                <a:solidFill>
                  <a:schemeClr val="tx1"/>
                </a:solidFill>
                <a:latin typeface="Arial" pitchFamily="34" charset="0"/>
                <a:ea typeface="+mn-ea"/>
                <a:cs typeface="+mn-cs"/>
              </a:rPr>
              <a:t>Environmental cost assessment and estimation is a critical element of risk management. Although more tangible than benefit assessment, the valuation of environmental costs has its share of complexities. Chief among these is the divergence between the social costs of an environmental initiative and the explicit costs estimated in practice. In the absence of better techniques that can capture implicit costs, incremental cost estimates are generally assumed to be biased downward. </a:t>
            </a:r>
          </a:p>
          <a:p>
            <a:endParaRPr lang="en-GB" sz="1200" b="0" i="0" kern="1200" dirty="0">
              <a:solidFill>
                <a:schemeClr val="tx1"/>
              </a:solidFill>
              <a:latin typeface="Arial" pitchFamily="34" charset="0"/>
              <a:ea typeface="+mn-ea"/>
              <a:cs typeface="+mn-cs"/>
            </a:endParaRPr>
          </a:p>
          <a:p>
            <a:r>
              <a:rPr lang="en-GB" sz="1200" b="0" i="0" kern="1200" dirty="0">
                <a:solidFill>
                  <a:schemeClr val="tx1"/>
                </a:solidFill>
                <a:latin typeface="Arial" pitchFamily="34" charset="0"/>
                <a:ea typeface="+mn-ea"/>
                <a:cs typeface="+mn-cs"/>
              </a:rPr>
              <a:t>As economists search for a practical solution to this problem, they also look for ways to improve their estimates of explicit costs. The combined use of the survey and engineering approaches appears to be one way that greater accuracy can be achieved. Related to these efforts are attempts to classify cost data in ways that are meaningful to policy evaluation procedures and to the formulation of new programs and initiatives. The motivation is simple. Policymakers have to make important decisions based in part on the results of environmental cost estimation. In Chapter 9, we will explain precisely how environmental policy is influenced by both benefit and cost estimates when they are systematically considered in a formal benefit-cost analysis.</a:t>
            </a:r>
            <a:endParaRPr lang="en-GB" dirty="0"/>
          </a:p>
        </p:txBody>
      </p:sp>
      <p:sp>
        <p:nvSpPr>
          <p:cNvPr id="4" name="Slide Number Placeholder 3"/>
          <p:cNvSpPr>
            <a:spLocks noGrp="1"/>
          </p:cNvSpPr>
          <p:nvPr>
            <p:ph type="sldNum" sz="quarter" idx="10"/>
          </p:nvPr>
        </p:nvSpPr>
        <p:spPr/>
        <p:txBody>
          <a:bodyPr/>
          <a:lstStyle/>
          <a:p>
            <a:fld id="{68F9E27A-8D35-4F2E-AB78-1FA4F933A18F}" type="slidenum">
              <a:rPr lang="en-US" smtClean="0"/>
              <a:pPr/>
              <a:t>16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77890" name="Rectangle 2"/>
          <p:cNvSpPr>
            <a:spLocks noGrp="1" noChangeArrowheads="1"/>
          </p:cNvSpPr>
          <p:nvPr>
            <p:ph type="ctrTitle"/>
          </p:nvPr>
        </p:nvSpPr>
        <p:spPr>
          <a:xfrm>
            <a:off x="4218709" y="685800"/>
            <a:ext cx="4620491" cy="3048000"/>
          </a:xfrm>
        </p:spPr>
        <p:txBody>
          <a:bodyPr/>
          <a:lstStyle>
            <a:lvl1pPr>
              <a:defRPr sz="4000">
                <a:latin typeface="+mj-lt"/>
              </a:defRPr>
            </a:lvl1pPr>
          </a:lstStyle>
          <a:p>
            <a:r>
              <a:rPr lang="en-US"/>
              <a:t>Click to edit Master title style</a:t>
            </a:r>
            <a:endParaRPr lang="en-US" dirty="0"/>
          </a:p>
        </p:txBody>
      </p:sp>
      <p:sp>
        <p:nvSpPr>
          <p:cNvPr id="677891" name="Rectangle 3"/>
          <p:cNvSpPr>
            <a:spLocks noGrp="1" noChangeArrowheads="1"/>
          </p:cNvSpPr>
          <p:nvPr>
            <p:ph type="subTitle" idx="1"/>
          </p:nvPr>
        </p:nvSpPr>
        <p:spPr>
          <a:xfrm>
            <a:off x="4267200" y="4087091"/>
            <a:ext cx="4495800" cy="1143000"/>
          </a:xfrm>
        </p:spPr>
        <p:txBody>
          <a:bodyPr/>
          <a:lstStyle>
            <a:lvl1pPr marL="0" indent="0">
              <a:buFont typeface="Wingdings" pitchFamily="2" charset="2"/>
              <a:buNone/>
              <a:defRPr sz="2000" b="0"/>
            </a:lvl1pPr>
          </a:lstStyle>
          <a:p>
            <a:r>
              <a:rPr lang="en-US"/>
              <a:t>Click to edit Master subtitle style</a:t>
            </a:r>
            <a:endParaRPr lang="en-US" dirty="0"/>
          </a:p>
        </p:txBody>
      </p:sp>
      <p:sp>
        <p:nvSpPr>
          <p:cNvPr id="677894" name="Rectangle 6"/>
          <p:cNvSpPr>
            <a:spLocks noGrp="1" noChangeArrowheads="1"/>
          </p:cNvSpPr>
          <p:nvPr>
            <p:ph type="sldNum" sz="quarter" idx="4"/>
          </p:nvPr>
        </p:nvSpPr>
        <p:spPr>
          <a:xfrm>
            <a:off x="8001000" y="6248400"/>
            <a:ext cx="838200" cy="457200"/>
          </a:xfrm>
        </p:spPr>
        <p:txBody>
          <a:bodyPr/>
          <a:lstStyle>
            <a:lvl1pPr>
              <a:defRPr/>
            </a:lvl1pPr>
          </a:lstStyle>
          <a:p>
            <a:fld id="{1F3E31D5-9663-4AC4-BEAF-2F389A807E57}" type="slidenum">
              <a:rPr lang="en-US" smtClean="0"/>
              <a:pPr/>
              <a:t>‹#›</a:t>
            </a:fld>
            <a:endParaRPr lang="en-US" dirty="0"/>
          </a:p>
        </p:txBody>
      </p:sp>
      <p:sp>
        <p:nvSpPr>
          <p:cNvPr id="677896" name="Line 8"/>
          <p:cNvSpPr>
            <a:spLocks noChangeShapeType="1"/>
          </p:cNvSpPr>
          <p:nvPr/>
        </p:nvSpPr>
        <p:spPr bwMode="auto">
          <a:xfrm>
            <a:off x="266700" y="6172200"/>
            <a:ext cx="8610600" cy="0"/>
          </a:xfrm>
          <a:prstGeom prst="line">
            <a:avLst/>
          </a:prstGeom>
          <a:noFill/>
          <a:ln w="12700">
            <a:solidFill>
              <a:schemeClr val="tx2"/>
            </a:solidFill>
            <a:round/>
            <a:headEnd/>
            <a:tailEnd/>
          </a:ln>
          <a:effectLst/>
        </p:spPr>
        <p:txBody>
          <a:bodyPr/>
          <a:lstStyle/>
          <a:p>
            <a:endParaRPr lang="en-US" dirty="0"/>
          </a:p>
        </p:txBody>
      </p:sp>
      <p:sp>
        <p:nvSpPr>
          <p:cNvPr id="11" name="Footer Placeholder 10"/>
          <p:cNvSpPr>
            <a:spLocks noGrp="1"/>
          </p:cNvSpPr>
          <p:nvPr>
            <p:ph type="ftr" sz="quarter" idx="10"/>
          </p:nvPr>
        </p:nvSpPr>
        <p:spPr/>
        <p:txBody>
          <a:bodyPr/>
          <a:lstStyle/>
          <a:p>
            <a:endParaRPr lang="en-US"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9154" y="1066800"/>
            <a:ext cx="3263220" cy="4191000"/>
          </a:xfrm>
          <a:prstGeom prst="rect">
            <a:avLst/>
          </a:prstGeom>
          <a:noFill/>
          <a:ln>
            <a:noFill/>
          </a:ln>
          <a:effectLst>
            <a:innerShdw blurRad="63500" dist="50800" dir="18900000">
              <a:prstClr val="black">
                <a:alpha val="50000"/>
              </a:prstClr>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0"/>
            <a:ext cx="7772400" cy="1600200"/>
          </a:xfrm>
        </p:spPr>
        <p:txBody>
          <a:bodyPr anchor="t"/>
          <a:lstStyle>
            <a:lvl1pPr algn="l">
              <a:defRPr sz="3200" b="1" cap="all"/>
            </a:lvl1pPr>
          </a:lstStyle>
          <a:p>
            <a:r>
              <a:rPr lang="en-US"/>
              <a:t>Click to edit Master title style</a:t>
            </a:r>
            <a:endParaRPr lang="en-US" dirty="0"/>
          </a:p>
        </p:txBody>
      </p:sp>
      <p:sp>
        <p:nvSpPr>
          <p:cNvPr id="5" name="Slide Number Placeholder 4"/>
          <p:cNvSpPr>
            <a:spLocks noGrp="1"/>
          </p:cNvSpPr>
          <p:nvPr>
            <p:ph type="sldNum" sz="quarter" idx="11"/>
          </p:nvPr>
        </p:nvSpPr>
        <p:spPr/>
        <p:txBody>
          <a:bodyPr/>
          <a:lstStyle>
            <a:lvl1pPr>
              <a:defRPr/>
            </a:lvl1pPr>
          </a:lstStyle>
          <a:p>
            <a:fld id="{9D4DE923-B349-4547-823B-DD157E226686}"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p:cNvSpPr>
            <a:spLocks noGrp="1"/>
          </p:cNvSpPr>
          <p:nvPr>
            <p:ph type="sldNum" sz="quarter" idx="11"/>
          </p:nvPr>
        </p:nvSpPr>
        <p:spPr>
          <a:xfrm>
            <a:off x="8077200" y="6248400"/>
            <a:ext cx="838200" cy="457200"/>
          </a:xfrm>
        </p:spPr>
        <p:txBody>
          <a:bodyPr/>
          <a:lstStyle>
            <a:lvl1pPr>
              <a:defRPr/>
            </a:lvl1pPr>
          </a:lstStyle>
          <a:p>
            <a:fld id="{E4AD3806-7568-46E9-9800-C603417F1DA4}"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906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p:txBody>
          <a:bodyPr/>
          <a:lstStyle>
            <a:lvl1pPr>
              <a:defRPr/>
            </a:lvl1pPr>
          </a:lstStyle>
          <a:p>
            <a:fld id="{CF18939D-4A4E-425D-8FB9-A53248A630B4}"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57200"/>
            <a:ext cx="8153400" cy="1249362"/>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p:cNvSpPr>
            <a:spLocks noGrp="1"/>
          </p:cNvSpPr>
          <p:nvPr>
            <p:ph type="sldNum" sz="quarter" idx="11"/>
          </p:nvPr>
        </p:nvSpPr>
        <p:spPr/>
        <p:txBody>
          <a:bodyPr/>
          <a:lstStyle>
            <a:lvl1pPr>
              <a:defRPr/>
            </a:lvl1pPr>
          </a:lstStyle>
          <a:p>
            <a:fld id="{F6841F2A-0D52-4A19-82A3-4FAADE7DDC5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Slide Number Placeholder 3"/>
          <p:cNvSpPr>
            <a:spLocks noGrp="1"/>
          </p:cNvSpPr>
          <p:nvPr>
            <p:ph type="sldNum" sz="quarter" idx="11"/>
          </p:nvPr>
        </p:nvSpPr>
        <p:spPr/>
        <p:txBody>
          <a:bodyPr/>
          <a:lstStyle>
            <a:lvl1pPr>
              <a:defRPr/>
            </a:lvl1pPr>
          </a:lstStyle>
          <a:p>
            <a:fld id="{EBBA46C3-3E54-47C0-8E66-434AEF62ED15}" type="slidenum">
              <a:rPr lang="en-US" smtClean="0"/>
              <a:pPr/>
              <a:t>‹#›</a:t>
            </a:fld>
            <a:endParaRPr lang="en-US" dirty="0"/>
          </a:p>
        </p:txBody>
      </p:sp>
      <p:sp>
        <p:nvSpPr>
          <p:cNvPr id="5" name="Footer Placeholder 4"/>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lvl1pPr>
              <a:defRPr/>
            </a:lvl1pPr>
          </a:lstStyle>
          <a:p>
            <a:fld id="{03C6880D-414E-4DB6-80A6-93B730209E68}" type="slidenum">
              <a:rPr lang="en-US" smtClean="0"/>
              <a:pPr/>
              <a:t>‹#›</a:t>
            </a:fld>
            <a:endParaRPr lang="en-US" dirty="0"/>
          </a:p>
        </p:txBody>
      </p:sp>
      <p:sp>
        <p:nvSpPr>
          <p:cNvPr id="4" name="Footer Placeholder 3"/>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8F40B6FA-0FD7-4CCD-BD6F-B5AECE7AF8A9}"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Slide Number Placeholder 5"/>
          <p:cNvSpPr>
            <a:spLocks noGrp="1"/>
          </p:cNvSpPr>
          <p:nvPr>
            <p:ph type="sldNum" sz="quarter" idx="11"/>
          </p:nvPr>
        </p:nvSpPr>
        <p:spPr/>
        <p:txBody>
          <a:bodyPr/>
          <a:lstStyle>
            <a:lvl1pPr>
              <a:defRPr/>
            </a:lvl1pPr>
          </a:lstStyle>
          <a:p>
            <a:fld id="{A3E525E1-5160-4DF8-8468-0E31DCA8742A}"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5A6087A9-30D7-422D-92C9-BAE57DA95066}"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90600" y="457200"/>
            <a:ext cx="56769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p:txBody>
          <a:bodyPr/>
          <a:lstStyle>
            <a:lvl1pPr>
              <a:defRPr/>
            </a:lvl1pPr>
          </a:lstStyle>
          <a:p>
            <a:fld id="{388FEB18-9D78-4730-8DCF-9638C0BE2BD1}" type="slidenum">
              <a:rPr lang="en-US" smtClean="0"/>
              <a:pPr/>
              <a:t>‹#›</a:t>
            </a:fld>
            <a:endParaRPr lang="en-US" dirty="0"/>
          </a:p>
        </p:txBody>
      </p:sp>
      <p:sp>
        <p:nvSpPr>
          <p:cNvPr id="6" name="Footer Placeholder 5"/>
          <p:cNvSpPr>
            <a:spLocks noGrp="1"/>
          </p:cNvSpPr>
          <p:nvPr>
            <p:ph type="ftr" sz="quarter" idx="12"/>
          </p:nvPr>
        </p:nvSpPr>
        <p:spPr/>
        <p:txBody>
          <a:bodyPr/>
          <a:lstStyle/>
          <a:p>
            <a:endParaRPr lang="en-US" dirty="0"/>
          </a:p>
        </p:txBody>
      </p:sp>
    </p:spTree>
  </p:cSld>
  <p:clrMapOvr>
    <a:masterClrMapping/>
  </p:clrMapOvr>
  <p:transition spd="slow">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848600" cy="1295400"/>
          </a:xfrm>
        </p:spPr>
        <p:txBody>
          <a:bodyPr/>
          <a:lstStyle/>
          <a:p>
            <a:r>
              <a:rPr lang="en-US"/>
              <a:t>Click to edit Master title style</a:t>
            </a:r>
          </a:p>
        </p:txBody>
      </p:sp>
      <p:sp>
        <p:nvSpPr>
          <p:cNvPr id="3" name="Text Placeholder 2"/>
          <p:cNvSpPr>
            <a:spLocks noGrp="1"/>
          </p:cNvSpPr>
          <p:nvPr>
            <p:ph type="body" sz="half" idx="1"/>
          </p:nvPr>
        </p:nvSpPr>
        <p:spPr>
          <a:xfrm>
            <a:off x="9906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9530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1"/>
          </p:nvPr>
        </p:nvSpPr>
        <p:spPr>
          <a:xfrm>
            <a:off x="7848600" y="6248400"/>
            <a:ext cx="1066800" cy="457200"/>
          </a:xfrm>
        </p:spPr>
        <p:txBody>
          <a:bodyPr/>
          <a:lstStyle>
            <a:lvl1pPr>
              <a:defRPr/>
            </a:lvl1pPr>
          </a:lstStyle>
          <a:p>
            <a:fld id="{9D4DE923-B349-4547-823B-DD157E226686}"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transition spd="slow">
    <p:strips dir="rd"/>
  </p:transition>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AFC5C9">
                <a:lumMod val="90000"/>
                <a:lumOff val="10000"/>
                <a:alpha val="66000"/>
              </a:srgbClr>
            </a:gs>
            <a:gs pos="57000">
              <a:srgbClr val="D2E2F6"/>
            </a:gs>
            <a:gs pos="93000">
              <a:srgbClr val="4F6F71"/>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676866" name="Rectangle 2"/>
          <p:cNvSpPr>
            <a:spLocks noGrp="1" noChangeArrowheads="1"/>
          </p:cNvSpPr>
          <p:nvPr>
            <p:ph type="title"/>
          </p:nvPr>
        </p:nvSpPr>
        <p:spPr bwMode="auto">
          <a:xfrm>
            <a:off x="914400" y="457200"/>
            <a:ext cx="7848600" cy="1295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US" dirty="0"/>
          </a:p>
        </p:txBody>
      </p:sp>
      <p:sp>
        <p:nvSpPr>
          <p:cNvPr id="676867" name="Rectangle 3"/>
          <p:cNvSpPr>
            <a:spLocks noGrp="1" noChangeArrowheads="1"/>
          </p:cNvSpPr>
          <p:nvPr>
            <p:ph type="body" idx="1"/>
          </p:nvPr>
        </p:nvSpPr>
        <p:spPr bwMode="auto">
          <a:xfrm>
            <a:off x="838200" y="1981200"/>
            <a:ext cx="79248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76869" name="Rectangle 5"/>
          <p:cNvSpPr>
            <a:spLocks noGrp="1" noChangeArrowheads="1"/>
          </p:cNvSpPr>
          <p:nvPr>
            <p:ph type="sldNum" sz="quarter" idx="4"/>
          </p:nvPr>
        </p:nvSpPr>
        <p:spPr bwMode="auto">
          <a:xfrm>
            <a:off x="8305800" y="6248400"/>
            <a:ext cx="609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chemeClr val="tx2"/>
                </a:solidFill>
              </a:defRPr>
            </a:lvl1pPr>
          </a:lstStyle>
          <a:p>
            <a:fld id="{9D4DE923-B349-4547-823B-DD157E226686}" type="slidenum">
              <a:rPr lang="en-US" smtClean="0"/>
              <a:pPr/>
              <a:t>‹#›</a:t>
            </a:fld>
            <a:endParaRPr lang="en-US" dirty="0"/>
          </a:p>
        </p:txBody>
      </p:sp>
      <p:sp>
        <p:nvSpPr>
          <p:cNvPr id="676871" name="Line 7"/>
          <p:cNvSpPr>
            <a:spLocks noChangeShapeType="1"/>
          </p:cNvSpPr>
          <p:nvPr/>
        </p:nvSpPr>
        <p:spPr bwMode="auto">
          <a:xfrm>
            <a:off x="228600" y="304800"/>
            <a:ext cx="8610600" cy="0"/>
          </a:xfrm>
          <a:prstGeom prst="line">
            <a:avLst/>
          </a:prstGeom>
          <a:noFill/>
          <a:ln w="82550">
            <a:solidFill>
              <a:srgbClr val="006C00"/>
            </a:solidFill>
            <a:round/>
            <a:headEnd/>
            <a:tailEnd/>
          </a:ln>
          <a:effectLst>
            <a:outerShdw blurRad="50800" dist="50800" dir="5400000" algn="ctr" rotWithShape="0">
              <a:schemeClr val="tx1"/>
            </a:outerShdw>
          </a:effectLst>
        </p:spPr>
        <p:txBody>
          <a:bodyPr/>
          <a:lstStyle/>
          <a:p>
            <a:endParaRPr lang="en-US" dirty="0"/>
          </a:p>
        </p:txBody>
      </p:sp>
      <p:sp>
        <p:nvSpPr>
          <p:cNvPr id="8" name="TextBox 7"/>
          <p:cNvSpPr txBox="1"/>
          <p:nvPr/>
        </p:nvSpPr>
        <p:spPr>
          <a:xfrm>
            <a:off x="152400" y="6248400"/>
            <a:ext cx="8077200" cy="415498"/>
          </a:xfrm>
          <a:prstGeom prst="rect">
            <a:avLst/>
          </a:prstGeom>
          <a:noFill/>
        </p:spPr>
        <p:txBody>
          <a:bodyPr wrap="square" rtlCol="0">
            <a:spAutoFit/>
          </a:bodyPr>
          <a:lstStyle/>
          <a:p>
            <a:r>
              <a:rPr lang="en-US" sz="1050" dirty="0"/>
              <a:t>© 2013 </a:t>
            </a:r>
            <a:r>
              <a:rPr lang="en-US" sz="1050" dirty="0" err="1"/>
              <a:t>Cengage</a:t>
            </a:r>
            <a:r>
              <a:rPr lang="en-US" sz="1050" dirty="0"/>
              <a:t> Learning. All Rights Reserved. May not be copied, scanned, or duplicated, in whole or in part, except for use as permitted in a license distributed with a certain product or service or otherwise on a password-protected website for classroom use.</a:t>
            </a:r>
          </a:p>
        </p:txBody>
      </p:sp>
      <p:sp>
        <p:nvSpPr>
          <p:cNvPr id="10" name="Footer Placeholder 9"/>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Lst>
  <p:transition spd="slow">
    <p:strips dir="rd"/>
  </p:transition>
  <p:hf hdr="0" ftr="0" dt="0"/>
  <p:txStyles>
    <p:titleStyle>
      <a:lvl1pPr algn="l" rtl="0" eaLnBrk="1" fontAlgn="base" hangingPunct="1">
        <a:spcBef>
          <a:spcPct val="0"/>
        </a:spcBef>
        <a:spcAft>
          <a:spcPct val="0"/>
        </a:spcAft>
        <a:defRPr sz="3900">
          <a:solidFill>
            <a:schemeClr val="tx2"/>
          </a:solidFill>
          <a:latin typeface="+mj-lt"/>
          <a:ea typeface="+mj-ea"/>
          <a:cs typeface="+mj-cs"/>
        </a:defRPr>
      </a:lvl1pPr>
      <a:lvl2pPr algn="l" rtl="0" eaLnBrk="1" fontAlgn="base" hangingPunct="1">
        <a:spcBef>
          <a:spcPct val="0"/>
        </a:spcBef>
        <a:spcAft>
          <a:spcPct val="0"/>
        </a:spcAft>
        <a:defRPr sz="3900">
          <a:solidFill>
            <a:schemeClr val="tx2"/>
          </a:solidFill>
          <a:latin typeface="Arial" pitchFamily="34" charset="0"/>
        </a:defRPr>
      </a:lvl2pPr>
      <a:lvl3pPr algn="l" rtl="0" eaLnBrk="1" fontAlgn="base" hangingPunct="1">
        <a:spcBef>
          <a:spcPct val="0"/>
        </a:spcBef>
        <a:spcAft>
          <a:spcPct val="0"/>
        </a:spcAft>
        <a:defRPr sz="3900">
          <a:solidFill>
            <a:schemeClr val="tx2"/>
          </a:solidFill>
          <a:latin typeface="Arial" pitchFamily="34" charset="0"/>
        </a:defRPr>
      </a:lvl3pPr>
      <a:lvl4pPr algn="l" rtl="0" eaLnBrk="1" fontAlgn="base" hangingPunct="1">
        <a:spcBef>
          <a:spcPct val="0"/>
        </a:spcBef>
        <a:spcAft>
          <a:spcPct val="0"/>
        </a:spcAft>
        <a:defRPr sz="3900">
          <a:solidFill>
            <a:schemeClr val="tx2"/>
          </a:solidFill>
          <a:latin typeface="Arial" pitchFamily="34" charset="0"/>
        </a:defRPr>
      </a:lvl4pPr>
      <a:lvl5pPr algn="l" rtl="0" eaLnBrk="1" fontAlgn="base" hangingPunct="1">
        <a:spcBef>
          <a:spcPct val="0"/>
        </a:spcBef>
        <a:spcAft>
          <a:spcPct val="0"/>
        </a:spcAft>
        <a:defRPr sz="3900">
          <a:solidFill>
            <a:schemeClr val="tx2"/>
          </a:solidFill>
          <a:latin typeface="Arial" pitchFamily="34" charset="0"/>
        </a:defRPr>
      </a:lvl5pPr>
      <a:lvl6pPr marL="457200" algn="l" rtl="0" eaLnBrk="1" fontAlgn="base" hangingPunct="1">
        <a:spcBef>
          <a:spcPct val="0"/>
        </a:spcBef>
        <a:spcAft>
          <a:spcPct val="0"/>
        </a:spcAft>
        <a:defRPr sz="3900">
          <a:solidFill>
            <a:schemeClr val="tx2"/>
          </a:solidFill>
          <a:latin typeface="Arial" pitchFamily="34" charset="0"/>
        </a:defRPr>
      </a:lvl6pPr>
      <a:lvl7pPr marL="914400" algn="l" rtl="0" eaLnBrk="1" fontAlgn="base" hangingPunct="1">
        <a:spcBef>
          <a:spcPct val="0"/>
        </a:spcBef>
        <a:spcAft>
          <a:spcPct val="0"/>
        </a:spcAft>
        <a:defRPr sz="3900">
          <a:solidFill>
            <a:schemeClr val="tx2"/>
          </a:solidFill>
          <a:latin typeface="Arial" pitchFamily="34" charset="0"/>
        </a:defRPr>
      </a:lvl7pPr>
      <a:lvl8pPr marL="1371600" algn="l" rtl="0" eaLnBrk="1" fontAlgn="base" hangingPunct="1">
        <a:spcBef>
          <a:spcPct val="0"/>
        </a:spcBef>
        <a:spcAft>
          <a:spcPct val="0"/>
        </a:spcAft>
        <a:defRPr sz="3900">
          <a:solidFill>
            <a:schemeClr val="tx2"/>
          </a:solidFill>
          <a:latin typeface="Arial" pitchFamily="34" charset="0"/>
        </a:defRPr>
      </a:lvl8pPr>
      <a:lvl9pPr marL="1828800" algn="l" rtl="0" eaLnBrk="1" fontAlgn="base" hangingPunct="1">
        <a:spcBef>
          <a:spcPct val="0"/>
        </a:spcBef>
        <a:spcAft>
          <a:spcPct val="0"/>
        </a:spcAft>
        <a:defRPr sz="3900">
          <a:solidFill>
            <a:schemeClr val="tx2"/>
          </a:solidFill>
          <a:latin typeface="Arial" pitchFamily="34" charset="0"/>
        </a:defRPr>
      </a:lvl9pPr>
    </p:titleStyle>
    <p:bodyStyle>
      <a:lvl1pPr marL="342900" indent="-342900" algn="l" rtl="0" eaLnBrk="1" fontAlgn="base" hangingPunct="1">
        <a:spcBef>
          <a:spcPct val="20000"/>
        </a:spcBef>
        <a:spcAft>
          <a:spcPct val="0"/>
        </a:spcAft>
        <a:buClr>
          <a:schemeClr val="bg2"/>
        </a:buClr>
        <a:buSzPct val="85000"/>
        <a:buFont typeface="Wingdings" pitchFamily="2" charset="2"/>
        <a:buChar char="n"/>
        <a:defRPr sz="2800">
          <a:solidFill>
            <a:schemeClr val="tx2"/>
          </a:solidFill>
          <a:latin typeface="+mn-lt"/>
          <a:ea typeface="+mn-ea"/>
          <a:cs typeface="+mn-cs"/>
        </a:defRPr>
      </a:lvl1pPr>
      <a:lvl2pPr marL="742950" indent="-285750" algn="l" rtl="0" eaLnBrk="1" fontAlgn="base" hangingPunct="1">
        <a:spcBef>
          <a:spcPct val="20000"/>
        </a:spcBef>
        <a:spcAft>
          <a:spcPct val="0"/>
        </a:spcAft>
        <a:buClr>
          <a:schemeClr val="bg2"/>
        </a:buClr>
        <a:buSzPct val="75000"/>
        <a:buFont typeface="Wingdings" pitchFamily="2" charset="2"/>
        <a:buChar char="n"/>
        <a:defRPr sz="2500">
          <a:solidFill>
            <a:schemeClr val="tx2"/>
          </a:solidFill>
          <a:latin typeface="+mn-lt"/>
        </a:defRPr>
      </a:lvl2pPr>
      <a:lvl3pPr marL="1143000" indent="-228600" algn="l" rtl="0" eaLnBrk="1" fontAlgn="base" hangingPunct="1">
        <a:spcBef>
          <a:spcPct val="20000"/>
        </a:spcBef>
        <a:spcAft>
          <a:spcPct val="0"/>
        </a:spcAft>
        <a:buClr>
          <a:schemeClr val="bg2"/>
        </a:buClr>
        <a:buSzPct val="70000"/>
        <a:buFont typeface="Wingdings" pitchFamily="2" charset="2"/>
        <a:buChar char="p"/>
        <a:defRPr sz="2200">
          <a:solidFill>
            <a:schemeClr val="tx2"/>
          </a:solidFill>
          <a:latin typeface="+mn-lt"/>
        </a:defRPr>
      </a:lvl3pPr>
      <a:lvl4pPr marL="1600200" indent="-228600" algn="l" rtl="0" eaLnBrk="1" fontAlgn="base" hangingPunct="1">
        <a:spcBef>
          <a:spcPct val="20000"/>
        </a:spcBef>
        <a:spcAft>
          <a:spcPct val="0"/>
        </a:spcAft>
        <a:buClr>
          <a:schemeClr val="bg2"/>
        </a:buClr>
        <a:buSzPct val="70000"/>
        <a:buFont typeface="Wingdings" pitchFamily="2" charset="2"/>
        <a:buChar char="n"/>
        <a:defRPr sz="2000">
          <a:solidFill>
            <a:schemeClr val="tx2"/>
          </a:solidFill>
          <a:latin typeface="+mn-lt"/>
        </a:defRPr>
      </a:lvl4pPr>
      <a:lvl5pPr marL="20574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5pPr>
      <a:lvl6pPr marL="25146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6pPr>
      <a:lvl7pPr marL="29718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7pPr>
      <a:lvl8pPr marL="34290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8pPr>
      <a:lvl9pPr marL="3886200" indent="-228600" algn="l" rtl="0" eaLnBrk="1" fontAlgn="base" hangingPunct="1">
        <a:spcBef>
          <a:spcPct val="20000"/>
        </a:spcBef>
        <a:spcAft>
          <a:spcPct val="0"/>
        </a:spcAft>
        <a:buClr>
          <a:schemeClr val="bg2"/>
        </a:buClr>
        <a:buSzPct val="70000"/>
        <a:buFont typeface="Wingdings" pitchFamily="2" charset="2"/>
        <a:buChar char="o"/>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US" dirty="0"/>
              <a:t>Assessing Costs for Environmental Decision Making</a:t>
            </a:r>
          </a:p>
        </p:txBody>
      </p:sp>
    </p:spTree>
  </p:cSld>
  <p:clrMapOvr>
    <a:masterClrMapping/>
  </p:clrMapOvr>
  <p:transition spd="slow">
    <p:strips dir="rd"/>
  </p:transition>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xfrm>
            <a:off x="609600" y="609600"/>
            <a:ext cx="8153400" cy="1143000"/>
          </a:xfrm>
        </p:spPr>
        <p:txBody>
          <a:bodyPr/>
          <a:lstStyle/>
          <a:p>
            <a:r>
              <a:rPr lang="en-US" sz="3700" dirty="0"/>
              <a:t>Environmental Costs</a:t>
            </a:r>
            <a:br>
              <a:rPr lang="en-US" sz="3700" dirty="0"/>
            </a:br>
            <a:r>
              <a:rPr lang="en-US" sz="3300" dirty="0"/>
              <a:t>Conceptual Issues</a:t>
            </a:r>
          </a:p>
        </p:txBody>
      </p:sp>
      <p:sp>
        <p:nvSpPr>
          <p:cNvPr id="191491" name="Rectangle 3"/>
          <p:cNvSpPr>
            <a:spLocks noGrp="1" noChangeArrowheads="1"/>
          </p:cNvSpPr>
          <p:nvPr>
            <p:ph idx="1"/>
          </p:nvPr>
        </p:nvSpPr>
        <p:spPr>
          <a:xfrm>
            <a:off x="533400" y="1905000"/>
            <a:ext cx="8458200" cy="3962400"/>
          </a:xfrm>
        </p:spPr>
        <p:txBody>
          <a:bodyPr/>
          <a:lstStyle/>
          <a:p>
            <a:pPr marL="533400" indent="-533400"/>
            <a:r>
              <a:rPr lang="en-US" dirty="0"/>
              <a:t>Incremental costs are the change in costs arising from an environmental policy initiative</a:t>
            </a:r>
          </a:p>
          <a:p>
            <a:pPr marL="533400" indent="-533400"/>
            <a:r>
              <a:rPr lang="en-US" dirty="0">
                <a:solidFill>
                  <a:srgbClr val="2E5D7A"/>
                </a:solidFill>
              </a:rPr>
              <a:t>Economic costs</a:t>
            </a:r>
            <a:r>
              <a:rPr lang="en-US" dirty="0"/>
              <a:t> include</a:t>
            </a:r>
          </a:p>
          <a:p>
            <a:pPr marL="952500" lvl="1" indent="-495300"/>
            <a:r>
              <a:rPr lang="en-US" sz="2300" dirty="0"/>
              <a:t>Explicit (or monetary) costs</a:t>
            </a:r>
          </a:p>
          <a:p>
            <a:pPr marL="952500" lvl="1" indent="-495300"/>
            <a:r>
              <a:rPr lang="en-US" sz="2300" dirty="0"/>
              <a:t>Implicit (or nonmonetary) costs</a:t>
            </a:r>
            <a:r>
              <a:rPr lang="en-US" dirty="0"/>
              <a:t> </a:t>
            </a:r>
          </a:p>
          <a:p>
            <a:pPr marL="533400" indent="-533400"/>
            <a:r>
              <a:rPr lang="en-US" dirty="0"/>
              <a:t>Ideal measure is the </a:t>
            </a:r>
            <a:r>
              <a:rPr lang="en-US" dirty="0">
                <a:solidFill>
                  <a:srgbClr val="295D97"/>
                </a:solidFill>
              </a:rPr>
              <a:t>social costs</a:t>
            </a:r>
            <a:r>
              <a:rPr lang="en-US" dirty="0"/>
              <a:t> of policy</a:t>
            </a:r>
          </a:p>
          <a:p>
            <a:pPr marL="952500" lvl="1" indent="-495300"/>
            <a:r>
              <a:rPr lang="en-US" sz="2300" dirty="0"/>
              <a:t>Expenditures needed to compensate society for resources used so that its utility level remains the same</a:t>
            </a:r>
            <a:endParaRPr lang="en-US" sz="2100" dirty="0"/>
          </a:p>
        </p:txBody>
      </p:sp>
      <p:sp>
        <p:nvSpPr>
          <p:cNvPr id="5" name="Slide Number Placeholder 4"/>
          <p:cNvSpPr>
            <a:spLocks noGrp="1"/>
          </p:cNvSpPr>
          <p:nvPr>
            <p:ph type="sldNum" sz="quarter" idx="11"/>
          </p:nvPr>
        </p:nvSpPr>
        <p:spPr/>
        <p:txBody>
          <a:bodyPr/>
          <a:lstStyle/>
          <a:p>
            <a:fld id="{5B868041-3A4B-457D-BBE8-4C63FE15501C}" type="slidenum">
              <a:rPr lang="en-US"/>
              <a:pPr/>
              <a:t>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1490"/>
                                        </p:tgtEl>
                                        <p:attrNameLst>
                                          <p:attrName>style.visibility</p:attrName>
                                        </p:attrNameLst>
                                      </p:cBhvr>
                                      <p:to>
                                        <p:strVal val="visible"/>
                                      </p:to>
                                    </p:set>
                                    <p:animEffect transition="in" filter="fade">
                                      <p:cBhvr>
                                        <p:cTn id="7" dur="2000"/>
                                        <p:tgtEl>
                                          <p:spTgt spid="1914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1491">
                                            <p:txEl>
                                              <p:pRg st="0" end="0"/>
                                            </p:txEl>
                                          </p:spTgt>
                                        </p:tgtEl>
                                        <p:attrNameLst>
                                          <p:attrName>style.visibility</p:attrName>
                                        </p:attrNameLst>
                                      </p:cBhvr>
                                      <p:to>
                                        <p:strVal val="visible"/>
                                      </p:to>
                                    </p:set>
                                    <p:animEffect transition="in" filter="wipe(left)">
                                      <p:cBhvr>
                                        <p:cTn id="12" dur="500"/>
                                        <p:tgtEl>
                                          <p:spTgt spid="1914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1491">
                                            <p:txEl>
                                              <p:pRg st="1" end="1"/>
                                            </p:txEl>
                                          </p:spTgt>
                                        </p:tgtEl>
                                        <p:attrNameLst>
                                          <p:attrName>style.visibility</p:attrName>
                                        </p:attrNameLst>
                                      </p:cBhvr>
                                      <p:to>
                                        <p:strVal val="visible"/>
                                      </p:to>
                                    </p:set>
                                    <p:animEffect transition="in" filter="wipe(left)">
                                      <p:cBhvr>
                                        <p:cTn id="17" dur="500"/>
                                        <p:tgtEl>
                                          <p:spTgt spid="191491">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1491">
                                            <p:txEl>
                                              <p:pRg st="2" end="2"/>
                                            </p:txEl>
                                          </p:spTgt>
                                        </p:tgtEl>
                                        <p:attrNameLst>
                                          <p:attrName>style.visibility</p:attrName>
                                        </p:attrNameLst>
                                      </p:cBhvr>
                                      <p:to>
                                        <p:strVal val="visible"/>
                                      </p:to>
                                    </p:set>
                                    <p:animEffect transition="in" filter="wipe(left)">
                                      <p:cBhvr>
                                        <p:cTn id="20" dur="500"/>
                                        <p:tgtEl>
                                          <p:spTgt spid="191491">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91491">
                                            <p:txEl>
                                              <p:pRg st="3" end="3"/>
                                            </p:txEl>
                                          </p:spTgt>
                                        </p:tgtEl>
                                        <p:attrNameLst>
                                          <p:attrName>style.visibility</p:attrName>
                                        </p:attrNameLst>
                                      </p:cBhvr>
                                      <p:to>
                                        <p:strVal val="visible"/>
                                      </p:to>
                                    </p:set>
                                    <p:animEffect transition="in" filter="wipe(left)">
                                      <p:cBhvr>
                                        <p:cTn id="23" dur="500"/>
                                        <p:tgtEl>
                                          <p:spTgt spid="191491">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1491">
                                            <p:txEl>
                                              <p:pRg st="4" end="4"/>
                                            </p:txEl>
                                          </p:spTgt>
                                        </p:tgtEl>
                                        <p:attrNameLst>
                                          <p:attrName>style.visibility</p:attrName>
                                        </p:attrNameLst>
                                      </p:cBhvr>
                                      <p:to>
                                        <p:strVal val="visible"/>
                                      </p:to>
                                    </p:set>
                                    <p:animEffect transition="in" filter="wipe(left)">
                                      <p:cBhvr>
                                        <p:cTn id="28" dur="500"/>
                                        <p:tgtEl>
                                          <p:spTgt spid="191491">
                                            <p:txEl>
                                              <p:pRg st="4" end="4"/>
                                            </p:tx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91491">
                                            <p:txEl>
                                              <p:pRg st="5" end="5"/>
                                            </p:txEl>
                                          </p:spTgt>
                                        </p:tgtEl>
                                        <p:attrNameLst>
                                          <p:attrName>style.visibility</p:attrName>
                                        </p:attrNameLst>
                                      </p:cBhvr>
                                      <p:to>
                                        <p:strVal val="visible"/>
                                      </p:to>
                                    </p:set>
                                    <p:animEffect transition="in" filter="wipe(left)">
                                      <p:cBhvr>
                                        <p:cTn id="31" dur="500"/>
                                        <p:tgtEl>
                                          <p:spTgt spid="1914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0" grpId="0"/>
      <p:bldP spid="19149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9938" name="Rectangle 2"/>
          <p:cNvSpPr>
            <a:spLocks noGrp="1" noChangeArrowheads="1"/>
          </p:cNvSpPr>
          <p:nvPr>
            <p:ph type="title"/>
          </p:nvPr>
        </p:nvSpPr>
        <p:spPr>
          <a:xfrm>
            <a:off x="762000" y="609600"/>
            <a:ext cx="7924800" cy="690563"/>
          </a:xfrm>
        </p:spPr>
        <p:txBody>
          <a:bodyPr/>
          <a:lstStyle/>
          <a:p>
            <a:r>
              <a:rPr lang="en-US" dirty="0"/>
              <a:t>Explicit Costs</a:t>
            </a:r>
          </a:p>
        </p:txBody>
      </p:sp>
      <p:sp>
        <p:nvSpPr>
          <p:cNvPr id="679939" name="Rectangle 3"/>
          <p:cNvSpPr>
            <a:spLocks noGrp="1" noChangeArrowheads="1"/>
          </p:cNvSpPr>
          <p:nvPr>
            <p:ph idx="1"/>
          </p:nvPr>
        </p:nvSpPr>
        <p:spPr>
          <a:xfrm>
            <a:off x="685800" y="1905000"/>
            <a:ext cx="8077200" cy="4038600"/>
          </a:xfrm>
        </p:spPr>
        <p:txBody>
          <a:bodyPr/>
          <a:lstStyle/>
          <a:p>
            <a:r>
              <a:rPr lang="en-US" dirty="0"/>
              <a:t>Administrative, monitoring, and enforcement expenses incurred by the public sector plus compliance costs incurred by all sectors</a:t>
            </a:r>
          </a:p>
          <a:p>
            <a:pPr lvl="1"/>
            <a:r>
              <a:rPr lang="en-US" dirty="0">
                <a:solidFill>
                  <a:srgbClr val="2E5D7A"/>
                </a:solidFill>
              </a:rPr>
              <a:t>Capital (or fixed) costs</a:t>
            </a:r>
          </a:p>
          <a:p>
            <a:pPr lvl="2"/>
            <a:r>
              <a:rPr lang="en-US" sz="2300" dirty="0"/>
              <a:t>spending on plant, equipment, construction, and process changes for pollution abatement </a:t>
            </a:r>
          </a:p>
          <a:p>
            <a:pPr lvl="1"/>
            <a:r>
              <a:rPr lang="en-US" dirty="0">
                <a:solidFill>
                  <a:srgbClr val="2E5D7A"/>
                </a:solidFill>
              </a:rPr>
              <a:t>Operating (or variable) costs</a:t>
            </a:r>
          </a:p>
          <a:p>
            <a:pPr lvl="2"/>
            <a:r>
              <a:rPr lang="en-US" dirty="0"/>
              <a:t>costs of operating and maintaining abatement processes</a:t>
            </a:r>
          </a:p>
        </p:txBody>
      </p:sp>
      <p:sp>
        <p:nvSpPr>
          <p:cNvPr id="5" name="Slide Number Placeholder 4"/>
          <p:cNvSpPr>
            <a:spLocks noGrp="1"/>
          </p:cNvSpPr>
          <p:nvPr>
            <p:ph type="sldNum" sz="quarter" idx="11"/>
          </p:nvPr>
        </p:nvSpPr>
        <p:spPr/>
        <p:txBody>
          <a:bodyPr/>
          <a:lstStyle/>
          <a:p>
            <a:fld id="{2778E784-7310-4EFD-8F01-AD6E5E9A91AB}" type="slidenum">
              <a:rPr lang="en-US"/>
              <a:pPr/>
              <a:t>3</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79938"/>
                                        </p:tgtEl>
                                        <p:attrNameLst>
                                          <p:attrName>style.visibility</p:attrName>
                                        </p:attrNameLst>
                                      </p:cBhvr>
                                      <p:to>
                                        <p:strVal val="visible"/>
                                      </p:to>
                                    </p:set>
                                    <p:animEffect transition="in" filter="fade">
                                      <p:cBhvr>
                                        <p:cTn id="7" dur="2000"/>
                                        <p:tgtEl>
                                          <p:spTgt spid="6799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79939">
                                            <p:txEl>
                                              <p:pRg st="0" end="0"/>
                                            </p:txEl>
                                          </p:spTgt>
                                        </p:tgtEl>
                                        <p:attrNameLst>
                                          <p:attrName>style.visibility</p:attrName>
                                        </p:attrNameLst>
                                      </p:cBhvr>
                                      <p:to>
                                        <p:strVal val="visible"/>
                                      </p:to>
                                    </p:set>
                                    <p:animEffect transition="in" filter="wipe(left)">
                                      <p:cBhvr>
                                        <p:cTn id="12" dur="500"/>
                                        <p:tgtEl>
                                          <p:spTgt spid="6799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79939">
                                            <p:txEl>
                                              <p:pRg st="1" end="1"/>
                                            </p:txEl>
                                          </p:spTgt>
                                        </p:tgtEl>
                                        <p:attrNameLst>
                                          <p:attrName>style.visibility</p:attrName>
                                        </p:attrNameLst>
                                      </p:cBhvr>
                                      <p:to>
                                        <p:strVal val="visible"/>
                                      </p:to>
                                    </p:set>
                                    <p:animEffect transition="in" filter="wipe(left)">
                                      <p:cBhvr>
                                        <p:cTn id="17" dur="500"/>
                                        <p:tgtEl>
                                          <p:spTgt spid="679939">
                                            <p:txEl>
                                              <p:pRg st="1" end="1"/>
                                            </p:txEl>
                                          </p:spTgt>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679939">
                                            <p:txEl>
                                              <p:pRg st="2" end="2"/>
                                            </p:txEl>
                                          </p:spTgt>
                                        </p:tgtEl>
                                        <p:attrNameLst>
                                          <p:attrName>style.visibility</p:attrName>
                                        </p:attrNameLst>
                                      </p:cBhvr>
                                      <p:to>
                                        <p:strVal val="visible"/>
                                      </p:to>
                                    </p:set>
                                    <p:animEffect transition="in" filter="wipe(left)">
                                      <p:cBhvr>
                                        <p:cTn id="21" dur="500"/>
                                        <p:tgtEl>
                                          <p:spTgt spid="679939">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679939">
                                            <p:txEl>
                                              <p:pRg st="3" end="3"/>
                                            </p:txEl>
                                          </p:spTgt>
                                        </p:tgtEl>
                                        <p:attrNameLst>
                                          <p:attrName>style.visibility</p:attrName>
                                        </p:attrNameLst>
                                      </p:cBhvr>
                                      <p:to>
                                        <p:strVal val="visible"/>
                                      </p:to>
                                    </p:set>
                                    <p:animEffect transition="in" filter="wipe(left)">
                                      <p:cBhvr>
                                        <p:cTn id="26" dur="500"/>
                                        <p:tgtEl>
                                          <p:spTgt spid="679939">
                                            <p:txEl>
                                              <p:pRg st="3" end="3"/>
                                            </p:txEl>
                                          </p:spTgt>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679939">
                                            <p:txEl>
                                              <p:pRg st="4" end="4"/>
                                            </p:txEl>
                                          </p:spTgt>
                                        </p:tgtEl>
                                        <p:attrNameLst>
                                          <p:attrName>style.visibility</p:attrName>
                                        </p:attrNameLst>
                                      </p:cBhvr>
                                      <p:to>
                                        <p:strVal val="visible"/>
                                      </p:to>
                                    </p:set>
                                    <p:animEffect transition="in" filter="wipe(left)">
                                      <p:cBhvr>
                                        <p:cTn id="29" dur="500"/>
                                        <p:tgtEl>
                                          <p:spTgt spid="6799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9938" grpId="0"/>
      <p:bldP spid="679939"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0962" name="Rectangle 2"/>
          <p:cNvSpPr>
            <a:spLocks noGrp="1" noChangeArrowheads="1"/>
          </p:cNvSpPr>
          <p:nvPr>
            <p:ph type="title"/>
          </p:nvPr>
        </p:nvSpPr>
        <p:spPr>
          <a:xfrm>
            <a:off x="914400" y="685800"/>
            <a:ext cx="7467600" cy="690563"/>
          </a:xfrm>
        </p:spPr>
        <p:txBody>
          <a:bodyPr/>
          <a:lstStyle/>
          <a:p>
            <a:r>
              <a:rPr lang="en-US" dirty="0"/>
              <a:t>Implicit Costs</a:t>
            </a:r>
          </a:p>
        </p:txBody>
      </p:sp>
      <p:sp>
        <p:nvSpPr>
          <p:cNvPr id="680963" name="Rectangle 3"/>
          <p:cNvSpPr>
            <a:spLocks noGrp="1" noChangeArrowheads="1"/>
          </p:cNvSpPr>
          <p:nvPr>
            <p:ph idx="1"/>
          </p:nvPr>
        </p:nvSpPr>
        <p:spPr/>
        <p:txBody>
          <a:bodyPr/>
          <a:lstStyle/>
          <a:p>
            <a:r>
              <a:rPr lang="en-US" dirty="0"/>
              <a:t>Value of nonmonetary effects that negatively affect society’s well-being </a:t>
            </a:r>
          </a:p>
          <a:p>
            <a:pPr lvl="1"/>
            <a:r>
              <a:rPr lang="en-US" dirty="0"/>
              <a:t>Examples included diminished product variety, time costs of searching for substitutes, reduced convenience, etc.</a:t>
            </a:r>
          </a:p>
        </p:txBody>
      </p:sp>
      <p:sp>
        <p:nvSpPr>
          <p:cNvPr id="5" name="Slide Number Placeholder 4"/>
          <p:cNvSpPr>
            <a:spLocks noGrp="1"/>
          </p:cNvSpPr>
          <p:nvPr>
            <p:ph type="sldNum" sz="quarter" idx="11"/>
          </p:nvPr>
        </p:nvSpPr>
        <p:spPr/>
        <p:txBody>
          <a:bodyPr/>
          <a:lstStyle/>
          <a:p>
            <a:fld id="{39D13D99-D564-4CF2-A713-5E02800E4ECC}" type="slidenum">
              <a:rPr lang="en-US"/>
              <a:pPr/>
              <a:t>4</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680963">
                                            <p:txEl>
                                              <p:pRg st="0" end="0"/>
                                            </p:txEl>
                                          </p:spTgt>
                                        </p:tgtEl>
                                        <p:attrNameLst>
                                          <p:attrName>style.visibility</p:attrName>
                                        </p:attrNameLst>
                                      </p:cBhvr>
                                      <p:to>
                                        <p:strVal val="visible"/>
                                      </p:to>
                                    </p:set>
                                    <p:animEffect transition="in" filter="strips(upRight)">
                                      <p:cBhvr>
                                        <p:cTn id="7" dur="500"/>
                                        <p:tgtEl>
                                          <p:spTgt spid="680963">
                                            <p:txEl>
                                              <p:pRg st="0" end="0"/>
                                            </p:txEl>
                                          </p:spTgt>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680963">
                                            <p:txEl>
                                              <p:pRg st="1" end="1"/>
                                            </p:txEl>
                                          </p:spTgt>
                                        </p:tgtEl>
                                        <p:attrNameLst>
                                          <p:attrName>style.visibility</p:attrName>
                                        </p:attrNameLst>
                                      </p:cBhvr>
                                      <p:to>
                                        <p:strVal val="visible"/>
                                      </p:to>
                                    </p:set>
                                    <p:animEffect transition="in" filter="strips(upRight)">
                                      <p:cBhvr>
                                        <p:cTn id="11" dur="500"/>
                                        <p:tgtEl>
                                          <p:spTgt spid="6809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0963" grpId="0" uiExpand="1"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1986" name="Rectangle 2"/>
          <p:cNvSpPr>
            <a:spLocks noGrp="1" noChangeArrowheads="1"/>
          </p:cNvSpPr>
          <p:nvPr>
            <p:ph type="title"/>
          </p:nvPr>
        </p:nvSpPr>
        <p:spPr>
          <a:xfrm>
            <a:off x="914400" y="685800"/>
            <a:ext cx="7772400" cy="690563"/>
          </a:xfrm>
        </p:spPr>
        <p:txBody>
          <a:bodyPr/>
          <a:lstStyle/>
          <a:p>
            <a:r>
              <a:rPr lang="en-US" dirty="0"/>
              <a:t>Modeling Incremental Costs</a:t>
            </a:r>
          </a:p>
        </p:txBody>
      </p:sp>
      <p:sp>
        <p:nvSpPr>
          <p:cNvPr id="681987" name="Rectangle 3"/>
          <p:cNvSpPr>
            <a:spLocks noGrp="1" noChangeArrowheads="1"/>
          </p:cNvSpPr>
          <p:nvPr>
            <p:ph idx="1"/>
          </p:nvPr>
        </p:nvSpPr>
        <p:spPr>
          <a:xfrm>
            <a:off x="838200" y="1905000"/>
            <a:ext cx="7772400" cy="3505200"/>
          </a:xfrm>
        </p:spPr>
        <p:txBody>
          <a:bodyPr/>
          <a:lstStyle/>
          <a:p>
            <a:r>
              <a:rPr lang="en-US" dirty="0"/>
              <a:t>Find baseline TSC </a:t>
            </a:r>
            <a:r>
              <a:rPr lang="en-US" i="1" dirty="0"/>
              <a:t>before</a:t>
            </a:r>
            <a:r>
              <a:rPr lang="en-US" dirty="0"/>
              <a:t> policy</a:t>
            </a:r>
          </a:p>
          <a:p>
            <a:r>
              <a:rPr lang="en-US" dirty="0"/>
              <a:t>Find TSC </a:t>
            </a:r>
            <a:r>
              <a:rPr lang="en-US" i="1" dirty="0"/>
              <a:t>after</a:t>
            </a:r>
            <a:r>
              <a:rPr lang="en-US" dirty="0"/>
              <a:t> policy is implemented</a:t>
            </a:r>
          </a:p>
          <a:p>
            <a:r>
              <a:rPr lang="en-US" dirty="0"/>
              <a:t>Subtract baseline from new TSC</a:t>
            </a:r>
          </a:p>
          <a:p>
            <a:pPr lvl="1"/>
            <a:r>
              <a:rPr lang="en-US" dirty="0"/>
              <a:t>TSC can be found as area under MSC</a:t>
            </a:r>
          </a:p>
          <a:p>
            <a:pPr lvl="2"/>
            <a:r>
              <a:rPr lang="en-US" dirty="0"/>
              <a:t>Recall MSC = MAC</a:t>
            </a:r>
            <a:r>
              <a:rPr lang="en-US" baseline="-25000" dirty="0"/>
              <a:t>MKT</a:t>
            </a:r>
            <a:r>
              <a:rPr lang="en-US" dirty="0"/>
              <a:t> + MCE</a:t>
            </a:r>
          </a:p>
        </p:txBody>
      </p:sp>
      <p:sp>
        <p:nvSpPr>
          <p:cNvPr id="5" name="Slide Number Placeholder 4"/>
          <p:cNvSpPr>
            <a:spLocks noGrp="1"/>
          </p:cNvSpPr>
          <p:nvPr>
            <p:ph type="sldNum" sz="quarter" idx="11"/>
          </p:nvPr>
        </p:nvSpPr>
        <p:spPr/>
        <p:txBody>
          <a:bodyPr/>
          <a:lstStyle/>
          <a:p>
            <a:fld id="{5B621393-876F-4B5C-A4CB-F57FC23792E2}" type="slidenum">
              <a:rPr lang="en-US"/>
              <a:pPr/>
              <a:t>5</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grpId="0" nodeType="clickEffect">
                                  <p:stCondLst>
                                    <p:cond delay="0"/>
                                  </p:stCondLst>
                                  <p:childTnLst>
                                    <p:set>
                                      <p:cBhvr>
                                        <p:cTn id="6" dur="1" fill="hold">
                                          <p:stCondLst>
                                            <p:cond delay="0"/>
                                          </p:stCondLst>
                                        </p:cTn>
                                        <p:tgtEl>
                                          <p:spTgt spid="681987">
                                            <p:txEl>
                                              <p:pRg st="0" end="0"/>
                                            </p:txEl>
                                          </p:spTgt>
                                        </p:tgtEl>
                                        <p:attrNameLst>
                                          <p:attrName>style.visibility</p:attrName>
                                        </p:attrNameLst>
                                      </p:cBhvr>
                                      <p:to>
                                        <p:strVal val="visible"/>
                                      </p:to>
                                    </p:set>
                                    <p:animEffect transition="in" filter="strips(upRight)">
                                      <p:cBhvr>
                                        <p:cTn id="7" dur="500"/>
                                        <p:tgtEl>
                                          <p:spTgt spid="6819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grpId="0" nodeType="clickEffect">
                                  <p:stCondLst>
                                    <p:cond delay="0"/>
                                  </p:stCondLst>
                                  <p:childTnLst>
                                    <p:set>
                                      <p:cBhvr>
                                        <p:cTn id="11" dur="1" fill="hold">
                                          <p:stCondLst>
                                            <p:cond delay="0"/>
                                          </p:stCondLst>
                                        </p:cTn>
                                        <p:tgtEl>
                                          <p:spTgt spid="681987">
                                            <p:txEl>
                                              <p:pRg st="1" end="1"/>
                                            </p:txEl>
                                          </p:spTgt>
                                        </p:tgtEl>
                                        <p:attrNameLst>
                                          <p:attrName>style.visibility</p:attrName>
                                        </p:attrNameLst>
                                      </p:cBhvr>
                                      <p:to>
                                        <p:strVal val="visible"/>
                                      </p:to>
                                    </p:set>
                                    <p:animEffect transition="in" filter="strips(upRight)">
                                      <p:cBhvr>
                                        <p:cTn id="12" dur="500"/>
                                        <p:tgtEl>
                                          <p:spTgt spid="6819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3" fill="hold" grpId="0" nodeType="clickEffect">
                                  <p:stCondLst>
                                    <p:cond delay="0"/>
                                  </p:stCondLst>
                                  <p:childTnLst>
                                    <p:set>
                                      <p:cBhvr>
                                        <p:cTn id="16" dur="1" fill="hold">
                                          <p:stCondLst>
                                            <p:cond delay="0"/>
                                          </p:stCondLst>
                                        </p:cTn>
                                        <p:tgtEl>
                                          <p:spTgt spid="681987">
                                            <p:txEl>
                                              <p:pRg st="2" end="2"/>
                                            </p:txEl>
                                          </p:spTgt>
                                        </p:tgtEl>
                                        <p:attrNameLst>
                                          <p:attrName>style.visibility</p:attrName>
                                        </p:attrNameLst>
                                      </p:cBhvr>
                                      <p:to>
                                        <p:strVal val="visible"/>
                                      </p:to>
                                    </p:set>
                                    <p:animEffect transition="in" filter="strips(upRight)">
                                      <p:cBhvr>
                                        <p:cTn id="17" dur="500"/>
                                        <p:tgtEl>
                                          <p:spTgt spid="681987">
                                            <p:txEl>
                                              <p:pRg st="2" end="2"/>
                                            </p:txEl>
                                          </p:spTgt>
                                        </p:tgtEl>
                                      </p:cBhvr>
                                    </p:animEffect>
                                  </p:childTnLst>
                                </p:cTn>
                              </p:par>
                            </p:childTnLst>
                          </p:cTn>
                        </p:par>
                        <p:par>
                          <p:cTn id="18" fill="hold">
                            <p:stCondLst>
                              <p:cond delay="500"/>
                            </p:stCondLst>
                            <p:childTnLst>
                              <p:par>
                                <p:cTn id="19" presetID="18" presetClass="entr" presetSubtype="3" fill="hold" grpId="0" nodeType="afterEffect">
                                  <p:stCondLst>
                                    <p:cond delay="0"/>
                                  </p:stCondLst>
                                  <p:childTnLst>
                                    <p:set>
                                      <p:cBhvr>
                                        <p:cTn id="20" dur="1" fill="hold">
                                          <p:stCondLst>
                                            <p:cond delay="0"/>
                                          </p:stCondLst>
                                        </p:cTn>
                                        <p:tgtEl>
                                          <p:spTgt spid="681987">
                                            <p:txEl>
                                              <p:pRg st="3" end="3"/>
                                            </p:txEl>
                                          </p:spTgt>
                                        </p:tgtEl>
                                        <p:attrNameLst>
                                          <p:attrName>style.visibility</p:attrName>
                                        </p:attrNameLst>
                                      </p:cBhvr>
                                      <p:to>
                                        <p:strVal val="visible"/>
                                      </p:to>
                                    </p:set>
                                    <p:animEffect transition="in" filter="strips(upRight)">
                                      <p:cBhvr>
                                        <p:cTn id="21" dur="500"/>
                                        <p:tgtEl>
                                          <p:spTgt spid="681987">
                                            <p:txEl>
                                              <p:pRg st="3" end="3"/>
                                            </p:txEl>
                                          </p:spTgt>
                                        </p:tgtEl>
                                      </p:cBhvr>
                                    </p:animEffect>
                                  </p:childTnLst>
                                </p:cTn>
                              </p:par>
                            </p:childTnLst>
                          </p:cTn>
                        </p:par>
                        <p:par>
                          <p:cTn id="22" fill="hold">
                            <p:stCondLst>
                              <p:cond delay="1000"/>
                            </p:stCondLst>
                            <p:childTnLst>
                              <p:par>
                                <p:cTn id="23" presetID="18" presetClass="entr" presetSubtype="3" fill="hold" grpId="0" nodeType="afterEffect">
                                  <p:stCondLst>
                                    <p:cond delay="0"/>
                                  </p:stCondLst>
                                  <p:childTnLst>
                                    <p:set>
                                      <p:cBhvr>
                                        <p:cTn id="24" dur="1" fill="hold">
                                          <p:stCondLst>
                                            <p:cond delay="0"/>
                                          </p:stCondLst>
                                        </p:cTn>
                                        <p:tgtEl>
                                          <p:spTgt spid="681987">
                                            <p:txEl>
                                              <p:pRg st="4" end="4"/>
                                            </p:txEl>
                                          </p:spTgt>
                                        </p:tgtEl>
                                        <p:attrNameLst>
                                          <p:attrName>style.visibility</p:attrName>
                                        </p:attrNameLst>
                                      </p:cBhvr>
                                      <p:to>
                                        <p:strVal val="visible"/>
                                      </p:to>
                                    </p:set>
                                    <p:animEffect transition="in" filter="strips(upRight)">
                                      <p:cBhvr>
                                        <p:cTn id="25" dur="500"/>
                                        <p:tgtEl>
                                          <p:spTgt spid="6819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1987" grpId="0" uiExpand="1" build="p" bldLvl="3"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3010" name="Rectangle 2"/>
          <p:cNvSpPr>
            <a:spLocks noGrp="1" noChangeArrowheads="1"/>
          </p:cNvSpPr>
          <p:nvPr>
            <p:ph type="title"/>
          </p:nvPr>
        </p:nvSpPr>
        <p:spPr>
          <a:xfrm>
            <a:off x="1295400" y="757237"/>
            <a:ext cx="7162800" cy="690563"/>
          </a:xfrm>
        </p:spPr>
        <p:txBody>
          <a:bodyPr/>
          <a:lstStyle/>
          <a:p>
            <a:r>
              <a:rPr lang="en-US" dirty="0"/>
              <a:t>MSC and TSC of Abatement</a:t>
            </a:r>
          </a:p>
        </p:txBody>
      </p:sp>
      <p:sp>
        <p:nvSpPr>
          <p:cNvPr id="683011" name="Line 3"/>
          <p:cNvSpPr>
            <a:spLocks noChangeShapeType="1"/>
          </p:cNvSpPr>
          <p:nvPr/>
        </p:nvSpPr>
        <p:spPr bwMode="auto">
          <a:xfrm>
            <a:off x="1371600" y="2133600"/>
            <a:ext cx="0" cy="3657600"/>
          </a:xfrm>
          <a:prstGeom prst="line">
            <a:avLst/>
          </a:prstGeom>
          <a:noFill/>
          <a:ln w="28575">
            <a:solidFill>
              <a:schemeClr val="tx1"/>
            </a:solidFill>
            <a:round/>
            <a:headEnd/>
            <a:tailEnd/>
          </a:ln>
          <a:effectLst/>
        </p:spPr>
        <p:txBody>
          <a:bodyPr wrap="none" anchor="ctr"/>
          <a:lstStyle/>
          <a:p>
            <a:endParaRPr lang="en-US" dirty="0"/>
          </a:p>
        </p:txBody>
      </p:sp>
      <p:sp>
        <p:nvSpPr>
          <p:cNvPr id="683012" name="Line 4"/>
          <p:cNvSpPr>
            <a:spLocks noChangeShapeType="1"/>
          </p:cNvSpPr>
          <p:nvPr/>
        </p:nvSpPr>
        <p:spPr bwMode="auto">
          <a:xfrm>
            <a:off x="1371600" y="5791200"/>
            <a:ext cx="6400800" cy="0"/>
          </a:xfrm>
          <a:prstGeom prst="line">
            <a:avLst/>
          </a:prstGeom>
          <a:noFill/>
          <a:ln w="28575">
            <a:solidFill>
              <a:schemeClr val="tx1"/>
            </a:solidFill>
            <a:round/>
            <a:headEnd/>
            <a:tailEnd/>
          </a:ln>
          <a:effectLst/>
        </p:spPr>
        <p:txBody>
          <a:bodyPr wrap="none" anchor="ctr"/>
          <a:lstStyle/>
          <a:p>
            <a:endParaRPr lang="en-US" dirty="0"/>
          </a:p>
        </p:txBody>
      </p:sp>
      <p:sp>
        <p:nvSpPr>
          <p:cNvPr id="683013" name="Text Box 5"/>
          <p:cNvSpPr txBox="1">
            <a:spLocks noChangeArrowheads="1"/>
          </p:cNvSpPr>
          <p:nvPr/>
        </p:nvSpPr>
        <p:spPr bwMode="auto">
          <a:xfrm rot="16200000">
            <a:off x="-283368" y="3744118"/>
            <a:ext cx="1898650" cy="366713"/>
          </a:xfrm>
          <a:prstGeom prst="rect">
            <a:avLst/>
          </a:prstGeom>
          <a:noFill/>
          <a:ln w="9525">
            <a:noFill/>
            <a:miter lim="800000"/>
            <a:headEnd/>
            <a:tailEnd/>
          </a:ln>
          <a:effectLst/>
        </p:spPr>
        <p:txBody>
          <a:bodyPr wrap="none">
            <a:spAutoFit/>
          </a:bodyPr>
          <a:lstStyle/>
          <a:p>
            <a:r>
              <a:rPr lang="en-US" b="1" dirty="0"/>
              <a:t>MSC ($millions)</a:t>
            </a:r>
            <a:endParaRPr lang="en-US" sz="2400" dirty="0"/>
          </a:p>
        </p:txBody>
      </p:sp>
      <p:sp>
        <p:nvSpPr>
          <p:cNvPr id="683014" name="Text Box 6"/>
          <p:cNvSpPr txBox="1">
            <a:spLocks noChangeArrowheads="1"/>
          </p:cNvSpPr>
          <p:nvPr/>
        </p:nvSpPr>
        <p:spPr bwMode="auto">
          <a:xfrm>
            <a:off x="6232525" y="5802313"/>
            <a:ext cx="2085975" cy="396875"/>
          </a:xfrm>
          <a:prstGeom prst="rect">
            <a:avLst/>
          </a:prstGeom>
          <a:noFill/>
          <a:ln w="9525">
            <a:noFill/>
            <a:miter lim="800000"/>
            <a:headEnd/>
            <a:tailEnd/>
          </a:ln>
          <a:effectLst/>
        </p:spPr>
        <p:txBody>
          <a:bodyPr wrap="none">
            <a:spAutoFit/>
          </a:bodyPr>
          <a:lstStyle/>
          <a:p>
            <a:r>
              <a:rPr lang="en-US" sz="2000" dirty="0"/>
              <a:t>A (abatement %)</a:t>
            </a:r>
          </a:p>
        </p:txBody>
      </p:sp>
      <p:sp>
        <p:nvSpPr>
          <p:cNvPr id="683016" name="Line 8"/>
          <p:cNvSpPr>
            <a:spLocks noChangeShapeType="1"/>
          </p:cNvSpPr>
          <p:nvPr/>
        </p:nvSpPr>
        <p:spPr bwMode="auto">
          <a:xfrm flipV="1">
            <a:off x="1371600" y="2895600"/>
            <a:ext cx="4267200" cy="1981200"/>
          </a:xfrm>
          <a:prstGeom prst="line">
            <a:avLst/>
          </a:prstGeom>
          <a:noFill/>
          <a:ln w="38100">
            <a:solidFill>
              <a:srgbClr val="4583C1"/>
            </a:solidFill>
            <a:round/>
            <a:headEnd/>
            <a:tailEnd/>
          </a:ln>
          <a:effectLst/>
        </p:spPr>
        <p:txBody>
          <a:bodyPr wrap="none" anchor="ctr"/>
          <a:lstStyle/>
          <a:p>
            <a:endParaRPr lang="en-US" dirty="0"/>
          </a:p>
        </p:txBody>
      </p:sp>
      <p:sp>
        <p:nvSpPr>
          <p:cNvPr id="683017" name="Text Box 9"/>
          <p:cNvSpPr txBox="1">
            <a:spLocks noChangeArrowheads="1"/>
          </p:cNvSpPr>
          <p:nvPr/>
        </p:nvSpPr>
        <p:spPr bwMode="auto">
          <a:xfrm>
            <a:off x="5715000" y="2540000"/>
            <a:ext cx="2827338" cy="396875"/>
          </a:xfrm>
          <a:prstGeom prst="rect">
            <a:avLst/>
          </a:prstGeom>
          <a:noFill/>
          <a:ln w="9525">
            <a:noFill/>
            <a:miter lim="800000"/>
            <a:headEnd/>
            <a:tailEnd/>
          </a:ln>
          <a:effectLst/>
        </p:spPr>
        <p:txBody>
          <a:bodyPr wrap="none">
            <a:spAutoFit/>
          </a:bodyPr>
          <a:lstStyle/>
          <a:p>
            <a:r>
              <a:rPr lang="en-US" sz="2000" b="1" dirty="0">
                <a:solidFill>
                  <a:srgbClr val="4583C1"/>
                </a:solidFill>
              </a:rPr>
              <a:t>MSC = MAC</a:t>
            </a:r>
            <a:r>
              <a:rPr lang="en-US" sz="2000" b="1" baseline="-25000" dirty="0">
                <a:solidFill>
                  <a:srgbClr val="4583C1"/>
                </a:solidFill>
              </a:rPr>
              <a:t>MKT</a:t>
            </a:r>
            <a:r>
              <a:rPr lang="en-US" sz="2000" b="1" dirty="0">
                <a:solidFill>
                  <a:srgbClr val="4583C1"/>
                </a:solidFill>
              </a:rPr>
              <a:t> + MCE</a:t>
            </a:r>
          </a:p>
        </p:txBody>
      </p:sp>
      <p:sp>
        <p:nvSpPr>
          <p:cNvPr id="683018" name="Text Box 10"/>
          <p:cNvSpPr txBox="1">
            <a:spLocks noChangeArrowheads="1"/>
          </p:cNvSpPr>
          <p:nvPr/>
        </p:nvSpPr>
        <p:spPr bwMode="auto">
          <a:xfrm>
            <a:off x="1203325" y="5678488"/>
            <a:ext cx="354013" cy="457200"/>
          </a:xfrm>
          <a:prstGeom prst="rect">
            <a:avLst/>
          </a:prstGeom>
          <a:noFill/>
          <a:ln w="9525">
            <a:noFill/>
            <a:miter lim="800000"/>
            <a:headEnd/>
            <a:tailEnd/>
          </a:ln>
          <a:effectLst/>
        </p:spPr>
        <p:txBody>
          <a:bodyPr wrap="none">
            <a:spAutoFit/>
          </a:bodyPr>
          <a:lstStyle/>
          <a:p>
            <a:r>
              <a:rPr lang="en-US" sz="2400" dirty="0"/>
              <a:t>0</a:t>
            </a:r>
          </a:p>
        </p:txBody>
      </p:sp>
      <p:sp>
        <p:nvSpPr>
          <p:cNvPr id="683019" name="Text Box 11"/>
          <p:cNvSpPr txBox="1">
            <a:spLocks noChangeArrowheads="1"/>
          </p:cNvSpPr>
          <p:nvPr/>
        </p:nvSpPr>
        <p:spPr bwMode="auto">
          <a:xfrm>
            <a:off x="990600" y="4770438"/>
            <a:ext cx="325438" cy="396875"/>
          </a:xfrm>
          <a:prstGeom prst="rect">
            <a:avLst/>
          </a:prstGeom>
          <a:noFill/>
          <a:ln w="9525">
            <a:noFill/>
            <a:miter lim="800000"/>
            <a:headEnd/>
            <a:tailEnd/>
          </a:ln>
          <a:effectLst/>
        </p:spPr>
        <p:txBody>
          <a:bodyPr wrap="none">
            <a:spAutoFit/>
          </a:bodyPr>
          <a:lstStyle/>
          <a:p>
            <a:r>
              <a:rPr lang="en-US" sz="2000" dirty="0"/>
              <a:t>4</a:t>
            </a:r>
            <a:endParaRPr lang="en-US" sz="2400" dirty="0"/>
          </a:p>
        </p:txBody>
      </p:sp>
      <p:sp>
        <p:nvSpPr>
          <p:cNvPr id="683020" name="Text Box 12"/>
          <p:cNvSpPr txBox="1">
            <a:spLocks noChangeArrowheads="1"/>
          </p:cNvSpPr>
          <p:nvPr/>
        </p:nvSpPr>
        <p:spPr bwMode="auto">
          <a:xfrm>
            <a:off x="3505200" y="5789613"/>
            <a:ext cx="500063" cy="457200"/>
          </a:xfrm>
          <a:prstGeom prst="rect">
            <a:avLst/>
          </a:prstGeom>
          <a:noFill/>
          <a:ln w="9525">
            <a:noFill/>
            <a:miter lim="800000"/>
            <a:headEnd/>
            <a:tailEnd/>
          </a:ln>
          <a:effectLst/>
        </p:spPr>
        <p:txBody>
          <a:bodyPr wrap="none">
            <a:spAutoFit/>
          </a:bodyPr>
          <a:lstStyle/>
          <a:p>
            <a:r>
              <a:rPr lang="en-US" sz="2400" dirty="0"/>
              <a:t>A</a:t>
            </a:r>
            <a:r>
              <a:rPr lang="en-US" sz="2400" baseline="-25000" dirty="0"/>
              <a:t>1</a:t>
            </a:r>
            <a:endParaRPr lang="en-US" sz="2400" dirty="0"/>
          </a:p>
        </p:txBody>
      </p:sp>
      <p:sp>
        <p:nvSpPr>
          <p:cNvPr id="683021" name="Line 13"/>
          <p:cNvSpPr>
            <a:spLocks noChangeShapeType="1"/>
          </p:cNvSpPr>
          <p:nvPr/>
        </p:nvSpPr>
        <p:spPr bwMode="auto">
          <a:xfrm flipV="1">
            <a:off x="3657600" y="3810000"/>
            <a:ext cx="0" cy="1981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3022" name="Freeform 14"/>
          <p:cNvSpPr>
            <a:spLocks/>
          </p:cNvSpPr>
          <p:nvPr/>
        </p:nvSpPr>
        <p:spPr bwMode="auto">
          <a:xfrm>
            <a:off x="1371600" y="3810000"/>
            <a:ext cx="2286000" cy="1981200"/>
          </a:xfrm>
          <a:custGeom>
            <a:avLst/>
            <a:gdLst/>
            <a:ahLst/>
            <a:cxnLst>
              <a:cxn ang="0">
                <a:pos x="0" y="1248"/>
              </a:cxn>
              <a:cxn ang="0">
                <a:pos x="0" y="672"/>
              </a:cxn>
              <a:cxn ang="0">
                <a:pos x="1440" y="0"/>
              </a:cxn>
              <a:cxn ang="0">
                <a:pos x="1440" y="1248"/>
              </a:cxn>
              <a:cxn ang="0">
                <a:pos x="0" y="1248"/>
              </a:cxn>
            </a:cxnLst>
            <a:rect l="0" t="0" r="r" b="b"/>
            <a:pathLst>
              <a:path w="1440" h="1248">
                <a:moveTo>
                  <a:pt x="0" y="1248"/>
                </a:moveTo>
                <a:lnTo>
                  <a:pt x="0" y="672"/>
                </a:lnTo>
                <a:lnTo>
                  <a:pt x="1440" y="0"/>
                </a:lnTo>
                <a:lnTo>
                  <a:pt x="1440" y="1248"/>
                </a:lnTo>
                <a:lnTo>
                  <a:pt x="0" y="1248"/>
                </a:lnTo>
                <a:close/>
              </a:path>
            </a:pathLst>
          </a:custGeom>
          <a:gradFill rotWithShape="1">
            <a:gsLst>
              <a:gs pos="0">
                <a:schemeClr val="accent1">
                  <a:gamma/>
                  <a:shade val="46275"/>
                  <a:invGamma/>
                </a:schemeClr>
              </a:gs>
              <a:gs pos="50000">
                <a:schemeClr val="accent1"/>
              </a:gs>
              <a:gs pos="100000">
                <a:schemeClr val="accent1">
                  <a:gamma/>
                  <a:shade val="46275"/>
                  <a:invGamma/>
                </a:schemeClr>
              </a:gs>
            </a:gsLst>
            <a:lin ang="2700000" scaled="1"/>
          </a:gradFill>
          <a:ln w="9525">
            <a:solidFill>
              <a:schemeClr val="tx1"/>
            </a:solidFill>
            <a:round/>
            <a:headEnd/>
            <a:tailEnd/>
          </a:ln>
          <a:effectLst/>
        </p:spPr>
        <p:txBody>
          <a:bodyPr wrap="none" anchor="ctr"/>
          <a:lstStyle/>
          <a:p>
            <a:endParaRPr lang="en-US" dirty="0"/>
          </a:p>
        </p:txBody>
      </p:sp>
      <p:sp>
        <p:nvSpPr>
          <p:cNvPr id="683023" name="Text Box 15"/>
          <p:cNvSpPr txBox="1">
            <a:spLocks noChangeArrowheads="1"/>
          </p:cNvSpPr>
          <p:nvPr/>
        </p:nvSpPr>
        <p:spPr bwMode="auto">
          <a:xfrm>
            <a:off x="2346325" y="4764088"/>
            <a:ext cx="793750" cy="457200"/>
          </a:xfrm>
          <a:prstGeom prst="rect">
            <a:avLst/>
          </a:prstGeom>
          <a:noFill/>
          <a:ln w="9525">
            <a:noFill/>
            <a:miter lim="800000"/>
            <a:headEnd/>
            <a:tailEnd/>
          </a:ln>
          <a:effectLst/>
        </p:spPr>
        <p:txBody>
          <a:bodyPr wrap="none">
            <a:spAutoFit/>
          </a:bodyPr>
          <a:lstStyle/>
          <a:p>
            <a:r>
              <a:rPr lang="en-US" sz="2400" b="1" dirty="0">
                <a:solidFill>
                  <a:schemeClr val="bg2"/>
                </a:solidFill>
              </a:rPr>
              <a:t>TSC</a:t>
            </a:r>
            <a:endParaRPr lang="en-US" sz="2400" b="1" dirty="0">
              <a:effectLst>
                <a:outerShdw blurRad="38100" dist="38100" dir="2700000" algn="tl">
                  <a:srgbClr val="FFFFFF"/>
                </a:outerShdw>
              </a:effectLst>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83019"/>
                                        </p:tgtEl>
                                        <p:attrNameLst>
                                          <p:attrName>style.visibility</p:attrName>
                                        </p:attrNameLst>
                                      </p:cBhvr>
                                      <p:to>
                                        <p:strVal val="visible"/>
                                      </p:to>
                                    </p:set>
                                    <p:animEffect transition="in" filter="dissolve">
                                      <p:cBhvr>
                                        <p:cTn id="7" dur="500"/>
                                        <p:tgtEl>
                                          <p:spTgt spid="6830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83016"/>
                                        </p:tgtEl>
                                        <p:attrNameLst>
                                          <p:attrName>style.visibility</p:attrName>
                                        </p:attrNameLst>
                                      </p:cBhvr>
                                      <p:to>
                                        <p:strVal val="visible"/>
                                      </p:to>
                                    </p:set>
                                    <p:animEffect transition="in" filter="wipe(left)">
                                      <p:cBhvr>
                                        <p:cTn id="11" dur="500"/>
                                        <p:tgtEl>
                                          <p:spTgt spid="683016"/>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683017"/>
                                        </p:tgtEl>
                                        <p:attrNameLst>
                                          <p:attrName>style.visibility</p:attrName>
                                        </p:attrNameLst>
                                      </p:cBhvr>
                                      <p:to>
                                        <p:strVal val="visible"/>
                                      </p:to>
                                    </p:set>
                                    <p:animEffect transition="in" filter="dissolve">
                                      <p:cBhvr>
                                        <p:cTn id="15" dur="500"/>
                                        <p:tgtEl>
                                          <p:spTgt spid="683017"/>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683020"/>
                                        </p:tgtEl>
                                        <p:attrNameLst>
                                          <p:attrName>style.visibility</p:attrName>
                                        </p:attrNameLst>
                                      </p:cBhvr>
                                      <p:to>
                                        <p:strVal val="visible"/>
                                      </p:to>
                                    </p:set>
                                    <p:animEffect transition="in" filter="dissolve">
                                      <p:cBhvr>
                                        <p:cTn id="19" dur="500"/>
                                        <p:tgtEl>
                                          <p:spTgt spid="683020"/>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83021"/>
                                        </p:tgtEl>
                                        <p:attrNameLst>
                                          <p:attrName>style.visibility</p:attrName>
                                        </p:attrNameLst>
                                      </p:cBhvr>
                                      <p:to>
                                        <p:strVal val="visible"/>
                                      </p:to>
                                    </p:set>
                                    <p:animEffect transition="in" filter="wipe(down)">
                                      <p:cBhvr>
                                        <p:cTn id="23" dur="500"/>
                                        <p:tgtEl>
                                          <p:spTgt spid="683021"/>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683022"/>
                                        </p:tgtEl>
                                        <p:attrNameLst>
                                          <p:attrName>style.visibility</p:attrName>
                                        </p:attrNameLst>
                                      </p:cBhvr>
                                      <p:to>
                                        <p:strVal val="visible"/>
                                      </p:to>
                                    </p:set>
                                    <p:animEffect transition="in" filter="dissolve">
                                      <p:cBhvr>
                                        <p:cTn id="27" dur="500"/>
                                        <p:tgtEl>
                                          <p:spTgt spid="683022"/>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83023"/>
                                        </p:tgtEl>
                                        <p:attrNameLst>
                                          <p:attrName>style.visibility</p:attrName>
                                        </p:attrNameLst>
                                      </p:cBhvr>
                                      <p:to>
                                        <p:strVal val="visible"/>
                                      </p:to>
                                    </p:set>
                                    <p:animEffect transition="in" filter="dissolve">
                                      <p:cBhvr>
                                        <p:cTn id="31" dur="500"/>
                                        <p:tgtEl>
                                          <p:spTgt spid="6830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3016" grpId="0" animBg="1"/>
      <p:bldP spid="683017" grpId="0" autoUpdateAnimBg="0"/>
      <p:bldP spid="683019" grpId="0" autoUpdateAnimBg="0"/>
      <p:bldP spid="683020" grpId="0" autoUpdateAnimBg="0"/>
      <p:bldP spid="683021" grpId="0" animBg="1"/>
      <p:bldP spid="683022" grpId="0" animBg="1"/>
      <p:bldP spid="683023"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4" name="Rectangle 2"/>
          <p:cNvSpPr>
            <a:spLocks noGrp="1" noChangeArrowheads="1"/>
          </p:cNvSpPr>
          <p:nvPr>
            <p:ph type="title"/>
          </p:nvPr>
        </p:nvSpPr>
        <p:spPr>
          <a:xfrm>
            <a:off x="1143000" y="604837"/>
            <a:ext cx="7162800" cy="690563"/>
          </a:xfrm>
        </p:spPr>
        <p:txBody>
          <a:bodyPr/>
          <a:lstStyle/>
          <a:p>
            <a:r>
              <a:rPr lang="en-US" dirty="0"/>
              <a:t>Modeling Incremental Costs</a:t>
            </a:r>
          </a:p>
        </p:txBody>
      </p:sp>
      <p:sp>
        <p:nvSpPr>
          <p:cNvPr id="684035" name="Line 3"/>
          <p:cNvSpPr>
            <a:spLocks noChangeShapeType="1"/>
          </p:cNvSpPr>
          <p:nvPr/>
        </p:nvSpPr>
        <p:spPr bwMode="auto">
          <a:xfrm>
            <a:off x="1371600" y="2133600"/>
            <a:ext cx="0" cy="3657600"/>
          </a:xfrm>
          <a:prstGeom prst="line">
            <a:avLst/>
          </a:prstGeom>
          <a:noFill/>
          <a:ln w="28575">
            <a:solidFill>
              <a:schemeClr val="tx1"/>
            </a:solidFill>
            <a:round/>
            <a:headEnd/>
            <a:tailEnd/>
          </a:ln>
          <a:effectLst/>
        </p:spPr>
        <p:txBody>
          <a:bodyPr wrap="none" anchor="ctr"/>
          <a:lstStyle/>
          <a:p>
            <a:endParaRPr lang="en-US" dirty="0"/>
          </a:p>
        </p:txBody>
      </p:sp>
      <p:sp>
        <p:nvSpPr>
          <p:cNvPr id="684036" name="Line 4"/>
          <p:cNvSpPr>
            <a:spLocks noChangeShapeType="1"/>
          </p:cNvSpPr>
          <p:nvPr/>
        </p:nvSpPr>
        <p:spPr bwMode="auto">
          <a:xfrm>
            <a:off x="1371600" y="5791200"/>
            <a:ext cx="6400800" cy="0"/>
          </a:xfrm>
          <a:prstGeom prst="line">
            <a:avLst/>
          </a:prstGeom>
          <a:noFill/>
          <a:ln w="28575">
            <a:solidFill>
              <a:schemeClr val="tx1"/>
            </a:solidFill>
            <a:round/>
            <a:headEnd/>
            <a:tailEnd/>
          </a:ln>
          <a:effectLst/>
        </p:spPr>
        <p:txBody>
          <a:bodyPr wrap="none" anchor="ctr"/>
          <a:lstStyle/>
          <a:p>
            <a:endParaRPr lang="en-US" dirty="0"/>
          </a:p>
        </p:txBody>
      </p:sp>
      <p:sp>
        <p:nvSpPr>
          <p:cNvPr id="684037" name="Text Box 5"/>
          <p:cNvSpPr txBox="1">
            <a:spLocks noChangeArrowheads="1"/>
          </p:cNvSpPr>
          <p:nvPr/>
        </p:nvSpPr>
        <p:spPr bwMode="auto">
          <a:xfrm rot="16200000">
            <a:off x="-457993" y="3728243"/>
            <a:ext cx="1898650" cy="366713"/>
          </a:xfrm>
          <a:prstGeom prst="rect">
            <a:avLst/>
          </a:prstGeom>
          <a:noFill/>
          <a:ln w="9525">
            <a:noFill/>
            <a:miter lim="800000"/>
            <a:headEnd/>
            <a:tailEnd/>
          </a:ln>
          <a:effectLst/>
        </p:spPr>
        <p:txBody>
          <a:bodyPr wrap="none">
            <a:spAutoFit/>
          </a:bodyPr>
          <a:lstStyle/>
          <a:p>
            <a:r>
              <a:rPr lang="en-US" b="1" dirty="0"/>
              <a:t>MSC ($millions)</a:t>
            </a:r>
            <a:endParaRPr lang="en-US" sz="2400" dirty="0"/>
          </a:p>
        </p:txBody>
      </p:sp>
      <p:sp>
        <p:nvSpPr>
          <p:cNvPr id="684038" name="Text Box 6"/>
          <p:cNvSpPr txBox="1">
            <a:spLocks noChangeArrowheads="1"/>
          </p:cNvSpPr>
          <p:nvPr/>
        </p:nvSpPr>
        <p:spPr bwMode="auto">
          <a:xfrm>
            <a:off x="6232525" y="5802313"/>
            <a:ext cx="2171700" cy="396875"/>
          </a:xfrm>
          <a:prstGeom prst="rect">
            <a:avLst/>
          </a:prstGeom>
          <a:noFill/>
          <a:ln w="9525">
            <a:noFill/>
            <a:miter lim="800000"/>
            <a:headEnd/>
            <a:tailEnd/>
          </a:ln>
          <a:effectLst/>
        </p:spPr>
        <p:txBody>
          <a:bodyPr wrap="none">
            <a:spAutoFit/>
          </a:bodyPr>
          <a:lstStyle/>
          <a:p>
            <a:r>
              <a:rPr lang="en-US" sz="2000" b="1" dirty="0"/>
              <a:t>A (abatement %)</a:t>
            </a:r>
            <a:endParaRPr lang="en-US" sz="2400" dirty="0"/>
          </a:p>
        </p:txBody>
      </p:sp>
      <p:sp>
        <p:nvSpPr>
          <p:cNvPr id="684040" name="Line 8"/>
          <p:cNvSpPr>
            <a:spLocks noChangeShapeType="1"/>
          </p:cNvSpPr>
          <p:nvPr/>
        </p:nvSpPr>
        <p:spPr bwMode="auto">
          <a:xfrm flipV="1">
            <a:off x="1371600" y="2895600"/>
            <a:ext cx="4267200" cy="1981200"/>
          </a:xfrm>
          <a:prstGeom prst="line">
            <a:avLst/>
          </a:prstGeom>
          <a:noFill/>
          <a:ln w="38100">
            <a:solidFill>
              <a:schemeClr val="accent2"/>
            </a:solidFill>
            <a:round/>
            <a:headEnd/>
            <a:tailEnd/>
          </a:ln>
          <a:effectLst/>
        </p:spPr>
        <p:txBody>
          <a:bodyPr wrap="none" anchor="ctr"/>
          <a:lstStyle/>
          <a:p>
            <a:endParaRPr lang="en-US" dirty="0"/>
          </a:p>
        </p:txBody>
      </p:sp>
      <p:sp>
        <p:nvSpPr>
          <p:cNvPr id="684041" name="Text Box 9"/>
          <p:cNvSpPr txBox="1">
            <a:spLocks noChangeArrowheads="1"/>
          </p:cNvSpPr>
          <p:nvPr/>
        </p:nvSpPr>
        <p:spPr bwMode="auto">
          <a:xfrm>
            <a:off x="5715000" y="2540000"/>
            <a:ext cx="2827338" cy="396875"/>
          </a:xfrm>
          <a:prstGeom prst="rect">
            <a:avLst/>
          </a:prstGeom>
          <a:noFill/>
          <a:ln w="9525">
            <a:noFill/>
            <a:miter lim="800000"/>
            <a:headEnd/>
            <a:tailEnd/>
          </a:ln>
          <a:effectLst/>
        </p:spPr>
        <p:txBody>
          <a:bodyPr wrap="none">
            <a:spAutoFit/>
          </a:bodyPr>
          <a:lstStyle/>
          <a:p>
            <a:r>
              <a:rPr lang="en-US" sz="2000" b="1" dirty="0">
                <a:solidFill>
                  <a:srgbClr val="4583C1"/>
                </a:solidFill>
              </a:rPr>
              <a:t>MSC = MAC</a:t>
            </a:r>
            <a:r>
              <a:rPr lang="en-US" sz="2000" b="1" baseline="-25000" dirty="0">
                <a:solidFill>
                  <a:srgbClr val="4583C1"/>
                </a:solidFill>
              </a:rPr>
              <a:t>MKT</a:t>
            </a:r>
            <a:r>
              <a:rPr lang="en-US" sz="2000" b="1" dirty="0">
                <a:solidFill>
                  <a:srgbClr val="4583C1"/>
                </a:solidFill>
              </a:rPr>
              <a:t> + MCE</a:t>
            </a:r>
          </a:p>
        </p:txBody>
      </p:sp>
      <p:sp>
        <p:nvSpPr>
          <p:cNvPr id="684042" name="Text Box 10"/>
          <p:cNvSpPr txBox="1">
            <a:spLocks noChangeArrowheads="1"/>
          </p:cNvSpPr>
          <p:nvPr/>
        </p:nvSpPr>
        <p:spPr bwMode="auto">
          <a:xfrm>
            <a:off x="1219200" y="5789613"/>
            <a:ext cx="354013" cy="457200"/>
          </a:xfrm>
          <a:prstGeom prst="rect">
            <a:avLst/>
          </a:prstGeom>
          <a:noFill/>
          <a:ln w="9525">
            <a:noFill/>
            <a:miter lim="800000"/>
            <a:headEnd/>
            <a:tailEnd/>
          </a:ln>
          <a:effectLst/>
        </p:spPr>
        <p:txBody>
          <a:bodyPr wrap="none">
            <a:spAutoFit/>
          </a:bodyPr>
          <a:lstStyle/>
          <a:p>
            <a:r>
              <a:rPr lang="en-US" sz="2400" dirty="0"/>
              <a:t>0</a:t>
            </a:r>
          </a:p>
        </p:txBody>
      </p:sp>
      <p:sp>
        <p:nvSpPr>
          <p:cNvPr id="684043" name="Text Box 11"/>
          <p:cNvSpPr txBox="1">
            <a:spLocks noChangeArrowheads="1"/>
          </p:cNvSpPr>
          <p:nvPr/>
        </p:nvSpPr>
        <p:spPr bwMode="auto">
          <a:xfrm>
            <a:off x="990600" y="4770438"/>
            <a:ext cx="325438" cy="396875"/>
          </a:xfrm>
          <a:prstGeom prst="rect">
            <a:avLst/>
          </a:prstGeom>
          <a:noFill/>
          <a:ln w="9525">
            <a:noFill/>
            <a:miter lim="800000"/>
            <a:headEnd/>
            <a:tailEnd/>
          </a:ln>
          <a:effectLst/>
        </p:spPr>
        <p:txBody>
          <a:bodyPr wrap="none">
            <a:spAutoFit/>
          </a:bodyPr>
          <a:lstStyle/>
          <a:p>
            <a:r>
              <a:rPr lang="en-US" sz="2000" dirty="0"/>
              <a:t>4</a:t>
            </a:r>
            <a:endParaRPr lang="en-US" sz="2400" dirty="0"/>
          </a:p>
        </p:txBody>
      </p:sp>
      <p:sp>
        <p:nvSpPr>
          <p:cNvPr id="684044" name="Text Box 12"/>
          <p:cNvSpPr txBox="1">
            <a:spLocks noChangeArrowheads="1"/>
          </p:cNvSpPr>
          <p:nvPr/>
        </p:nvSpPr>
        <p:spPr bwMode="auto">
          <a:xfrm>
            <a:off x="3505200" y="5789613"/>
            <a:ext cx="523875" cy="457200"/>
          </a:xfrm>
          <a:prstGeom prst="rect">
            <a:avLst/>
          </a:prstGeom>
          <a:noFill/>
          <a:ln w="9525">
            <a:noFill/>
            <a:miter lim="800000"/>
            <a:headEnd/>
            <a:tailEnd/>
          </a:ln>
          <a:effectLst/>
        </p:spPr>
        <p:txBody>
          <a:bodyPr wrap="none">
            <a:spAutoFit/>
          </a:bodyPr>
          <a:lstStyle/>
          <a:p>
            <a:r>
              <a:rPr lang="en-US" sz="2400" dirty="0"/>
              <a:t>20</a:t>
            </a:r>
          </a:p>
        </p:txBody>
      </p:sp>
      <p:sp>
        <p:nvSpPr>
          <p:cNvPr id="684045" name="Line 13"/>
          <p:cNvSpPr>
            <a:spLocks noChangeShapeType="1"/>
          </p:cNvSpPr>
          <p:nvPr/>
        </p:nvSpPr>
        <p:spPr bwMode="auto">
          <a:xfrm flipV="1">
            <a:off x="3657600" y="3810000"/>
            <a:ext cx="0" cy="1981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4046" name="Line 14"/>
          <p:cNvSpPr>
            <a:spLocks noChangeShapeType="1"/>
          </p:cNvSpPr>
          <p:nvPr/>
        </p:nvSpPr>
        <p:spPr bwMode="auto">
          <a:xfrm flipH="1">
            <a:off x="1371600" y="3810000"/>
            <a:ext cx="2286000" cy="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4047" name="Text Box 15"/>
          <p:cNvSpPr txBox="1">
            <a:spLocks noChangeArrowheads="1"/>
          </p:cNvSpPr>
          <p:nvPr/>
        </p:nvSpPr>
        <p:spPr bwMode="auto">
          <a:xfrm>
            <a:off x="898525" y="3516313"/>
            <a:ext cx="466725" cy="396875"/>
          </a:xfrm>
          <a:prstGeom prst="rect">
            <a:avLst/>
          </a:prstGeom>
          <a:noFill/>
          <a:ln w="9525">
            <a:noFill/>
            <a:miter lim="800000"/>
            <a:headEnd/>
            <a:tailEnd/>
          </a:ln>
          <a:effectLst/>
        </p:spPr>
        <p:txBody>
          <a:bodyPr wrap="none">
            <a:spAutoFit/>
          </a:bodyPr>
          <a:lstStyle/>
          <a:p>
            <a:r>
              <a:rPr lang="en-US" sz="2000" dirty="0"/>
              <a:t>19</a:t>
            </a:r>
            <a:endParaRPr lang="en-US" sz="2400" dirty="0"/>
          </a:p>
        </p:txBody>
      </p:sp>
      <p:sp>
        <p:nvSpPr>
          <p:cNvPr id="684048" name="Freeform 16"/>
          <p:cNvSpPr>
            <a:spLocks/>
          </p:cNvSpPr>
          <p:nvPr/>
        </p:nvSpPr>
        <p:spPr bwMode="auto">
          <a:xfrm>
            <a:off x="1371600" y="3810000"/>
            <a:ext cx="2286000" cy="1981200"/>
          </a:xfrm>
          <a:custGeom>
            <a:avLst/>
            <a:gdLst/>
            <a:ahLst/>
            <a:cxnLst>
              <a:cxn ang="0">
                <a:pos x="0" y="1248"/>
              </a:cxn>
              <a:cxn ang="0">
                <a:pos x="0" y="672"/>
              </a:cxn>
              <a:cxn ang="0">
                <a:pos x="1440" y="0"/>
              </a:cxn>
              <a:cxn ang="0">
                <a:pos x="1440" y="1248"/>
              </a:cxn>
              <a:cxn ang="0">
                <a:pos x="0" y="1248"/>
              </a:cxn>
            </a:cxnLst>
            <a:rect l="0" t="0" r="r" b="b"/>
            <a:pathLst>
              <a:path w="1440" h="1248">
                <a:moveTo>
                  <a:pt x="0" y="1248"/>
                </a:moveTo>
                <a:lnTo>
                  <a:pt x="0" y="672"/>
                </a:lnTo>
                <a:lnTo>
                  <a:pt x="1440" y="0"/>
                </a:lnTo>
                <a:lnTo>
                  <a:pt x="1440" y="1248"/>
                </a:lnTo>
                <a:lnTo>
                  <a:pt x="0" y="1248"/>
                </a:lnTo>
                <a:close/>
              </a:path>
            </a:pathLst>
          </a:custGeom>
          <a:gradFill rotWithShape="1">
            <a:gsLst>
              <a:gs pos="0">
                <a:schemeClr val="accent2"/>
              </a:gs>
              <a:gs pos="50000">
                <a:schemeClr val="accent2">
                  <a:gamma/>
                  <a:shade val="46275"/>
                  <a:invGamma/>
                </a:schemeClr>
              </a:gs>
              <a:gs pos="100000">
                <a:schemeClr val="accent2"/>
              </a:gs>
            </a:gsLst>
            <a:lin ang="0" scaled="1"/>
          </a:gradFill>
          <a:ln w="9525">
            <a:solidFill>
              <a:schemeClr val="tx1"/>
            </a:solidFill>
            <a:round/>
            <a:headEnd/>
            <a:tailEnd/>
          </a:ln>
          <a:effectLst/>
        </p:spPr>
        <p:txBody>
          <a:bodyPr wrap="none" anchor="ctr"/>
          <a:lstStyle/>
          <a:p>
            <a:endParaRPr lang="en-US" dirty="0"/>
          </a:p>
        </p:txBody>
      </p:sp>
      <p:sp>
        <p:nvSpPr>
          <p:cNvPr id="684049" name="Text Box 17"/>
          <p:cNvSpPr txBox="1">
            <a:spLocks noChangeArrowheads="1"/>
          </p:cNvSpPr>
          <p:nvPr/>
        </p:nvSpPr>
        <p:spPr bwMode="auto">
          <a:xfrm>
            <a:off x="4419600" y="5789613"/>
            <a:ext cx="523875" cy="457200"/>
          </a:xfrm>
          <a:prstGeom prst="rect">
            <a:avLst/>
          </a:prstGeom>
          <a:noFill/>
          <a:ln w="9525">
            <a:noFill/>
            <a:miter lim="800000"/>
            <a:headEnd/>
            <a:tailEnd/>
          </a:ln>
          <a:effectLst/>
        </p:spPr>
        <p:txBody>
          <a:bodyPr wrap="none">
            <a:spAutoFit/>
          </a:bodyPr>
          <a:lstStyle/>
          <a:p>
            <a:r>
              <a:rPr lang="en-US" sz="2400" dirty="0"/>
              <a:t>25</a:t>
            </a:r>
          </a:p>
        </p:txBody>
      </p:sp>
      <p:sp>
        <p:nvSpPr>
          <p:cNvPr id="684050" name="Line 18"/>
          <p:cNvSpPr>
            <a:spLocks noChangeShapeType="1"/>
          </p:cNvSpPr>
          <p:nvPr/>
        </p:nvSpPr>
        <p:spPr bwMode="auto">
          <a:xfrm flipV="1">
            <a:off x="4648200" y="3352800"/>
            <a:ext cx="0" cy="24384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4051" name="Line 19"/>
          <p:cNvSpPr>
            <a:spLocks noChangeShapeType="1"/>
          </p:cNvSpPr>
          <p:nvPr/>
        </p:nvSpPr>
        <p:spPr bwMode="auto">
          <a:xfrm flipH="1">
            <a:off x="1371600" y="3352800"/>
            <a:ext cx="3276600" cy="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4052" name="Text Box 20"/>
          <p:cNvSpPr txBox="1">
            <a:spLocks noChangeArrowheads="1"/>
          </p:cNvSpPr>
          <p:nvPr/>
        </p:nvSpPr>
        <p:spPr bwMode="auto">
          <a:xfrm>
            <a:off x="609600" y="3044825"/>
            <a:ext cx="819150" cy="396875"/>
          </a:xfrm>
          <a:prstGeom prst="rect">
            <a:avLst/>
          </a:prstGeom>
          <a:noFill/>
          <a:ln w="9525">
            <a:noFill/>
            <a:miter lim="800000"/>
            <a:headEnd/>
            <a:tailEnd/>
          </a:ln>
          <a:effectLst/>
        </p:spPr>
        <p:txBody>
          <a:bodyPr wrap="none">
            <a:spAutoFit/>
          </a:bodyPr>
          <a:lstStyle/>
          <a:p>
            <a:r>
              <a:rPr lang="en-US" sz="2000" dirty="0"/>
              <a:t>22.75</a:t>
            </a:r>
            <a:endParaRPr lang="en-US" sz="2400" dirty="0"/>
          </a:p>
        </p:txBody>
      </p:sp>
      <p:sp>
        <p:nvSpPr>
          <p:cNvPr id="684053" name="Freeform 21"/>
          <p:cNvSpPr>
            <a:spLocks/>
          </p:cNvSpPr>
          <p:nvPr/>
        </p:nvSpPr>
        <p:spPr bwMode="auto">
          <a:xfrm>
            <a:off x="1371600" y="3352800"/>
            <a:ext cx="3276600" cy="2438400"/>
          </a:xfrm>
          <a:custGeom>
            <a:avLst/>
            <a:gdLst/>
            <a:ahLst/>
            <a:cxnLst>
              <a:cxn ang="0">
                <a:pos x="0" y="1536"/>
              </a:cxn>
              <a:cxn ang="0">
                <a:pos x="0" y="960"/>
              </a:cxn>
              <a:cxn ang="0">
                <a:pos x="2064" y="0"/>
              </a:cxn>
              <a:cxn ang="0">
                <a:pos x="2064" y="1536"/>
              </a:cxn>
              <a:cxn ang="0">
                <a:pos x="0" y="1536"/>
              </a:cxn>
            </a:cxnLst>
            <a:rect l="0" t="0" r="r" b="b"/>
            <a:pathLst>
              <a:path w="2064" h="1536">
                <a:moveTo>
                  <a:pt x="0" y="1536"/>
                </a:moveTo>
                <a:lnTo>
                  <a:pt x="0" y="960"/>
                </a:lnTo>
                <a:lnTo>
                  <a:pt x="2064" y="0"/>
                </a:lnTo>
                <a:lnTo>
                  <a:pt x="2064" y="1536"/>
                </a:lnTo>
                <a:lnTo>
                  <a:pt x="0" y="1536"/>
                </a:lnTo>
                <a:close/>
              </a:path>
            </a:pathLst>
          </a:custGeom>
          <a:gradFill rotWithShape="1">
            <a:gsLst>
              <a:gs pos="0">
                <a:schemeClr val="accent1"/>
              </a:gs>
              <a:gs pos="100000">
                <a:schemeClr val="accent1">
                  <a:gamma/>
                  <a:shade val="75686"/>
                  <a:invGamma/>
                </a:schemeClr>
              </a:gs>
            </a:gsLst>
            <a:lin ang="5400000" scaled="1"/>
          </a:gradFill>
          <a:ln w="9525">
            <a:solidFill>
              <a:schemeClr val="tx1"/>
            </a:solidFill>
            <a:round/>
            <a:headEnd/>
            <a:tailEnd/>
          </a:ln>
          <a:effectLst/>
        </p:spPr>
        <p:txBody>
          <a:bodyPr wrap="none" anchor="ctr"/>
          <a:lstStyle/>
          <a:p>
            <a:endParaRPr lang="en-US" dirty="0"/>
          </a:p>
        </p:txBody>
      </p:sp>
      <p:sp>
        <p:nvSpPr>
          <p:cNvPr id="684054" name="Freeform 22" descr="Wide upward diagonal"/>
          <p:cNvSpPr>
            <a:spLocks/>
          </p:cNvSpPr>
          <p:nvPr/>
        </p:nvSpPr>
        <p:spPr bwMode="auto">
          <a:xfrm>
            <a:off x="3733800" y="3352800"/>
            <a:ext cx="914400" cy="2438400"/>
          </a:xfrm>
          <a:custGeom>
            <a:avLst/>
            <a:gdLst/>
            <a:ahLst/>
            <a:cxnLst>
              <a:cxn ang="0">
                <a:pos x="0" y="1536"/>
              </a:cxn>
              <a:cxn ang="0">
                <a:pos x="0" y="288"/>
              </a:cxn>
              <a:cxn ang="0">
                <a:pos x="576" y="0"/>
              </a:cxn>
              <a:cxn ang="0">
                <a:pos x="576" y="1536"/>
              </a:cxn>
              <a:cxn ang="0">
                <a:pos x="0" y="1536"/>
              </a:cxn>
            </a:cxnLst>
            <a:rect l="0" t="0" r="r" b="b"/>
            <a:pathLst>
              <a:path w="576" h="1536">
                <a:moveTo>
                  <a:pt x="0" y="1536"/>
                </a:moveTo>
                <a:lnTo>
                  <a:pt x="0" y="288"/>
                </a:lnTo>
                <a:lnTo>
                  <a:pt x="576" y="0"/>
                </a:lnTo>
                <a:lnTo>
                  <a:pt x="576" y="1536"/>
                </a:lnTo>
                <a:lnTo>
                  <a:pt x="0" y="1536"/>
                </a:lnTo>
                <a:close/>
              </a:path>
            </a:pathLst>
          </a:custGeom>
          <a:pattFill prst="wdUpDiag">
            <a:fgClr>
              <a:schemeClr val="accent1"/>
            </a:fgClr>
            <a:bgClr>
              <a:schemeClr val="accent2"/>
            </a:bgClr>
          </a:pattFill>
          <a:ln w="9525">
            <a:solidFill>
              <a:schemeClr val="tx1"/>
            </a:solidFill>
            <a:round/>
            <a:headEnd/>
            <a:tailEnd/>
          </a:ln>
          <a:effectLst/>
        </p:spPr>
        <p:txBody>
          <a:bodyPr wrap="none" anchor="ctr"/>
          <a:lstStyle/>
          <a:p>
            <a:endParaRPr lang="en-US" dirty="0"/>
          </a:p>
        </p:txBody>
      </p:sp>
      <p:grpSp>
        <p:nvGrpSpPr>
          <p:cNvPr id="684055" name="Group 23"/>
          <p:cNvGrpSpPr>
            <a:grpSpLocks/>
          </p:cNvGrpSpPr>
          <p:nvPr/>
        </p:nvGrpSpPr>
        <p:grpSpPr bwMode="auto">
          <a:xfrm>
            <a:off x="4267200" y="3744913"/>
            <a:ext cx="4451350" cy="979487"/>
            <a:chOff x="2688" y="2359"/>
            <a:chExt cx="2804" cy="617"/>
          </a:xfrm>
        </p:grpSpPr>
        <p:sp>
          <p:nvSpPr>
            <p:cNvPr id="684056" name="Line 24"/>
            <p:cNvSpPr>
              <a:spLocks noChangeShapeType="1"/>
            </p:cNvSpPr>
            <p:nvPr/>
          </p:nvSpPr>
          <p:spPr bwMode="auto">
            <a:xfrm flipH="1">
              <a:off x="2688" y="2544"/>
              <a:ext cx="1104" cy="432"/>
            </a:xfrm>
            <a:prstGeom prst="line">
              <a:avLst/>
            </a:prstGeom>
            <a:noFill/>
            <a:ln w="28575">
              <a:solidFill>
                <a:schemeClr val="tx1"/>
              </a:solidFill>
              <a:round/>
              <a:headEnd/>
              <a:tailEnd type="triangle" w="med" len="med"/>
            </a:ln>
            <a:effectLst/>
          </p:spPr>
          <p:txBody>
            <a:bodyPr wrap="none" anchor="ctr"/>
            <a:lstStyle/>
            <a:p>
              <a:endParaRPr lang="en-US" dirty="0"/>
            </a:p>
          </p:txBody>
        </p:sp>
        <p:sp>
          <p:nvSpPr>
            <p:cNvPr id="684057" name="Text Box 25"/>
            <p:cNvSpPr txBox="1">
              <a:spLocks noChangeArrowheads="1"/>
            </p:cNvSpPr>
            <p:nvPr/>
          </p:nvSpPr>
          <p:spPr bwMode="auto">
            <a:xfrm>
              <a:off x="3830" y="2359"/>
              <a:ext cx="1662" cy="448"/>
            </a:xfrm>
            <a:prstGeom prst="rect">
              <a:avLst/>
            </a:prstGeom>
            <a:gradFill rotWithShape="1">
              <a:gsLst>
                <a:gs pos="0">
                  <a:schemeClr val="bg1">
                    <a:gamma/>
                    <a:shade val="66667"/>
                    <a:invGamma/>
                  </a:schemeClr>
                </a:gs>
                <a:gs pos="50000">
                  <a:schemeClr val="bg1"/>
                </a:gs>
                <a:gs pos="100000">
                  <a:schemeClr val="bg1">
                    <a:gamma/>
                    <a:shade val="66667"/>
                    <a:invGamma/>
                  </a:schemeClr>
                </a:gs>
              </a:gsLst>
              <a:lin ang="5400000" scaled="1"/>
            </a:gradFill>
            <a:ln w="9525">
              <a:solidFill>
                <a:schemeClr val="tx1"/>
              </a:solidFill>
              <a:miter lim="800000"/>
              <a:headEnd/>
              <a:tailEnd/>
            </a:ln>
            <a:effectLst/>
          </p:spPr>
          <p:txBody>
            <a:bodyPr wrap="none">
              <a:spAutoFit/>
            </a:bodyPr>
            <a:lstStyle/>
            <a:p>
              <a:r>
                <a:rPr lang="en-US" sz="2000" b="1" i="1" dirty="0"/>
                <a:t>Incremental costs = </a:t>
              </a:r>
            </a:p>
            <a:p>
              <a:r>
                <a:rPr lang="en-US" sz="2000" b="1" i="1" dirty="0"/>
                <a:t>$104.375 million</a:t>
              </a:r>
              <a:endParaRPr lang="en-US" sz="2400" dirty="0"/>
            </a:p>
          </p:txBody>
        </p:sp>
      </p:gr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84043"/>
                                        </p:tgtEl>
                                        <p:attrNameLst>
                                          <p:attrName>style.visibility</p:attrName>
                                        </p:attrNameLst>
                                      </p:cBhvr>
                                      <p:to>
                                        <p:strVal val="visible"/>
                                      </p:to>
                                    </p:set>
                                    <p:animEffect transition="in" filter="dissolve">
                                      <p:cBhvr>
                                        <p:cTn id="7" dur="500"/>
                                        <p:tgtEl>
                                          <p:spTgt spid="6840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84040"/>
                                        </p:tgtEl>
                                        <p:attrNameLst>
                                          <p:attrName>style.visibility</p:attrName>
                                        </p:attrNameLst>
                                      </p:cBhvr>
                                      <p:to>
                                        <p:strVal val="visible"/>
                                      </p:to>
                                    </p:set>
                                    <p:animEffect transition="in" filter="wipe(left)">
                                      <p:cBhvr>
                                        <p:cTn id="11" dur="500"/>
                                        <p:tgtEl>
                                          <p:spTgt spid="684040"/>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684041"/>
                                        </p:tgtEl>
                                        <p:attrNameLst>
                                          <p:attrName>style.visibility</p:attrName>
                                        </p:attrNameLst>
                                      </p:cBhvr>
                                      <p:to>
                                        <p:strVal val="visible"/>
                                      </p:to>
                                    </p:set>
                                    <p:animEffect transition="in" filter="dissolve">
                                      <p:cBhvr>
                                        <p:cTn id="15" dur="500"/>
                                        <p:tgtEl>
                                          <p:spTgt spid="684041"/>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684044"/>
                                        </p:tgtEl>
                                        <p:attrNameLst>
                                          <p:attrName>style.visibility</p:attrName>
                                        </p:attrNameLst>
                                      </p:cBhvr>
                                      <p:to>
                                        <p:strVal val="visible"/>
                                      </p:to>
                                    </p:set>
                                    <p:animEffect transition="in" filter="dissolve">
                                      <p:cBhvr>
                                        <p:cTn id="19" dur="500"/>
                                        <p:tgtEl>
                                          <p:spTgt spid="68404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84045"/>
                                        </p:tgtEl>
                                        <p:attrNameLst>
                                          <p:attrName>style.visibility</p:attrName>
                                        </p:attrNameLst>
                                      </p:cBhvr>
                                      <p:to>
                                        <p:strVal val="visible"/>
                                      </p:to>
                                    </p:set>
                                    <p:animEffect transition="in" filter="wipe(down)">
                                      <p:cBhvr>
                                        <p:cTn id="23" dur="500"/>
                                        <p:tgtEl>
                                          <p:spTgt spid="684045"/>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684046"/>
                                        </p:tgtEl>
                                        <p:attrNameLst>
                                          <p:attrName>style.visibility</p:attrName>
                                        </p:attrNameLst>
                                      </p:cBhvr>
                                      <p:to>
                                        <p:strVal val="visible"/>
                                      </p:to>
                                    </p:set>
                                    <p:animEffect transition="in" filter="wipe(right)">
                                      <p:cBhvr>
                                        <p:cTn id="27" dur="500"/>
                                        <p:tgtEl>
                                          <p:spTgt spid="684046"/>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84047"/>
                                        </p:tgtEl>
                                        <p:attrNameLst>
                                          <p:attrName>style.visibility</p:attrName>
                                        </p:attrNameLst>
                                      </p:cBhvr>
                                      <p:to>
                                        <p:strVal val="visible"/>
                                      </p:to>
                                    </p:set>
                                    <p:animEffect transition="in" filter="dissolve">
                                      <p:cBhvr>
                                        <p:cTn id="31" dur="500"/>
                                        <p:tgtEl>
                                          <p:spTgt spid="684047"/>
                                        </p:tgtEl>
                                      </p:cBhvr>
                                    </p:animEffect>
                                  </p:childTnLst>
                                </p:cTn>
                              </p:par>
                            </p:childTnLst>
                          </p:cTn>
                        </p:par>
                        <p:par>
                          <p:cTn id="32" fill="hold">
                            <p:stCondLst>
                              <p:cond delay="3500"/>
                            </p:stCondLst>
                            <p:childTnLst>
                              <p:par>
                                <p:cTn id="33" presetID="3" presetClass="entr" presetSubtype="5" fill="hold" grpId="0" nodeType="afterEffect">
                                  <p:stCondLst>
                                    <p:cond delay="0"/>
                                  </p:stCondLst>
                                  <p:childTnLst>
                                    <p:set>
                                      <p:cBhvr>
                                        <p:cTn id="34" dur="1" fill="hold">
                                          <p:stCondLst>
                                            <p:cond delay="0"/>
                                          </p:stCondLst>
                                        </p:cTn>
                                        <p:tgtEl>
                                          <p:spTgt spid="684048"/>
                                        </p:tgtEl>
                                        <p:attrNameLst>
                                          <p:attrName>style.visibility</p:attrName>
                                        </p:attrNameLst>
                                      </p:cBhvr>
                                      <p:to>
                                        <p:strVal val="visible"/>
                                      </p:to>
                                    </p:set>
                                    <p:animEffect transition="in" filter="blinds(vertical)">
                                      <p:cBhvr>
                                        <p:cTn id="35" dur="500"/>
                                        <p:tgtEl>
                                          <p:spTgt spid="684048"/>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684049"/>
                                        </p:tgtEl>
                                        <p:attrNameLst>
                                          <p:attrName>style.visibility</p:attrName>
                                        </p:attrNameLst>
                                      </p:cBhvr>
                                      <p:to>
                                        <p:strVal val="visible"/>
                                      </p:to>
                                    </p:set>
                                    <p:animEffect transition="in" filter="dissolve">
                                      <p:cBhvr>
                                        <p:cTn id="40" dur="500"/>
                                        <p:tgtEl>
                                          <p:spTgt spid="684049"/>
                                        </p:tgtEl>
                                      </p:cBhvr>
                                    </p:animEffect>
                                  </p:childTnLst>
                                </p:cTn>
                              </p:par>
                            </p:childTnLst>
                          </p:cTn>
                        </p:par>
                        <p:par>
                          <p:cTn id="41" fill="hold">
                            <p:stCondLst>
                              <p:cond delay="500"/>
                            </p:stCondLst>
                            <p:childTnLst>
                              <p:par>
                                <p:cTn id="42" presetID="22" presetClass="entr" presetSubtype="4" fill="hold" grpId="0" nodeType="afterEffect">
                                  <p:stCondLst>
                                    <p:cond delay="0"/>
                                  </p:stCondLst>
                                  <p:childTnLst>
                                    <p:set>
                                      <p:cBhvr>
                                        <p:cTn id="43" dur="1" fill="hold">
                                          <p:stCondLst>
                                            <p:cond delay="0"/>
                                          </p:stCondLst>
                                        </p:cTn>
                                        <p:tgtEl>
                                          <p:spTgt spid="684050"/>
                                        </p:tgtEl>
                                        <p:attrNameLst>
                                          <p:attrName>style.visibility</p:attrName>
                                        </p:attrNameLst>
                                      </p:cBhvr>
                                      <p:to>
                                        <p:strVal val="visible"/>
                                      </p:to>
                                    </p:set>
                                    <p:animEffect transition="in" filter="wipe(down)">
                                      <p:cBhvr>
                                        <p:cTn id="44" dur="500"/>
                                        <p:tgtEl>
                                          <p:spTgt spid="684050"/>
                                        </p:tgtEl>
                                      </p:cBhvr>
                                    </p:animEffect>
                                  </p:childTnLst>
                                </p:cTn>
                              </p:par>
                            </p:childTnLst>
                          </p:cTn>
                        </p:par>
                        <p:par>
                          <p:cTn id="45" fill="hold">
                            <p:stCondLst>
                              <p:cond delay="1000"/>
                            </p:stCondLst>
                            <p:childTnLst>
                              <p:par>
                                <p:cTn id="46" presetID="22" presetClass="entr" presetSubtype="2" fill="hold" grpId="0" nodeType="afterEffect">
                                  <p:stCondLst>
                                    <p:cond delay="0"/>
                                  </p:stCondLst>
                                  <p:childTnLst>
                                    <p:set>
                                      <p:cBhvr>
                                        <p:cTn id="47" dur="1" fill="hold">
                                          <p:stCondLst>
                                            <p:cond delay="0"/>
                                          </p:stCondLst>
                                        </p:cTn>
                                        <p:tgtEl>
                                          <p:spTgt spid="684051"/>
                                        </p:tgtEl>
                                        <p:attrNameLst>
                                          <p:attrName>style.visibility</p:attrName>
                                        </p:attrNameLst>
                                      </p:cBhvr>
                                      <p:to>
                                        <p:strVal val="visible"/>
                                      </p:to>
                                    </p:set>
                                    <p:animEffect transition="in" filter="wipe(right)">
                                      <p:cBhvr>
                                        <p:cTn id="48" dur="500"/>
                                        <p:tgtEl>
                                          <p:spTgt spid="684051"/>
                                        </p:tgtEl>
                                      </p:cBhvr>
                                    </p:animEffect>
                                  </p:childTnLst>
                                </p:cTn>
                              </p:par>
                            </p:childTnLst>
                          </p:cTn>
                        </p:par>
                        <p:par>
                          <p:cTn id="49" fill="hold">
                            <p:stCondLst>
                              <p:cond delay="1500"/>
                            </p:stCondLst>
                            <p:childTnLst>
                              <p:par>
                                <p:cTn id="50" presetID="9" presetClass="entr" presetSubtype="0" fill="hold" grpId="0" nodeType="afterEffect">
                                  <p:stCondLst>
                                    <p:cond delay="0"/>
                                  </p:stCondLst>
                                  <p:childTnLst>
                                    <p:set>
                                      <p:cBhvr>
                                        <p:cTn id="51" dur="1" fill="hold">
                                          <p:stCondLst>
                                            <p:cond delay="0"/>
                                          </p:stCondLst>
                                        </p:cTn>
                                        <p:tgtEl>
                                          <p:spTgt spid="684052"/>
                                        </p:tgtEl>
                                        <p:attrNameLst>
                                          <p:attrName>style.visibility</p:attrName>
                                        </p:attrNameLst>
                                      </p:cBhvr>
                                      <p:to>
                                        <p:strVal val="visible"/>
                                      </p:to>
                                    </p:set>
                                    <p:animEffect transition="in" filter="dissolve">
                                      <p:cBhvr>
                                        <p:cTn id="52" dur="500"/>
                                        <p:tgtEl>
                                          <p:spTgt spid="684052"/>
                                        </p:tgtEl>
                                      </p:cBhvr>
                                    </p:animEffect>
                                  </p:childTnLst>
                                </p:cTn>
                              </p:par>
                            </p:childTnLst>
                          </p:cTn>
                        </p:par>
                        <p:par>
                          <p:cTn id="53" fill="hold">
                            <p:stCondLst>
                              <p:cond delay="2000"/>
                            </p:stCondLst>
                            <p:childTnLst>
                              <p:par>
                                <p:cTn id="54" presetID="14" presetClass="entr" presetSubtype="5" fill="hold" grpId="0" nodeType="afterEffect">
                                  <p:stCondLst>
                                    <p:cond delay="0"/>
                                  </p:stCondLst>
                                  <p:childTnLst>
                                    <p:set>
                                      <p:cBhvr>
                                        <p:cTn id="55" dur="1" fill="hold">
                                          <p:stCondLst>
                                            <p:cond delay="0"/>
                                          </p:stCondLst>
                                        </p:cTn>
                                        <p:tgtEl>
                                          <p:spTgt spid="684053"/>
                                        </p:tgtEl>
                                        <p:attrNameLst>
                                          <p:attrName>style.visibility</p:attrName>
                                        </p:attrNameLst>
                                      </p:cBhvr>
                                      <p:to>
                                        <p:strVal val="visible"/>
                                      </p:to>
                                    </p:set>
                                    <p:animEffect transition="in" filter="randombar(vertical)">
                                      <p:cBhvr>
                                        <p:cTn id="56" dur="500"/>
                                        <p:tgtEl>
                                          <p:spTgt spid="684053"/>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5" fill="hold" grpId="0" nodeType="clickEffect">
                                  <p:stCondLst>
                                    <p:cond delay="0"/>
                                  </p:stCondLst>
                                  <p:childTnLst>
                                    <p:set>
                                      <p:cBhvr>
                                        <p:cTn id="60" dur="1" fill="hold">
                                          <p:stCondLst>
                                            <p:cond delay="0"/>
                                          </p:stCondLst>
                                        </p:cTn>
                                        <p:tgtEl>
                                          <p:spTgt spid="684054"/>
                                        </p:tgtEl>
                                        <p:attrNameLst>
                                          <p:attrName>style.visibility</p:attrName>
                                        </p:attrNameLst>
                                      </p:cBhvr>
                                      <p:to>
                                        <p:strVal val="visible"/>
                                      </p:to>
                                    </p:set>
                                    <p:animEffect transition="in" filter="randombar(vertical)">
                                      <p:cBhvr>
                                        <p:cTn id="61" dur="500"/>
                                        <p:tgtEl>
                                          <p:spTgt spid="684054"/>
                                        </p:tgtEl>
                                      </p:cBhvr>
                                    </p:animEffect>
                                  </p:childTnLst>
                                </p:cTn>
                              </p:par>
                            </p:childTnLst>
                          </p:cTn>
                        </p:par>
                        <p:par>
                          <p:cTn id="62" fill="hold">
                            <p:stCondLst>
                              <p:cond delay="500"/>
                            </p:stCondLst>
                            <p:childTnLst>
                              <p:par>
                                <p:cTn id="63" presetID="9" presetClass="entr" presetSubtype="0" fill="hold" nodeType="afterEffect">
                                  <p:stCondLst>
                                    <p:cond delay="0"/>
                                  </p:stCondLst>
                                  <p:childTnLst>
                                    <p:set>
                                      <p:cBhvr>
                                        <p:cTn id="64" dur="1" fill="hold">
                                          <p:stCondLst>
                                            <p:cond delay="0"/>
                                          </p:stCondLst>
                                        </p:cTn>
                                        <p:tgtEl>
                                          <p:spTgt spid="684055"/>
                                        </p:tgtEl>
                                        <p:attrNameLst>
                                          <p:attrName>style.visibility</p:attrName>
                                        </p:attrNameLst>
                                      </p:cBhvr>
                                      <p:to>
                                        <p:strVal val="visible"/>
                                      </p:to>
                                    </p:set>
                                    <p:animEffect transition="in" filter="dissolve">
                                      <p:cBhvr>
                                        <p:cTn id="65" dur="500"/>
                                        <p:tgtEl>
                                          <p:spTgt spid="684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4040" grpId="0" animBg="1"/>
      <p:bldP spid="684041" grpId="0" autoUpdateAnimBg="0"/>
      <p:bldP spid="684043" grpId="0" autoUpdateAnimBg="0"/>
      <p:bldP spid="684044" grpId="0" autoUpdateAnimBg="0"/>
      <p:bldP spid="684045" grpId="0" animBg="1"/>
      <p:bldP spid="684046" grpId="0" animBg="1"/>
      <p:bldP spid="684047" grpId="0" autoUpdateAnimBg="0"/>
      <p:bldP spid="684048" grpId="0" animBg="1"/>
      <p:bldP spid="684049" grpId="0" autoUpdateAnimBg="0"/>
      <p:bldP spid="684050" grpId="0" animBg="1"/>
      <p:bldP spid="684051" grpId="0" animBg="1"/>
      <p:bldP spid="684052" grpId="0" autoUpdateAnimBg="0"/>
      <p:bldP spid="684053" grpId="0" animBg="1"/>
      <p:bldP spid="68405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8" name="Rectangle 2"/>
          <p:cNvSpPr>
            <a:spLocks noGrp="1" noChangeArrowheads="1"/>
          </p:cNvSpPr>
          <p:nvPr>
            <p:ph type="title"/>
          </p:nvPr>
        </p:nvSpPr>
        <p:spPr>
          <a:xfrm>
            <a:off x="1091406" y="604837"/>
            <a:ext cx="7290594" cy="690563"/>
          </a:xfrm>
        </p:spPr>
        <p:txBody>
          <a:bodyPr/>
          <a:lstStyle/>
          <a:p>
            <a:r>
              <a:rPr lang="en-US" dirty="0"/>
              <a:t>Modeling Incremental Costs</a:t>
            </a:r>
          </a:p>
        </p:txBody>
      </p:sp>
      <p:sp>
        <p:nvSpPr>
          <p:cNvPr id="685059" name="Line 3"/>
          <p:cNvSpPr>
            <a:spLocks noChangeShapeType="1"/>
          </p:cNvSpPr>
          <p:nvPr/>
        </p:nvSpPr>
        <p:spPr bwMode="auto">
          <a:xfrm>
            <a:off x="1425575" y="1649412"/>
            <a:ext cx="0" cy="3962400"/>
          </a:xfrm>
          <a:prstGeom prst="line">
            <a:avLst/>
          </a:prstGeom>
          <a:noFill/>
          <a:ln w="28575">
            <a:solidFill>
              <a:schemeClr val="tx1"/>
            </a:solidFill>
            <a:round/>
            <a:headEnd/>
            <a:tailEnd/>
          </a:ln>
          <a:effectLst/>
        </p:spPr>
        <p:txBody>
          <a:bodyPr wrap="none" anchor="ctr"/>
          <a:lstStyle/>
          <a:p>
            <a:endParaRPr lang="en-US" dirty="0"/>
          </a:p>
        </p:txBody>
      </p:sp>
      <p:sp>
        <p:nvSpPr>
          <p:cNvPr id="685060" name="Line 4"/>
          <p:cNvSpPr>
            <a:spLocks noChangeShapeType="1"/>
          </p:cNvSpPr>
          <p:nvPr/>
        </p:nvSpPr>
        <p:spPr bwMode="auto">
          <a:xfrm>
            <a:off x="1425575" y="5611812"/>
            <a:ext cx="6477000" cy="0"/>
          </a:xfrm>
          <a:prstGeom prst="line">
            <a:avLst/>
          </a:prstGeom>
          <a:noFill/>
          <a:ln w="28575">
            <a:solidFill>
              <a:schemeClr val="tx1"/>
            </a:solidFill>
            <a:round/>
            <a:headEnd/>
            <a:tailEnd/>
          </a:ln>
          <a:effectLst/>
        </p:spPr>
        <p:txBody>
          <a:bodyPr wrap="none" anchor="ctr"/>
          <a:lstStyle/>
          <a:p>
            <a:endParaRPr lang="en-US" dirty="0"/>
          </a:p>
        </p:txBody>
      </p:sp>
      <p:sp>
        <p:nvSpPr>
          <p:cNvPr id="685061" name="Text Box 5"/>
          <p:cNvSpPr txBox="1">
            <a:spLocks noChangeArrowheads="1"/>
          </p:cNvSpPr>
          <p:nvPr/>
        </p:nvSpPr>
        <p:spPr bwMode="auto">
          <a:xfrm rot="16188646">
            <a:off x="-232568" y="2118518"/>
            <a:ext cx="2030412" cy="396875"/>
          </a:xfrm>
          <a:prstGeom prst="rect">
            <a:avLst/>
          </a:prstGeom>
          <a:noFill/>
          <a:ln w="9525">
            <a:noFill/>
            <a:miter lim="800000"/>
            <a:headEnd/>
            <a:tailEnd/>
          </a:ln>
          <a:effectLst/>
        </p:spPr>
        <p:txBody>
          <a:bodyPr wrap="none">
            <a:spAutoFit/>
          </a:bodyPr>
          <a:lstStyle/>
          <a:p>
            <a:r>
              <a:rPr lang="en-US" sz="2000" b="1" dirty="0"/>
              <a:t>TSC ($millions)</a:t>
            </a:r>
          </a:p>
        </p:txBody>
      </p:sp>
      <p:sp>
        <p:nvSpPr>
          <p:cNvPr id="685062" name="Text Box 6"/>
          <p:cNvSpPr txBox="1">
            <a:spLocks noChangeArrowheads="1"/>
          </p:cNvSpPr>
          <p:nvPr/>
        </p:nvSpPr>
        <p:spPr bwMode="auto">
          <a:xfrm>
            <a:off x="6438900" y="5699125"/>
            <a:ext cx="2171700" cy="396875"/>
          </a:xfrm>
          <a:prstGeom prst="rect">
            <a:avLst/>
          </a:prstGeom>
          <a:noFill/>
          <a:ln w="9525">
            <a:noFill/>
            <a:miter lim="800000"/>
            <a:headEnd/>
            <a:tailEnd/>
          </a:ln>
          <a:effectLst/>
        </p:spPr>
        <p:txBody>
          <a:bodyPr wrap="none">
            <a:spAutoFit/>
          </a:bodyPr>
          <a:lstStyle/>
          <a:p>
            <a:r>
              <a:rPr lang="en-US" sz="2000" b="1" dirty="0"/>
              <a:t>A (abatement %)</a:t>
            </a:r>
            <a:endParaRPr lang="en-US" sz="2000" dirty="0"/>
          </a:p>
        </p:txBody>
      </p:sp>
      <p:sp>
        <p:nvSpPr>
          <p:cNvPr id="685063" name="Arc 7"/>
          <p:cNvSpPr>
            <a:spLocks/>
          </p:cNvSpPr>
          <p:nvPr/>
        </p:nvSpPr>
        <p:spPr bwMode="auto">
          <a:xfrm flipV="1">
            <a:off x="1273175" y="2105025"/>
            <a:ext cx="3962400" cy="3503612"/>
          </a:xfrm>
          <a:custGeom>
            <a:avLst/>
            <a:gdLst>
              <a:gd name="G0" fmla="+- 0 0 0"/>
              <a:gd name="G1" fmla="+- 21594 0 0"/>
              <a:gd name="G2" fmla="+- 21600 0 0"/>
              <a:gd name="T0" fmla="*/ 508 w 21600"/>
              <a:gd name="T1" fmla="*/ 0 h 21594"/>
              <a:gd name="T2" fmla="*/ 21600 w 21600"/>
              <a:gd name="T3" fmla="*/ 21594 h 21594"/>
              <a:gd name="T4" fmla="*/ 0 w 21600"/>
              <a:gd name="T5" fmla="*/ 21594 h 21594"/>
            </a:gdLst>
            <a:ahLst/>
            <a:cxnLst>
              <a:cxn ang="0">
                <a:pos x="T0" y="T1"/>
              </a:cxn>
              <a:cxn ang="0">
                <a:pos x="T2" y="T3"/>
              </a:cxn>
              <a:cxn ang="0">
                <a:pos x="T4" y="T5"/>
              </a:cxn>
            </a:cxnLst>
            <a:rect l="0" t="0" r="r" b="b"/>
            <a:pathLst>
              <a:path w="21600" h="21594" fill="none" extrusionOk="0">
                <a:moveTo>
                  <a:pt x="508" y="-1"/>
                </a:moveTo>
                <a:cubicBezTo>
                  <a:pt x="12236" y="275"/>
                  <a:pt x="21600" y="9862"/>
                  <a:pt x="21600" y="21594"/>
                </a:cubicBezTo>
              </a:path>
              <a:path w="21600" h="21594" stroke="0" extrusionOk="0">
                <a:moveTo>
                  <a:pt x="508" y="-1"/>
                </a:moveTo>
                <a:cubicBezTo>
                  <a:pt x="12236" y="275"/>
                  <a:pt x="21600" y="9862"/>
                  <a:pt x="21600" y="21594"/>
                </a:cubicBezTo>
                <a:lnTo>
                  <a:pt x="0" y="21594"/>
                </a:lnTo>
                <a:close/>
              </a:path>
            </a:pathLst>
          </a:custGeom>
          <a:noFill/>
          <a:ln w="38100">
            <a:solidFill>
              <a:schemeClr val="hlink"/>
            </a:solidFill>
            <a:round/>
            <a:headEnd/>
            <a:tailEnd/>
          </a:ln>
          <a:effectLst/>
        </p:spPr>
        <p:txBody>
          <a:bodyPr wrap="none" anchor="ctr"/>
          <a:lstStyle/>
          <a:p>
            <a:endParaRPr lang="en-US" dirty="0"/>
          </a:p>
        </p:txBody>
      </p:sp>
      <p:sp>
        <p:nvSpPr>
          <p:cNvPr id="685064" name="Text Box 8"/>
          <p:cNvSpPr txBox="1">
            <a:spLocks noChangeArrowheads="1"/>
          </p:cNvSpPr>
          <p:nvPr/>
        </p:nvSpPr>
        <p:spPr bwMode="auto">
          <a:xfrm>
            <a:off x="4991100" y="1736725"/>
            <a:ext cx="693738" cy="396875"/>
          </a:xfrm>
          <a:prstGeom prst="rect">
            <a:avLst/>
          </a:prstGeom>
          <a:noFill/>
          <a:ln w="9525">
            <a:noFill/>
            <a:miter lim="800000"/>
            <a:headEnd/>
            <a:tailEnd/>
          </a:ln>
          <a:effectLst/>
        </p:spPr>
        <p:txBody>
          <a:bodyPr wrap="none">
            <a:spAutoFit/>
          </a:bodyPr>
          <a:lstStyle/>
          <a:p>
            <a:r>
              <a:rPr lang="en-US" sz="2000" b="1" dirty="0">
                <a:solidFill>
                  <a:schemeClr val="hlink"/>
                </a:solidFill>
              </a:rPr>
              <a:t>TSC</a:t>
            </a:r>
            <a:endParaRPr lang="en-US" sz="2400" dirty="0">
              <a:solidFill>
                <a:schemeClr val="hlink"/>
              </a:solidFill>
            </a:endParaRPr>
          </a:p>
        </p:txBody>
      </p:sp>
      <p:sp>
        <p:nvSpPr>
          <p:cNvPr id="685065" name="Text Box 9"/>
          <p:cNvSpPr txBox="1">
            <a:spLocks noChangeArrowheads="1"/>
          </p:cNvSpPr>
          <p:nvPr/>
        </p:nvSpPr>
        <p:spPr bwMode="auto">
          <a:xfrm>
            <a:off x="4000500" y="5622925"/>
            <a:ext cx="466725" cy="396875"/>
          </a:xfrm>
          <a:prstGeom prst="rect">
            <a:avLst/>
          </a:prstGeom>
          <a:noFill/>
          <a:ln w="9525">
            <a:noFill/>
            <a:miter lim="800000"/>
            <a:headEnd/>
            <a:tailEnd/>
          </a:ln>
          <a:effectLst/>
        </p:spPr>
        <p:txBody>
          <a:bodyPr wrap="none">
            <a:spAutoFit/>
          </a:bodyPr>
          <a:lstStyle/>
          <a:p>
            <a:r>
              <a:rPr lang="en-US" sz="2000" dirty="0"/>
              <a:t>20</a:t>
            </a:r>
            <a:endParaRPr lang="en-US" sz="2400" dirty="0"/>
          </a:p>
        </p:txBody>
      </p:sp>
      <p:sp>
        <p:nvSpPr>
          <p:cNvPr id="685066" name="Line 10"/>
          <p:cNvSpPr>
            <a:spLocks noChangeShapeType="1"/>
          </p:cNvSpPr>
          <p:nvPr/>
        </p:nvSpPr>
        <p:spPr bwMode="auto">
          <a:xfrm flipV="1">
            <a:off x="4244975" y="4392612"/>
            <a:ext cx="0" cy="1219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5067" name="Text Box 11"/>
          <p:cNvSpPr txBox="1">
            <a:spLocks noChangeArrowheads="1"/>
          </p:cNvSpPr>
          <p:nvPr/>
        </p:nvSpPr>
        <p:spPr bwMode="auto">
          <a:xfrm>
            <a:off x="1196975" y="5534025"/>
            <a:ext cx="354013" cy="457200"/>
          </a:xfrm>
          <a:prstGeom prst="rect">
            <a:avLst/>
          </a:prstGeom>
          <a:noFill/>
          <a:ln w="9525">
            <a:noFill/>
            <a:miter lim="800000"/>
            <a:headEnd/>
            <a:tailEnd/>
          </a:ln>
          <a:effectLst/>
        </p:spPr>
        <p:txBody>
          <a:bodyPr wrap="none">
            <a:spAutoFit/>
          </a:bodyPr>
          <a:lstStyle/>
          <a:p>
            <a:r>
              <a:rPr lang="en-US" sz="2400" dirty="0"/>
              <a:t>0</a:t>
            </a:r>
          </a:p>
        </p:txBody>
      </p:sp>
      <p:sp>
        <p:nvSpPr>
          <p:cNvPr id="685068" name="Line 12"/>
          <p:cNvSpPr>
            <a:spLocks noChangeShapeType="1"/>
          </p:cNvSpPr>
          <p:nvPr/>
        </p:nvSpPr>
        <p:spPr bwMode="auto">
          <a:xfrm flipH="1">
            <a:off x="1425575" y="4392612"/>
            <a:ext cx="2819400" cy="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5069" name="Text Box 13"/>
          <p:cNvSpPr txBox="1">
            <a:spLocks noChangeArrowheads="1"/>
          </p:cNvSpPr>
          <p:nvPr/>
        </p:nvSpPr>
        <p:spPr bwMode="auto">
          <a:xfrm>
            <a:off x="815975" y="4164012"/>
            <a:ext cx="565150" cy="366713"/>
          </a:xfrm>
          <a:prstGeom prst="rect">
            <a:avLst/>
          </a:prstGeom>
          <a:noFill/>
          <a:ln w="9525">
            <a:noFill/>
            <a:miter lim="800000"/>
            <a:headEnd/>
            <a:tailEnd/>
          </a:ln>
          <a:effectLst/>
        </p:spPr>
        <p:txBody>
          <a:bodyPr wrap="none">
            <a:spAutoFit/>
          </a:bodyPr>
          <a:lstStyle/>
          <a:p>
            <a:r>
              <a:rPr lang="en-US" dirty="0"/>
              <a:t>230</a:t>
            </a:r>
            <a:endParaRPr lang="en-US" sz="2000" dirty="0"/>
          </a:p>
        </p:txBody>
      </p:sp>
      <p:sp>
        <p:nvSpPr>
          <p:cNvPr id="685070" name="Text Box 14"/>
          <p:cNvSpPr txBox="1">
            <a:spLocks noChangeArrowheads="1"/>
          </p:cNvSpPr>
          <p:nvPr/>
        </p:nvSpPr>
        <p:spPr bwMode="auto">
          <a:xfrm>
            <a:off x="4686300" y="5622925"/>
            <a:ext cx="466725" cy="396875"/>
          </a:xfrm>
          <a:prstGeom prst="rect">
            <a:avLst/>
          </a:prstGeom>
          <a:noFill/>
          <a:ln w="9525">
            <a:noFill/>
            <a:miter lim="800000"/>
            <a:headEnd/>
            <a:tailEnd/>
          </a:ln>
          <a:effectLst/>
        </p:spPr>
        <p:txBody>
          <a:bodyPr wrap="none">
            <a:spAutoFit/>
          </a:bodyPr>
          <a:lstStyle/>
          <a:p>
            <a:r>
              <a:rPr lang="en-US" sz="2000" dirty="0"/>
              <a:t>25</a:t>
            </a:r>
            <a:endParaRPr lang="en-US" sz="2400" dirty="0"/>
          </a:p>
        </p:txBody>
      </p:sp>
      <p:sp>
        <p:nvSpPr>
          <p:cNvPr id="685071" name="Line 15"/>
          <p:cNvSpPr>
            <a:spLocks noChangeShapeType="1"/>
          </p:cNvSpPr>
          <p:nvPr/>
        </p:nvSpPr>
        <p:spPr bwMode="auto">
          <a:xfrm flipV="1">
            <a:off x="4854575" y="3630612"/>
            <a:ext cx="0" cy="198120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5072" name="Line 16"/>
          <p:cNvSpPr>
            <a:spLocks noChangeShapeType="1"/>
          </p:cNvSpPr>
          <p:nvPr/>
        </p:nvSpPr>
        <p:spPr bwMode="auto">
          <a:xfrm flipH="1">
            <a:off x="1425575" y="3630612"/>
            <a:ext cx="3429000" cy="0"/>
          </a:xfrm>
          <a:prstGeom prst="line">
            <a:avLst/>
          </a:prstGeom>
          <a:noFill/>
          <a:ln w="28575">
            <a:solidFill>
              <a:schemeClr val="tx1"/>
            </a:solidFill>
            <a:prstDash val="dash"/>
            <a:round/>
            <a:headEnd/>
            <a:tailEnd/>
          </a:ln>
          <a:effectLst/>
        </p:spPr>
        <p:txBody>
          <a:bodyPr wrap="none" anchor="ctr"/>
          <a:lstStyle/>
          <a:p>
            <a:endParaRPr lang="en-US" dirty="0"/>
          </a:p>
        </p:txBody>
      </p:sp>
      <p:sp>
        <p:nvSpPr>
          <p:cNvPr id="685073" name="Text Box 17"/>
          <p:cNvSpPr txBox="1">
            <a:spLocks noChangeArrowheads="1"/>
          </p:cNvSpPr>
          <p:nvPr/>
        </p:nvSpPr>
        <p:spPr bwMode="auto">
          <a:xfrm>
            <a:off x="434975" y="3484562"/>
            <a:ext cx="1009650" cy="366713"/>
          </a:xfrm>
          <a:prstGeom prst="rect">
            <a:avLst/>
          </a:prstGeom>
          <a:noFill/>
          <a:ln w="9525">
            <a:noFill/>
            <a:miter lim="800000"/>
            <a:headEnd/>
            <a:tailEnd/>
          </a:ln>
          <a:effectLst/>
        </p:spPr>
        <p:txBody>
          <a:bodyPr wrap="none">
            <a:spAutoFit/>
          </a:bodyPr>
          <a:lstStyle/>
          <a:p>
            <a:r>
              <a:rPr lang="en-US" dirty="0"/>
              <a:t>334.375</a:t>
            </a:r>
          </a:p>
        </p:txBody>
      </p:sp>
      <p:sp>
        <p:nvSpPr>
          <p:cNvPr id="685074" name="Line 18"/>
          <p:cNvSpPr>
            <a:spLocks noChangeShapeType="1"/>
          </p:cNvSpPr>
          <p:nvPr/>
        </p:nvSpPr>
        <p:spPr bwMode="auto">
          <a:xfrm flipV="1">
            <a:off x="1425575" y="3630612"/>
            <a:ext cx="0" cy="762000"/>
          </a:xfrm>
          <a:prstGeom prst="line">
            <a:avLst/>
          </a:prstGeom>
          <a:noFill/>
          <a:ln w="76200">
            <a:solidFill>
              <a:srgbClr val="660066"/>
            </a:solidFill>
            <a:round/>
            <a:headEnd/>
            <a:tailEnd/>
          </a:ln>
          <a:effectLst/>
        </p:spPr>
        <p:txBody>
          <a:bodyPr wrap="none" anchor="ctr"/>
          <a:lstStyle/>
          <a:p>
            <a:endParaRPr lang="en-US" dirty="0"/>
          </a:p>
        </p:txBody>
      </p:sp>
      <p:grpSp>
        <p:nvGrpSpPr>
          <p:cNvPr id="685075" name="Group 19"/>
          <p:cNvGrpSpPr>
            <a:grpSpLocks/>
          </p:cNvGrpSpPr>
          <p:nvPr/>
        </p:nvGrpSpPr>
        <p:grpSpPr bwMode="auto">
          <a:xfrm>
            <a:off x="1501775" y="2457450"/>
            <a:ext cx="2857500" cy="1554162"/>
            <a:chOff x="768" y="1709"/>
            <a:chExt cx="1800" cy="979"/>
          </a:xfrm>
        </p:grpSpPr>
        <p:sp>
          <p:nvSpPr>
            <p:cNvPr id="685076" name="Line 20"/>
            <p:cNvSpPr>
              <a:spLocks noChangeShapeType="1"/>
            </p:cNvSpPr>
            <p:nvPr/>
          </p:nvSpPr>
          <p:spPr bwMode="auto">
            <a:xfrm flipH="1">
              <a:off x="768" y="2208"/>
              <a:ext cx="528" cy="480"/>
            </a:xfrm>
            <a:prstGeom prst="line">
              <a:avLst/>
            </a:prstGeom>
            <a:noFill/>
            <a:ln w="9525">
              <a:solidFill>
                <a:schemeClr val="tx1"/>
              </a:solidFill>
              <a:round/>
              <a:headEnd/>
              <a:tailEnd type="triangle" w="med" len="med"/>
            </a:ln>
            <a:effectLst/>
          </p:spPr>
          <p:txBody>
            <a:bodyPr wrap="none" anchor="ctr"/>
            <a:lstStyle/>
            <a:p>
              <a:endParaRPr lang="en-US" dirty="0"/>
            </a:p>
          </p:txBody>
        </p:sp>
        <p:sp>
          <p:nvSpPr>
            <p:cNvPr id="685077" name="Text Box 21"/>
            <p:cNvSpPr txBox="1">
              <a:spLocks noChangeArrowheads="1"/>
            </p:cNvSpPr>
            <p:nvPr/>
          </p:nvSpPr>
          <p:spPr bwMode="auto">
            <a:xfrm>
              <a:off x="912" y="1709"/>
              <a:ext cx="1656" cy="442"/>
            </a:xfrm>
            <a:prstGeom prst="rect">
              <a:avLst/>
            </a:prstGeom>
            <a:noFill/>
            <a:ln w="9525">
              <a:noFill/>
              <a:miter lim="800000"/>
              <a:headEnd/>
              <a:tailEnd/>
            </a:ln>
            <a:effectLst/>
          </p:spPr>
          <p:txBody>
            <a:bodyPr wrap="none">
              <a:spAutoFit/>
            </a:bodyPr>
            <a:lstStyle/>
            <a:p>
              <a:r>
                <a:rPr lang="en-US" sz="2000" b="1" i="1" dirty="0"/>
                <a:t>Incremental costs = </a:t>
              </a:r>
            </a:p>
            <a:p>
              <a:r>
                <a:rPr lang="en-US" sz="2000" b="1" i="1" dirty="0"/>
                <a:t>$104.375 million</a:t>
              </a:r>
              <a:endParaRPr lang="en-US" sz="2400" dirty="0"/>
            </a:p>
          </p:txBody>
        </p:sp>
      </p:grpSp>
      <p:sp>
        <p:nvSpPr>
          <p:cNvPr id="685078" name="Text Box 22"/>
          <p:cNvSpPr txBox="1">
            <a:spLocks noChangeArrowheads="1"/>
          </p:cNvSpPr>
          <p:nvPr/>
        </p:nvSpPr>
        <p:spPr bwMode="auto">
          <a:xfrm>
            <a:off x="5845175" y="2640012"/>
            <a:ext cx="2746375" cy="427038"/>
          </a:xfrm>
          <a:prstGeom prst="rect">
            <a:avLst/>
          </a:prstGeom>
          <a:noFill/>
          <a:ln w="12700">
            <a:noFill/>
            <a:miter lim="800000"/>
            <a:headEnd type="none" w="sm" len="sm"/>
            <a:tailEnd type="none" w="sm" len="sm"/>
          </a:ln>
          <a:effectLst/>
        </p:spPr>
        <p:txBody>
          <a:bodyPr wrap="none">
            <a:spAutoFit/>
          </a:bodyPr>
          <a:lstStyle/>
          <a:p>
            <a:r>
              <a:rPr lang="en-US" sz="2200" b="1" dirty="0">
                <a:solidFill>
                  <a:schemeClr val="hlink"/>
                </a:solidFill>
              </a:rPr>
              <a:t>TSC = 4A + 0.375A</a:t>
            </a:r>
            <a:r>
              <a:rPr lang="en-US" sz="2200" b="1" baseline="30000" dirty="0">
                <a:solidFill>
                  <a:schemeClr val="hlink"/>
                </a:solidFill>
              </a:rPr>
              <a:t>2</a:t>
            </a:r>
            <a:endParaRPr lang="en-US" sz="2200" dirty="0">
              <a:solidFill>
                <a:schemeClr val="hlink"/>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85078"/>
                                        </p:tgtEl>
                                        <p:attrNameLst>
                                          <p:attrName>style.visibility</p:attrName>
                                        </p:attrNameLst>
                                      </p:cBhvr>
                                      <p:to>
                                        <p:strVal val="visible"/>
                                      </p:to>
                                    </p:set>
                                    <p:animEffect transition="in" filter="checkerboard(across)">
                                      <p:cBhvr>
                                        <p:cTn id="7" dur="500"/>
                                        <p:tgtEl>
                                          <p:spTgt spid="68507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5063"/>
                                        </p:tgtEl>
                                        <p:attrNameLst>
                                          <p:attrName>style.visibility</p:attrName>
                                        </p:attrNameLst>
                                      </p:cBhvr>
                                      <p:to>
                                        <p:strVal val="visible"/>
                                      </p:to>
                                    </p:set>
                                    <p:animEffect transition="in" filter="wipe(left)">
                                      <p:cBhvr>
                                        <p:cTn id="12" dur="500"/>
                                        <p:tgtEl>
                                          <p:spTgt spid="685063"/>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685064"/>
                                        </p:tgtEl>
                                        <p:attrNameLst>
                                          <p:attrName>style.visibility</p:attrName>
                                        </p:attrNameLst>
                                      </p:cBhvr>
                                      <p:to>
                                        <p:strVal val="visible"/>
                                      </p:to>
                                    </p:set>
                                    <p:animEffect transition="in" filter="dissolve">
                                      <p:cBhvr>
                                        <p:cTn id="16" dur="500"/>
                                        <p:tgtEl>
                                          <p:spTgt spid="685064"/>
                                        </p:tgtEl>
                                      </p:cBhvr>
                                    </p:animEffect>
                                  </p:childTnLst>
                                </p:cTn>
                              </p:par>
                            </p:childTnLst>
                          </p:cTn>
                        </p:par>
                        <p:par>
                          <p:cTn id="17" fill="hold">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685065"/>
                                        </p:tgtEl>
                                        <p:attrNameLst>
                                          <p:attrName>style.visibility</p:attrName>
                                        </p:attrNameLst>
                                      </p:cBhvr>
                                      <p:to>
                                        <p:strVal val="visible"/>
                                      </p:to>
                                    </p:set>
                                    <p:animEffect transition="in" filter="dissolve">
                                      <p:cBhvr>
                                        <p:cTn id="20" dur="500"/>
                                        <p:tgtEl>
                                          <p:spTgt spid="685065"/>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685066"/>
                                        </p:tgtEl>
                                        <p:attrNameLst>
                                          <p:attrName>style.visibility</p:attrName>
                                        </p:attrNameLst>
                                      </p:cBhvr>
                                      <p:to>
                                        <p:strVal val="visible"/>
                                      </p:to>
                                    </p:set>
                                    <p:animEffect transition="in" filter="wipe(down)">
                                      <p:cBhvr>
                                        <p:cTn id="24" dur="500"/>
                                        <p:tgtEl>
                                          <p:spTgt spid="685066"/>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685068"/>
                                        </p:tgtEl>
                                        <p:attrNameLst>
                                          <p:attrName>style.visibility</p:attrName>
                                        </p:attrNameLst>
                                      </p:cBhvr>
                                      <p:to>
                                        <p:strVal val="visible"/>
                                      </p:to>
                                    </p:set>
                                    <p:animEffect transition="in" filter="wipe(right)">
                                      <p:cBhvr>
                                        <p:cTn id="28" dur="500"/>
                                        <p:tgtEl>
                                          <p:spTgt spid="685068"/>
                                        </p:tgtEl>
                                      </p:cBhvr>
                                    </p:animEffect>
                                  </p:childTnLst>
                                </p:cTn>
                              </p:par>
                            </p:childTnLst>
                          </p:cTn>
                        </p:par>
                        <p:par>
                          <p:cTn id="29" fill="hold">
                            <p:stCondLst>
                              <p:cond delay="2500"/>
                            </p:stCondLst>
                            <p:childTnLst>
                              <p:par>
                                <p:cTn id="30" presetID="9" presetClass="entr" presetSubtype="0" fill="hold" grpId="0" nodeType="afterEffect">
                                  <p:stCondLst>
                                    <p:cond delay="0"/>
                                  </p:stCondLst>
                                  <p:childTnLst>
                                    <p:set>
                                      <p:cBhvr>
                                        <p:cTn id="31" dur="1" fill="hold">
                                          <p:stCondLst>
                                            <p:cond delay="0"/>
                                          </p:stCondLst>
                                        </p:cTn>
                                        <p:tgtEl>
                                          <p:spTgt spid="685069"/>
                                        </p:tgtEl>
                                        <p:attrNameLst>
                                          <p:attrName>style.visibility</p:attrName>
                                        </p:attrNameLst>
                                      </p:cBhvr>
                                      <p:to>
                                        <p:strVal val="visible"/>
                                      </p:to>
                                    </p:set>
                                    <p:animEffect transition="in" filter="dissolve">
                                      <p:cBhvr>
                                        <p:cTn id="32" dur="500"/>
                                        <p:tgtEl>
                                          <p:spTgt spid="68506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85070"/>
                                        </p:tgtEl>
                                        <p:attrNameLst>
                                          <p:attrName>style.visibility</p:attrName>
                                        </p:attrNameLst>
                                      </p:cBhvr>
                                      <p:to>
                                        <p:strVal val="visible"/>
                                      </p:to>
                                    </p:set>
                                    <p:animEffect transition="in" filter="dissolve">
                                      <p:cBhvr>
                                        <p:cTn id="37" dur="500"/>
                                        <p:tgtEl>
                                          <p:spTgt spid="685070"/>
                                        </p:tgtEl>
                                      </p:cBhvr>
                                    </p:animEffect>
                                  </p:childTnLst>
                                </p:cTn>
                              </p:par>
                            </p:childTnLst>
                          </p:cTn>
                        </p:par>
                        <p:par>
                          <p:cTn id="38" fill="hold">
                            <p:stCondLst>
                              <p:cond delay="500"/>
                            </p:stCondLst>
                            <p:childTnLst>
                              <p:par>
                                <p:cTn id="39" presetID="22" presetClass="entr" presetSubtype="4" fill="hold" grpId="0" nodeType="afterEffect">
                                  <p:stCondLst>
                                    <p:cond delay="0"/>
                                  </p:stCondLst>
                                  <p:childTnLst>
                                    <p:set>
                                      <p:cBhvr>
                                        <p:cTn id="40" dur="1" fill="hold">
                                          <p:stCondLst>
                                            <p:cond delay="0"/>
                                          </p:stCondLst>
                                        </p:cTn>
                                        <p:tgtEl>
                                          <p:spTgt spid="685071"/>
                                        </p:tgtEl>
                                        <p:attrNameLst>
                                          <p:attrName>style.visibility</p:attrName>
                                        </p:attrNameLst>
                                      </p:cBhvr>
                                      <p:to>
                                        <p:strVal val="visible"/>
                                      </p:to>
                                    </p:set>
                                    <p:animEffect transition="in" filter="wipe(down)">
                                      <p:cBhvr>
                                        <p:cTn id="41" dur="500"/>
                                        <p:tgtEl>
                                          <p:spTgt spid="685071"/>
                                        </p:tgtEl>
                                      </p:cBhvr>
                                    </p:animEffect>
                                  </p:childTnLst>
                                </p:cTn>
                              </p:par>
                            </p:childTnLst>
                          </p:cTn>
                        </p:par>
                        <p:par>
                          <p:cTn id="42" fill="hold">
                            <p:stCondLst>
                              <p:cond delay="1000"/>
                            </p:stCondLst>
                            <p:childTnLst>
                              <p:par>
                                <p:cTn id="43" presetID="22" presetClass="entr" presetSubtype="2" fill="hold" grpId="0" nodeType="afterEffect">
                                  <p:stCondLst>
                                    <p:cond delay="0"/>
                                  </p:stCondLst>
                                  <p:childTnLst>
                                    <p:set>
                                      <p:cBhvr>
                                        <p:cTn id="44" dur="1" fill="hold">
                                          <p:stCondLst>
                                            <p:cond delay="0"/>
                                          </p:stCondLst>
                                        </p:cTn>
                                        <p:tgtEl>
                                          <p:spTgt spid="685072"/>
                                        </p:tgtEl>
                                        <p:attrNameLst>
                                          <p:attrName>style.visibility</p:attrName>
                                        </p:attrNameLst>
                                      </p:cBhvr>
                                      <p:to>
                                        <p:strVal val="visible"/>
                                      </p:to>
                                    </p:set>
                                    <p:animEffect transition="in" filter="wipe(right)">
                                      <p:cBhvr>
                                        <p:cTn id="45" dur="500"/>
                                        <p:tgtEl>
                                          <p:spTgt spid="685072"/>
                                        </p:tgtEl>
                                      </p:cBhvr>
                                    </p:animEffect>
                                  </p:childTnLst>
                                </p:cTn>
                              </p:par>
                            </p:childTnLst>
                          </p:cTn>
                        </p:par>
                        <p:par>
                          <p:cTn id="46" fill="hold">
                            <p:stCondLst>
                              <p:cond delay="1500"/>
                            </p:stCondLst>
                            <p:childTnLst>
                              <p:par>
                                <p:cTn id="47" presetID="9" presetClass="entr" presetSubtype="0" fill="hold" grpId="0" nodeType="afterEffect">
                                  <p:stCondLst>
                                    <p:cond delay="0"/>
                                  </p:stCondLst>
                                  <p:childTnLst>
                                    <p:set>
                                      <p:cBhvr>
                                        <p:cTn id="48" dur="1" fill="hold">
                                          <p:stCondLst>
                                            <p:cond delay="0"/>
                                          </p:stCondLst>
                                        </p:cTn>
                                        <p:tgtEl>
                                          <p:spTgt spid="685073"/>
                                        </p:tgtEl>
                                        <p:attrNameLst>
                                          <p:attrName>style.visibility</p:attrName>
                                        </p:attrNameLst>
                                      </p:cBhvr>
                                      <p:to>
                                        <p:strVal val="visible"/>
                                      </p:to>
                                    </p:set>
                                    <p:animEffect transition="in" filter="dissolve">
                                      <p:cBhvr>
                                        <p:cTn id="49" dur="500"/>
                                        <p:tgtEl>
                                          <p:spTgt spid="685073"/>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685074"/>
                                        </p:tgtEl>
                                        <p:attrNameLst>
                                          <p:attrName>style.visibility</p:attrName>
                                        </p:attrNameLst>
                                      </p:cBhvr>
                                      <p:to>
                                        <p:strVal val="visible"/>
                                      </p:to>
                                    </p:set>
                                    <p:animEffect transition="in" filter="dissolve">
                                      <p:cBhvr>
                                        <p:cTn id="54" dur="500"/>
                                        <p:tgtEl>
                                          <p:spTgt spid="685074"/>
                                        </p:tgtEl>
                                      </p:cBhvr>
                                    </p:animEffect>
                                  </p:childTnLst>
                                </p:cTn>
                              </p:par>
                            </p:childTnLst>
                          </p:cTn>
                        </p:par>
                        <p:par>
                          <p:cTn id="55" fill="hold">
                            <p:stCondLst>
                              <p:cond delay="500"/>
                            </p:stCondLst>
                            <p:childTnLst>
                              <p:par>
                                <p:cTn id="56" presetID="9" presetClass="entr" presetSubtype="0" fill="hold" nodeType="afterEffect">
                                  <p:stCondLst>
                                    <p:cond delay="0"/>
                                  </p:stCondLst>
                                  <p:childTnLst>
                                    <p:set>
                                      <p:cBhvr>
                                        <p:cTn id="57" dur="1" fill="hold">
                                          <p:stCondLst>
                                            <p:cond delay="0"/>
                                          </p:stCondLst>
                                        </p:cTn>
                                        <p:tgtEl>
                                          <p:spTgt spid="685075"/>
                                        </p:tgtEl>
                                        <p:attrNameLst>
                                          <p:attrName>style.visibility</p:attrName>
                                        </p:attrNameLst>
                                      </p:cBhvr>
                                      <p:to>
                                        <p:strVal val="visible"/>
                                      </p:to>
                                    </p:set>
                                    <p:animEffect transition="in" filter="dissolve">
                                      <p:cBhvr>
                                        <p:cTn id="58" dur="500"/>
                                        <p:tgtEl>
                                          <p:spTgt spid="685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5063" grpId="0" animBg="1"/>
      <p:bldP spid="685064" grpId="0" autoUpdateAnimBg="0"/>
      <p:bldP spid="685065" grpId="0" autoUpdateAnimBg="0"/>
      <p:bldP spid="685066" grpId="0" animBg="1"/>
      <p:bldP spid="685068" grpId="0" animBg="1"/>
      <p:bldP spid="685069" grpId="0" autoUpdateAnimBg="0"/>
      <p:bldP spid="685070" grpId="0" autoUpdateAnimBg="0"/>
      <p:bldP spid="685071" grpId="0" animBg="1"/>
      <p:bldP spid="685072" grpId="0" animBg="1"/>
      <p:bldP spid="685073" grpId="0" autoUpdateAnimBg="0"/>
      <p:bldP spid="685074" grpId="0" animBg="1"/>
      <p:bldP spid="685078"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082" name="Rectangle 2"/>
          <p:cNvSpPr>
            <a:spLocks noGrp="1" noChangeArrowheads="1"/>
          </p:cNvSpPr>
          <p:nvPr>
            <p:ph type="title"/>
          </p:nvPr>
        </p:nvSpPr>
        <p:spPr>
          <a:xfrm>
            <a:off x="990600" y="762000"/>
            <a:ext cx="7696200" cy="690563"/>
          </a:xfrm>
        </p:spPr>
        <p:txBody>
          <a:bodyPr/>
          <a:lstStyle/>
          <a:p>
            <a:r>
              <a:rPr lang="en-US" dirty="0"/>
              <a:t>Estimating Explicit Costs</a:t>
            </a:r>
          </a:p>
        </p:txBody>
      </p:sp>
      <p:sp>
        <p:nvSpPr>
          <p:cNvPr id="686083" name="Rectangle 3"/>
          <p:cNvSpPr>
            <a:spLocks noGrp="1" noChangeArrowheads="1"/>
          </p:cNvSpPr>
          <p:nvPr>
            <p:ph idx="1"/>
          </p:nvPr>
        </p:nvSpPr>
        <p:spPr>
          <a:xfrm>
            <a:off x="1066800" y="2133600"/>
            <a:ext cx="7848600" cy="4038600"/>
          </a:xfrm>
        </p:spPr>
        <p:txBody>
          <a:bodyPr/>
          <a:lstStyle/>
          <a:p>
            <a:r>
              <a:rPr lang="en-US" dirty="0"/>
              <a:t>Two methods</a:t>
            </a:r>
          </a:p>
          <a:p>
            <a:pPr lvl="1"/>
            <a:r>
              <a:rPr lang="en-US" b="1" dirty="0">
                <a:solidFill>
                  <a:srgbClr val="2E5D7A"/>
                </a:solidFill>
              </a:rPr>
              <a:t>Engineering Approach</a:t>
            </a:r>
          </a:p>
          <a:p>
            <a:pPr lvl="1"/>
            <a:r>
              <a:rPr lang="en-US" b="1" dirty="0">
                <a:solidFill>
                  <a:srgbClr val="2E5D7A"/>
                </a:solidFill>
              </a:rPr>
              <a:t>Survey Approach</a:t>
            </a:r>
          </a:p>
          <a:p>
            <a:r>
              <a:rPr lang="en-US" dirty="0"/>
              <a:t>Common to use a combination approach</a:t>
            </a:r>
          </a:p>
        </p:txBody>
      </p:sp>
      <p:sp>
        <p:nvSpPr>
          <p:cNvPr id="5" name="Slide Number Placeholder 4"/>
          <p:cNvSpPr>
            <a:spLocks noGrp="1"/>
          </p:cNvSpPr>
          <p:nvPr>
            <p:ph type="sldNum" sz="quarter" idx="11"/>
          </p:nvPr>
        </p:nvSpPr>
        <p:spPr/>
        <p:txBody>
          <a:bodyPr/>
          <a:lstStyle/>
          <a:p>
            <a:fld id="{F2F02F43-E818-4AA6-A9D8-1A1916FAACED}" type="slidenum">
              <a:rPr lang="en-US"/>
              <a:pPr/>
              <a:t>9</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686083">
                                            <p:txEl>
                                              <p:pRg st="0" end="0"/>
                                            </p:txEl>
                                          </p:spTgt>
                                        </p:tgtEl>
                                        <p:attrNameLst>
                                          <p:attrName>style.visibility</p:attrName>
                                        </p:attrNameLst>
                                      </p:cBhvr>
                                      <p:to>
                                        <p:strVal val="visible"/>
                                      </p:to>
                                    </p:set>
                                    <p:animEffect transition="in" filter="randombar(vertical)">
                                      <p:cBhvr>
                                        <p:cTn id="7" dur="500"/>
                                        <p:tgtEl>
                                          <p:spTgt spid="686083">
                                            <p:txEl>
                                              <p:pRg st="0" end="0"/>
                                            </p:txEl>
                                          </p:spTgt>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686083">
                                            <p:txEl>
                                              <p:pRg st="1" end="1"/>
                                            </p:txEl>
                                          </p:spTgt>
                                        </p:tgtEl>
                                        <p:attrNameLst>
                                          <p:attrName>style.visibility</p:attrName>
                                        </p:attrNameLst>
                                      </p:cBhvr>
                                      <p:to>
                                        <p:strVal val="visible"/>
                                      </p:to>
                                    </p:set>
                                    <p:animEffect transition="in" filter="randombar(vertical)">
                                      <p:cBhvr>
                                        <p:cTn id="11" dur="500"/>
                                        <p:tgtEl>
                                          <p:spTgt spid="686083">
                                            <p:txEl>
                                              <p:pRg st="1" end="1"/>
                                            </p:txEl>
                                          </p:spTgt>
                                        </p:tgtEl>
                                      </p:cBhvr>
                                    </p:animEffect>
                                  </p:childTnLst>
                                </p:cTn>
                              </p:par>
                            </p:childTnLst>
                          </p:cTn>
                        </p:par>
                        <p:par>
                          <p:cTn id="12" fill="hold">
                            <p:stCondLst>
                              <p:cond delay="1000"/>
                            </p:stCondLst>
                            <p:childTnLst>
                              <p:par>
                                <p:cTn id="13" presetID="14" presetClass="entr" presetSubtype="5" fill="hold" grpId="0" nodeType="afterEffect">
                                  <p:stCondLst>
                                    <p:cond delay="0"/>
                                  </p:stCondLst>
                                  <p:childTnLst>
                                    <p:set>
                                      <p:cBhvr>
                                        <p:cTn id="14" dur="1" fill="hold">
                                          <p:stCondLst>
                                            <p:cond delay="0"/>
                                          </p:stCondLst>
                                        </p:cTn>
                                        <p:tgtEl>
                                          <p:spTgt spid="686083">
                                            <p:txEl>
                                              <p:pRg st="2" end="2"/>
                                            </p:txEl>
                                          </p:spTgt>
                                        </p:tgtEl>
                                        <p:attrNameLst>
                                          <p:attrName>style.visibility</p:attrName>
                                        </p:attrNameLst>
                                      </p:cBhvr>
                                      <p:to>
                                        <p:strVal val="visible"/>
                                      </p:to>
                                    </p:set>
                                    <p:animEffect transition="in" filter="randombar(vertical)">
                                      <p:cBhvr>
                                        <p:cTn id="15" dur="500"/>
                                        <p:tgtEl>
                                          <p:spTgt spid="68608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5" fill="hold" grpId="0" nodeType="clickEffect">
                                  <p:stCondLst>
                                    <p:cond delay="0"/>
                                  </p:stCondLst>
                                  <p:childTnLst>
                                    <p:set>
                                      <p:cBhvr>
                                        <p:cTn id="19" dur="1" fill="hold">
                                          <p:stCondLst>
                                            <p:cond delay="0"/>
                                          </p:stCondLst>
                                        </p:cTn>
                                        <p:tgtEl>
                                          <p:spTgt spid="686083">
                                            <p:txEl>
                                              <p:pRg st="3" end="3"/>
                                            </p:txEl>
                                          </p:spTgt>
                                        </p:tgtEl>
                                        <p:attrNameLst>
                                          <p:attrName>style.visibility</p:attrName>
                                        </p:attrNameLst>
                                      </p:cBhvr>
                                      <p:to>
                                        <p:strVal val="visible"/>
                                      </p:to>
                                    </p:set>
                                    <p:animEffect transition="in" filter="randombar(vertical)">
                                      <p:cBhvr>
                                        <p:cTn id="20" dur="500"/>
                                        <p:tgtEl>
                                          <p:spTgt spid="6860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83"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7106" name="Rectangle 2"/>
          <p:cNvSpPr>
            <a:spLocks noGrp="1" noChangeArrowheads="1"/>
          </p:cNvSpPr>
          <p:nvPr>
            <p:ph type="title"/>
          </p:nvPr>
        </p:nvSpPr>
        <p:spPr>
          <a:xfrm>
            <a:off x="685800" y="609600"/>
            <a:ext cx="7924800" cy="762000"/>
          </a:xfrm>
        </p:spPr>
        <p:txBody>
          <a:bodyPr/>
          <a:lstStyle/>
          <a:p>
            <a:r>
              <a:rPr lang="en-US" dirty="0"/>
              <a:t>Engineering Approach</a:t>
            </a:r>
          </a:p>
        </p:txBody>
      </p:sp>
      <p:sp>
        <p:nvSpPr>
          <p:cNvPr id="687107" name="Rectangle 3"/>
          <p:cNvSpPr>
            <a:spLocks noGrp="1" noChangeArrowheads="1"/>
          </p:cNvSpPr>
          <p:nvPr>
            <p:ph idx="1"/>
          </p:nvPr>
        </p:nvSpPr>
        <p:spPr>
          <a:xfrm>
            <a:off x="685800" y="1905000"/>
            <a:ext cx="8077200" cy="4191000"/>
          </a:xfrm>
        </p:spPr>
        <p:txBody>
          <a:bodyPr/>
          <a:lstStyle/>
          <a:p>
            <a:pPr>
              <a:lnSpc>
                <a:spcPct val="90000"/>
              </a:lnSpc>
            </a:pPr>
            <a:r>
              <a:rPr lang="en-US" sz="2600" dirty="0">
                <a:latin typeface="Times Roman"/>
              </a:rPr>
              <a:t>Estimates abatement spending based on </a:t>
            </a:r>
            <a:r>
              <a:rPr lang="en-US" sz="2600" i="1" dirty="0">
                <a:latin typeface="Times Roman"/>
              </a:rPr>
              <a:t>least-cost</a:t>
            </a:r>
            <a:r>
              <a:rPr lang="en-US" sz="2600" dirty="0">
                <a:latin typeface="Times Roman"/>
              </a:rPr>
              <a:t> available technology</a:t>
            </a:r>
          </a:p>
          <a:p>
            <a:pPr>
              <a:lnSpc>
                <a:spcPct val="90000"/>
              </a:lnSpc>
            </a:pPr>
            <a:r>
              <a:rPr lang="en-US" sz="2600" dirty="0">
                <a:latin typeface="Times Roman"/>
              </a:rPr>
              <a:t>Relies on experts in abatement methods</a:t>
            </a:r>
          </a:p>
          <a:p>
            <a:pPr>
              <a:lnSpc>
                <a:spcPct val="90000"/>
              </a:lnSpc>
            </a:pPr>
            <a:r>
              <a:rPr lang="en-US" sz="2600" dirty="0">
                <a:latin typeface="Times Roman"/>
              </a:rPr>
              <a:t>Drawbacks</a:t>
            </a:r>
          </a:p>
          <a:p>
            <a:pPr lvl="2">
              <a:lnSpc>
                <a:spcPct val="90000"/>
              </a:lnSpc>
            </a:pPr>
            <a:r>
              <a:rPr lang="en-US" sz="2300" dirty="0">
                <a:latin typeface="Times Roman"/>
              </a:rPr>
              <a:t>difficult to use for </a:t>
            </a:r>
            <a:r>
              <a:rPr lang="en-US" sz="2300" i="1" dirty="0">
                <a:latin typeface="Times Roman"/>
              </a:rPr>
              <a:t>proposed</a:t>
            </a:r>
            <a:r>
              <a:rPr lang="en-US" sz="2300" dirty="0">
                <a:latin typeface="Times Roman"/>
              </a:rPr>
              <a:t> policy due to uncertainty</a:t>
            </a:r>
            <a:endParaRPr lang="en-US" dirty="0">
              <a:latin typeface="Times Roman"/>
            </a:endParaRPr>
          </a:p>
          <a:p>
            <a:pPr lvl="2">
              <a:lnSpc>
                <a:spcPct val="90000"/>
              </a:lnSpc>
            </a:pPr>
            <a:r>
              <a:rPr lang="en-US" dirty="0">
                <a:latin typeface="Times Roman"/>
              </a:rPr>
              <a:t>must be customized to suit each production setting or suffer from </a:t>
            </a:r>
            <a:r>
              <a:rPr lang="en-US" i="1" dirty="0">
                <a:latin typeface="Times Roman"/>
              </a:rPr>
              <a:t>averaging</a:t>
            </a:r>
            <a:endParaRPr lang="en-US" dirty="0">
              <a:latin typeface="Times Roman"/>
            </a:endParaRPr>
          </a:p>
          <a:p>
            <a:pPr lvl="2">
              <a:lnSpc>
                <a:spcPct val="90000"/>
              </a:lnSpc>
            </a:pPr>
            <a:r>
              <a:rPr lang="en-US" dirty="0">
                <a:latin typeface="Times Roman"/>
              </a:rPr>
              <a:t>unable to capture firm heterogeneity as a  generalized estimate</a:t>
            </a:r>
          </a:p>
          <a:p>
            <a:pPr lvl="2">
              <a:lnSpc>
                <a:spcPct val="90000"/>
              </a:lnSpc>
            </a:pPr>
            <a:r>
              <a:rPr lang="en-US" dirty="0">
                <a:latin typeface="Times Roman"/>
              </a:rPr>
              <a:t>likely understates true costs because it assumes all firms are cost-effective</a:t>
            </a:r>
          </a:p>
        </p:txBody>
      </p:sp>
      <p:sp>
        <p:nvSpPr>
          <p:cNvPr id="5" name="Slide Number Placeholder 4"/>
          <p:cNvSpPr>
            <a:spLocks noGrp="1"/>
          </p:cNvSpPr>
          <p:nvPr>
            <p:ph type="sldNum" sz="quarter" idx="11"/>
          </p:nvPr>
        </p:nvSpPr>
        <p:spPr/>
        <p:txBody>
          <a:bodyPr/>
          <a:lstStyle/>
          <a:p>
            <a:fld id="{0E18284B-D830-4AC0-BE2F-360FEC724591}" type="slidenum">
              <a:rPr lang="en-US"/>
              <a:pPr/>
              <a:t>10</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687107">
                                            <p:txEl>
                                              <p:pRg st="0" end="0"/>
                                            </p:txEl>
                                          </p:spTgt>
                                        </p:tgtEl>
                                        <p:attrNameLst>
                                          <p:attrName>style.visibility</p:attrName>
                                        </p:attrNameLst>
                                      </p:cBhvr>
                                      <p:to>
                                        <p:strVal val="visible"/>
                                      </p:to>
                                    </p:set>
                                    <p:animEffect transition="in" filter="randombar(vertical)">
                                      <p:cBhvr>
                                        <p:cTn id="7" dur="500"/>
                                        <p:tgtEl>
                                          <p:spTgt spid="6871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687107">
                                            <p:txEl>
                                              <p:pRg st="1" end="1"/>
                                            </p:txEl>
                                          </p:spTgt>
                                        </p:tgtEl>
                                        <p:attrNameLst>
                                          <p:attrName>style.visibility</p:attrName>
                                        </p:attrNameLst>
                                      </p:cBhvr>
                                      <p:to>
                                        <p:strVal val="visible"/>
                                      </p:to>
                                    </p:set>
                                    <p:animEffect transition="in" filter="randombar(vertical)">
                                      <p:cBhvr>
                                        <p:cTn id="12" dur="500"/>
                                        <p:tgtEl>
                                          <p:spTgt spid="6871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5" fill="hold" grpId="0" nodeType="clickEffect">
                                  <p:stCondLst>
                                    <p:cond delay="0"/>
                                  </p:stCondLst>
                                  <p:childTnLst>
                                    <p:set>
                                      <p:cBhvr>
                                        <p:cTn id="16" dur="1" fill="hold">
                                          <p:stCondLst>
                                            <p:cond delay="0"/>
                                          </p:stCondLst>
                                        </p:cTn>
                                        <p:tgtEl>
                                          <p:spTgt spid="687107">
                                            <p:txEl>
                                              <p:pRg st="2" end="2"/>
                                            </p:txEl>
                                          </p:spTgt>
                                        </p:tgtEl>
                                        <p:attrNameLst>
                                          <p:attrName>style.visibility</p:attrName>
                                        </p:attrNameLst>
                                      </p:cBhvr>
                                      <p:to>
                                        <p:strVal val="visible"/>
                                      </p:to>
                                    </p:set>
                                    <p:animEffect transition="in" filter="randombar(vertical)">
                                      <p:cBhvr>
                                        <p:cTn id="17" dur="500"/>
                                        <p:tgtEl>
                                          <p:spTgt spid="687107">
                                            <p:txEl>
                                              <p:pRg st="2" end="2"/>
                                            </p:txEl>
                                          </p:spTgt>
                                        </p:tgtEl>
                                      </p:cBhvr>
                                    </p:animEffect>
                                  </p:childTnLst>
                                </p:cTn>
                              </p:par>
                            </p:childTnLst>
                          </p:cTn>
                        </p:par>
                        <p:par>
                          <p:cTn id="18" fill="hold">
                            <p:stCondLst>
                              <p:cond delay="500"/>
                            </p:stCondLst>
                            <p:childTnLst>
                              <p:par>
                                <p:cTn id="19" presetID="14" presetClass="entr" presetSubtype="5" fill="hold" grpId="0" nodeType="afterEffect">
                                  <p:stCondLst>
                                    <p:cond delay="0"/>
                                  </p:stCondLst>
                                  <p:childTnLst>
                                    <p:set>
                                      <p:cBhvr>
                                        <p:cTn id="20" dur="1" fill="hold">
                                          <p:stCondLst>
                                            <p:cond delay="0"/>
                                          </p:stCondLst>
                                        </p:cTn>
                                        <p:tgtEl>
                                          <p:spTgt spid="687107">
                                            <p:txEl>
                                              <p:pRg st="3" end="3"/>
                                            </p:txEl>
                                          </p:spTgt>
                                        </p:tgtEl>
                                        <p:attrNameLst>
                                          <p:attrName>style.visibility</p:attrName>
                                        </p:attrNameLst>
                                      </p:cBhvr>
                                      <p:to>
                                        <p:strVal val="visible"/>
                                      </p:to>
                                    </p:set>
                                    <p:animEffect transition="in" filter="randombar(vertical)">
                                      <p:cBhvr>
                                        <p:cTn id="21" dur="500"/>
                                        <p:tgtEl>
                                          <p:spTgt spid="687107">
                                            <p:txEl>
                                              <p:pRg st="3" end="3"/>
                                            </p:txEl>
                                          </p:spTgt>
                                        </p:tgtEl>
                                      </p:cBhvr>
                                    </p:animEffect>
                                  </p:childTnLst>
                                </p:cTn>
                              </p:par>
                              <p:par>
                                <p:cTn id="22" presetID="14" presetClass="entr" presetSubtype="5" fill="hold" grpId="0" nodeType="withEffect">
                                  <p:stCondLst>
                                    <p:cond delay="0"/>
                                  </p:stCondLst>
                                  <p:childTnLst>
                                    <p:set>
                                      <p:cBhvr>
                                        <p:cTn id="23" dur="1" fill="hold">
                                          <p:stCondLst>
                                            <p:cond delay="0"/>
                                          </p:stCondLst>
                                        </p:cTn>
                                        <p:tgtEl>
                                          <p:spTgt spid="687107">
                                            <p:txEl>
                                              <p:pRg st="4" end="4"/>
                                            </p:txEl>
                                          </p:spTgt>
                                        </p:tgtEl>
                                        <p:attrNameLst>
                                          <p:attrName>style.visibility</p:attrName>
                                        </p:attrNameLst>
                                      </p:cBhvr>
                                      <p:to>
                                        <p:strVal val="visible"/>
                                      </p:to>
                                    </p:set>
                                    <p:animEffect transition="in" filter="randombar(vertical)">
                                      <p:cBhvr>
                                        <p:cTn id="24" dur="500"/>
                                        <p:tgtEl>
                                          <p:spTgt spid="687107">
                                            <p:txEl>
                                              <p:pRg st="4" end="4"/>
                                            </p:txEl>
                                          </p:spTgt>
                                        </p:tgtEl>
                                      </p:cBhvr>
                                    </p:animEffect>
                                  </p:childTnLst>
                                </p:cTn>
                              </p:par>
                              <p:par>
                                <p:cTn id="25" presetID="14" presetClass="entr" presetSubtype="5" fill="hold" grpId="0" nodeType="withEffect">
                                  <p:stCondLst>
                                    <p:cond delay="0"/>
                                  </p:stCondLst>
                                  <p:childTnLst>
                                    <p:set>
                                      <p:cBhvr>
                                        <p:cTn id="26" dur="1" fill="hold">
                                          <p:stCondLst>
                                            <p:cond delay="0"/>
                                          </p:stCondLst>
                                        </p:cTn>
                                        <p:tgtEl>
                                          <p:spTgt spid="687107">
                                            <p:txEl>
                                              <p:pRg st="5" end="5"/>
                                            </p:txEl>
                                          </p:spTgt>
                                        </p:tgtEl>
                                        <p:attrNameLst>
                                          <p:attrName>style.visibility</p:attrName>
                                        </p:attrNameLst>
                                      </p:cBhvr>
                                      <p:to>
                                        <p:strVal val="visible"/>
                                      </p:to>
                                    </p:set>
                                    <p:animEffect transition="in" filter="randombar(vertical)">
                                      <p:cBhvr>
                                        <p:cTn id="27" dur="500"/>
                                        <p:tgtEl>
                                          <p:spTgt spid="687107">
                                            <p:txEl>
                                              <p:pRg st="5" end="5"/>
                                            </p:txEl>
                                          </p:spTgt>
                                        </p:tgtEl>
                                      </p:cBhvr>
                                    </p:animEffect>
                                  </p:childTnLst>
                                </p:cTn>
                              </p:par>
                              <p:par>
                                <p:cTn id="28" presetID="14" presetClass="entr" presetSubtype="5" fill="hold" grpId="0" nodeType="withEffect">
                                  <p:stCondLst>
                                    <p:cond delay="0"/>
                                  </p:stCondLst>
                                  <p:childTnLst>
                                    <p:set>
                                      <p:cBhvr>
                                        <p:cTn id="29" dur="1" fill="hold">
                                          <p:stCondLst>
                                            <p:cond delay="0"/>
                                          </p:stCondLst>
                                        </p:cTn>
                                        <p:tgtEl>
                                          <p:spTgt spid="687107">
                                            <p:txEl>
                                              <p:pRg st="6" end="6"/>
                                            </p:txEl>
                                          </p:spTgt>
                                        </p:tgtEl>
                                        <p:attrNameLst>
                                          <p:attrName>style.visibility</p:attrName>
                                        </p:attrNameLst>
                                      </p:cBhvr>
                                      <p:to>
                                        <p:strVal val="visible"/>
                                      </p:to>
                                    </p:set>
                                    <p:animEffect transition="in" filter="randombar(vertical)">
                                      <p:cBhvr>
                                        <p:cTn id="30" dur="500"/>
                                        <p:tgtEl>
                                          <p:spTgt spid="6871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7107" grpId="0" uiExpand="1" build="p" bldLvl="3"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8130" name="Rectangle 2"/>
          <p:cNvSpPr>
            <a:spLocks noGrp="1" noChangeArrowheads="1"/>
          </p:cNvSpPr>
          <p:nvPr>
            <p:ph type="title"/>
          </p:nvPr>
        </p:nvSpPr>
        <p:spPr>
          <a:xfrm>
            <a:off x="762000" y="609600"/>
            <a:ext cx="7848600" cy="690563"/>
          </a:xfrm>
        </p:spPr>
        <p:txBody>
          <a:bodyPr/>
          <a:lstStyle/>
          <a:p>
            <a:r>
              <a:rPr lang="en-US" dirty="0"/>
              <a:t>Survey Approach</a:t>
            </a:r>
          </a:p>
        </p:txBody>
      </p:sp>
      <p:sp>
        <p:nvSpPr>
          <p:cNvPr id="688131" name="Rectangle 3"/>
          <p:cNvSpPr>
            <a:spLocks noGrp="1" noChangeArrowheads="1"/>
          </p:cNvSpPr>
          <p:nvPr>
            <p:ph idx="1"/>
          </p:nvPr>
        </p:nvSpPr>
        <p:spPr>
          <a:xfrm>
            <a:off x="685800" y="1828800"/>
            <a:ext cx="8001000" cy="4038600"/>
          </a:xfrm>
        </p:spPr>
        <p:txBody>
          <a:bodyPr/>
          <a:lstStyle/>
          <a:p>
            <a:r>
              <a:rPr lang="en-US" sz="2600" dirty="0">
                <a:latin typeface="Times Roman"/>
              </a:rPr>
              <a:t>Derives estimated abatement expenditures from a sample of polluting sources via surveys</a:t>
            </a:r>
          </a:p>
          <a:p>
            <a:r>
              <a:rPr lang="en-US" sz="2600" dirty="0">
                <a:latin typeface="Times Roman"/>
              </a:rPr>
              <a:t>Drawbacks</a:t>
            </a:r>
          </a:p>
          <a:p>
            <a:pPr lvl="1"/>
            <a:r>
              <a:rPr lang="en-US" dirty="0">
                <a:latin typeface="Times Roman"/>
              </a:rPr>
              <a:t>assumes sources are sufficiently well-informed</a:t>
            </a:r>
          </a:p>
          <a:p>
            <a:pPr lvl="1"/>
            <a:r>
              <a:rPr lang="en-US" dirty="0">
                <a:latin typeface="Times Roman"/>
              </a:rPr>
              <a:t>polluters have an incentive to exaggerate costs to officials to increase the probability that the proposed regulation will be rejected</a:t>
            </a:r>
          </a:p>
        </p:txBody>
      </p:sp>
      <p:sp>
        <p:nvSpPr>
          <p:cNvPr id="5" name="Slide Number Placeholder 4"/>
          <p:cNvSpPr>
            <a:spLocks noGrp="1"/>
          </p:cNvSpPr>
          <p:nvPr>
            <p:ph type="sldNum" sz="quarter" idx="11"/>
          </p:nvPr>
        </p:nvSpPr>
        <p:spPr/>
        <p:txBody>
          <a:bodyPr/>
          <a:lstStyle/>
          <a:p>
            <a:fld id="{B5A69B4E-0B6B-47FF-8032-972D0692F5F9}" type="slidenum">
              <a:rPr lang="en-US"/>
              <a:pPr/>
              <a:t>11</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688131">
                                            <p:txEl>
                                              <p:pRg st="0" end="0"/>
                                            </p:txEl>
                                          </p:spTgt>
                                        </p:tgtEl>
                                        <p:attrNameLst>
                                          <p:attrName>style.visibility</p:attrName>
                                        </p:attrNameLst>
                                      </p:cBhvr>
                                      <p:to>
                                        <p:strVal val="visible"/>
                                      </p:to>
                                    </p:set>
                                    <p:animEffect transition="in" filter="randombar(vertical)">
                                      <p:cBhvr>
                                        <p:cTn id="7" dur="500"/>
                                        <p:tgtEl>
                                          <p:spTgt spid="688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688131">
                                            <p:txEl>
                                              <p:pRg st="1" end="1"/>
                                            </p:txEl>
                                          </p:spTgt>
                                        </p:tgtEl>
                                        <p:attrNameLst>
                                          <p:attrName>style.visibility</p:attrName>
                                        </p:attrNameLst>
                                      </p:cBhvr>
                                      <p:to>
                                        <p:strVal val="visible"/>
                                      </p:to>
                                    </p:set>
                                    <p:animEffect transition="in" filter="randombar(vertical)">
                                      <p:cBhvr>
                                        <p:cTn id="12" dur="500"/>
                                        <p:tgtEl>
                                          <p:spTgt spid="688131">
                                            <p:txEl>
                                              <p:pRg st="1" end="1"/>
                                            </p:txEl>
                                          </p:spTgt>
                                        </p:tgtEl>
                                      </p:cBhvr>
                                    </p:animEffect>
                                  </p:childTnLst>
                                </p:cTn>
                              </p:par>
                            </p:childTnLst>
                          </p:cTn>
                        </p:par>
                        <p:par>
                          <p:cTn id="13" fill="hold">
                            <p:stCondLst>
                              <p:cond delay="500"/>
                            </p:stCondLst>
                            <p:childTnLst>
                              <p:par>
                                <p:cTn id="14" presetID="14" presetClass="entr" presetSubtype="5" fill="hold" grpId="0" nodeType="afterEffect">
                                  <p:stCondLst>
                                    <p:cond delay="0"/>
                                  </p:stCondLst>
                                  <p:childTnLst>
                                    <p:set>
                                      <p:cBhvr>
                                        <p:cTn id="15" dur="1" fill="hold">
                                          <p:stCondLst>
                                            <p:cond delay="0"/>
                                          </p:stCondLst>
                                        </p:cTn>
                                        <p:tgtEl>
                                          <p:spTgt spid="688131">
                                            <p:txEl>
                                              <p:pRg st="2" end="2"/>
                                            </p:txEl>
                                          </p:spTgt>
                                        </p:tgtEl>
                                        <p:attrNameLst>
                                          <p:attrName>style.visibility</p:attrName>
                                        </p:attrNameLst>
                                      </p:cBhvr>
                                      <p:to>
                                        <p:strVal val="visible"/>
                                      </p:to>
                                    </p:set>
                                    <p:animEffect transition="in" filter="randombar(vertical)">
                                      <p:cBhvr>
                                        <p:cTn id="16" dur="500"/>
                                        <p:tgtEl>
                                          <p:spTgt spid="688131">
                                            <p:txEl>
                                              <p:pRg st="2" end="2"/>
                                            </p:txEl>
                                          </p:spTgt>
                                        </p:tgtEl>
                                      </p:cBhvr>
                                    </p:animEffect>
                                  </p:childTnLst>
                                </p:cTn>
                              </p:par>
                              <p:par>
                                <p:cTn id="17" presetID="14" presetClass="entr" presetSubtype="5" fill="hold" grpId="0" nodeType="withEffect">
                                  <p:stCondLst>
                                    <p:cond delay="0"/>
                                  </p:stCondLst>
                                  <p:childTnLst>
                                    <p:set>
                                      <p:cBhvr>
                                        <p:cTn id="18" dur="1" fill="hold">
                                          <p:stCondLst>
                                            <p:cond delay="0"/>
                                          </p:stCondLst>
                                        </p:cTn>
                                        <p:tgtEl>
                                          <p:spTgt spid="688131">
                                            <p:txEl>
                                              <p:pRg st="3" end="3"/>
                                            </p:txEl>
                                          </p:spTgt>
                                        </p:tgtEl>
                                        <p:attrNameLst>
                                          <p:attrName>style.visibility</p:attrName>
                                        </p:attrNameLst>
                                      </p:cBhvr>
                                      <p:to>
                                        <p:strVal val="visible"/>
                                      </p:to>
                                    </p:set>
                                    <p:animEffect transition="in" filter="randombar(vertical)">
                                      <p:cBhvr>
                                        <p:cTn id="19" dur="500"/>
                                        <p:tgtEl>
                                          <p:spTgt spid="6881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8131" grpId="0" uiExpand="1" build="p" bldLvl="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9154" name="Rectangle 2"/>
          <p:cNvSpPr>
            <a:spLocks noGrp="1" noChangeArrowheads="1"/>
          </p:cNvSpPr>
          <p:nvPr>
            <p:ph type="title"/>
          </p:nvPr>
        </p:nvSpPr>
        <p:spPr>
          <a:xfrm>
            <a:off x="838200" y="685800"/>
            <a:ext cx="7848600" cy="690563"/>
          </a:xfrm>
        </p:spPr>
        <p:txBody>
          <a:bodyPr/>
          <a:lstStyle/>
          <a:p>
            <a:r>
              <a:rPr lang="en-US" dirty="0"/>
              <a:t>Cost Classifications</a:t>
            </a:r>
          </a:p>
        </p:txBody>
      </p:sp>
      <p:sp>
        <p:nvSpPr>
          <p:cNvPr id="689155" name="Rectangle 3"/>
          <p:cNvSpPr>
            <a:spLocks noGrp="1" noChangeArrowheads="1"/>
          </p:cNvSpPr>
          <p:nvPr>
            <p:ph idx="1"/>
          </p:nvPr>
        </p:nvSpPr>
        <p:spPr>
          <a:xfrm>
            <a:off x="762000" y="1981200"/>
            <a:ext cx="7772400" cy="3962400"/>
          </a:xfrm>
        </p:spPr>
        <p:txBody>
          <a:bodyPr/>
          <a:lstStyle/>
          <a:p>
            <a:r>
              <a:rPr lang="en-US" dirty="0"/>
              <a:t>By economic sector</a:t>
            </a:r>
          </a:p>
          <a:p>
            <a:pPr lvl="1"/>
            <a:r>
              <a:rPr lang="en-US" dirty="0">
                <a:latin typeface="Times Roman"/>
              </a:rPr>
              <a:t>Shows cost distribution across public and private sectors</a:t>
            </a:r>
          </a:p>
          <a:p>
            <a:r>
              <a:rPr lang="en-US" dirty="0">
                <a:latin typeface="Times Roman"/>
              </a:rPr>
              <a:t>By environmental media</a:t>
            </a:r>
          </a:p>
          <a:p>
            <a:pPr lvl="1"/>
            <a:r>
              <a:rPr lang="en-US" dirty="0">
                <a:latin typeface="Times Roman"/>
              </a:rPr>
              <a:t>Shows how costs vary across air, water, and solid waste abatement activities</a:t>
            </a:r>
          </a:p>
          <a:p>
            <a:pPr lvl="1"/>
            <a:r>
              <a:rPr lang="en-US" dirty="0">
                <a:latin typeface="Times Roman"/>
              </a:rPr>
              <a:t>How are standards on GHG emissions from vehicles expected to affect automakers’ abatement costs? (See the boxed Application.)</a:t>
            </a:r>
          </a:p>
        </p:txBody>
      </p:sp>
      <p:sp>
        <p:nvSpPr>
          <p:cNvPr id="5" name="Slide Number Placeholder 4"/>
          <p:cNvSpPr>
            <a:spLocks noGrp="1"/>
          </p:cNvSpPr>
          <p:nvPr>
            <p:ph type="sldNum" sz="quarter" idx="11"/>
          </p:nvPr>
        </p:nvSpPr>
        <p:spPr/>
        <p:txBody>
          <a:bodyPr/>
          <a:lstStyle/>
          <a:p>
            <a:fld id="{A5A9045B-26A5-44D0-8A44-914A1F549B83}" type="slidenum">
              <a:rPr lang="en-US"/>
              <a:pPr/>
              <a:t>12</a:t>
            </a:fld>
            <a:endParaRPr lang="en-US" dirty="0"/>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689155">
                                            <p:txEl>
                                              <p:pRg st="0" end="0"/>
                                            </p:txEl>
                                          </p:spTgt>
                                        </p:tgtEl>
                                        <p:attrNameLst>
                                          <p:attrName>style.visibility</p:attrName>
                                        </p:attrNameLst>
                                      </p:cBhvr>
                                      <p:to>
                                        <p:strVal val="visible"/>
                                      </p:to>
                                    </p:set>
                                    <p:animEffect transition="in" filter="randombar(vertical)">
                                      <p:cBhvr>
                                        <p:cTn id="7" dur="500"/>
                                        <p:tgtEl>
                                          <p:spTgt spid="689155">
                                            <p:txEl>
                                              <p:pRg st="0" end="0"/>
                                            </p:txEl>
                                          </p:spTgt>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689155">
                                            <p:txEl>
                                              <p:pRg st="1" end="1"/>
                                            </p:txEl>
                                          </p:spTgt>
                                        </p:tgtEl>
                                        <p:attrNameLst>
                                          <p:attrName>style.visibility</p:attrName>
                                        </p:attrNameLst>
                                      </p:cBhvr>
                                      <p:to>
                                        <p:strVal val="visible"/>
                                      </p:to>
                                    </p:set>
                                    <p:animEffect transition="in" filter="randombar(vertical)">
                                      <p:cBhvr>
                                        <p:cTn id="11" dur="500"/>
                                        <p:tgtEl>
                                          <p:spTgt spid="68915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5" fill="hold" grpId="0" nodeType="clickEffect">
                                  <p:stCondLst>
                                    <p:cond delay="0"/>
                                  </p:stCondLst>
                                  <p:childTnLst>
                                    <p:set>
                                      <p:cBhvr>
                                        <p:cTn id="15" dur="1" fill="hold">
                                          <p:stCondLst>
                                            <p:cond delay="0"/>
                                          </p:stCondLst>
                                        </p:cTn>
                                        <p:tgtEl>
                                          <p:spTgt spid="689155">
                                            <p:txEl>
                                              <p:pRg st="2" end="2"/>
                                            </p:txEl>
                                          </p:spTgt>
                                        </p:tgtEl>
                                        <p:attrNameLst>
                                          <p:attrName>style.visibility</p:attrName>
                                        </p:attrNameLst>
                                      </p:cBhvr>
                                      <p:to>
                                        <p:strVal val="visible"/>
                                      </p:to>
                                    </p:set>
                                    <p:animEffect transition="in" filter="randombar(vertical)">
                                      <p:cBhvr>
                                        <p:cTn id="16" dur="500"/>
                                        <p:tgtEl>
                                          <p:spTgt spid="689155">
                                            <p:txEl>
                                              <p:pRg st="2" end="2"/>
                                            </p:txEl>
                                          </p:spTgt>
                                        </p:tgtEl>
                                      </p:cBhvr>
                                    </p:animEffect>
                                  </p:childTnLst>
                                </p:cTn>
                              </p:par>
                            </p:childTnLst>
                          </p:cTn>
                        </p:par>
                        <p:par>
                          <p:cTn id="17" fill="hold">
                            <p:stCondLst>
                              <p:cond delay="500"/>
                            </p:stCondLst>
                            <p:childTnLst>
                              <p:par>
                                <p:cTn id="18" presetID="14" presetClass="entr" presetSubtype="5" fill="hold" grpId="0" nodeType="afterEffect">
                                  <p:stCondLst>
                                    <p:cond delay="0"/>
                                  </p:stCondLst>
                                  <p:childTnLst>
                                    <p:set>
                                      <p:cBhvr>
                                        <p:cTn id="19" dur="1" fill="hold">
                                          <p:stCondLst>
                                            <p:cond delay="0"/>
                                          </p:stCondLst>
                                        </p:cTn>
                                        <p:tgtEl>
                                          <p:spTgt spid="689155">
                                            <p:txEl>
                                              <p:pRg st="3" end="3"/>
                                            </p:txEl>
                                          </p:spTgt>
                                        </p:tgtEl>
                                        <p:attrNameLst>
                                          <p:attrName>style.visibility</p:attrName>
                                        </p:attrNameLst>
                                      </p:cBhvr>
                                      <p:to>
                                        <p:strVal val="visible"/>
                                      </p:to>
                                    </p:set>
                                    <p:animEffect transition="in" filter="randombar(vertical)">
                                      <p:cBhvr>
                                        <p:cTn id="20" dur="500"/>
                                        <p:tgtEl>
                                          <p:spTgt spid="689155">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5" fill="hold" grpId="0" nodeType="clickEffect">
                                  <p:stCondLst>
                                    <p:cond delay="0"/>
                                  </p:stCondLst>
                                  <p:childTnLst>
                                    <p:set>
                                      <p:cBhvr>
                                        <p:cTn id="24" dur="1" fill="hold">
                                          <p:stCondLst>
                                            <p:cond delay="0"/>
                                          </p:stCondLst>
                                        </p:cTn>
                                        <p:tgtEl>
                                          <p:spTgt spid="689155">
                                            <p:txEl>
                                              <p:pRg st="4" end="4"/>
                                            </p:txEl>
                                          </p:spTgt>
                                        </p:tgtEl>
                                        <p:attrNameLst>
                                          <p:attrName>style.visibility</p:attrName>
                                        </p:attrNameLst>
                                      </p:cBhvr>
                                      <p:to>
                                        <p:strVal val="visible"/>
                                      </p:to>
                                    </p:set>
                                    <p:animEffect transition="in" filter="randombar(vertical)">
                                      <p:cBhvr>
                                        <p:cTn id="25" dur="500"/>
                                        <p:tgtEl>
                                          <p:spTgt spid="6891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9155" grpId="0" build="p" bldLvl="2"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Slide Number Placeholder 3"/>
          <p:cNvSpPr>
            <a:spLocks noGrp="1"/>
          </p:cNvSpPr>
          <p:nvPr>
            <p:ph type="sldNum" sz="quarter" idx="11"/>
          </p:nvPr>
        </p:nvSpPr>
        <p:spPr/>
        <p:txBody>
          <a:bodyPr/>
          <a:lstStyle/>
          <a:p>
            <a:fld id="{E4AD3806-7568-46E9-9800-C603417F1DA4}" type="slidenum">
              <a:rPr lang="en-US" smtClean="0"/>
              <a:pPr/>
              <a:t>13</a:t>
            </a:fld>
            <a:endParaRPr lang="en-US" dirty="0"/>
          </a:p>
        </p:txBody>
      </p:sp>
      <p:pic>
        <p:nvPicPr>
          <p:cNvPr id="2051" name="Picture 3"/>
          <p:cNvPicPr>
            <a:picLocks noChangeAspect="1" noChangeArrowheads="1"/>
          </p:cNvPicPr>
          <p:nvPr/>
        </p:nvPicPr>
        <p:blipFill>
          <a:blip r:embed="rId2" cstate="print"/>
          <a:srcRect/>
          <a:stretch>
            <a:fillRect/>
          </a:stretch>
        </p:blipFill>
        <p:spPr bwMode="auto">
          <a:xfrm>
            <a:off x="381000" y="3657600"/>
            <a:ext cx="7782151" cy="2514600"/>
          </a:xfrm>
          <a:prstGeom prst="rect">
            <a:avLst/>
          </a:prstGeom>
          <a:noFill/>
          <a:ln w="9525">
            <a:noFill/>
            <a:miter lim="800000"/>
            <a:headEnd/>
            <a:tailEnd/>
          </a:ln>
          <a:effectLst/>
        </p:spPr>
      </p:pic>
      <p:pic>
        <p:nvPicPr>
          <p:cNvPr id="2052" name="Picture 4"/>
          <p:cNvPicPr>
            <a:picLocks noGrp="1" noChangeAspect="1" noChangeArrowheads="1"/>
          </p:cNvPicPr>
          <p:nvPr>
            <p:ph idx="1"/>
          </p:nvPr>
        </p:nvPicPr>
        <p:blipFill>
          <a:blip r:embed="rId3" cstate="print"/>
          <a:srcRect/>
          <a:stretch>
            <a:fillRect/>
          </a:stretch>
        </p:blipFill>
        <p:spPr bwMode="auto">
          <a:xfrm>
            <a:off x="304800" y="609600"/>
            <a:ext cx="8310448" cy="2466753"/>
          </a:xfrm>
          <a:prstGeom prst="rect">
            <a:avLst/>
          </a:prstGeom>
          <a:noFill/>
          <a:ln w="9525">
            <a:noFill/>
            <a:miter lim="800000"/>
            <a:headEnd/>
            <a:tailEnd/>
          </a:ln>
          <a:effectLst/>
        </p:spPr>
      </p:pic>
    </p:spTree>
  </p:cSld>
  <p:clrMapOvr>
    <a:masterClrMapping/>
  </p:clrMapOvr>
  <p:transition spd="slow">
    <p:strips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848600" cy="1066800"/>
          </a:xfrm>
        </p:spPr>
        <p:txBody>
          <a:bodyPr/>
          <a:lstStyle/>
          <a:p>
            <a:r>
              <a:rPr lang="en-US" sz="3200" dirty="0"/>
              <a:t>Pollution Abatement Costs by Industry </a:t>
            </a:r>
            <a:br>
              <a:rPr lang="en-US" sz="3200" dirty="0"/>
            </a:br>
            <a:r>
              <a:rPr lang="en-US" sz="2800" dirty="0"/>
              <a:t>(2005 data)</a:t>
            </a:r>
            <a:endParaRPr lang="en-US" sz="3200" dirty="0"/>
          </a:p>
        </p:txBody>
      </p:sp>
      <p:sp>
        <p:nvSpPr>
          <p:cNvPr id="3" name="Slide Number Placeholder 2"/>
          <p:cNvSpPr>
            <a:spLocks noGrp="1"/>
          </p:cNvSpPr>
          <p:nvPr>
            <p:ph type="sldNum" sz="quarter" idx="11"/>
          </p:nvPr>
        </p:nvSpPr>
        <p:spPr/>
        <p:txBody>
          <a:bodyPr/>
          <a:lstStyle/>
          <a:p>
            <a:fld id="{EBBA46C3-3E54-47C0-8E66-434AEF62ED15}" type="slidenum">
              <a:rPr lang="en-US" smtClean="0"/>
              <a:pPr/>
              <a:t>14</a:t>
            </a:fld>
            <a:endParaRPr lang="en-US" dirty="0"/>
          </a:p>
        </p:txBody>
      </p:sp>
      <p:graphicFrame>
        <p:nvGraphicFramePr>
          <p:cNvPr id="4" name="Chart 3"/>
          <p:cNvGraphicFramePr/>
          <p:nvPr>
            <p:extLst>
              <p:ext uri="{D42A27DB-BD31-4B8C-83A1-F6EECF244321}">
                <p14:modId xmlns:p14="http://schemas.microsoft.com/office/powerpoint/2010/main" val="267747713"/>
              </p:ext>
            </p:extLst>
          </p:nvPr>
        </p:nvGraphicFramePr>
        <p:xfrm>
          <a:off x="1600200" y="1524000"/>
          <a:ext cx="6934199" cy="40433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1676400" y="5638800"/>
            <a:ext cx="6400800" cy="430887"/>
          </a:xfrm>
          <a:prstGeom prst="rect">
            <a:avLst/>
          </a:prstGeom>
          <a:noFill/>
        </p:spPr>
        <p:txBody>
          <a:bodyPr wrap="square" rtlCol="0">
            <a:spAutoFit/>
          </a:bodyPr>
          <a:lstStyle/>
          <a:p>
            <a:r>
              <a:rPr lang="en-US" sz="1100" b="1" i="1" dirty="0"/>
              <a:t>Note</a:t>
            </a:r>
            <a:r>
              <a:rPr lang="en-US" sz="1100" i="1" dirty="0"/>
              <a:t>:	Data are in 2010 dollars</a:t>
            </a:r>
          </a:p>
          <a:p>
            <a:r>
              <a:rPr lang="en-US" sz="1100" b="1" i="1" dirty="0"/>
              <a:t>Source: </a:t>
            </a:r>
            <a:r>
              <a:rPr lang="en-US" sz="1100" i="1" dirty="0"/>
              <a:t>	U.S. Census Bureau (2008).</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1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Cost Classifications by Environmental Media</a:t>
            </a:r>
          </a:p>
        </p:txBody>
      </p:sp>
      <p:sp>
        <p:nvSpPr>
          <p:cNvPr id="3" name="Slide Number Placeholder 2"/>
          <p:cNvSpPr>
            <a:spLocks noGrp="1"/>
          </p:cNvSpPr>
          <p:nvPr>
            <p:ph type="sldNum" sz="quarter" idx="11"/>
          </p:nvPr>
        </p:nvSpPr>
        <p:spPr/>
        <p:txBody>
          <a:bodyPr/>
          <a:lstStyle/>
          <a:p>
            <a:fld id="{EBBA46C3-3E54-47C0-8E66-434AEF62ED15}" type="slidenum">
              <a:rPr lang="en-US" smtClean="0"/>
              <a:pPr/>
              <a:t>15</a:t>
            </a:fld>
            <a:endParaRPr lang="en-US" dirty="0"/>
          </a:p>
        </p:txBody>
      </p:sp>
      <p:pic>
        <p:nvPicPr>
          <p:cNvPr id="3074" name="Picture 2"/>
          <p:cNvPicPr>
            <a:picLocks noChangeAspect="1" noChangeArrowheads="1"/>
          </p:cNvPicPr>
          <p:nvPr/>
        </p:nvPicPr>
        <p:blipFill>
          <a:blip r:embed="rId3" cstate="print"/>
          <a:srcRect/>
          <a:stretch>
            <a:fillRect/>
          </a:stretch>
        </p:blipFill>
        <p:spPr bwMode="auto">
          <a:xfrm>
            <a:off x="325507" y="2133600"/>
            <a:ext cx="8818493" cy="3200400"/>
          </a:xfrm>
          <a:prstGeom prst="rect">
            <a:avLst/>
          </a:prstGeom>
          <a:noFill/>
          <a:ln w="9525">
            <a:noFill/>
            <a:miter lim="800000"/>
            <a:headEnd/>
            <a:tailEnd/>
          </a:ln>
          <a:effectLst/>
        </p:spPr>
      </p:pic>
    </p:spTree>
  </p:cSld>
  <p:clrMapOvr>
    <a:masterClrMapping/>
  </p:clrMapOvr>
  <p:transition spd="slow">
    <p:strips dir="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7696200" cy="1295400"/>
          </a:xfrm>
        </p:spPr>
        <p:txBody>
          <a:bodyPr/>
          <a:lstStyle/>
          <a:p>
            <a:r>
              <a:rPr lang="en-US" sz="3200" dirty="0"/>
              <a:t>Pollution Abatement Costs by Media </a:t>
            </a:r>
            <a:br>
              <a:rPr lang="en-US" sz="3200" dirty="0"/>
            </a:br>
            <a:r>
              <a:rPr lang="en-US" sz="2800" dirty="0"/>
              <a:t>(2005 Data)</a:t>
            </a:r>
          </a:p>
        </p:txBody>
      </p:sp>
      <p:sp>
        <p:nvSpPr>
          <p:cNvPr id="3" name="Slide Number Placeholder 2"/>
          <p:cNvSpPr>
            <a:spLocks noGrp="1"/>
          </p:cNvSpPr>
          <p:nvPr>
            <p:ph type="sldNum" sz="quarter" idx="11"/>
          </p:nvPr>
        </p:nvSpPr>
        <p:spPr/>
        <p:txBody>
          <a:bodyPr/>
          <a:lstStyle/>
          <a:p>
            <a:fld id="{EBBA46C3-3E54-47C0-8E66-434AEF62ED15}" type="slidenum">
              <a:rPr lang="en-US" smtClean="0"/>
              <a:pPr/>
              <a:t>16</a:t>
            </a:fld>
            <a:endParaRPr lang="en-US" dirty="0"/>
          </a:p>
        </p:txBody>
      </p:sp>
      <p:graphicFrame>
        <p:nvGraphicFramePr>
          <p:cNvPr id="4" name="Chart 3"/>
          <p:cNvGraphicFramePr/>
          <p:nvPr/>
        </p:nvGraphicFramePr>
        <p:xfrm>
          <a:off x="1066800" y="1752600"/>
          <a:ext cx="7239000" cy="434340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theme/theme1.xml><?xml version="1.0" encoding="utf-8"?>
<a:theme xmlns:a="http://schemas.openxmlformats.org/drawingml/2006/main" name="CallanThomas6e">
  <a:themeElements>
    <a:clrScheme name="Custom 1">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414179"/>
      </a:folHlink>
    </a:clrScheme>
    <a:fontScheme name="Cascad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Cascade 1">
        <a:dk1>
          <a:srgbClr val="C0C0C0"/>
        </a:dk1>
        <a:lt1>
          <a:srgbClr val="FFFFFF"/>
        </a:lt1>
        <a:dk2>
          <a:srgbClr val="000000"/>
        </a:dk2>
        <a:lt2>
          <a:srgbClr val="FFFFFF"/>
        </a:lt2>
        <a:accent1>
          <a:srgbClr val="FF3300"/>
        </a:accent1>
        <a:accent2>
          <a:srgbClr val="666699"/>
        </a:accent2>
        <a:accent3>
          <a:srgbClr val="AAAAAA"/>
        </a:accent3>
        <a:accent4>
          <a:srgbClr val="DADADA"/>
        </a:accent4>
        <a:accent5>
          <a:srgbClr val="FFADAA"/>
        </a:accent5>
        <a:accent6>
          <a:srgbClr val="5C5C8A"/>
        </a:accent6>
        <a:hlink>
          <a:srgbClr val="FFFF99"/>
        </a:hlink>
        <a:folHlink>
          <a:srgbClr val="FF9900"/>
        </a:folHlink>
      </a:clrScheme>
      <a:clrMap bg1="dk2" tx1="lt1" bg2="dk1" tx2="lt2" accent1="accent1" accent2="accent2" accent3="accent3" accent4="accent4" accent5="accent5" accent6="accent6" hlink="hlink" folHlink="folHlink"/>
    </a:extraClrScheme>
    <a:extraClrScheme>
      <a:clrScheme name="Cascade 2">
        <a:dk1>
          <a:srgbClr val="CC99FF"/>
        </a:dk1>
        <a:lt1>
          <a:srgbClr val="FFFFFF"/>
        </a:lt1>
        <a:dk2>
          <a:srgbClr val="400040"/>
        </a:dk2>
        <a:lt2>
          <a:srgbClr val="FFFFFF"/>
        </a:lt2>
        <a:accent1>
          <a:srgbClr val="FF66FF"/>
        </a:accent1>
        <a:accent2>
          <a:srgbClr val="CC00CC"/>
        </a:accent2>
        <a:accent3>
          <a:srgbClr val="AFAAAF"/>
        </a:accent3>
        <a:accent4>
          <a:srgbClr val="DADADA"/>
        </a:accent4>
        <a:accent5>
          <a:srgbClr val="FFB8FF"/>
        </a:accent5>
        <a:accent6>
          <a:srgbClr val="B900B9"/>
        </a:accent6>
        <a:hlink>
          <a:srgbClr val="FF7C80"/>
        </a:hlink>
        <a:folHlink>
          <a:srgbClr val="990099"/>
        </a:folHlink>
      </a:clrScheme>
      <a:clrMap bg1="dk2" tx1="lt1" bg2="dk1" tx2="lt2" accent1="accent1" accent2="accent2" accent3="accent3" accent4="accent4" accent5="accent5" accent6="accent6" hlink="hlink" folHlink="folHlink"/>
    </a:extraClrScheme>
    <a:extraClrScheme>
      <a:clrScheme name="Cascade 3">
        <a:dk1>
          <a:srgbClr val="CC99FF"/>
        </a:dk1>
        <a:lt1>
          <a:srgbClr val="FFFFFF"/>
        </a:lt1>
        <a:dk2>
          <a:srgbClr val="34022D"/>
        </a:dk2>
        <a:lt2>
          <a:srgbClr val="FFFFFF"/>
        </a:lt2>
        <a:accent1>
          <a:srgbClr val="775EC8"/>
        </a:accent1>
        <a:accent2>
          <a:srgbClr val="9933FF"/>
        </a:accent2>
        <a:accent3>
          <a:srgbClr val="AEAAAD"/>
        </a:accent3>
        <a:accent4>
          <a:srgbClr val="DADADA"/>
        </a:accent4>
        <a:accent5>
          <a:srgbClr val="BDB6E0"/>
        </a:accent5>
        <a:accent6>
          <a:srgbClr val="8A2DE7"/>
        </a:accent6>
        <a:hlink>
          <a:srgbClr val="993366"/>
        </a:hlink>
        <a:folHlink>
          <a:srgbClr val="969696"/>
        </a:folHlink>
      </a:clrScheme>
      <a:clrMap bg1="dk2" tx1="lt1" bg2="dk1" tx2="lt2" accent1="accent1" accent2="accent2" accent3="accent3" accent4="accent4" accent5="accent5" accent6="accent6" hlink="hlink" folHlink="folHlink"/>
    </a:extraClrScheme>
    <a:extraClrScheme>
      <a:clrScheme name="Cascade 4">
        <a:dk1>
          <a:srgbClr val="FFFFCC"/>
        </a:dk1>
        <a:lt1>
          <a:srgbClr val="FFFFFF"/>
        </a:lt1>
        <a:dk2>
          <a:srgbClr val="000066"/>
        </a:dk2>
        <a:lt2>
          <a:srgbClr val="FFFFFF"/>
        </a:lt2>
        <a:accent1>
          <a:srgbClr val="0078F0"/>
        </a:accent1>
        <a:accent2>
          <a:srgbClr val="CCECFF"/>
        </a:accent2>
        <a:accent3>
          <a:srgbClr val="AAAAB8"/>
        </a:accent3>
        <a:accent4>
          <a:srgbClr val="DADADA"/>
        </a:accent4>
        <a:accent5>
          <a:srgbClr val="AABEF6"/>
        </a:accent5>
        <a:accent6>
          <a:srgbClr val="B9D6E7"/>
        </a:accent6>
        <a:hlink>
          <a:srgbClr val="3399FF"/>
        </a:hlink>
        <a:folHlink>
          <a:srgbClr val="FFCC00"/>
        </a:folHlink>
      </a:clrScheme>
      <a:clrMap bg1="dk2" tx1="lt1" bg2="dk1" tx2="lt2" accent1="accent1" accent2="accent2" accent3="accent3" accent4="accent4" accent5="accent5" accent6="accent6" hlink="hlink" folHlink="folHlink"/>
    </a:extraClrScheme>
    <a:extraClrScheme>
      <a:clrScheme name="Cascade 5">
        <a:dk1>
          <a:srgbClr val="00FFFF"/>
        </a:dk1>
        <a:lt1>
          <a:srgbClr val="FFFFFF"/>
        </a:lt1>
        <a:dk2>
          <a:srgbClr val="4E009C"/>
        </a:dk2>
        <a:lt2>
          <a:srgbClr val="FFFFFF"/>
        </a:lt2>
        <a:accent1>
          <a:srgbClr val="00A8A4"/>
        </a:accent1>
        <a:accent2>
          <a:srgbClr val="3399FF"/>
        </a:accent2>
        <a:accent3>
          <a:srgbClr val="B2AACB"/>
        </a:accent3>
        <a:accent4>
          <a:srgbClr val="DADADA"/>
        </a:accent4>
        <a:accent5>
          <a:srgbClr val="AAD1CF"/>
        </a:accent5>
        <a:accent6>
          <a:srgbClr val="2D8A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Cascade 6">
        <a:dk1>
          <a:srgbClr val="CCCC33"/>
        </a:dk1>
        <a:lt1>
          <a:srgbClr val="FFFFFF"/>
        </a:lt1>
        <a:dk2>
          <a:srgbClr val="003300"/>
        </a:dk2>
        <a:lt2>
          <a:srgbClr val="FFFFCC"/>
        </a:lt2>
        <a:accent1>
          <a:srgbClr val="008000"/>
        </a:accent1>
        <a:accent2>
          <a:srgbClr val="669900"/>
        </a:accent2>
        <a:accent3>
          <a:srgbClr val="AAADAA"/>
        </a:accent3>
        <a:accent4>
          <a:srgbClr val="DADADA"/>
        </a:accent4>
        <a:accent5>
          <a:srgbClr val="AAC0AA"/>
        </a:accent5>
        <a:accent6>
          <a:srgbClr val="5C8A00"/>
        </a:accent6>
        <a:hlink>
          <a:srgbClr val="FFCC00"/>
        </a:hlink>
        <a:folHlink>
          <a:srgbClr val="CC9900"/>
        </a:folHlink>
      </a:clrScheme>
      <a:clrMap bg1="dk2" tx1="lt1" bg2="dk1" tx2="lt2" accent1="accent1" accent2="accent2" accent3="accent3" accent4="accent4" accent5="accent5" accent6="accent6" hlink="hlink" folHlink="folHlink"/>
    </a:extraClrScheme>
    <a:extraClrScheme>
      <a:clrScheme name="Cascade 7">
        <a:dk1>
          <a:srgbClr val="CCCC99"/>
        </a:dk1>
        <a:lt1>
          <a:srgbClr val="FFFFFF"/>
        </a:lt1>
        <a:dk2>
          <a:srgbClr val="800000"/>
        </a:dk2>
        <a:lt2>
          <a:srgbClr val="FFFFFF"/>
        </a:lt2>
        <a:accent1>
          <a:srgbClr val="CC9900"/>
        </a:accent1>
        <a:accent2>
          <a:srgbClr val="996633"/>
        </a:accent2>
        <a:accent3>
          <a:srgbClr val="C0AAAA"/>
        </a:accent3>
        <a:accent4>
          <a:srgbClr val="DADADA"/>
        </a:accent4>
        <a:accent5>
          <a:srgbClr val="E2CAAA"/>
        </a:accent5>
        <a:accent6>
          <a:srgbClr val="8A5C2D"/>
        </a:accent6>
        <a:hlink>
          <a:srgbClr val="FFFFCC"/>
        </a:hlink>
        <a:folHlink>
          <a:srgbClr val="DDD800"/>
        </a:folHlink>
      </a:clrScheme>
      <a:clrMap bg1="dk2" tx1="lt1" bg2="dk1" tx2="lt2" accent1="accent1" accent2="accent2" accent3="accent3" accent4="accent4" accent5="accent5" accent6="accent6" hlink="hlink" folHlink="folHlink"/>
    </a:extraClrScheme>
    <a:extraClrScheme>
      <a:clrScheme name="Cascade 8">
        <a:dk1>
          <a:srgbClr val="204162"/>
        </a:dk1>
        <a:lt1>
          <a:srgbClr val="FFFFFF"/>
        </a:lt1>
        <a:dk2>
          <a:srgbClr val="204162"/>
        </a:dk2>
        <a:lt2>
          <a:srgbClr val="003300"/>
        </a:lt2>
        <a:accent1>
          <a:srgbClr val="99CC00"/>
        </a:accent1>
        <a:accent2>
          <a:srgbClr val="336633"/>
        </a:accent2>
        <a:accent3>
          <a:srgbClr val="FFFFFF"/>
        </a:accent3>
        <a:accent4>
          <a:srgbClr val="1A3653"/>
        </a:accent4>
        <a:accent5>
          <a:srgbClr val="CAE2AA"/>
        </a:accent5>
        <a:accent6>
          <a:srgbClr val="2D5C2D"/>
        </a:accent6>
        <a:hlink>
          <a:srgbClr val="6666FF"/>
        </a:hlink>
        <a:folHlink>
          <a:srgbClr val="C5C248"/>
        </a:folHlink>
      </a:clrScheme>
      <a:clrMap bg1="lt1" tx1="dk1" bg2="lt2" tx2="dk2" accent1="accent1" accent2="accent2" accent3="accent3" accent4="accent4" accent5="accent5" accent6="accent6" hlink="hlink" folHlink="folHlink"/>
    </a:extraClrScheme>
    <a:extraClrScheme>
      <a:clrScheme name="Cascade 9">
        <a:dk1>
          <a:srgbClr val="000000"/>
        </a:dk1>
        <a:lt1>
          <a:srgbClr val="FFFFFF"/>
        </a:lt1>
        <a:dk2>
          <a:srgbClr val="1C1C34"/>
        </a:dk2>
        <a:lt2>
          <a:srgbClr val="000066"/>
        </a:lt2>
        <a:accent1>
          <a:srgbClr val="DDDDDD"/>
        </a:accent1>
        <a:accent2>
          <a:srgbClr val="6699CC"/>
        </a:accent2>
        <a:accent3>
          <a:srgbClr val="FFFFFF"/>
        </a:accent3>
        <a:accent4>
          <a:srgbClr val="000000"/>
        </a:accent4>
        <a:accent5>
          <a:srgbClr val="EBEBEB"/>
        </a:accent5>
        <a:accent6>
          <a:srgbClr val="5C8AB9"/>
        </a:accent6>
        <a:hlink>
          <a:srgbClr val="005A58"/>
        </a:hlink>
        <a:folHlink>
          <a:srgbClr val="808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CallanThomas6e</Template>
  <TotalTime>0</TotalTime>
  <Words>4446</Words>
  <Application>Microsoft Office PowerPoint</Application>
  <PresentationFormat>On-screen Show (4:3)</PresentationFormat>
  <Paragraphs>200</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Times New Roman</vt:lpstr>
      <vt:lpstr>Times Roman</vt:lpstr>
      <vt:lpstr>Wingdings</vt:lpstr>
      <vt:lpstr>CallanThomas6e</vt:lpstr>
      <vt:lpstr>Assessing Costs for Environmental Decision Making</vt:lpstr>
      <vt:lpstr>Environmental Costs Conceptual Issues</vt:lpstr>
      <vt:lpstr>Explicit Costs</vt:lpstr>
      <vt:lpstr>Implicit Costs</vt:lpstr>
      <vt:lpstr>Modeling Incremental Costs</vt:lpstr>
      <vt:lpstr>MSC and TSC of Abatement</vt:lpstr>
      <vt:lpstr>Modeling Incremental Costs</vt:lpstr>
      <vt:lpstr>Modeling Incremental Costs</vt:lpstr>
      <vt:lpstr>Estimating Explicit Costs</vt:lpstr>
      <vt:lpstr>Engineering Approach</vt:lpstr>
      <vt:lpstr>Survey Approach</vt:lpstr>
      <vt:lpstr>Cost Classifications</vt:lpstr>
      <vt:lpstr>PowerPoint Presentation</vt:lpstr>
      <vt:lpstr>Pollution Abatement Costs by Industry  (2005 data)</vt:lpstr>
      <vt:lpstr>Cost Classifications by Environmental Media</vt:lpstr>
      <vt:lpstr>Pollution Abatement Costs by Media  (2005 Data)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2009-08-24T14:52:10Z</dcterms:created>
  <dcterms:modified xsi:type="dcterms:W3CDTF">2020-03-16T11:23:13Z</dcterms:modified>
  <cp:contentStatus/>
</cp:coreProperties>
</file>