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1"/>
  </p:notesMasterIdLst>
  <p:handoutMasterIdLst>
    <p:handoutMasterId r:id="rId42"/>
  </p:handoutMasterIdLst>
  <p:sldIdLst>
    <p:sldId id="363" r:id="rId2"/>
    <p:sldId id="391" r:id="rId3"/>
    <p:sldId id="331" r:id="rId4"/>
    <p:sldId id="392" r:id="rId5"/>
    <p:sldId id="384" r:id="rId6"/>
    <p:sldId id="397" r:id="rId7"/>
    <p:sldId id="398" r:id="rId8"/>
    <p:sldId id="399" r:id="rId9"/>
    <p:sldId id="421" r:id="rId10"/>
    <p:sldId id="368" r:id="rId11"/>
    <p:sldId id="400" r:id="rId12"/>
    <p:sldId id="371" r:id="rId13"/>
    <p:sldId id="401" r:id="rId14"/>
    <p:sldId id="403" r:id="rId15"/>
    <p:sldId id="402" r:id="rId16"/>
    <p:sldId id="404" r:id="rId17"/>
    <p:sldId id="372" r:id="rId18"/>
    <p:sldId id="373" r:id="rId19"/>
    <p:sldId id="387" r:id="rId20"/>
    <p:sldId id="405" r:id="rId21"/>
    <p:sldId id="406" r:id="rId22"/>
    <p:sldId id="407" r:id="rId23"/>
    <p:sldId id="408" r:id="rId24"/>
    <p:sldId id="410" r:id="rId25"/>
    <p:sldId id="409" r:id="rId26"/>
    <p:sldId id="411" r:id="rId27"/>
    <p:sldId id="412" r:id="rId28"/>
    <p:sldId id="413" r:id="rId29"/>
    <p:sldId id="393" r:id="rId30"/>
    <p:sldId id="396" r:id="rId31"/>
    <p:sldId id="395" r:id="rId32"/>
    <p:sldId id="366" r:id="rId33"/>
    <p:sldId id="414" r:id="rId34"/>
    <p:sldId id="420" r:id="rId35"/>
    <p:sldId id="418" r:id="rId36"/>
    <p:sldId id="415" r:id="rId37"/>
    <p:sldId id="416" r:id="rId38"/>
    <p:sldId id="417" r:id="rId39"/>
    <p:sldId id="370" r:id="rId4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106" d="100"/>
          <a:sy n="106" d="100"/>
        </p:scale>
        <p:origin x="612" y="11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1968716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345895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451325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5529277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3048848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174889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368287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2232219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26791869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41715760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7683702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499045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789495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4109662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16412337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8599832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31363655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23176431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42129049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21586684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3755333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2961650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26887178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33562521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0221456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30582791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a:p>
        </p:txBody>
      </p:sp>
    </p:spTree>
    <p:extLst>
      <p:ext uri="{BB962C8B-B14F-4D97-AF65-F5344CB8AC3E}">
        <p14:creationId xmlns:p14="http://schemas.microsoft.com/office/powerpoint/2010/main" val="5378130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8081113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27019010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30579626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4051768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39</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05/10/2020</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05/10/2020</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05/10/2020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05/10/2020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05/10/2020</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05/10/2020</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05/10/2020</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05/10/2020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05/10/2020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05/10/2020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05/10/2020</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05/10/2020</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hyperlink" Target="https://www.youtube.com/watch?v=RZDutmtw2P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jp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055440" y="4293096"/>
            <a:ext cx="10297144"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Introduction to CRM</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700808"/>
            <a:ext cx="10729191" cy="3348372"/>
          </a:xfrm>
        </p:spPr>
        <p:txBody>
          <a:bodyPr/>
          <a:lstStyle/>
          <a:p>
            <a:pPr algn="just"/>
            <a:r>
              <a:rPr lang="en-GB" dirty="0"/>
              <a:t>Discuss the importance of Customers Expectations in the Customer-Company Relationship. </a:t>
            </a:r>
          </a:p>
          <a:p>
            <a:pPr algn="just"/>
            <a:r>
              <a:rPr lang="en-GB" dirty="0"/>
              <a:t>Appreciate customer Relationship management from the customers perspective. </a:t>
            </a:r>
          </a:p>
          <a:p>
            <a:pPr algn="just"/>
            <a:r>
              <a:rPr lang="en-GB" dirty="0"/>
              <a:t>Understand how customers build and develop loyal relationships.</a:t>
            </a:r>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178284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Customer</a:t>
            </a:r>
          </a:p>
        </p:txBody>
      </p:sp>
      <p:pic>
        <p:nvPicPr>
          <p:cNvPr id="3" name="Picture 2" descr="A group of people posing for a picture&#10;&#10;Description automatically generated">
            <a:extLst>
              <a:ext uri="{FF2B5EF4-FFF2-40B4-BE49-F238E27FC236}">
                <a16:creationId xmlns:a16="http://schemas.microsoft.com/office/drawing/2014/main" id="{3A03483F-A5F7-4151-9512-E4A229010E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7688" y="770198"/>
            <a:ext cx="5695950" cy="1990725"/>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2492896"/>
            <a:ext cx="10729191" cy="3240360"/>
          </a:xfrm>
        </p:spPr>
        <p:txBody>
          <a:bodyPr/>
          <a:lstStyle/>
          <a:p>
            <a:pPr algn="just"/>
            <a:r>
              <a:rPr lang="en-GB" dirty="0"/>
              <a:t>A company cannot survive without its customers. </a:t>
            </a:r>
          </a:p>
          <a:p>
            <a:pPr algn="just"/>
            <a:r>
              <a:rPr lang="en-GB" dirty="0"/>
              <a:t>Customers influence the way companies in every industry conduct business. </a:t>
            </a:r>
          </a:p>
          <a:p>
            <a:pPr algn="just"/>
            <a:r>
              <a:rPr lang="en-GB" dirty="0"/>
              <a:t>The challenge is how to effectively manage interactions to best serve customers while staying aligned with evolving business goals, including growth and profits.</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0" end="0"/>
                                            </p:txEl>
                                          </p:spTgt>
                                        </p:tgtEl>
                                        <p:attrNameLst>
                                          <p:attrName>style.visibility</p:attrName>
                                        </p:attrNameLst>
                                      </p:cBhvr>
                                      <p:to>
                                        <p:strVal val="visible"/>
                                      </p:to>
                                    </p:set>
                                    <p:animEffect transition="in" filter="fade">
                                      <p:cBhvr>
                                        <p:cTn id="14" dur="1000"/>
                                        <p:tgtEl>
                                          <p:spTgt spid="7172">
                                            <p:txEl>
                                              <p:pRg st="0" end="0"/>
                                            </p:txEl>
                                          </p:spTgt>
                                        </p:tgtEl>
                                      </p:cBhvr>
                                    </p:animEffect>
                                    <p:anim calcmode="lin" valueType="num">
                                      <p:cBhvr>
                                        <p:cTn id="15"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1" end="1"/>
                                            </p:txEl>
                                          </p:spTgt>
                                        </p:tgtEl>
                                        <p:attrNameLst>
                                          <p:attrName>style.visibility</p:attrName>
                                        </p:attrNameLst>
                                      </p:cBhvr>
                                      <p:to>
                                        <p:strVal val="visible"/>
                                      </p:to>
                                    </p:set>
                                    <p:animEffect transition="in" filter="fade">
                                      <p:cBhvr>
                                        <p:cTn id="21" dur="1000"/>
                                        <p:tgtEl>
                                          <p:spTgt spid="7172">
                                            <p:txEl>
                                              <p:pRg st="1" end="1"/>
                                            </p:txEl>
                                          </p:spTgt>
                                        </p:tgtEl>
                                      </p:cBhvr>
                                    </p:animEffect>
                                    <p:anim calcmode="lin" valueType="num">
                                      <p:cBhvr>
                                        <p:cTn id="22"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2" end="2"/>
                                            </p:txEl>
                                          </p:spTgt>
                                        </p:tgtEl>
                                        <p:attrNameLst>
                                          <p:attrName>style.visibility</p:attrName>
                                        </p:attrNameLst>
                                      </p:cBhvr>
                                      <p:to>
                                        <p:strVal val="visible"/>
                                      </p:to>
                                    </p:set>
                                    <p:animEffect transition="in" filter="fade">
                                      <p:cBhvr>
                                        <p:cTn id="28" dur="1000"/>
                                        <p:tgtEl>
                                          <p:spTgt spid="7172">
                                            <p:txEl>
                                              <p:pRg st="2" end="2"/>
                                            </p:txEl>
                                          </p:spTgt>
                                        </p:tgtEl>
                                      </p:cBhvr>
                                    </p:animEffect>
                                    <p:anim calcmode="lin" valueType="num">
                                      <p:cBhvr>
                                        <p:cTn id="29"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the Customer</a:t>
            </a:r>
          </a:p>
        </p:txBody>
      </p:sp>
      <p:pic>
        <p:nvPicPr>
          <p:cNvPr id="4" name="Picture 3" descr="A picture containing drawing&#10;&#10;Description automatically generated">
            <a:extLst>
              <a:ext uri="{FF2B5EF4-FFF2-40B4-BE49-F238E27FC236}">
                <a16:creationId xmlns:a16="http://schemas.microsoft.com/office/drawing/2014/main" id="{5173EA53-6F95-4B63-99E5-14F58CBB5A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8127" y="4365104"/>
            <a:ext cx="3162433" cy="1342195"/>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sz="3600" dirty="0"/>
              <a:t>Business practice proved that the customers are the biggest asset of a company. </a:t>
            </a:r>
          </a:p>
          <a:p>
            <a:pPr algn="just"/>
            <a:r>
              <a:rPr lang="en-GB" sz="3600" dirty="0"/>
              <a:t>They are in permanent change, becoming more demanding, more profiled, more informed and usually precisely know their own needs and desires.</a:t>
            </a:r>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6488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500" fill="hold"/>
                                        <p:tgtEl>
                                          <p:spTgt spid="4"/>
                                        </p:tgtEl>
                                        <p:attrNameLst>
                                          <p:attrName>ppt_w</p:attrName>
                                        </p:attrNameLst>
                                      </p:cBhvr>
                                      <p:tavLst>
                                        <p:tav tm="0">
                                          <p:val>
                                            <p:fltVal val="0"/>
                                          </p:val>
                                        </p:tav>
                                        <p:tav tm="100000">
                                          <p:val>
                                            <p:strVal val="#ppt_w"/>
                                          </p:val>
                                        </p:tav>
                                      </p:tavLst>
                                    </p:anim>
                                    <p:anim calcmode="lin" valueType="num">
                                      <p:cBhvr>
                                        <p:cTn id="22" dur="500" fill="hold"/>
                                        <p:tgtEl>
                                          <p:spTgt spid="4"/>
                                        </p:tgtEl>
                                        <p:attrNameLst>
                                          <p:attrName>ppt_h</p:attrName>
                                        </p:attrNameLst>
                                      </p:cBhvr>
                                      <p:tavLst>
                                        <p:tav tm="0">
                                          <p:val>
                                            <p:fltVal val="0"/>
                                          </p:val>
                                        </p:tav>
                                        <p:tav tm="100000">
                                          <p:val>
                                            <p:strVal val="#ppt_h"/>
                                          </p:val>
                                        </p:tav>
                                      </p:tavLst>
                                    </p:anim>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04312" y="936104"/>
            <a:ext cx="2492896" cy="2492896"/>
          </a:xfrm>
          <a:prstGeom prst="rect">
            <a:avLst/>
          </a:prstGeom>
        </p:spPr>
      </p:pic>
      <p:sp>
        <p:nvSpPr>
          <p:cNvPr id="2" name="Content Placeholder 2">
            <a:extLst>
              <a:ext uri="{FF2B5EF4-FFF2-40B4-BE49-F238E27FC236}">
                <a16:creationId xmlns:a16="http://schemas.microsoft.com/office/drawing/2014/main" id="{6205A3C4-36DC-4E22-B5CB-32D93F33C3C5}"/>
              </a:ext>
            </a:extLst>
          </p:cNvPr>
          <p:cNvSpPr txBox="1">
            <a:spLocks/>
          </p:cNvSpPr>
          <p:nvPr/>
        </p:nvSpPr>
        <p:spPr bwMode="auto">
          <a:xfrm>
            <a:off x="947428" y="2808313"/>
            <a:ext cx="10297143"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4000" dirty="0">
                <a:solidFill>
                  <a:schemeClr val="accent1">
                    <a:lumMod val="50000"/>
                  </a:schemeClr>
                </a:solidFill>
                <a:latin typeface="Aharoni" panose="02010803020104030203" pitchFamily="2" charset="-79"/>
                <a:cs typeface="Aharoni" panose="02010803020104030203" pitchFamily="2" charset="-79"/>
              </a:rPr>
              <a:t>What is consumer behaviour?</a:t>
            </a:r>
          </a:p>
          <a:p>
            <a:pPr algn="just"/>
            <a:r>
              <a:rPr lang="en-GB" sz="4000" dirty="0">
                <a:solidFill>
                  <a:schemeClr val="accent1">
                    <a:lumMod val="50000"/>
                  </a:schemeClr>
                </a:solidFill>
                <a:latin typeface="Aharoni" panose="02010803020104030203" pitchFamily="2" charset="-79"/>
                <a:cs typeface="Aharoni" panose="02010803020104030203" pitchFamily="2" charset="-79"/>
              </a:rPr>
              <a:t>Can a customers behaviour be predicted by modelling the customers company relationship?</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6F5B071E-DD2C-488D-9B12-377FC31F65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63752" y="764704"/>
            <a:ext cx="7803107" cy="4900864"/>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Customers Expectations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1225699" y="2639072"/>
            <a:ext cx="4464496"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dirty="0"/>
              <a:t>Which is important?</a:t>
            </a:r>
          </a:p>
          <a:p>
            <a:pPr algn="ctr"/>
            <a:endParaRPr lang="en-GB" dirty="0"/>
          </a:p>
          <a:p>
            <a:pPr algn="ctr"/>
            <a:endParaRPr lang="en-US" sz="2800" dirty="0"/>
          </a:p>
          <a:p>
            <a:pPr marL="0" indent="0" algn="ctr"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4478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how Nestle is responding to changing customer requirements. </a:t>
            </a:r>
          </a:p>
        </p:txBody>
      </p:sp>
      <p:pic>
        <p:nvPicPr>
          <p:cNvPr id="11" name="Picture 10" descr="Text&#10;&#10;Description automatically generated">
            <a:extLst>
              <a:ext uri="{FF2B5EF4-FFF2-40B4-BE49-F238E27FC236}">
                <a16:creationId xmlns:a16="http://schemas.microsoft.com/office/drawing/2014/main" id="{E3CCE6AF-AA03-48D8-B515-1A5D6BF841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4176" y="2227190"/>
            <a:ext cx="6840760" cy="3463242"/>
          </a:xfrm>
          <a:prstGeom prst="rect">
            <a:avLst/>
          </a:prstGeom>
        </p:spPr>
      </p:pic>
    </p:spTree>
    <p:extLst>
      <p:ext uri="{BB962C8B-B14F-4D97-AF65-F5344CB8AC3E}">
        <p14:creationId xmlns:p14="http://schemas.microsoft.com/office/powerpoint/2010/main" val="302910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p:cTn id="14" dur="500" fill="hold"/>
                                        <p:tgtEl>
                                          <p:spTgt spid="11"/>
                                        </p:tgtEl>
                                        <p:attrNameLst>
                                          <p:attrName>ppt_w</p:attrName>
                                        </p:attrNameLst>
                                      </p:cBhvr>
                                      <p:tavLst>
                                        <p:tav tm="0">
                                          <p:val>
                                            <p:fltVal val="0"/>
                                          </p:val>
                                        </p:tav>
                                        <p:tav tm="100000">
                                          <p:val>
                                            <p:strVal val="#ppt_w"/>
                                          </p:val>
                                        </p:tav>
                                      </p:tavLst>
                                    </p:anim>
                                    <p:anim calcmode="lin" valueType="num">
                                      <p:cBhvr>
                                        <p:cTn id="15" dur="500" fill="hold"/>
                                        <p:tgtEl>
                                          <p:spTgt spid="11"/>
                                        </p:tgtEl>
                                        <p:attrNameLst>
                                          <p:attrName>ppt_h</p:attrName>
                                        </p:attrNameLst>
                                      </p:cBhvr>
                                      <p:tavLst>
                                        <p:tav tm="0">
                                          <p:val>
                                            <p:fltVal val="0"/>
                                          </p:val>
                                        </p:tav>
                                        <p:tav tm="100000">
                                          <p:val>
                                            <p:strVal val="#ppt_h"/>
                                          </p:val>
                                        </p:tav>
                                      </p:tavLst>
                                    </p:anim>
                                    <p:animEffect transition="in" filter="fade">
                                      <p:cBhvr>
                                        <p:cTn id="1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Value Creation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556792"/>
            <a:ext cx="10621179"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The creation of </a:t>
            </a:r>
            <a:r>
              <a:rPr lang="en-GB" sz="2400" b="1" dirty="0">
                <a:solidFill>
                  <a:schemeClr val="accent5">
                    <a:lumMod val="50000"/>
                  </a:schemeClr>
                </a:solidFill>
              </a:rPr>
              <a:t>customer value </a:t>
            </a:r>
            <a:r>
              <a:rPr lang="en-GB" sz="2400" dirty="0"/>
              <a:t>is a key component in relationship marketing and it is increasingly seen as the primary source of competitive advantage.</a:t>
            </a:r>
          </a:p>
          <a:p>
            <a:pPr algn="just"/>
            <a:r>
              <a:rPr lang="en-GB" sz="2400" dirty="0"/>
              <a:t>The term ‘value creation’ has two meanings – the value the company can provide its customers (the ‘value the customer receives’) and the value the enterprise receives from its customers (the ‘value the enterprise receives’). </a:t>
            </a:r>
          </a:p>
          <a:p>
            <a:pPr algn="just"/>
            <a:r>
              <a:rPr lang="en-GB" sz="2400" dirty="0"/>
              <a:t>The value the customer receives from the supplier organisation is the total package of benefits, or added values, that enhance the core product. </a:t>
            </a:r>
          </a:p>
          <a:p>
            <a:pPr algn="just"/>
            <a:r>
              <a:rPr lang="en-GB" sz="2400" dirty="0"/>
              <a:t>Customers do not really buy products or services – when they buy they expect benefits and value from the total offer the company provides.</a:t>
            </a:r>
            <a:endParaRPr lang="en-US" sz="24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2936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Customers Expectations &amp; Market Competition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10" y="1340768"/>
            <a:ext cx="10621179"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Customers have come to expect better quality, better price and a faster service. </a:t>
            </a:r>
          </a:p>
          <a:p>
            <a:pPr algn="just"/>
            <a:r>
              <a:rPr lang="en-GB" dirty="0"/>
              <a:t>Competition on the marketplace is on the basis of Quality, Price and Time. </a:t>
            </a:r>
          </a:p>
          <a:p>
            <a:pPr algn="just"/>
            <a:r>
              <a:rPr lang="en-GB" dirty="0"/>
              <a:t>Successful companies compete only on one of these criteria. </a:t>
            </a:r>
          </a:p>
          <a:p>
            <a:pPr algn="just"/>
            <a:r>
              <a:rPr lang="en-GB" dirty="0"/>
              <a:t>Few companies can compete on two or three and remain economically viable. </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08696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Data Security and Privacy Concerns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sz="3300" dirty="0"/>
              <a:t>Can online companies market your demographic information (age, occupation, mailing address, annual income, spending history and credit risk) without your consent after they have made business with you?</a:t>
            </a:r>
          </a:p>
          <a:p>
            <a:pPr algn="just"/>
            <a:r>
              <a:rPr lang="en-GB" sz="3300" dirty="0"/>
              <a:t>Had they sold to you at a cheaper price online with the expectation that they will make more money from marketing your transactions data to other vendors?</a:t>
            </a:r>
          </a:p>
          <a:p>
            <a:pPr algn="just"/>
            <a:endParaRPr lang="en-GB" sz="3300" dirty="0"/>
          </a:p>
          <a:p>
            <a:pPr algn="just"/>
            <a:endParaRPr lang="en-GB" sz="3300" dirty="0"/>
          </a:p>
          <a:p>
            <a:endParaRPr lang="en-US" sz="3300" dirty="0"/>
          </a:p>
          <a:p>
            <a:pPr marL="0" indent="0" eaLnBrk="1" hangingPunct="1">
              <a:buNone/>
              <a:defRPr/>
            </a:pPr>
            <a:endParaRPr lang="en-GB" altLang="en-US" sz="3300" dirty="0"/>
          </a:p>
        </p:txBody>
      </p:sp>
    </p:spTree>
    <p:extLst>
      <p:ext uri="{BB962C8B-B14F-4D97-AF65-F5344CB8AC3E}">
        <p14:creationId xmlns:p14="http://schemas.microsoft.com/office/powerpoint/2010/main" val="2341685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89912" y="116632"/>
            <a:ext cx="2492896" cy="2492896"/>
          </a:xfrm>
          <a:prstGeom prst="rect">
            <a:avLst/>
          </a:prstGeom>
        </p:spPr>
      </p:pic>
      <p:pic>
        <p:nvPicPr>
          <p:cNvPr id="8" name="Picture 7" descr="A dining room table&#10;&#10;Description automatically generated">
            <a:extLst>
              <a:ext uri="{FF2B5EF4-FFF2-40B4-BE49-F238E27FC236}">
                <a16:creationId xmlns:a16="http://schemas.microsoft.com/office/drawing/2014/main" id="{D8B8BEA9-156D-457C-8173-8AE163329E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5440" y="571500"/>
            <a:ext cx="4104456" cy="2142908"/>
          </a:xfrm>
          <a:prstGeom prst="rect">
            <a:avLst/>
          </a:prstGeom>
        </p:spPr>
      </p:pic>
      <p:sp>
        <p:nvSpPr>
          <p:cNvPr id="2" name="Content Placeholder 2">
            <a:extLst>
              <a:ext uri="{FF2B5EF4-FFF2-40B4-BE49-F238E27FC236}">
                <a16:creationId xmlns:a16="http://schemas.microsoft.com/office/drawing/2014/main" id="{6205A3C4-36DC-4E22-B5CB-32D93F33C3C5}"/>
              </a:ext>
            </a:extLst>
          </p:cNvPr>
          <p:cNvSpPr txBox="1">
            <a:spLocks/>
          </p:cNvSpPr>
          <p:nvPr/>
        </p:nvSpPr>
        <p:spPr bwMode="auto">
          <a:xfrm>
            <a:off x="857418" y="2564904"/>
            <a:ext cx="10477164" cy="3158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4000" dirty="0">
                <a:solidFill>
                  <a:schemeClr val="accent1">
                    <a:lumMod val="50000"/>
                  </a:schemeClr>
                </a:solidFill>
                <a:latin typeface="Aharoni" panose="02010803020104030203" pitchFamily="2" charset="-79"/>
                <a:cs typeface="Aharoni" panose="02010803020104030203" pitchFamily="2" charset="-79"/>
              </a:rPr>
              <a:t>What is the basis of their competition?</a:t>
            </a:r>
            <a:endParaRPr lang="en-GB" dirty="0"/>
          </a:p>
          <a:p>
            <a:endParaRPr lang="en-US" sz="2800" dirty="0"/>
          </a:p>
          <a:p>
            <a:pPr lvl="1" eaLnBrk="1" hangingPunct="1">
              <a:buFont typeface="Wingdings" panose="05000000000000000000" pitchFamily="2" charset="2"/>
              <a:buChar char="§"/>
              <a:defRPr/>
            </a:pPr>
            <a:r>
              <a:rPr lang="en-GB" altLang="en-US" dirty="0">
                <a:solidFill>
                  <a:schemeClr val="accent1">
                    <a:lumMod val="50000"/>
                  </a:schemeClr>
                </a:solidFill>
              </a:rPr>
              <a:t>An online furniture shop?</a:t>
            </a:r>
          </a:p>
          <a:p>
            <a:pPr lvl="1" eaLnBrk="1" hangingPunct="1">
              <a:buFont typeface="Wingdings" panose="05000000000000000000" pitchFamily="2" charset="2"/>
              <a:buChar char="§"/>
              <a:defRPr/>
            </a:pPr>
            <a:r>
              <a:rPr lang="en-GB" altLang="en-US" dirty="0">
                <a:solidFill>
                  <a:schemeClr val="accent1">
                    <a:lumMod val="50000"/>
                  </a:schemeClr>
                </a:solidFill>
              </a:rPr>
              <a:t>A retail furniture shop?</a:t>
            </a:r>
          </a:p>
          <a:p>
            <a:pPr lvl="1" eaLnBrk="1" hangingPunct="1">
              <a:buFont typeface="Wingdings" panose="05000000000000000000" pitchFamily="2" charset="2"/>
              <a:buChar char="§"/>
              <a:defRPr/>
            </a:pPr>
            <a:r>
              <a:rPr lang="en-GB" altLang="en-US" dirty="0">
                <a:solidFill>
                  <a:schemeClr val="accent1">
                    <a:lumMod val="50000"/>
                  </a:schemeClr>
                </a:solidFill>
              </a:rPr>
              <a:t>Can a retail furniture shop match the online price and remain in business?</a:t>
            </a:r>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8117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26" presetClass="entr" presetSubtype="0" fill="hold"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down)">
                                      <p:cBhvr>
                                        <p:cTn id="20" dur="580">
                                          <p:stCondLst>
                                            <p:cond delay="0"/>
                                          </p:stCondLst>
                                        </p:cTn>
                                        <p:tgtEl>
                                          <p:spTgt spid="8"/>
                                        </p:tgtEl>
                                      </p:cBhvr>
                                    </p:animEffect>
                                    <p:anim calcmode="lin" valueType="num">
                                      <p:cBhvr>
                                        <p:cTn id="21"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2"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3"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4"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25"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6" dur="26">
                                          <p:stCondLst>
                                            <p:cond delay="650"/>
                                          </p:stCondLst>
                                        </p:cTn>
                                        <p:tgtEl>
                                          <p:spTgt spid="8"/>
                                        </p:tgtEl>
                                      </p:cBhvr>
                                      <p:to x="100000" y="60000"/>
                                    </p:animScale>
                                    <p:animScale>
                                      <p:cBhvr>
                                        <p:cTn id="27" dur="166" decel="50000">
                                          <p:stCondLst>
                                            <p:cond delay="676"/>
                                          </p:stCondLst>
                                        </p:cTn>
                                        <p:tgtEl>
                                          <p:spTgt spid="8"/>
                                        </p:tgtEl>
                                      </p:cBhvr>
                                      <p:to x="100000" y="100000"/>
                                    </p:animScale>
                                    <p:animScale>
                                      <p:cBhvr>
                                        <p:cTn id="28" dur="26">
                                          <p:stCondLst>
                                            <p:cond delay="1312"/>
                                          </p:stCondLst>
                                        </p:cTn>
                                        <p:tgtEl>
                                          <p:spTgt spid="8"/>
                                        </p:tgtEl>
                                      </p:cBhvr>
                                      <p:to x="100000" y="80000"/>
                                    </p:animScale>
                                    <p:animScale>
                                      <p:cBhvr>
                                        <p:cTn id="29" dur="166" decel="50000">
                                          <p:stCondLst>
                                            <p:cond delay="1338"/>
                                          </p:stCondLst>
                                        </p:cTn>
                                        <p:tgtEl>
                                          <p:spTgt spid="8"/>
                                        </p:tgtEl>
                                      </p:cBhvr>
                                      <p:to x="100000" y="100000"/>
                                    </p:animScale>
                                    <p:animScale>
                                      <p:cBhvr>
                                        <p:cTn id="30" dur="26">
                                          <p:stCondLst>
                                            <p:cond delay="1642"/>
                                          </p:stCondLst>
                                        </p:cTn>
                                        <p:tgtEl>
                                          <p:spTgt spid="8"/>
                                        </p:tgtEl>
                                      </p:cBhvr>
                                      <p:to x="100000" y="90000"/>
                                    </p:animScale>
                                    <p:animScale>
                                      <p:cBhvr>
                                        <p:cTn id="31" dur="166" decel="50000">
                                          <p:stCondLst>
                                            <p:cond delay="1668"/>
                                          </p:stCondLst>
                                        </p:cTn>
                                        <p:tgtEl>
                                          <p:spTgt spid="8"/>
                                        </p:tgtEl>
                                      </p:cBhvr>
                                      <p:to x="100000" y="100000"/>
                                    </p:animScale>
                                    <p:animScale>
                                      <p:cBhvr>
                                        <p:cTn id="32" dur="26">
                                          <p:stCondLst>
                                            <p:cond delay="1808"/>
                                          </p:stCondLst>
                                        </p:cTn>
                                        <p:tgtEl>
                                          <p:spTgt spid="8"/>
                                        </p:tgtEl>
                                      </p:cBhvr>
                                      <p:to x="100000" y="95000"/>
                                    </p:animScale>
                                    <p:animScale>
                                      <p:cBhvr>
                                        <p:cTn id="33"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Some Issues With Online Buying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40768"/>
            <a:ext cx="10765195" cy="4320480"/>
          </a:xfrm>
        </p:spPr>
        <p:txBody>
          <a:bodyPr/>
          <a:lstStyle/>
          <a:p>
            <a:pPr>
              <a:buFont typeface="Wingdings" panose="05000000000000000000" pitchFamily="2" charset="2"/>
              <a:buChar char="§"/>
            </a:pPr>
            <a:r>
              <a:rPr lang="en-GB" sz="3600" dirty="0"/>
              <a:t>Online retailers more likely to trade customer list.</a:t>
            </a:r>
          </a:p>
          <a:p>
            <a:pPr>
              <a:buFont typeface="Wingdings" panose="05000000000000000000" pitchFamily="2" charset="2"/>
              <a:buChar char="§"/>
            </a:pPr>
            <a:r>
              <a:rPr lang="en-GB" sz="3600" dirty="0"/>
              <a:t>There is the possibility of making more profit from data sales than on actual sale of good. </a:t>
            </a:r>
          </a:p>
          <a:p>
            <a:pPr>
              <a:buFont typeface="Wingdings" panose="05000000000000000000" pitchFamily="2" charset="2"/>
              <a:buChar char="§"/>
            </a:pPr>
            <a:r>
              <a:rPr lang="en-GB" sz="3600" dirty="0"/>
              <a:t>Online companies quickly change ownership so to is the data.</a:t>
            </a:r>
          </a:p>
          <a:p>
            <a:pPr>
              <a:buFont typeface="Wingdings" panose="05000000000000000000" pitchFamily="2" charset="2"/>
              <a:buChar char="§"/>
            </a:pPr>
            <a:r>
              <a:rPr lang="en-GB" sz="3600" dirty="0"/>
              <a:t>Customers need to decide what online sites they can trust. </a:t>
            </a:r>
            <a:endParaRPr lang="en-US" sz="3600" dirty="0"/>
          </a:p>
          <a:p>
            <a:pPr marL="0" indent="0" eaLnBrk="1" hangingPunct="1">
              <a:buNone/>
              <a:defRPr/>
            </a:pPr>
            <a:endParaRPr lang="en-GB" altLang="en-US" sz="2400" dirty="0"/>
          </a:p>
        </p:txBody>
      </p:sp>
    </p:spTree>
    <p:extLst>
      <p:ext uri="{BB962C8B-B14F-4D97-AF65-F5344CB8AC3E}">
        <p14:creationId xmlns:p14="http://schemas.microsoft.com/office/powerpoint/2010/main" val="259338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Touch Points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sz="3400" dirty="0"/>
              <a:t>These are points of contacts between a customer and a company. </a:t>
            </a:r>
          </a:p>
          <a:p>
            <a:pPr algn="just"/>
            <a:r>
              <a:rPr lang="en-GB" sz="3400" dirty="0"/>
              <a:t>Online business – email for communication and website are the touchpoints. </a:t>
            </a:r>
          </a:p>
          <a:p>
            <a:pPr algn="just"/>
            <a:r>
              <a:rPr lang="en-GB" sz="3400" dirty="0"/>
              <a:t>Retail shops – you can have face to face meetings, call, fax, mail, email, etc. </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23261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Touch Points</a:t>
            </a:r>
          </a:p>
        </p:txBody>
      </p:sp>
      <p:pic>
        <p:nvPicPr>
          <p:cNvPr id="5" name="Picture 4" descr="Chart, bubble chart&#10;&#10;Description automatically generated">
            <a:extLst>
              <a:ext uri="{FF2B5EF4-FFF2-40B4-BE49-F238E27FC236}">
                <a16:creationId xmlns:a16="http://schemas.microsoft.com/office/drawing/2014/main" id="{E94D2AF0-C444-4CAE-90E3-A635AFF189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5460" y="908720"/>
            <a:ext cx="9721080" cy="4752528"/>
          </a:xfrm>
          <a:prstGeom prst="rect">
            <a:avLst/>
          </a:prstGeom>
        </p:spPr>
      </p:pic>
    </p:spTree>
    <p:extLst>
      <p:ext uri="{BB962C8B-B14F-4D97-AF65-F5344CB8AC3E}">
        <p14:creationId xmlns:p14="http://schemas.microsoft.com/office/powerpoint/2010/main" val="572679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Touch Points</a:t>
            </a:r>
          </a:p>
        </p:txBody>
      </p:sp>
      <p:pic>
        <p:nvPicPr>
          <p:cNvPr id="3" name="Picture 2" descr="Diagram&#10;&#10;Description automatically generated">
            <a:extLst>
              <a:ext uri="{FF2B5EF4-FFF2-40B4-BE49-F238E27FC236}">
                <a16:creationId xmlns:a16="http://schemas.microsoft.com/office/drawing/2014/main" id="{3F1AC26B-0961-4B96-AB26-CB833319B0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84" y="836712"/>
            <a:ext cx="7776864" cy="4850786"/>
          </a:xfrm>
          <a:prstGeom prst="rect">
            <a:avLst/>
          </a:prstGeom>
        </p:spPr>
      </p:pic>
      <p:sp>
        <p:nvSpPr>
          <p:cNvPr id="6" name="Content Placeholder 2">
            <a:extLst>
              <a:ext uri="{FF2B5EF4-FFF2-40B4-BE49-F238E27FC236}">
                <a16:creationId xmlns:a16="http://schemas.microsoft.com/office/drawing/2014/main" id="{DDDCF00D-9EE7-4B77-BF44-15303A2AAF6A}"/>
              </a:ext>
            </a:extLst>
          </p:cNvPr>
          <p:cNvSpPr txBox="1">
            <a:spLocks/>
          </p:cNvSpPr>
          <p:nvPr/>
        </p:nvSpPr>
        <p:spPr bwMode="auto">
          <a:xfrm>
            <a:off x="407368" y="5229200"/>
            <a:ext cx="3024336"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000" dirty="0">
                <a:hlinkClick r:id="rId4"/>
              </a:rPr>
              <a:t>Customer Touch Points</a:t>
            </a:r>
            <a:endParaRPr lang="en-GB" sz="2000" dirty="0"/>
          </a:p>
          <a:p>
            <a:pPr algn="ctr"/>
            <a:endParaRPr lang="en-US" sz="2800" dirty="0"/>
          </a:p>
          <a:p>
            <a:pPr marL="0" indent="0" algn="ctr"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46746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47528" y="178525"/>
            <a:ext cx="2492896" cy="2492896"/>
          </a:xfrm>
          <a:prstGeom prst="rect">
            <a:avLst/>
          </a:prstGeom>
        </p:spPr>
      </p:pic>
      <p:sp>
        <p:nvSpPr>
          <p:cNvPr id="2" name="Content Placeholder 2">
            <a:extLst>
              <a:ext uri="{FF2B5EF4-FFF2-40B4-BE49-F238E27FC236}">
                <a16:creationId xmlns:a16="http://schemas.microsoft.com/office/drawing/2014/main" id="{6205A3C4-36DC-4E22-B5CB-32D93F33C3C5}"/>
              </a:ext>
            </a:extLst>
          </p:cNvPr>
          <p:cNvSpPr txBox="1">
            <a:spLocks/>
          </p:cNvSpPr>
          <p:nvPr/>
        </p:nvSpPr>
        <p:spPr bwMode="auto">
          <a:xfrm>
            <a:off x="857418" y="2726160"/>
            <a:ext cx="10477164" cy="2997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3000" dirty="0">
                <a:solidFill>
                  <a:schemeClr val="accent1">
                    <a:lumMod val="50000"/>
                  </a:schemeClr>
                </a:solidFill>
                <a:latin typeface="Aharoni" panose="02010803020104030203" pitchFamily="2" charset="-79"/>
                <a:cs typeface="Aharoni" panose="02010803020104030203" pitchFamily="2" charset="-79"/>
              </a:rPr>
              <a:t>In the last two decades, there has been unprecedented technological advances. In addition, banks have found innovative ways of connecting touchpoints and using their data in a more meaningful way. </a:t>
            </a:r>
          </a:p>
          <a:p>
            <a:pPr marL="0" indent="0" algn="just">
              <a:buNone/>
            </a:pPr>
            <a:r>
              <a:rPr lang="en-GB" sz="3000" dirty="0">
                <a:solidFill>
                  <a:schemeClr val="accent1">
                    <a:lumMod val="50000"/>
                  </a:schemeClr>
                </a:solidFill>
                <a:latin typeface="Aharoni" panose="02010803020104030203" pitchFamily="2" charset="-79"/>
                <a:cs typeface="Aharoni" panose="02010803020104030203" pitchFamily="2" charset="-79"/>
              </a:rPr>
              <a:t>How has this changes influenced customer services within the banking industry?</a:t>
            </a:r>
          </a:p>
          <a:p>
            <a:pPr marL="0" indent="0" eaLnBrk="1" hangingPunct="1">
              <a:buFont typeface="Arial" panose="020B0604020202020204" pitchFamily="34" charset="0"/>
              <a:buNone/>
              <a:defRPr/>
            </a:pPr>
            <a:endParaRPr lang="en-GB" altLang="en-US" sz="2400" dirty="0"/>
          </a:p>
        </p:txBody>
      </p:sp>
      <p:pic>
        <p:nvPicPr>
          <p:cNvPr id="6" name="Picture 5" descr="A person sitting at a table in a room&#10;&#10;Description automatically generated">
            <a:extLst>
              <a:ext uri="{FF2B5EF4-FFF2-40B4-BE49-F238E27FC236}">
                <a16:creationId xmlns:a16="http://schemas.microsoft.com/office/drawing/2014/main" id="{B67C2BC4-D920-41FD-A354-7E49134134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19782" y="322541"/>
            <a:ext cx="3914800" cy="2348880"/>
          </a:xfrm>
          <a:prstGeom prst="rect">
            <a:avLst/>
          </a:prstGeom>
        </p:spPr>
      </p:pic>
    </p:spTree>
    <p:extLst>
      <p:ext uri="{BB962C8B-B14F-4D97-AF65-F5344CB8AC3E}">
        <p14:creationId xmlns:p14="http://schemas.microsoft.com/office/powerpoint/2010/main" val="6808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1500"/>
                            </p:stCondLst>
                            <p:childTnLst>
                              <p:par>
                                <p:cTn id="17" presetID="31" presetClass="entr" presetSubtype="0" fill="hold" nodeType="after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1000" fill="hold"/>
                                        <p:tgtEl>
                                          <p:spTgt spid="6"/>
                                        </p:tgtEl>
                                        <p:attrNameLst>
                                          <p:attrName>ppt_w</p:attrName>
                                        </p:attrNameLst>
                                      </p:cBhvr>
                                      <p:tavLst>
                                        <p:tav tm="0">
                                          <p:val>
                                            <p:fltVal val="0"/>
                                          </p:val>
                                        </p:tav>
                                        <p:tav tm="100000">
                                          <p:val>
                                            <p:strVal val="#ppt_w"/>
                                          </p:val>
                                        </p:tav>
                                      </p:tavLst>
                                    </p:anim>
                                    <p:anim calcmode="lin" valueType="num">
                                      <p:cBhvr>
                                        <p:cTn id="20" dur="1000" fill="hold"/>
                                        <p:tgtEl>
                                          <p:spTgt spid="6"/>
                                        </p:tgtEl>
                                        <p:attrNameLst>
                                          <p:attrName>ppt_h</p:attrName>
                                        </p:attrNameLst>
                                      </p:cBhvr>
                                      <p:tavLst>
                                        <p:tav tm="0">
                                          <p:val>
                                            <p:fltVal val="0"/>
                                          </p:val>
                                        </p:tav>
                                        <p:tav tm="100000">
                                          <p:val>
                                            <p:strVal val="#ppt_h"/>
                                          </p:val>
                                        </p:tav>
                                      </p:tavLst>
                                    </p:anim>
                                    <p:anim calcmode="lin" valueType="num">
                                      <p:cBhvr>
                                        <p:cTn id="21" dur="1000" fill="hold"/>
                                        <p:tgtEl>
                                          <p:spTgt spid="6"/>
                                        </p:tgtEl>
                                        <p:attrNameLst>
                                          <p:attrName>style.rotation</p:attrName>
                                        </p:attrNameLst>
                                      </p:cBhvr>
                                      <p:tavLst>
                                        <p:tav tm="0">
                                          <p:val>
                                            <p:fltVal val="90"/>
                                          </p:val>
                                        </p:tav>
                                        <p:tav tm="100000">
                                          <p:val>
                                            <p:fltVal val="0"/>
                                          </p:val>
                                        </p:tav>
                                      </p:tavLst>
                                    </p:anim>
                                    <p:animEffect transition="in" filter="fade">
                                      <p:cBhvr>
                                        <p:cTn id="22"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Some Possible Answers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a:r>
              <a:rPr lang="en-GB" sz="2400" dirty="0"/>
              <a:t>Traditionally high street banks are feeling the pressure of competition from new and digitally led banks.</a:t>
            </a:r>
          </a:p>
          <a:p>
            <a:pPr algn="just"/>
            <a:r>
              <a:rPr lang="en-GB" sz="2400" dirty="0"/>
              <a:t>These new banks have adopted technology that makes their customer experience focused and meaningful. </a:t>
            </a:r>
          </a:p>
          <a:p>
            <a:pPr algn="just"/>
            <a:r>
              <a:rPr lang="en-GB" sz="2400" dirty="0"/>
              <a:t>Services are still the same but now provided mostly through technology platforms. </a:t>
            </a:r>
          </a:p>
          <a:p>
            <a:pPr algn="just"/>
            <a:r>
              <a:rPr lang="en-GB" sz="2400" dirty="0"/>
              <a:t>We expect more services to be provided through mobile banking Apps, e.g. cash withdrawal, credit applications, money transfers internationally and locally, etc.</a:t>
            </a:r>
          </a:p>
          <a:p>
            <a:pPr algn="just"/>
            <a:r>
              <a:rPr lang="en-GB" sz="2400" dirty="0"/>
              <a:t>Barriers between the bank branches, the ATM, online banking and mobile banking APP’s will be completely broken down leading to a reduction in operational cost, faster customer services, increase revenue, etc.</a:t>
            </a:r>
          </a:p>
          <a:p>
            <a:pPr marL="0" indent="0" eaLnBrk="1" hangingPunct="1">
              <a:buNone/>
              <a:defRPr/>
            </a:pPr>
            <a:endParaRPr lang="en-GB" altLang="en-US" sz="2400" dirty="0"/>
          </a:p>
        </p:txBody>
      </p:sp>
    </p:spTree>
    <p:extLst>
      <p:ext uri="{BB962C8B-B14F-4D97-AF65-F5344CB8AC3E}">
        <p14:creationId xmlns:p14="http://schemas.microsoft.com/office/powerpoint/2010/main" val="20070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Group Task</a:t>
            </a:r>
          </a:p>
        </p:txBody>
      </p:sp>
      <p:pic>
        <p:nvPicPr>
          <p:cNvPr id="6" name="Picture 5" descr="A picture containing calendar&#10;&#10;Description automatically generated">
            <a:extLst>
              <a:ext uri="{FF2B5EF4-FFF2-40B4-BE49-F238E27FC236}">
                <a16:creationId xmlns:a16="http://schemas.microsoft.com/office/drawing/2014/main" id="{5A67A7FA-6E12-407D-B209-13BA6369B9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8128" y="3383360"/>
            <a:ext cx="3353837" cy="2286000"/>
          </a:xfrm>
          <a:prstGeom prst="rect">
            <a:avLst/>
          </a:prstGeom>
        </p:spPr>
      </p:pic>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1394520"/>
            <a:ext cx="10765195"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3600" dirty="0"/>
              <a:t>Working in groups, identify why and how you will use different touchpoints (email, fax, mail, personal contact, media (e.g. radio, TV, newspapers), telephone, retail outlet, web, etc in your retail transactions. </a:t>
            </a:r>
          </a:p>
        </p:txBody>
      </p:sp>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Things to Ponder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99996"/>
            <a:ext cx="10765195" cy="4680520"/>
          </a:xfrm>
        </p:spPr>
        <p:txBody>
          <a:bodyPr/>
          <a:lstStyle/>
          <a:p>
            <a:pPr algn="just">
              <a:buClr>
                <a:schemeClr val="tx1"/>
              </a:buClr>
            </a:pPr>
            <a:r>
              <a:rPr lang="en-GB" sz="2600" dirty="0"/>
              <a:t>What if a company advertises a product on tv, web or the internet but these products cant be found in a consistent manner in their retail shops?</a:t>
            </a:r>
          </a:p>
          <a:p>
            <a:pPr algn="just">
              <a:buClr>
                <a:schemeClr val="tx1"/>
              </a:buClr>
            </a:pPr>
            <a:r>
              <a:rPr lang="en-GB" sz="2600" dirty="0"/>
              <a:t>Customer will be expected to be treated the same regardless of how they come in contact with a business, so customer service representatives need to have access to the same information about a customer when communicating with them. </a:t>
            </a:r>
          </a:p>
          <a:p>
            <a:pPr algn="just">
              <a:buClr>
                <a:schemeClr val="tx1"/>
              </a:buClr>
            </a:pPr>
            <a:r>
              <a:rPr lang="en-GB" sz="2600" dirty="0"/>
              <a:t>If a customer interacts with a company through telephone or via their retail outlets for example, they will expect to be given the same products, opportunities and discounts that are available to customer who regularly uses the web to purchase goods and services. </a:t>
            </a:r>
          </a:p>
          <a:p>
            <a:pPr algn="just">
              <a:buClr>
                <a:schemeClr val="tx1"/>
              </a:buClr>
            </a:pPr>
            <a:endParaRPr lang="en-GB" sz="2600" dirty="0"/>
          </a:p>
        </p:txBody>
      </p:sp>
    </p:spTree>
    <p:extLst>
      <p:ext uri="{BB962C8B-B14F-4D97-AF65-F5344CB8AC3E}">
        <p14:creationId xmlns:p14="http://schemas.microsoft.com/office/powerpoint/2010/main" val="272776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Things to Ponder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99996"/>
            <a:ext cx="10765195" cy="4680520"/>
          </a:xfrm>
        </p:spPr>
        <p:txBody>
          <a:bodyPr/>
          <a:lstStyle/>
          <a:p>
            <a:pPr algn="just">
              <a:buClr>
                <a:schemeClr val="tx1"/>
              </a:buClr>
            </a:pPr>
            <a:r>
              <a:rPr lang="en-GB" sz="2800" dirty="0"/>
              <a:t>It is important to understand the complexities and to build and maintain a customer company relationship – better to change an existing customer into a repeat one. </a:t>
            </a:r>
          </a:p>
          <a:p>
            <a:pPr algn="just">
              <a:buClr>
                <a:schemeClr val="tx1"/>
              </a:buClr>
            </a:pPr>
            <a:r>
              <a:rPr lang="en-GB" sz="2800" dirty="0"/>
              <a:t>If you build a good relationship with an old customer, he is more likely through word of mouth going to promote your business.</a:t>
            </a:r>
          </a:p>
          <a:p>
            <a:pPr algn="just">
              <a:buClr>
                <a:schemeClr val="tx1"/>
              </a:buClr>
            </a:pPr>
            <a:endParaRPr lang="en-GB" sz="2600" dirty="0"/>
          </a:p>
        </p:txBody>
      </p:sp>
      <p:pic>
        <p:nvPicPr>
          <p:cNvPr id="5" name="Picture 4" descr="A picture containing person, game, person, table&#10;&#10;Description automatically generated">
            <a:extLst>
              <a:ext uri="{FF2B5EF4-FFF2-40B4-BE49-F238E27FC236}">
                <a16:creationId xmlns:a16="http://schemas.microsoft.com/office/drawing/2014/main" id="{F80A60EB-FA97-4816-92E0-F88F29A671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11523" y="3440256"/>
            <a:ext cx="8568952" cy="2220992"/>
          </a:xfrm>
          <a:prstGeom prst="rect">
            <a:avLst/>
          </a:prstGeom>
        </p:spPr>
      </p:pic>
    </p:spTree>
    <p:extLst>
      <p:ext uri="{BB962C8B-B14F-4D97-AF65-F5344CB8AC3E}">
        <p14:creationId xmlns:p14="http://schemas.microsoft.com/office/powerpoint/2010/main" val="2065228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Loyalty Effect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3724"/>
          </a:xfrm>
        </p:spPr>
        <p:txBody>
          <a:bodyPr/>
          <a:lstStyle/>
          <a:p>
            <a:pPr algn="just">
              <a:buClr>
                <a:schemeClr val="tx1"/>
              </a:buClr>
            </a:pPr>
            <a:r>
              <a:rPr lang="en-GB" dirty="0"/>
              <a:t>A model that can be used to predict customer behaviour based on factors that positively or negatively affect this behaviour.</a:t>
            </a:r>
          </a:p>
          <a:p>
            <a:pPr algn="just">
              <a:buClr>
                <a:schemeClr val="tx1"/>
              </a:buClr>
            </a:pPr>
            <a:r>
              <a:rPr lang="en-GB" dirty="0"/>
              <a:t>It suggests that customers can be influenced either positively or negatively to continue a business relationship or to terminate it.</a:t>
            </a:r>
          </a:p>
          <a:p>
            <a:pPr algn="just">
              <a:buClr>
                <a:schemeClr val="tx1"/>
              </a:buClr>
            </a:pPr>
            <a:endParaRPr lang="en-GB" sz="2600" dirty="0"/>
          </a:p>
        </p:txBody>
      </p:sp>
    </p:spTree>
    <p:extLst>
      <p:ext uri="{BB962C8B-B14F-4D97-AF65-F5344CB8AC3E}">
        <p14:creationId xmlns:p14="http://schemas.microsoft.com/office/powerpoint/2010/main" val="1866290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Loyalty effect - Positive or negative Impact?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3724"/>
          </a:xfrm>
        </p:spPr>
        <p:txBody>
          <a:bodyPr/>
          <a:lstStyle/>
          <a:p>
            <a:pPr algn="just">
              <a:buClr>
                <a:schemeClr val="tx1"/>
              </a:buClr>
            </a:pPr>
            <a:r>
              <a:rPr lang="en-GB" dirty="0"/>
              <a:t>Keeping customers on long holding periods during telephone call for support.</a:t>
            </a:r>
          </a:p>
          <a:p>
            <a:pPr algn="just">
              <a:buClr>
                <a:schemeClr val="tx1"/>
              </a:buClr>
            </a:pPr>
            <a:r>
              <a:rPr lang="en-GB" dirty="0"/>
              <a:t>Delaying or failing to respond to written emails or letters.</a:t>
            </a:r>
          </a:p>
          <a:p>
            <a:pPr algn="just">
              <a:buClr>
                <a:schemeClr val="tx1"/>
              </a:buClr>
            </a:pPr>
            <a:r>
              <a:rPr lang="en-GB" dirty="0"/>
              <a:t>Ignoring some customers and responding to others in retail shops.</a:t>
            </a:r>
          </a:p>
          <a:p>
            <a:pPr algn="just">
              <a:buClr>
                <a:schemeClr val="tx1"/>
              </a:buClr>
            </a:pPr>
            <a:r>
              <a:rPr lang="en-GB" dirty="0"/>
              <a:t>All these will make customers think twice before deciding whether to continue a business relationship. </a:t>
            </a:r>
          </a:p>
          <a:p>
            <a:pPr algn="just">
              <a:buClr>
                <a:schemeClr val="tx1"/>
              </a:buClr>
            </a:pPr>
            <a:endParaRPr lang="en-GB" sz="2600" dirty="0"/>
          </a:p>
        </p:txBody>
      </p:sp>
    </p:spTree>
    <p:extLst>
      <p:ext uri="{BB962C8B-B14F-4D97-AF65-F5344CB8AC3E}">
        <p14:creationId xmlns:p14="http://schemas.microsoft.com/office/powerpoint/2010/main" val="1212640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A Customers Ecosystem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3724"/>
          </a:xfrm>
        </p:spPr>
        <p:txBody>
          <a:bodyPr/>
          <a:lstStyle/>
          <a:p>
            <a:pPr algn="just">
              <a:buClr>
                <a:schemeClr val="tx1"/>
              </a:buClr>
            </a:pPr>
            <a:r>
              <a:rPr lang="en-GB" dirty="0"/>
              <a:t>The totality of interactions centred on the customer. </a:t>
            </a:r>
          </a:p>
          <a:p>
            <a:pPr algn="just">
              <a:buClr>
                <a:schemeClr val="tx1"/>
              </a:buClr>
            </a:pPr>
            <a:r>
              <a:rPr lang="en-GB" dirty="0"/>
              <a:t>The customer moves from being an object of a sale to an experience where he controls in collaboration with businesses. </a:t>
            </a:r>
          </a:p>
          <a:p>
            <a:pPr algn="just">
              <a:buClr>
                <a:schemeClr val="tx1"/>
              </a:buClr>
            </a:pPr>
            <a:r>
              <a:rPr lang="en-GB" dirty="0"/>
              <a:t>How did this happened?</a:t>
            </a:r>
          </a:p>
          <a:p>
            <a:pPr marL="0" indent="0" algn="just">
              <a:buClr>
                <a:schemeClr val="tx1"/>
              </a:buClr>
              <a:buNone/>
            </a:pPr>
            <a:endParaRPr lang="en-GB" sz="2600" dirty="0"/>
          </a:p>
        </p:txBody>
      </p:sp>
    </p:spTree>
    <p:extLst>
      <p:ext uri="{BB962C8B-B14F-4D97-AF65-F5344CB8AC3E}">
        <p14:creationId xmlns:p14="http://schemas.microsoft.com/office/powerpoint/2010/main" val="4191509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Product Focused Corporate Ecosystem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765195" cy="4590256"/>
          </a:xfrm>
        </p:spPr>
        <p:txBody>
          <a:bodyPr/>
          <a:lstStyle/>
          <a:p>
            <a:pPr algn="just">
              <a:buClr>
                <a:schemeClr val="tx1"/>
              </a:buClr>
            </a:pPr>
            <a:r>
              <a:rPr lang="en-GB" sz="2400" dirty="0"/>
              <a:t>Manufacturers were in control mostly in the 50’s to around the 80’s.</a:t>
            </a:r>
          </a:p>
          <a:p>
            <a:pPr algn="just">
              <a:buClr>
                <a:schemeClr val="tx1"/>
              </a:buClr>
            </a:pPr>
            <a:r>
              <a:rPr lang="en-GB" sz="2400" dirty="0"/>
              <a:t>Advertisements and marketing wasn’t really competitive and these were mostly made via TV, Magazines, Coupons, etc. </a:t>
            </a:r>
          </a:p>
          <a:p>
            <a:pPr algn="just">
              <a:buClr>
                <a:schemeClr val="tx1"/>
              </a:buClr>
            </a:pPr>
            <a:r>
              <a:rPr lang="en-GB" sz="2400" dirty="0"/>
              <a:t>Customer had no further information about product except from manufacturers sources. </a:t>
            </a:r>
          </a:p>
          <a:p>
            <a:pPr algn="just">
              <a:buClr>
                <a:schemeClr val="tx1"/>
              </a:buClr>
            </a:pPr>
            <a:r>
              <a:rPr lang="en-GB" sz="2400" dirty="0"/>
              <a:t>Newspapers were the only real source of information.</a:t>
            </a:r>
          </a:p>
          <a:p>
            <a:pPr algn="just">
              <a:buClr>
                <a:schemeClr val="tx1"/>
              </a:buClr>
            </a:pPr>
            <a:r>
              <a:rPr lang="en-GB" sz="2400" dirty="0"/>
              <a:t>Products were standardized and aimed at broad consumption – customer had little choices. </a:t>
            </a:r>
          </a:p>
          <a:p>
            <a:pPr algn="just">
              <a:buClr>
                <a:schemeClr val="tx1"/>
              </a:buClr>
            </a:pPr>
            <a:r>
              <a:rPr lang="en-GB" sz="2400" dirty="0"/>
              <a:t>Retailers controlled the market and the knowledge flow that they shared with advertisement agencies. </a:t>
            </a:r>
          </a:p>
          <a:p>
            <a:pPr algn="just">
              <a:buClr>
                <a:schemeClr val="tx1"/>
              </a:buClr>
            </a:pPr>
            <a:r>
              <a:rPr lang="en-GB" sz="2400" dirty="0"/>
              <a:t>Customers expectations were low. </a:t>
            </a:r>
          </a:p>
          <a:p>
            <a:pPr algn="just">
              <a:buClr>
                <a:schemeClr val="tx1"/>
              </a:buClr>
            </a:pPr>
            <a:endParaRPr lang="en-GB" dirty="0"/>
          </a:p>
          <a:p>
            <a:pPr marL="0" indent="0" algn="just">
              <a:buClr>
                <a:schemeClr val="tx1"/>
              </a:buClr>
              <a:buNone/>
            </a:pPr>
            <a:endParaRPr lang="en-GB" sz="2600" dirty="0"/>
          </a:p>
        </p:txBody>
      </p:sp>
    </p:spTree>
    <p:extLst>
      <p:ext uri="{BB962C8B-B14F-4D97-AF65-F5344CB8AC3E}">
        <p14:creationId xmlns:p14="http://schemas.microsoft.com/office/powerpoint/2010/main" val="971558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Customer Focused Corporate Ecosystem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765195" cy="4590256"/>
          </a:xfrm>
        </p:spPr>
        <p:txBody>
          <a:bodyPr/>
          <a:lstStyle/>
          <a:p>
            <a:pPr algn="just">
              <a:buClr>
                <a:schemeClr val="tx1"/>
              </a:buClr>
            </a:pPr>
            <a:r>
              <a:rPr lang="en-GB" sz="2000" dirty="0"/>
              <a:t>After the 80’s technology has been developed, delivery of customised goods at lower prices possible. </a:t>
            </a:r>
          </a:p>
          <a:p>
            <a:pPr algn="just">
              <a:buClr>
                <a:schemeClr val="tx1"/>
              </a:buClr>
            </a:pPr>
            <a:r>
              <a:rPr lang="en-GB" sz="2000" dirty="0"/>
              <a:t>Internet available so buyers could get vast amount of information from others and not the manufacturers. </a:t>
            </a:r>
          </a:p>
          <a:p>
            <a:pPr algn="just">
              <a:buClr>
                <a:schemeClr val="tx1"/>
              </a:buClr>
            </a:pPr>
            <a:r>
              <a:rPr lang="en-GB" sz="2000" dirty="0"/>
              <a:t>Courier services too were developed customers could get products easily and at cheaper cost.</a:t>
            </a:r>
          </a:p>
          <a:p>
            <a:pPr algn="just">
              <a:buClr>
                <a:schemeClr val="tx1"/>
              </a:buClr>
            </a:pPr>
            <a:r>
              <a:rPr lang="en-GB" sz="2000" dirty="0"/>
              <a:t>Customer demands changed after being empowered by available information. </a:t>
            </a:r>
          </a:p>
          <a:p>
            <a:pPr algn="just">
              <a:buClr>
                <a:schemeClr val="tx1"/>
              </a:buClr>
            </a:pPr>
            <a:r>
              <a:rPr lang="en-GB" sz="2000" dirty="0"/>
              <a:t>Retailers too started changing their products to satisfy the needs of these customers. </a:t>
            </a:r>
          </a:p>
          <a:p>
            <a:pPr algn="just">
              <a:buClr>
                <a:schemeClr val="tx1"/>
              </a:buClr>
            </a:pPr>
            <a:r>
              <a:rPr lang="en-GB" sz="2000" dirty="0"/>
              <a:t>Power of the internet expanded competition with ecommerce and online price comparison and review sites developing. </a:t>
            </a:r>
          </a:p>
          <a:p>
            <a:pPr algn="just">
              <a:buClr>
                <a:schemeClr val="tx1"/>
              </a:buClr>
            </a:pPr>
            <a:r>
              <a:rPr lang="en-GB" sz="2000" dirty="0"/>
              <a:t>Information became easily available between the manufacturer, retailers and customers. </a:t>
            </a:r>
          </a:p>
          <a:p>
            <a:pPr algn="just">
              <a:buClr>
                <a:schemeClr val="tx1"/>
              </a:buClr>
            </a:pPr>
            <a:r>
              <a:rPr lang="en-GB" sz="2000" dirty="0"/>
              <a:t>Amazon, eBay, Alibaba, etc developed letting you order online sometimes from different retailers. </a:t>
            </a:r>
          </a:p>
          <a:p>
            <a:pPr algn="just">
              <a:buClr>
                <a:schemeClr val="tx1"/>
              </a:buClr>
            </a:pPr>
            <a:endParaRPr lang="en-GB" dirty="0"/>
          </a:p>
          <a:p>
            <a:pPr marL="0" indent="0" algn="just">
              <a:buClr>
                <a:schemeClr val="tx1"/>
              </a:buClr>
              <a:buNone/>
            </a:pPr>
            <a:endParaRPr lang="en-GB" sz="2600" dirty="0"/>
          </a:p>
        </p:txBody>
      </p:sp>
    </p:spTree>
    <p:extLst>
      <p:ext uri="{BB962C8B-B14F-4D97-AF65-F5344CB8AC3E}">
        <p14:creationId xmlns:p14="http://schemas.microsoft.com/office/powerpoint/2010/main" val="3459537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Modern Expectation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772816"/>
            <a:ext cx="10765195" cy="3240360"/>
          </a:xfrm>
        </p:spPr>
        <p:txBody>
          <a:bodyPr/>
          <a:lstStyle/>
          <a:p>
            <a:pPr algn="just">
              <a:buClr>
                <a:schemeClr val="tx1"/>
              </a:buClr>
            </a:pPr>
            <a:r>
              <a:rPr lang="en-GB" dirty="0"/>
              <a:t>In the time of very developed flow of information, a customer is able to change company very easily. </a:t>
            </a:r>
          </a:p>
          <a:p>
            <a:pPr algn="just">
              <a:buClr>
                <a:schemeClr val="tx1"/>
              </a:buClr>
            </a:pPr>
            <a:r>
              <a:rPr lang="en-GB" dirty="0"/>
              <a:t>Due to all mentioned reasons, in 9th decade of the last century a special strategy had been developed, and was focused to the relationship of a company to its own customers.</a:t>
            </a:r>
          </a:p>
          <a:p>
            <a:pPr marL="0" indent="0" algn="just">
              <a:buClr>
                <a:schemeClr val="tx1"/>
              </a:buClr>
              <a:buNone/>
            </a:pPr>
            <a:endParaRPr lang="en-GB" sz="2600" dirty="0"/>
          </a:p>
        </p:txBody>
      </p:sp>
    </p:spTree>
    <p:extLst>
      <p:ext uri="{BB962C8B-B14F-4D97-AF65-F5344CB8AC3E}">
        <p14:creationId xmlns:p14="http://schemas.microsoft.com/office/powerpoint/2010/main" val="2335219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Modern Expectation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772816"/>
            <a:ext cx="10765195" cy="3240360"/>
          </a:xfrm>
        </p:spPr>
        <p:txBody>
          <a:bodyPr/>
          <a:lstStyle/>
          <a:p>
            <a:pPr algn="just">
              <a:buClr>
                <a:schemeClr val="tx1"/>
              </a:buClr>
            </a:pPr>
            <a:r>
              <a:rPr lang="en-GB" dirty="0"/>
              <a:t>In the time of very developed flow of information, a customer is able to change company very easily. </a:t>
            </a:r>
          </a:p>
          <a:p>
            <a:pPr algn="just">
              <a:buClr>
                <a:schemeClr val="tx1"/>
              </a:buClr>
            </a:pPr>
            <a:r>
              <a:rPr lang="en-GB" dirty="0"/>
              <a:t>Due to all mentioned reasons, in 9th decade of the last century a special strategy had been developed, and was focused to the relationship of a company to its own customers.</a:t>
            </a:r>
          </a:p>
          <a:p>
            <a:pPr marL="0" indent="0" algn="just">
              <a:buClr>
                <a:schemeClr val="tx1"/>
              </a:buClr>
              <a:buNone/>
            </a:pPr>
            <a:endParaRPr lang="en-GB" sz="2600" dirty="0"/>
          </a:p>
        </p:txBody>
      </p:sp>
    </p:spTree>
    <p:extLst>
      <p:ext uri="{BB962C8B-B14F-4D97-AF65-F5344CB8AC3E}">
        <p14:creationId xmlns:p14="http://schemas.microsoft.com/office/powerpoint/2010/main" val="118919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628800"/>
            <a:ext cx="4716523" cy="4104456"/>
          </a:xfrm>
        </p:spPr>
        <p:txBody>
          <a:bodyPr/>
          <a:lstStyle/>
          <a:p>
            <a:pPr marL="0" indent="0" algn="just">
              <a:buClr>
                <a:schemeClr val="tx1"/>
              </a:buClr>
              <a:buNone/>
            </a:pPr>
            <a:r>
              <a:rPr lang="en-GB" b="1" dirty="0">
                <a:solidFill>
                  <a:srgbClr val="FF0000"/>
                </a:solidFill>
              </a:rPr>
              <a:t>Customer Relationship Management (CRM) </a:t>
            </a:r>
            <a:r>
              <a:rPr lang="en-GB" dirty="0"/>
              <a:t>is the process of managing all aspects of interaction a company has with its customers, including prospecting, sales and service. </a:t>
            </a:r>
          </a:p>
          <a:p>
            <a:pPr algn="just"/>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0E36BA4C-BDC4-4ADE-B747-564DF2791B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97086" y="1376772"/>
            <a:ext cx="5863509" cy="4104456"/>
          </a:xfrm>
          <a:prstGeom prst="rect">
            <a:avLst/>
          </a:prstGeom>
        </p:spPr>
      </p:pic>
    </p:spTree>
    <p:extLst>
      <p:ext uri="{BB962C8B-B14F-4D97-AF65-F5344CB8AC3E}">
        <p14:creationId xmlns:p14="http://schemas.microsoft.com/office/powerpoint/2010/main" val="296791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40768"/>
            <a:ext cx="10729191" cy="4392488"/>
          </a:xfrm>
        </p:spPr>
        <p:txBody>
          <a:bodyPr/>
          <a:lstStyle/>
          <a:p>
            <a:pPr algn="just">
              <a:buClr>
                <a:schemeClr val="tx1"/>
              </a:buClr>
            </a:pPr>
            <a:r>
              <a:rPr lang="en-GB" sz="2800" b="1" dirty="0">
                <a:solidFill>
                  <a:srgbClr val="FF0000"/>
                </a:solidFill>
              </a:rPr>
              <a:t>CRM</a:t>
            </a:r>
            <a:r>
              <a:rPr lang="en-GB" sz="2800" dirty="0"/>
              <a:t> is an integrated approach to identifying, acquiring and retaining customers. By enabling organizations to manage and coordinate customer interactions across multiple channels, departments, lines of business and geographies, CRM helps organizations maximize the value of every customer interaction and drive superior corporate performance.</a:t>
            </a:r>
          </a:p>
          <a:p>
            <a:pPr algn="just">
              <a:buClr>
                <a:schemeClr val="tx1"/>
              </a:buClr>
            </a:pPr>
            <a:r>
              <a:rPr lang="en-GB" sz="2800" b="1" dirty="0">
                <a:solidFill>
                  <a:srgbClr val="FF0000"/>
                </a:solidFill>
              </a:rPr>
              <a:t>CRM</a:t>
            </a:r>
            <a:r>
              <a:rPr lang="en-GB" sz="2800" dirty="0"/>
              <a:t> is an integrated information system that is used to plan, schedule and control the pre-sales and post-sales activities in an organization.</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100062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628800"/>
            <a:ext cx="5796643" cy="4104456"/>
          </a:xfrm>
        </p:spPr>
        <p:txBody>
          <a:bodyPr/>
          <a:lstStyle/>
          <a:p>
            <a:pPr marL="0" indent="0" algn="just">
              <a:buClr>
                <a:schemeClr val="tx1"/>
              </a:buClr>
              <a:buNone/>
            </a:pPr>
            <a:r>
              <a:rPr lang="en-GB" sz="2800" b="1" dirty="0">
                <a:solidFill>
                  <a:srgbClr val="FF0000"/>
                </a:solidFill>
              </a:rPr>
              <a:t>CRM</a:t>
            </a:r>
            <a:r>
              <a:rPr lang="en-GB" sz="2800" dirty="0"/>
              <a:t> is the core business strategy that integrates internal processes and functions, and external networks, to </a:t>
            </a:r>
            <a:r>
              <a:rPr lang="en-GB" sz="2800" b="1" dirty="0">
                <a:solidFill>
                  <a:srgbClr val="00B050"/>
                </a:solidFill>
              </a:rPr>
              <a:t>create and deliver value</a:t>
            </a:r>
            <a:r>
              <a:rPr lang="en-GB" sz="2800" dirty="0"/>
              <a:t> to targeted customers at a profit. It is grounded on high-quality customer-related data and enabled by information technology.</a:t>
            </a:r>
            <a:endParaRPr lang="en-GB" dirty="0"/>
          </a:p>
          <a:p>
            <a:pPr algn="just"/>
            <a:endParaRPr lang="en-GB" dirty="0"/>
          </a:p>
          <a:p>
            <a:endParaRPr lang="en-US" sz="2800" dirty="0"/>
          </a:p>
          <a:p>
            <a:pPr marL="0" indent="0" eaLnBrk="1" hangingPunct="1">
              <a:buNone/>
              <a:defRPr/>
            </a:pPr>
            <a:endParaRPr lang="en-GB" altLang="en-US" sz="2400" dirty="0"/>
          </a:p>
        </p:txBody>
      </p:sp>
      <p:pic>
        <p:nvPicPr>
          <p:cNvPr id="3" name="Picture 2" descr="Diagram&#10;&#10;Description automatically generated">
            <a:extLst>
              <a:ext uri="{FF2B5EF4-FFF2-40B4-BE49-F238E27FC236}">
                <a16:creationId xmlns:a16="http://schemas.microsoft.com/office/drawing/2014/main" id="{029FE66D-131B-436B-90BE-78893F0D73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2064" y="1500187"/>
            <a:ext cx="5143500" cy="3857625"/>
          </a:xfrm>
          <a:prstGeom prst="rect">
            <a:avLst/>
          </a:prstGeom>
        </p:spPr>
      </p:pic>
    </p:spTree>
    <p:extLst>
      <p:ext uri="{BB962C8B-B14F-4D97-AF65-F5344CB8AC3E}">
        <p14:creationId xmlns:p14="http://schemas.microsoft.com/office/powerpoint/2010/main" val="1881793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CRM</a:t>
            </a:r>
          </a:p>
        </p:txBody>
      </p:sp>
      <p:pic>
        <p:nvPicPr>
          <p:cNvPr id="3" name="Picture 2">
            <a:extLst>
              <a:ext uri="{FF2B5EF4-FFF2-40B4-BE49-F238E27FC236}">
                <a16:creationId xmlns:a16="http://schemas.microsoft.com/office/drawing/2014/main" id="{3B71BD94-EA4C-44E5-AEA9-3B062892946B}"/>
              </a:ext>
            </a:extLst>
          </p:cNvPr>
          <p:cNvPicPr>
            <a:picLocks noChangeAspect="1"/>
          </p:cNvPicPr>
          <p:nvPr/>
        </p:nvPicPr>
        <p:blipFill>
          <a:blip r:embed="rId3"/>
          <a:stretch>
            <a:fillRect/>
          </a:stretch>
        </p:blipFill>
        <p:spPr>
          <a:xfrm>
            <a:off x="500062" y="1595437"/>
            <a:ext cx="11191875" cy="3667125"/>
          </a:xfrm>
          <a:prstGeom prst="rect">
            <a:avLst/>
          </a:prstGeom>
        </p:spPr>
      </p:pic>
    </p:spTree>
    <p:extLst>
      <p:ext uri="{BB962C8B-B14F-4D97-AF65-F5344CB8AC3E}">
        <p14:creationId xmlns:p14="http://schemas.microsoft.com/office/powerpoint/2010/main" val="301106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Activities </a:t>
            </a:r>
          </a:p>
        </p:txBody>
      </p:sp>
      <p:pic>
        <p:nvPicPr>
          <p:cNvPr id="4" name="Picture 3" descr="A picture containing shape&#10;&#10;Description automatically generated">
            <a:extLst>
              <a:ext uri="{FF2B5EF4-FFF2-40B4-BE49-F238E27FC236}">
                <a16:creationId xmlns:a16="http://schemas.microsoft.com/office/drawing/2014/main" id="{D37331E8-A523-4464-8FEE-B4F063E554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484" y="2420888"/>
            <a:ext cx="5421374" cy="2111941"/>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5" y="1484784"/>
            <a:ext cx="6660740"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All </a:t>
            </a:r>
            <a:r>
              <a:rPr lang="en-GB" b="1" dirty="0">
                <a:solidFill>
                  <a:srgbClr val="FF0000"/>
                </a:solidFill>
              </a:rPr>
              <a:t>CRM</a:t>
            </a:r>
            <a:r>
              <a:rPr lang="en-GB" dirty="0"/>
              <a:t> activity is on the customer. </a:t>
            </a:r>
          </a:p>
          <a:p>
            <a:pPr algn="just"/>
            <a:r>
              <a:rPr lang="en-GB" dirty="0"/>
              <a:t>Information is gathered about the customer and used to predict their behaviour.</a:t>
            </a:r>
          </a:p>
          <a:p>
            <a:pPr algn="just"/>
            <a:r>
              <a:rPr lang="en-GB" dirty="0"/>
              <a:t>The objective is to control their interactions with the company and ensure they remain loyal.</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574458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590256"/>
          </a:xfrm>
        </p:spPr>
        <p:txBody>
          <a:bodyPr/>
          <a:lstStyle/>
          <a:p>
            <a:pPr algn="just">
              <a:buClr>
                <a:schemeClr val="tx1"/>
              </a:buClr>
            </a:pPr>
            <a:r>
              <a:rPr lang="en-GB" sz="3100" dirty="0"/>
              <a:t>Strategic CRM is a critical activity for all enterprises.</a:t>
            </a:r>
          </a:p>
          <a:p>
            <a:pPr algn="just">
              <a:buClr>
                <a:schemeClr val="tx1"/>
              </a:buClr>
            </a:pPr>
            <a:r>
              <a:rPr lang="en-GB" sz="3100" dirty="0"/>
              <a:t>Strategic CRM is the core customer-centric business strategy that aims at winning and keeping profitable customers.</a:t>
            </a:r>
          </a:p>
          <a:p>
            <a:pPr algn="just">
              <a:buClr>
                <a:schemeClr val="tx1"/>
              </a:buClr>
            </a:pPr>
            <a:r>
              <a:rPr lang="en-GB" sz="3100" dirty="0"/>
              <a:t>Strategic CRM involves the development of an approach to CRM that starts with the business strategy of the enterprise and is concerned with development of customer relationships that result in long-term shareholder value creation.</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487601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pic>
        <p:nvPicPr>
          <p:cNvPr id="4" name="Picture 3" descr="Logo, company name&#10;&#10;Description automatically generated">
            <a:extLst>
              <a:ext uri="{FF2B5EF4-FFF2-40B4-BE49-F238E27FC236}">
                <a16:creationId xmlns:a16="http://schemas.microsoft.com/office/drawing/2014/main" id="{0CE41257-53F7-4D8B-813D-724A6F02E9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3011" y="2692989"/>
            <a:ext cx="4625977" cy="3022011"/>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2999"/>
            <a:ext cx="11072344" cy="15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how Honda is responding to customer requirements and improving organisational performance through strategic CRM. </a:t>
            </a:r>
          </a:p>
        </p:txBody>
      </p:sp>
      <p:pic>
        <p:nvPicPr>
          <p:cNvPr id="7" name="Picture 6" descr="A car parked in a parking lot&#10;&#10;Description automatically generated">
            <a:extLst>
              <a:ext uri="{FF2B5EF4-FFF2-40B4-BE49-F238E27FC236}">
                <a16:creationId xmlns:a16="http://schemas.microsoft.com/office/drawing/2014/main" id="{91A759A5-4D9C-4F2E-A26C-AF3F7E84A0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6920" y="3148745"/>
            <a:ext cx="3572029" cy="2110497"/>
          </a:xfrm>
          <a:prstGeom prst="rect">
            <a:avLst/>
          </a:prstGeom>
        </p:spPr>
      </p:pic>
      <p:pic>
        <p:nvPicPr>
          <p:cNvPr id="9" name="Picture 8" descr="A motorcycle parked on the side of a road&#10;&#10;Description automatically generated">
            <a:extLst>
              <a:ext uri="{FF2B5EF4-FFF2-40B4-BE49-F238E27FC236}">
                <a16:creationId xmlns:a16="http://schemas.microsoft.com/office/drawing/2014/main" id="{78A4B254-F3B0-4D0D-9CB6-05F8B2E5D6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7824192" y="3068960"/>
            <a:ext cx="3720655" cy="2092869"/>
          </a:xfrm>
          <a:prstGeom prst="rect">
            <a:avLst/>
          </a:prstGeom>
        </p:spPr>
      </p:pic>
    </p:spTree>
    <p:extLst>
      <p:ext uri="{BB962C8B-B14F-4D97-AF65-F5344CB8AC3E}">
        <p14:creationId xmlns:p14="http://schemas.microsoft.com/office/powerpoint/2010/main" val="368790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par>
                                <p:cTn id="16" presetID="6" presetClass="entr" presetSubtype="16"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circle(in)">
                                      <p:cBhvr>
                                        <p:cTn id="18" dur="2000"/>
                                        <p:tgtEl>
                                          <p:spTgt spid="9"/>
                                        </p:tgtEl>
                                      </p:cBhvr>
                                    </p:animEffect>
                                  </p:childTnLst>
                                </p:cTn>
                              </p:par>
                              <p:par>
                                <p:cTn id="19" presetID="6" presetClass="entr" presetSubtype="16"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circle(in)">
                                      <p:cBhvr>
                                        <p:cTn id="2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to Improve CRM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392488"/>
          </a:xfrm>
        </p:spPr>
        <p:txBody>
          <a:bodyPr/>
          <a:lstStyle/>
          <a:p>
            <a:pPr algn="just">
              <a:buClr>
                <a:schemeClr val="tx1"/>
              </a:buClr>
            </a:pPr>
            <a:r>
              <a:rPr lang="en-GB" sz="3000" dirty="0"/>
              <a:t>Possession of quality database about customers is in the base of the process, while information emerged from database analysis serves to the purpose of adaptation of the ways of achieving interaction with customers.</a:t>
            </a:r>
          </a:p>
          <a:p>
            <a:pPr algn="just"/>
            <a:r>
              <a:rPr lang="en-GB" sz="3000" dirty="0"/>
              <a:t>Analysis of collected experiences is done at the end of the cycle in order to further adapt the activities.</a:t>
            </a:r>
          </a:p>
          <a:p>
            <a:pPr algn="just"/>
            <a:r>
              <a:rPr lang="en-GB" sz="3000" dirty="0"/>
              <a:t>CRM as cyclic process implies running of four activities: discovery of knowledge, planning of market, interaction with customer and refinement and analysis.</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92729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Process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268760"/>
            <a:ext cx="10729191" cy="4122712"/>
          </a:xfrm>
        </p:spPr>
        <p:txBody>
          <a:bodyPr/>
          <a:lstStyle/>
          <a:p>
            <a:pPr marL="0" indent="0" algn="just">
              <a:lnSpc>
                <a:spcPct val="150000"/>
              </a:lnSpc>
              <a:buClr>
                <a:schemeClr val="tx1"/>
              </a:buClr>
              <a:buNone/>
            </a:pPr>
            <a:r>
              <a:rPr lang="en-GB" b="1" dirty="0"/>
              <a:t>Principally four stages of the buyer-seller relationship:</a:t>
            </a:r>
          </a:p>
          <a:p>
            <a:pPr lvl="1" algn="just">
              <a:lnSpc>
                <a:spcPct val="150000"/>
              </a:lnSpc>
              <a:buClr>
                <a:schemeClr val="tx1"/>
              </a:buClr>
              <a:buFont typeface="Wingdings" panose="05000000000000000000" pitchFamily="2" charset="2"/>
              <a:buChar char="§"/>
            </a:pPr>
            <a:r>
              <a:rPr lang="en-GB" sz="3400" dirty="0"/>
              <a:t>identification of relationship partners,</a:t>
            </a:r>
          </a:p>
          <a:p>
            <a:pPr lvl="1" algn="just">
              <a:lnSpc>
                <a:spcPct val="150000"/>
              </a:lnSpc>
              <a:buClr>
                <a:schemeClr val="tx1"/>
              </a:buClr>
              <a:buFont typeface="Wingdings" panose="05000000000000000000" pitchFamily="2" charset="2"/>
              <a:buChar char="§"/>
            </a:pPr>
            <a:r>
              <a:rPr lang="en-GB" sz="3400" dirty="0"/>
              <a:t>development of the relationship,</a:t>
            </a:r>
          </a:p>
          <a:p>
            <a:pPr lvl="1" algn="just">
              <a:lnSpc>
                <a:spcPct val="150000"/>
              </a:lnSpc>
              <a:buClr>
                <a:schemeClr val="tx1"/>
              </a:buClr>
              <a:buFont typeface="Wingdings" panose="05000000000000000000" pitchFamily="2" charset="2"/>
              <a:buChar char="§"/>
            </a:pPr>
            <a:r>
              <a:rPr lang="en-GB" sz="3400" dirty="0"/>
              <a:t>maintenance of the relationship,</a:t>
            </a:r>
          </a:p>
          <a:p>
            <a:pPr lvl="1" algn="just">
              <a:lnSpc>
                <a:spcPct val="150000"/>
              </a:lnSpc>
              <a:buClr>
                <a:schemeClr val="tx1"/>
              </a:buClr>
              <a:buFont typeface="Wingdings" panose="05000000000000000000" pitchFamily="2" charset="2"/>
              <a:buChar char="§"/>
            </a:pPr>
            <a:r>
              <a:rPr lang="en-GB" sz="3400" dirty="0"/>
              <a:t>re-evaluation of the relationship or its termination</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3360342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CRM Strategic Phases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268760"/>
            <a:ext cx="11449272" cy="4122712"/>
          </a:xfrm>
        </p:spPr>
        <p:txBody>
          <a:bodyPr/>
          <a:lstStyle/>
          <a:p>
            <a:pPr marL="0" indent="0" algn="just">
              <a:lnSpc>
                <a:spcPct val="150000"/>
              </a:lnSpc>
              <a:buClr>
                <a:schemeClr val="tx1"/>
              </a:buClr>
              <a:buNone/>
            </a:pPr>
            <a:r>
              <a:rPr lang="en-GB" b="1" dirty="0"/>
              <a:t>The strategic phases, on the other hand, may include:</a:t>
            </a:r>
          </a:p>
          <a:p>
            <a:pPr lvl="1" algn="just">
              <a:lnSpc>
                <a:spcPct val="150000"/>
              </a:lnSpc>
              <a:buClr>
                <a:schemeClr val="tx1"/>
              </a:buClr>
              <a:buFont typeface="Wingdings" panose="05000000000000000000" pitchFamily="2" charset="2"/>
              <a:buChar char="§"/>
            </a:pPr>
            <a:r>
              <a:rPr lang="en-GB" sz="3000" dirty="0"/>
              <a:t>customer/segment identification,</a:t>
            </a:r>
          </a:p>
          <a:p>
            <a:pPr lvl="1" algn="just">
              <a:lnSpc>
                <a:spcPct val="150000"/>
              </a:lnSpc>
              <a:buClr>
                <a:schemeClr val="tx1"/>
              </a:buClr>
              <a:buFont typeface="Wingdings" panose="05000000000000000000" pitchFamily="2" charset="2"/>
              <a:buChar char="§"/>
            </a:pPr>
            <a:r>
              <a:rPr lang="en-GB" sz="3000" dirty="0"/>
              <a:t>customer targeting,</a:t>
            </a:r>
          </a:p>
          <a:p>
            <a:pPr lvl="1" algn="just">
              <a:lnSpc>
                <a:spcPct val="150000"/>
              </a:lnSpc>
              <a:buClr>
                <a:schemeClr val="tx1"/>
              </a:buClr>
              <a:buFont typeface="Wingdings" panose="05000000000000000000" pitchFamily="2" charset="2"/>
              <a:buChar char="§"/>
            </a:pPr>
            <a:r>
              <a:rPr lang="en-GB" sz="3000" dirty="0"/>
              <a:t>relationship marketing and management,</a:t>
            </a:r>
          </a:p>
          <a:p>
            <a:pPr lvl="1" algn="just">
              <a:lnSpc>
                <a:spcPct val="150000"/>
              </a:lnSpc>
              <a:buClr>
                <a:schemeClr val="tx1"/>
              </a:buClr>
              <a:buFont typeface="Wingdings" panose="05000000000000000000" pitchFamily="2" charset="2"/>
              <a:buChar char="§"/>
            </a:pPr>
            <a:r>
              <a:rPr lang="en-GB" sz="3000" dirty="0"/>
              <a:t>the evaluation of the relationship and company performance.</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349014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Summary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268760"/>
            <a:ext cx="11449272" cy="4122712"/>
          </a:xfrm>
        </p:spPr>
        <p:txBody>
          <a:bodyPr/>
          <a:lstStyle/>
          <a:p>
            <a:pPr algn="just">
              <a:buClr>
                <a:schemeClr val="tx1"/>
              </a:buClr>
            </a:pPr>
            <a:r>
              <a:rPr lang="en-GB" sz="3000" dirty="0"/>
              <a:t>CRM is about truthful, affordable, reliable, personable, etc customer services. </a:t>
            </a:r>
          </a:p>
          <a:p>
            <a:pPr algn="just">
              <a:buClr>
                <a:schemeClr val="tx1"/>
              </a:buClr>
            </a:pPr>
            <a:r>
              <a:rPr lang="en-GB" sz="3000" dirty="0"/>
              <a:t>A good customer service system is designed for loyal customer that the company wants to hold into and not trouble making customers. </a:t>
            </a:r>
          </a:p>
          <a:p>
            <a:pPr algn="just">
              <a:buClr>
                <a:schemeClr val="tx1"/>
              </a:buClr>
            </a:pPr>
            <a:r>
              <a:rPr lang="en-GB" sz="3000" dirty="0"/>
              <a:t>Customer develop expectations based on information that they get through a company’s touch points. </a:t>
            </a:r>
          </a:p>
          <a:p>
            <a:pPr algn="just">
              <a:buClr>
                <a:schemeClr val="tx1"/>
              </a:buClr>
            </a:pPr>
            <a:r>
              <a:rPr lang="en-GB" sz="3000" dirty="0"/>
              <a:t>Loyalty effects helps predict customer behaviour.</a:t>
            </a:r>
          </a:p>
          <a:p>
            <a:pPr algn="just"/>
            <a:endParaRPr lang="en-GB" dirty="0"/>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17197214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628800"/>
            <a:ext cx="10729191" cy="3204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err="1"/>
              <a:t>Peelen</a:t>
            </a:r>
            <a:r>
              <a:rPr lang="en-GB" sz="2400" dirty="0"/>
              <a:t>, E. &amp; Beltman, R., 2013. Customer Relationship Management. 2 ed. Harlow: Pearson Education Limited.</a:t>
            </a:r>
          </a:p>
          <a:p>
            <a:r>
              <a:rPr lang="en-GB" sz="2400" dirty="0"/>
              <a:t>Buttle, F. &amp; </a:t>
            </a:r>
            <a:r>
              <a:rPr lang="en-GB" sz="2400" dirty="0" err="1"/>
              <a:t>Maklan</a:t>
            </a:r>
            <a:r>
              <a:rPr lang="en-GB" sz="2400" dirty="0"/>
              <a:t>, S., 2015. Customer Relationship Management: Concepts and Technologies. 3 ed. Abingdon, Oxon: Routledge.</a:t>
            </a:r>
          </a:p>
          <a:p>
            <a:r>
              <a:rPr lang="en-GB" sz="2400" dirty="0"/>
              <a:t>Payne, A. &amp; Frow, P., 2013. Strategic Customer Management: Integrating Relationship Marketing and CRM. Cambridge: Cambridge University Press.</a:t>
            </a:r>
          </a:p>
          <a:p>
            <a:r>
              <a:rPr lang="en-GB" sz="2400" dirty="0" err="1"/>
              <a:t>Kalbach</a:t>
            </a:r>
            <a:r>
              <a:rPr lang="en-GB" sz="2400" dirty="0"/>
              <a:t>, J., 2018. Customer journey maps. 1st Ed. O'Reilly Media.</a:t>
            </a:r>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3435</TotalTime>
  <Words>2062</Words>
  <Application>Microsoft Office PowerPoint</Application>
  <PresentationFormat>Widescreen</PresentationFormat>
  <Paragraphs>219</Paragraphs>
  <Slides>39</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Aharoni</vt:lpstr>
      <vt:lpstr>Arial</vt:lpstr>
      <vt:lpstr>Myriad Pro</vt:lpstr>
      <vt:lpstr>Verdana</vt:lpstr>
      <vt:lpstr>Wingdings</vt:lpstr>
      <vt:lpstr>20140311PresentationUWTSDTemplate</vt:lpstr>
      <vt:lpstr>BMSW5103</vt:lpstr>
      <vt:lpstr>Learning Objectives</vt:lpstr>
      <vt:lpstr>The Customer</vt:lpstr>
      <vt:lpstr>Why the Customer</vt:lpstr>
      <vt:lpstr>PowerPoint Presentation</vt:lpstr>
      <vt:lpstr>Customers Expectations </vt:lpstr>
      <vt:lpstr>Case Study</vt:lpstr>
      <vt:lpstr>Customer Value Creation</vt:lpstr>
      <vt:lpstr>Customers Expectations &amp; Market Competition</vt:lpstr>
      <vt:lpstr>Data Security and Privacy Concerns</vt:lpstr>
      <vt:lpstr>PowerPoint Presentation</vt:lpstr>
      <vt:lpstr>Some Issues With Online Buying</vt:lpstr>
      <vt:lpstr>Customer Touch Points</vt:lpstr>
      <vt:lpstr>Customer Touch Points</vt:lpstr>
      <vt:lpstr>Customer Touch Points</vt:lpstr>
      <vt:lpstr>PowerPoint Presentation</vt:lpstr>
      <vt:lpstr>Some Possible Answers</vt:lpstr>
      <vt:lpstr>Group Task</vt:lpstr>
      <vt:lpstr>Things to Ponder</vt:lpstr>
      <vt:lpstr>Things to Ponder</vt:lpstr>
      <vt:lpstr>The Loyalty Effect</vt:lpstr>
      <vt:lpstr>Loyalty effect - Positive or negative Impact?</vt:lpstr>
      <vt:lpstr>A Customers Ecosystem</vt:lpstr>
      <vt:lpstr>The Product Focused Corporate Ecosystem</vt:lpstr>
      <vt:lpstr>The Customer Focused Corporate Ecosystem</vt:lpstr>
      <vt:lpstr>Modern Expectation</vt:lpstr>
      <vt:lpstr>Modern Expectation</vt:lpstr>
      <vt:lpstr>What is CRM?</vt:lpstr>
      <vt:lpstr>What is CRM?</vt:lpstr>
      <vt:lpstr>What is CRM?</vt:lpstr>
      <vt:lpstr>Types of CRM</vt:lpstr>
      <vt:lpstr>CRM Activities </vt:lpstr>
      <vt:lpstr>Strategic CRM</vt:lpstr>
      <vt:lpstr>Case Study</vt:lpstr>
      <vt:lpstr>How to Improve CRM</vt:lpstr>
      <vt:lpstr>CRM Process</vt:lpstr>
      <vt:lpstr>CRM Strategic Phases</vt:lpstr>
      <vt:lpstr>Summary</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 (Doctoral Researcher)</cp:lastModifiedBy>
  <cp:revision>229</cp:revision>
  <cp:lastPrinted>2018-07-09T15:27:01Z</cp:lastPrinted>
  <dcterms:created xsi:type="dcterms:W3CDTF">2002-10-07T19:43:58Z</dcterms:created>
  <dcterms:modified xsi:type="dcterms:W3CDTF">2020-10-06T07:58:16Z</dcterms:modified>
</cp:coreProperties>
</file>