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handoutMasterIdLst>
    <p:handoutMasterId r:id="rId10"/>
  </p:handoutMasterIdLst>
  <p:sldIdLst>
    <p:sldId id="256" r:id="rId2"/>
    <p:sldId id="257" r:id="rId3"/>
    <p:sldId id="350" r:id="rId4"/>
    <p:sldId id="352" r:id="rId5"/>
    <p:sldId id="354" r:id="rId6"/>
    <p:sldId id="353" r:id="rId7"/>
    <p:sldId id="343" r:id="rId8"/>
  </p:sldIdLst>
  <p:sldSz cx="9144000" cy="6858000" type="screen4x3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40474" autoAdjust="0"/>
    <p:restoredTop sz="94660"/>
  </p:normalViewPr>
  <p:slideViewPr>
    <p:cSldViewPr snapToGrid="0">
      <p:cViewPr varScale="1">
        <p:scale>
          <a:sx n="53" d="100"/>
          <a:sy n="53" d="100"/>
        </p:scale>
        <p:origin x="192" y="14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DA9BCE7-08CE-F34C-95C8-774868874C0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Calibri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57FFA-8C8F-A84B-B91B-8A9D4E87E0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Calibri" charset="0"/>
              </a:defRPr>
            </a:lvl1pPr>
          </a:lstStyle>
          <a:p>
            <a:pPr>
              <a:defRPr/>
            </a:pPr>
            <a:fld id="{032A53BA-954A-A942-A15C-5FD90C1DE1CC}" type="datetimeFigureOut">
              <a:rPr lang="en-US"/>
              <a:pPr>
                <a:defRPr/>
              </a:pPr>
              <a:t>9/4/20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4E9768-F078-1740-91B6-D584F81975F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Calibri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C8A890-DD03-6C44-B2CC-0C2D277A283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Calibri" charset="0"/>
              </a:defRPr>
            </a:lvl1pPr>
          </a:lstStyle>
          <a:p>
            <a:pPr>
              <a:defRPr/>
            </a:pPr>
            <a:fld id="{EAEFC687-8192-564B-BD4B-332E639B8BE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54196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672E090-1F11-AE46-B771-FDBF0C753CA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14EBEF-DB6B-8F42-8C0C-1AD26FFF9D9E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D864277F-B742-7944-AD72-6670F07BDF75}" type="datetimeFigureOut">
              <a:rPr lang="en-GB"/>
              <a:pPr>
                <a:defRPr/>
              </a:pPr>
              <a:t>04/09/2020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AC21E9C1-385E-D348-A6D8-6DC66B0EADB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6B57C85B-D5B2-C041-A94E-89718BFE5A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58EE40-14F2-8E4E-AE01-67345251E1F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6F765A-8A29-5F4D-A883-C7BF357AB9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FD63FE6C-2002-4041-AF19-9AC233DB9DD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45234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oogle Shape;10;p2" descr="comic-04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11;p2"/>
          <p:cNvSpPr/>
          <p:nvPr/>
        </p:nvSpPr>
        <p:spPr>
          <a:xfrm>
            <a:off x="1315275" y="1228300"/>
            <a:ext cx="6411650" cy="5214133"/>
          </a:xfrm>
          <a:custGeom>
            <a:avLst/>
            <a:gdLst/>
            <a:ahLst/>
            <a:cxnLst/>
            <a:rect l="l" t="t" r="r" b="b"/>
            <a:pathLst>
              <a:path w="256466" h="156424" extrusionOk="0">
                <a:moveTo>
                  <a:pt x="39612" y="0"/>
                </a:moveTo>
                <a:lnTo>
                  <a:pt x="39612" y="26023"/>
                </a:lnTo>
                <a:lnTo>
                  <a:pt x="0" y="23918"/>
                </a:lnTo>
                <a:lnTo>
                  <a:pt x="40190" y="61876"/>
                </a:lnTo>
                <a:lnTo>
                  <a:pt x="40190" y="156424"/>
                </a:lnTo>
                <a:lnTo>
                  <a:pt x="256466" y="139076"/>
                </a:lnTo>
                <a:lnTo>
                  <a:pt x="248659" y="1995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12" name="Google Shape;12;p2"/>
          <p:cNvSpPr/>
          <p:nvPr/>
        </p:nvSpPr>
        <p:spPr>
          <a:xfrm>
            <a:off x="1010475" y="821900"/>
            <a:ext cx="6411650" cy="5214133"/>
          </a:xfrm>
          <a:custGeom>
            <a:avLst/>
            <a:gdLst/>
            <a:ahLst/>
            <a:cxnLst/>
            <a:rect l="l" t="t" r="r" b="b"/>
            <a:pathLst>
              <a:path w="256466" h="156424" extrusionOk="0">
                <a:moveTo>
                  <a:pt x="39612" y="0"/>
                </a:moveTo>
                <a:lnTo>
                  <a:pt x="39612" y="26023"/>
                </a:lnTo>
                <a:lnTo>
                  <a:pt x="0" y="23918"/>
                </a:lnTo>
                <a:lnTo>
                  <a:pt x="40190" y="61876"/>
                </a:lnTo>
                <a:lnTo>
                  <a:pt x="40190" y="156424"/>
                </a:lnTo>
                <a:lnTo>
                  <a:pt x="256466" y="139076"/>
                </a:lnTo>
                <a:lnTo>
                  <a:pt x="248659" y="1995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13" name="Google Shape;13;p2"/>
          <p:cNvSpPr txBox="1">
            <a:spLocks noGrp="1"/>
          </p:cNvSpPr>
          <p:nvPr>
            <p:ph type="ctrTitle"/>
          </p:nvPr>
        </p:nvSpPr>
        <p:spPr>
          <a:xfrm>
            <a:off x="2572125" y="2758167"/>
            <a:ext cx="4271700" cy="154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1pPr>
            <a:lvl2pPr lvl="1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2pPr>
            <a:lvl3pPr lvl="2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3pPr>
            <a:lvl4pPr lvl="3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4pPr>
            <a:lvl5pPr lvl="4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5pPr>
            <a:lvl6pPr lvl="5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6pPr>
            <a:lvl7pPr lvl="6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7pPr>
            <a:lvl8pPr lvl="7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8pPr>
            <a:lvl9pPr lvl="8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720516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 + 1 column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Google Shape;28;p5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9" name="Google Shape;29;p5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30" name="Google Shape;30;p5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31" name="Google Shape;31;p5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body" idx="1"/>
          </p:nvPr>
        </p:nvSpPr>
        <p:spPr>
          <a:xfrm>
            <a:off x="1052050" y="2061256"/>
            <a:ext cx="7710900" cy="440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419100">
              <a:spcBef>
                <a:spcPts val="600"/>
              </a:spcBef>
              <a:spcAft>
                <a:spcPts val="0"/>
              </a:spcAft>
              <a:buSzPts val="3000"/>
              <a:buChar char="×"/>
              <a:defRPr/>
            </a:lvl1pPr>
            <a:lvl2pPr marL="914400" lvl="1" indent="-381000">
              <a:spcBef>
                <a:spcPts val="0"/>
              </a:spcBef>
              <a:spcAft>
                <a:spcPts val="0"/>
              </a:spcAft>
              <a:buSzPts val="2400"/>
              <a:buChar char="×"/>
              <a:defRPr/>
            </a:lvl2pPr>
            <a:lvl3pPr marL="1371600" lvl="2" indent="-381000">
              <a:spcBef>
                <a:spcPts val="0"/>
              </a:spcBef>
              <a:spcAft>
                <a:spcPts val="0"/>
              </a:spcAft>
              <a:buSzPts val="2400"/>
              <a:buChar char="×"/>
              <a:defRPr/>
            </a:lvl3pPr>
            <a:lvl4pPr marL="1828800" lvl="3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4pPr>
            <a:lvl5pPr marL="2286000" lvl="4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5pPr>
            <a:lvl6pPr marL="2743200" lvl="5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6pPr>
            <a:lvl7pPr marL="3200400" lvl="6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7pPr>
            <a:lvl8pPr marL="3657600" lvl="7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8pPr>
            <a:lvl9pPr marL="4114800" lvl="8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3" name="Google Shape;33;p5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427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 + 2 columns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Google Shape;35;p6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6" name="Google Shape;36;p6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37" name="Google Shape;37;p6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38" name="Google Shape;38;p6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body" idx="1"/>
          </p:nvPr>
        </p:nvSpPr>
        <p:spPr>
          <a:xfrm>
            <a:off x="1073625" y="2066833"/>
            <a:ext cx="3396300" cy="355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68300">
              <a:spcBef>
                <a:spcPts val="600"/>
              </a:spcBef>
              <a:spcAft>
                <a:spcPts val="0"/>
              </a:spcAft>
              <a:buSzPts val="2200"/>
              <a:buChar char="×"/>
              <a:defRPr sz="2200"/>
            </a:lvl1pPr>
            <a:lvl2pPr marL="914400" lvl="1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2pPr>
            <a:lvl3pPr marL="1371600" lvl="2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3pPr>
            <a:lvl4pPr marL="1828800" lvl="3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4pPr>
            <a:lvl5pPr marL="2286000" lvl="4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5pPr>
            <a:lvl6pPr marL="2743200" lvl="5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6pPr>
            <a:lvl7pPr marL="3200400" lvl="6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7pPr>
            <a:lvl8pPr marL="3657600" lvl="7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8pPr>
            <a:lvl9pPr marL="4114800" lvl="8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0" name="Google Shape;40;p6"/>
          <p:cNvSpPr txBox="1">
            <a:spLocks noGrp="1"/>
          </p:cNvSpPr>
          <p:nvPr>
            <p:ph type="body" idx="2"/>
          </p:nvPr>
        </p:nvSpPr>
        <p:spPr>
          <a:xfrm>
            <a:off x="4674251" y="2066833"/>
            <a:ext cx="3396300" cy="355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68300">
              <a:spcBef>
                <a:spcPts val="600"/>
              </a:spcBef>
              <a:spcAft>
                <a:spcPts val="0"/>
              </a:spcAft>
              <a:buSzPts val="2200"/>
              <a:buChar char="×"/>
              <a:defRPr sz="2200"/>
            </a:lvl1pPr>
            <a:lvl2pPr marL="914400" lvl="1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2pPr>
            <a:lvl3pPr marL="1371600" lvl="2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3pPr>
            <a:lvl4pPr marL="1828800" lvl="3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4pPr>
            <a:lvl5pPr marL="2286000" lvl="4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5pPr>
            <a:lvl6pPr marL="2743200" lvl="5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6pPr>
            <a:lvl7pPr marL="3200400" lvl="6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7pPr>
            <a:lvl8pPr marL="3657600" lvl="7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8pPr>
            <a:lvl9pPr marL="4114800" lvl="8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Google Shape;41;p6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559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3 columns">
  <p:cSld name="Title + 3 columns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Google Shape;43;p7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44" name="Google Shape;44;p7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45" name="Google Shape;45;p7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46" name="Google Shape;46;p7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body" idx="1"/>
          </p:nvPr>
        </p:nvSpPr>
        <p:spPr>
          <a:xfrm>
            <a:off x="902950" y="2074900"/>
            <a:ext cx="2295300" cy="3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rtl="0">
              <a:spcBef>
                <a:spcPts val="600"/>
              </a:spcBef>
              <a:spcAft>
                <a:spcPts val="0"/>
              </a:spcAft>
              <a:buSzPts val="1800"/>
              <a:buChar char="×"/>
              <a:defRPr sz="1800"/>
            </a:lvl1pPr>
            <a:lvl2pPr marL="914400" lvl="1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2pPr>
            <a:lvl3pPr marL="1371600" lvl="2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3pPr>
            <a:lvl4pPr marL="1828800" lvl="3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4pPr>
            <a:lvl5pPr marL="2286000" lvl="4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5pPr>
            <a:lvl6pPr marL="2743200" lvl="5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6pPr>
            <a:lvl7pPr marL="3200400" lvl="6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7pPr>
            <a:lvl8pPr marL="3657600" lvl="7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8pPr>
            <a:lvl9pPr marL="4114800" lvl="8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8" name="Google Shape;48;p7"/>
          <p:cNvSpPr txBox="1">
            <a:spLocks noGrp="1"/>
          </p:cNvSpPr>
          <p:nvPr>
            <p:ph type="body" idx="2"/>
          </p:nvPr>
        </p:nvSpPr>
        <p:spPr>
          <a:xfrm>
            <a:off x="3315993" y="2074900"/>
            <a:ext cx="2295300" cy="3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rtl="0">
              <a:spcBef>
                <a:spcPts val="600"/>
              </a:spcBef>
              <a:spcAft>
                <a:spcPts val="0"/>
              </a:spcAft>
              <a:buSzPts val="1800"/>
              <a:buChar char="×"/>
              <a:defRPr sz="1800"/>
            </a:lvl1pPr>
            <a:lvl2pPr marL="914400" lvl="1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2pPr>
            <a:lvl3pPr marL="1371600" lvl="2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3pPr>
            <a:lvl4pPr marL="1828800" lvl="3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4pPr>
            <a:lvl5pPr marL="2286000" lvl="4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5pPr>
            <a:lvl6pPr marL="2743200" lvl="5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6pPr>
            <a:lvl7pPr marL="3200400" lvl="6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7pPr>
            <a:lvl8pPr marL="3657600" lvl="7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8pPr>
            <a:lvl9pPr marL="4114800" lvl="8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9" name="Google Shape;49;p7"/>
          <p:cNvSpPr txBox="1">
            <a:spLocks noGrp="1"/>
          </p:cNvSpPr>
          <p:nvPr>
            <p:ph type="body" idx="3"/>
          </p:nvPr>
        </p:nvSpPr>
        <p:spPr>
          <a:xfrm>
            <a:off x="5729035" y="2074900"/>
            <a:ext cx="2295300" cy="3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rtl="0">
              <a:spcBef>
                <a:spcPts val="600"/>
              </a:spcBef>
              <a:spcAft>
                <a:spcPts val="0"/>
              </a:spcAft>
              <a:buSzPts val="1800"/>
              <a:buChar char="×"/>
              <a:defRPr sz="1800"/>
            </a:lvl1pPr>
            <a:lvl2pPr marL="914400" lvl="1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2pPr>
            <a:lvl3pPr marL="1371600" lvl="2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3pPr>
            <a:lvl4pPr marL="1828800" lvl="3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4pPr>
            <a:lvl5pPr marL="2286000" lvl="4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5pPr>
            <a:lvl6pPr marL="2743200" lvl="5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6pPr>
            <a:lvl7pPr marL="3200400" lvl="6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7pPr>
            <a:lvl8pPr marL="3657600" lvl="7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8pPr>
            <a:lvl9pPr marL="4114800" lvl="8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0" name="Google Shape;50;p7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2923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Google Shape;52;p8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53" name="Google Shape;53;p8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54" name="Google Shape;54;p8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55" name="Google Shape;55;p8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56" name="Google Shape;56;p8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2537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Google Shape;58;p9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59" name="Google Shape;59;p9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60" name="Google Shape;60;p9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61" name="Google Shape;61;p9"/>
          <p:cNvSpPr txBox="1">
            <a:spLocks noGrp="1"/>
          </p:cNvSpPr>
          <p:nvPr>
            <p:ph type="body" idx="1"/>
          </p:nvPr>
        </p:nvSpPr>
        <p:spPr>
          <a:xfrm rot="-120953">
            <a:off x="457217" y="5366976"/>
            <a:ext cx="8229893" cy="69282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28600" algn="ctr">
              <a:spcBef>
                <a:spcPts val="360"/>
              </a:spcBef>
              <a:spcAft>
                <a:spcPts val="0"/>
              </a:spcAft>
              <a:buSzPts val="1400"/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2" name="Google Shape;62;p9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129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10DF60-CF3B-D04D-93F5-C9339929D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63C7A-35CA-D046-A9EF-FB34022247DA}" type="datetimeFigureOut">
              <a:rPr lang="en-GB"/>
              <a:pPr>
                <a:defRPr/>
              </a:pPr>
              <a:t>04/09/2020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F810F0-2576-074E-B816-36DC994714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3B220C-293C-B548-8629-54B165289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35B1EF-9E19-BD44-8A34-5FE296733CC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2466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A7EB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1052050" y="2061256"/>
            <a:ext cx="7710900" cy="44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41910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Sniglet"/>
              <a:buChar char="×"/>
              <a:defRPr sz="30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1pPr>
            <a:lvl2pPr marL="914400" lvl="1" indent="-381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Sniglet"/>
              <a:buChar char="×"/>
              <a:defRPr sz="24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2pPr>
            <a:lvl3pPr marL="1371600" lvl="2" indent="-381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Sniglet"/>
              <a:buChar char="×"/>
              <a:defRPr sz="24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3pPr>
            <a:lvl4pPr marL="1828800" lvl="3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4pPr>
            <a:lvl5pPr marL="2286000" lvl="4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5pPr>
            <a:lvl6pPr marL="2743200" lvl="5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6pPr>
            <a:lvl7pPr marL="3200400" lvl="6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7pPr>
            <a:lvl8pPr marL="3657600" lvl="7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8pPr>
            <a:lvl9pPr marL="4114800" lvl="8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1pPr>
            <a:lvl2pPr lvl="1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2pPr>
            <a:lvl3pPr lvl="2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3pPr>
            <a:lvl4pPr lvl="3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4pPr>
            <a:lvl5pPr lvl="4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5pPr>
            <a:lvl6pPr lvl="5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6pPr>
            <a:lvl7pPr lvl="6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7pPr>
            <a:lvl8pPr lvl="7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8pPr>
            <a:lvl9pPr lvl="8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236688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73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2" r:id="rId7"/>
  </p:sldLayoutIdLst>
  <p:transition>
    <p:fade thruBlk="1"/>
  </p:transition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773C8EC9-50F7-4F42-99BC-40FAA45C41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68436" y="2767613"/>
            <a:ext cx="4703785" cy="1159800"/>
          </a:xfrm>
        </p:spPr>
        <p:txBody>
          <a:bodyPr/>
          <a:lstStyle/>
          <a:p>
            <a:r>
              <a:rPr lang="en-US" sz="6750" dirty="0" err="1"/>
              <a:t>Uned</a:t>
            </a:r>
            <a:r>
              <a:rPr lang="en-US" sz="6750" dirty="0"/>
              <a:t> 7</a:t>
            </a:r>
            <a:br>
              <a:rPr lang="en-US" sz="6750" dirty="0"/>
            </a:br>
            <a:r>
              <a:rPr lang="en-US" sz="6750" dirty="0">
                <a:solidFill>
                  <a:schemeClr val="accent6">
                    <a:lumMod val="75000"/>
                  </a:schemeClr>
                </a:solidFill>
              </a:rPr>
              <a:t>CANOLRADD</a:t>
            </a:r>
            <a:br>
              <a:rPr lang="en-US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US" sz="4500" dirty="0" err="1"/>
              <a:t>Cymraeg</a:t>
            </a:r>
            <a:r>
              <a:rPr lang="en-US" sz="4500" dirty="0"/>
              <a:t> </a:t>
            </a:r>
            <a:r>
              <a:rPr lang="en-US" sz="4500" dirty="0" err="1"/>
              <a:t>i</a:t>
            </a:r>
            <a:r>
              <a:rPr lang="en-US" sz="4500" dirty="0"/>
              <a:t> Staff</a:t>
            </a:r>
          </a:p>
        </p:txBody>
      </p:sp>
    </p:spTree>
    <p:extLst>
      <p:ext uri="{BB962C8B-B14F-4D97-AF65-F5344CB8AC3E}">
        <p14:creationId xmlns:p14="http://schemas.microsoft.com/office/powerpoint/2010/main" val="41253408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7015EAB-5544-2543-9DA5-FB6156801158}"/>
              </a:ext>
            </a:extLst>
          </p:cNvPr>
          <p:cNvSpPr/>
          <p:nvPr/>
        </p:nvSpPr>
        <p:spPr>
          <a:xfrm>
            <a:off x="971550" y="908050"/>
            <a:ext cx="7200900" cy="508635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D14C6E8-4215-2541-882E-8C7C55F42485}"/>
              </a:ext>
            </a:extLst>
          </p:cNvPr>
          <p:cNvSpPr/>
          <p:nvPr/>
        </p:nvSpPr>
        <p:spPr>
          <a:xfrm>
            <a:off x="1908175" y="476250"/>
            <a:ext cx="5327650" cy="865188"/>
          </a:xfrm>
          <a:prstGeom prst="rect">
            <a:avLst/>
          </a:prstGeom>
          <a:solidFill>
            <a:schemeClr val="accent1">
              <a:lumMod val="75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7C18D9-25C1-9E45-8207-29C4ABCEAF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08175" y="401638"/>
            <a:ext cx="5327650" cy="129857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Croeso</a:t>
            </a:r>
            <a:br>
              <a:rPr lang="en-GB" dirty="0">
                <a:solidFill>
                  <a:schemeClr val="tx2">
                    <a:satMod val="130000"/>
                  </a:schemeClr>
                </a:solidFill>
              </a:rPr>
            </a:br>
            <a:endParaRPr lang="en-GB" sz="32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5364" name="Subtitle 2">
            <a:extLst>
              <a:ext uri="{FF2B5EF4-FFF2-40B4-BE49-F238E27FC236}">
                <a16:creationId xmlns:a16="http://schemas.microsoft.com/office/drawing/2014/main" id="{96C971A2-5AD4-E94A-ACCE-98AFBB4C59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71550" y="1871663"/>
            <a:ext cx="7200900" cy="4005262"/>
          </a:xfrm>
        </p:spPr>
        <p:txBody>
          <a:bodyPr/>
          <a:lstStyle/>
          <a:p>
            <a:pPr eaLnBrk="1" hangingPunct="1">
              <a:buFont typeface="Wingdings 2" pitchFamily="2" charset="2"/>
              <a:buNone/>
            </a:pPr>
            <a:r>
              <a:rPr lang="en-GB" altLang="en-US" sz="30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Amcanion</a:t>
            </a:r>
            <a:r>
              <a:rPr lang="en-GB" altLang="en-US" sz="3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</a:t>
            </a:r>
            <a:endParaRPr lang="en-GB" altLang="en-US" sz="3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eaLnBrk="1" hangingPunct="1">
              <a:buFont typeface="Wingdings 2" pitchFamily="2" charset="2"/>
              <a:buNone/>
            </a:pP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Erbyn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diwedd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yr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uned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byddwch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chi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wedi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</a:t>
            </a:r>
          </a:p>
          <a:p>
            <a:pPr eaLnBrk="1" hangingPunct="1"/>
            <a:r>
              <a:rPr lang="en-GB" sz="3000" b="1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3000" b="1" dirty="0" err="1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edrych</a:t>
            </a:r>
            <a:r>
              <a:rPr lang="en-GB" sz="3000" b="1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3000" b="1" dirty="0" err="1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ar</a:t>
            </a:r>
            <a:r>
              <a:rPr lang="en-GB" sz="3000" b="1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3000" b="1" dirty="0" err="1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arddodiaid</a:t>
            </a:r>
            <a:r>
              <a:rPr lang="en-GB" sz="3000" b="1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‘o’ a ‘</a:t>
            </a:r>
            <a:r>
              <a:rPr lang="en-GB" sz="3000" b="1" dirty="0" err="1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mo</a:t>
            </a:r>
            <a:r>
              <a:rPr lang="en-GB" sz="3000" b="1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’</a:t>
            </a:r>
          </a:p>
          <a:p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gywir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gyda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chymorth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y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tiwtor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</a:p>
          <a:p>
            <a:pPr eaLnBrk="1" hangingPunct="1">
              <a:buFont typeface="Wingdings 2" pitchFamily="2" charset="2"/>
              <a:buNone/>
            </a:pPr>
            <a:endParaRPr lang="en-GB" altLang="en-US" sz="2000" i="1" dirty="0">
              <a:solidFill>
                <a:srgbClr val="451964"/>
              </a:solidFill>
              <a:cs typeface="Calibri" panose="020F0502020204030204" pitchFamily="34" charset="0"/>
            </a:endParaRPr>
          </a:p>
        </p:txBody>
      </p:sp>
      <p:pic>
        <p:nvPicPr>
          <p:cNvPr id="15367" name="Picture 8">
            <a:extLst>
              <a:ext uri="{FF2B5EF4-FFF2-40B4-BE49-F238E27FC236}">
                <a16:creationId xmlns:a16="http://schemas.microsoft.com/office/drawing/2014/main" id="{7AA1786A-F802-404C-8492-46382F6125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8639175" y="642143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133315B9-342E-304C-931E-EE7BA145AC37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7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21F4A93-2BAB-BC40-BB98-3188AF29CD59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7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305866-6908-134B-9C72-DA6714F8155C}"/>
              </a:ext>
            </a:extLst>
          </p:cNvPr>
          <p:cNvPicPr/>
          <p:nvPr/>
        </p:nvPicPr>
        <p:blipFill rotWithShape="1"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2389189" y="1168321"/>
            <a:ext cx="4447040" cy="103612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m="http://schemas.openxmlformats.org/officeDocument/2006/math" xmlns:wp14="http://schemas.microsoft.com/office/word/2010/wordprocessingDrawing" xmlns:wp="http://schemas.openxmlformats.org/drawingml/2006/wordprocessingDrawing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pic="http://schemas.openxmlformats.org/drawingml/2006/picture" xmlns="" xmlns:mo="http://schemas.microsoft.com/office/mac/office/2008/main" xmlns:mv="urn:schemas-microsoft-com:mac:vml" xmlns:o="urn:schemas-microsoft-com:office:office" xmlns:v="urn:schemas-microsoft-com:vml" xmlns:w10="urn:schemas-microsoft-com:office:word" xmlns:w="http://schemas.openxmlformats.org/wordprocessingml/2006/main" xmlns:a14="http://schemas.microsoft.com/office/drawing/2010/main" xmlns:lc="http://schemas.openxmlformats.org/drawingml/2006/lockedCanvas"/>
            </a:ext>
          </a:extLst>
        </p:spPr>
      </p:pic>
      <p:sp>
        <p:nvSpPr>
          <p:cNvPr id="9" name="Rectangle 4">
            <a:extLst>
              <a:ext uri="{FF2B5EF4-FFF2-40B4-BE49-F238E27FC236}">
                <a16:creationId xmlns:a16="http://schemas.microsoft.com/office/drawing/2014/main" id="{34ABDFBA-699F-A943-ACBF-658C4865D3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9188" y="3581242"/>
            <a:ext cx="184731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31D3DDA9-3E89-7A42-B72A-2ED5E9CBBD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10557" y="1168321"/>
            <a:ext cx="3001143" cy="615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 </a:t>
            </a:r>
            <a:endParaRPr lang="en-GB" dirty="0"/>
          </a:p>
          <a:p>
            <a:r>
              <a:rPr lang="en-GB" sz="2000" b="1" dirty="0" err="1"/>
              <a:t>Arddodiaid</a:t>
            </a:r>
            <a:r>
              <a:rPr lang="en-GB" sz="2000" b="1" dirty="0"/>
              <a:t> – ‘o’ a ‘</a:t>
            </a:r>
            <a:r>
              <a:rPr lang="en-GB" sz="2000" b="1" dirty="0" err="1"/>
              <a:t>mo</a:t>
            </a:r>
            <a:r>
              <a:rPr lang="en-GB" sz="2000" b="1" dirty="0"/>
              <a:t>’ </a:t>
            </a:r>
            <a:endParaRPr lang="en-GB" sz="2000" dirty="0"/>
          </a:p>
        </p:txBody>
      </p:sp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3AF17661-8302-8F4C-8377-4A1286F9A49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662" y="2293257"/>
            <a:ext cx="7421470" cy="3477192"/>
          </a:xfrm>
          <a:prstGeom prst="rect">
            <a:avLst/>
          </a:prstGeom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AE1F13A5-FD2F-2D47-9E47-CBFBC1E9B2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952FE608-F486-1442-8225-0D7B4D0827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3889810"/>
              </p:ext>
            </p:extLst>
          </p:nvPr>
        </p:nvGraphicFramePr>
        <p:xfrm>
          <a:off x="2724150" y="2618550"/>
          <a:ext cx="3524250" cy="2696402"/>
        </p:xfrm>
        <a:graphic>
          <a:graphicData uri="http://schemas.openxmlformats.org/drawingml/2006/table">
            <a:tbl>
              <a:tblPr/>
              <a:tblGrid>
                <a:gridCol w="1807235">
                  <a:extLst>
                    <a:ext uri="{9D8B030D-6E8A-4147-A177-3AD203B41FA5}">
                      <a16:colId xmlns:a16="http://schemas.microsoft.com/office/drawing/2014/main" val="3667783313"/>
                    </a:ext>
                  </a:extLst>
                </a:gridCol>
                <a:gridCol w="1717015">
                  <a:extLst>
                    <a:ext uri="{9D8B030D-6E8A-4147-A177-3AD203B41FA5}">
                      <a16:colId xmlns:a16="http://schemas.microsoft.com/office/drawing/2014/main" val="3193020082"/>
                    </a:ext>
                  </a:extLst>
                </a:gridCol>
              </a:tblGrid>
              <a:tr h="33712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y-GB" sz="1200" b="1">
                          <a:effectLst/>
                          <a:latin typeface="Verdana" panose="020B0604030504040204" pitchFamily="34" charset="0"/>
                          <a:ea typeface="Times New Roman" panose="02020603050405020304" pitchFamily="18" charset="0"/>
                        </a:rPr>
                        <a:t>o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y-GB" sz="1200" b="1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Times New Roman" panose="02020603050405020304" pitchFamily="18" charset="0"/>
                        </a:rPr>
                        <a:t>mo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5042965"/>
                  </a:ext>
                </a:extLst>
              </a:tr>
              <a:tr h="33703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y-GB" sz="120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ohono i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9F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y-GB" sz="120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mohono i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9F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17788192"/>
                  </a:ext>
                </a:extLst>
              </a:tr>
              <a:tr h="33703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y-GB" sz="120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ohonot ti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9F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y-GB" sz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mohonot di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9F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926867"/>
                  </a:ext>
                </a:extLst>
              </a:tr>
              <a:tr h="33703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y-GB" sz="120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ohono fe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9F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y-GB" sz="120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mohono fe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9F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0987365"/>
                  </a:ext>
                </a:extLst>
              </a:tr>
              <a:tr h="33703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y-GB" sz="120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ohoni hi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9F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y-GB" sz="120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mohoni hi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9F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64996276"/>
                  </a:ext>
                </a:extLst>
              </a:tr>
              <a:tr h="33703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y-GB" sz="120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ohonon ni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9F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y-GB" sz="120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mohonon ni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9F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8978354"/>
                  </a:ext>
                </a:extLst>
              </a:tr>
              <a:tr h="33703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y-GB" sz="120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ohonoch chi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9F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y-GB" sz="120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mohonoch chi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9F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6602451"/>
                  </a:ext>
                </a:extLst>
              </a:tr>
              <a:tr h="33703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y-GB" sz="120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ohonyn nhw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9F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y-GB" sz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mohonyn nhw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9F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863923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38197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21F4A93-2BAB-BC40-BB98-3188AF29CD59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7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305866-6908-134B-9C72-DA6714F8155C}"/>
              </a:ext>
            </a:extLst>
          </p:cNvPr>
          <p:cNvPicPr/>
          <p:nvPr/>
        </p:nvPicPr>
        <p:blipFill rotWithShape="1"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2389189" y="1168321"/>
            <a:ext cx="4447040" cy="103612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m="http://schemas.openxmlformats.org/officeDocument/2006/math" xmlns:wp14="http://schemas.microsoft.com/office/word/2010/wordprocessingDrawing" xmlns:wp="http://schemas.openxmlformats.org/drawingml/2006/wordprocessingDrawing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pic="http://schemas.openxmlformats.org/drawingml/2006/picture" xmlns="" xmlns:mo="http://schemas.microsoft.com/office/mac/office/2008/main" xmlns:mv="urn:schemas-microsoft-com:mac:vml" xmlns:o="urn:schemas-microsoft-com:office:office" xmlns:v="urn:schemas-microsoft-com:vml" xmlns:w10="urn:schemas-microsoft-com:office:word" xmlns:w="http://schemas.openxmlformats.org/wordprocessingml/2006/main" xmlns:a14="http://schemas.microsoft.com/office/drawing/2010/main" xmlns:lc="http://schemas.openxmlformats.org/drawingml/2006/lockedCanvas"/>
            </a:ext>
          </a:extLst>
        </p:spPr>
      </p:pic>
      <p:sp>
        <p:nvSpPr>
          <p:cNvPr id="9" name="Rectangle 4">
            <a:extLst>
              <a:ext uri="{FF2B5EF4-FFF2-40B4-BE49-F238E27FC236}">
                <a16:creationId xmlns:a16="http://schemas.microsoft.com/office/drawing/2014/main" id="{34ABDFBA-699F-A943-ACBF-658C4865D3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9188" y="3581242"/>
            <a:ext cx="184731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31D3DDA9-3E89-7A42-B72A-2ED5E9CBBD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18746" y="1055914"/>
            <a:ext cx="954107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 </a:t>
            </a:r>
            <a:endParaRPr lang="en-GB" dirty="0"/>
          </a:p>
          <a:p>
            <a:r>
              <a:rPr lang="en-GB" sz="4000" b="1" dirty="0" err="1"/>
              <a:t>mo</a:t>
            </a:r>
            <a:endParaRPr lang="en-GB" sz="4000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AE1F13A5-FD2F-2D47-9E47-CBFBC1E9B2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3F6E0D2-61FC-2A48-8952-ABE1AF9F38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4319866"/>
              </p:ext>
            </p:extLst>
          </p:nvPr>
        </p:nvGraphicFramePr>
        <p:xfrm>
          <a:off x="1054473" y="4011490"/>
          <a:ext cx="6882651" cy="1463040"/>
        </p:xfrm>
        <a:graphic>
          <a:graphicData uri="http://schemas.openxmlformats.org/drawingml/2006/table">
            <a:tbl>
              <a:tblPr firstRow="1" firstCol="1" bandRow="1">
                <a:tableStyleId>{E8B1032C-EA38-4F05-BA0D-38AFFFC7BED3}</a:tableStyleId>
              </a:tblPr>
              <a:tblGrid>
                <a:gridCol w="3493771">
                  <a:extLst>
                    <a:ext uri="{9D8B030D-6E8A-4147-A177-3AD203B41FA5}">
                      <a16:colId xmlns:a16="http://schemas.microsoft.com/office/drawing/2014/main" val="4124368056"/>
                    </a:ext>
                  </a:extLst>
                </a:gridCol>
                <a:gridCol w="3388880">
                  <a:extLst>
                    <a:ext uri="{9D8B030D-6E8A-4147-A177-3AD203B41FA5}">
                      <a16:colId xmlns:a16="http://schemas.microsoft.com/office/drawing/2014/main" val="335630180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y-GB" sz="1600" b="0" dirty="0">
                          <a:effectLst/>
                        </a:rPr>
                        <a:t>Welais i ddim newyddion neithiwr.</a:t>
                      </a:r>
                      <a:endParaRPr lang="en-GB" sz="1600" b="0" dirty="0">
                        <a:effectLst/>
                      </a:endParaRPr>
                    </a:p>
                    <a:p>
                      <a:pPr algn="ctr"/>
                      <a:r>
                        <a:rPr lang="cy-GB" sz="1600" b="0" dirty="0">
                          <a:effectLst/>
                        </a:rPr>
                        <a:t>Welais i mo’r newyddion neithwr. </a:t>
                      </a:r>
                      <a:endParaRPr lang="en-GB" sz="1600" b="0" dirty="0">
                        <a:effectLst/>
                      </a:endParaRPr>
                    </a:p>
                    <a:p>
                      <a:pPr algn="ctr"/>
                      <a:r>
                        <a:rPr lang="cy-GB" sz="1600" b="0" dirty="0">
                          <a:effectLst/>
                        </a:rPr>
                        <a:t> </a:t>
                      </a:r>
                      <a:endParaRPr lang="en-GB" sz="1600" b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b="0" i="1" dirty="0">
                          <a:effectLst/>
                        </a:rPr>
                        <a:t>I didn’t see any news last night.</a:t>
                      </a:r>
                      <a:endParaRPr lang="en-GB" sz="1600" b="0" i="1" dirty="0">
                        <a:effectLst/>
                      </a:endParaRPr>
                    </a:p>
                    <a:p>
                      <a:pPr algn="ctr"/>
                      <a:r>
                        <a:rPr lang="cy-GB" sz="1600" b="0" i="1" dirty="0">
                          <a:effectLst/>
                        </a:rPr>
                        <a:t>I didn’t see the news last night.  </a:t>
                      </a:r>
                      <a:endParaRPr lang="en-GB" sz="16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256463885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y-GB" sz="1600" b="0" dirty="0">
                          <a:effectLst/>
                        </a:rPr>
                        <a:t>Orffennais i ddim gwaith ddoe.</a:t>
                      </a:r>
                      <a:endParaRPr lang="en-GB" sz="1600" b="0" dirty="0">
                        <a:effectLst/>
                      </a:endParaRPr>
                    </a:p>
                    <a:p>
                      <a:pPr algn="ctr"/>
                      <a:r>
                        <a:rPr lang="cy-GB" sz="1600" b="0" dirty="0">
                          <a:effectLst/>
                        </a:rPr>
                        <a:t>Orffennais i mo’r gwaith ddoe. </a:t>
                      </a:r>
                      <a:endParaRPr lang="en-GB" sz="1600" b="0" dirty="0">
                        <a:effectLst/>
                      </a:endParaRPr>
                    </a:p>
                    <a:p>
                      <a:pPr algn="ctr"/>
                      <a:r>
                        <a:rPr lang="cy-GB" sz="1600" b="0" dirty="0">
                          <a:effectLst/>
                        </a:rPr>
                        <a:t> </a:t>
                      </a:r>
                      <a:endParaRPr lang="en-GB" sz="1600" b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b="0" i="1" dirty="0">
                          <a:effectLst/>
                        </a:rPr>
                        <a:t>I didn’t finish any work yesterday.</a:t>
                      </a:r>
                      <a:endParaRPr lang="en-GB" sz="1600" b="0" i="1" dirty="0">
                        <a:effectLst/>
                      </a:endParaRPr>
                    </a:p>
                    <a:p>
                      <a:pPr algn="ctr"/>
                      <a:r>
                        <a:rPr lang="cy-GB" sz="1600" b="0" i="1" dirty="0">
                          <a:effectLst/>
                        </a:rPr>
                        <a:t>I didn’t finish the work yesterday. </a:t>
                      </a:r>
                      <a:endParaRPr lang="en-GB" sz="16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47598556"/>
                  </a:ext>
                </a:extLst>
              </a:tr>
            </a:tbl>
          </a:graphicData>
        </a:graphic>
      </p:graphicFrame>
      <p:sp>
        <p:nvSpPr>
          <p:cNvPr id="3" name="Rectangle 1">
            <a:extLst>
              <a:ext uri="{FF2B5EF4-FFF2-40B4-BE49-F238E27FC236}">
                <a16:creationId xmlns:a16="http://schemas.microsoft.com/office/drawing/2014/main" id="{EF147442-7C2A-414F-B644-CFE9F11399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46401" y="2193746"/>
            <a:ext cx="6251198" cy="1846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9144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371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828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286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743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2004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657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Gydag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enw pendant</a:t>
            </a: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</a:t>
            </a:r>
            <a:r>
              <a:rPr kumimoji="0" lang="cy-GB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definite noun</a:t>
            </a: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 e.e. ci, cath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y-GB" altLang="en-US" sz="1600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</a:t>
            </a: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kumimoji="0" lang="cy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ffurfiau cryno berfau</a:t>
            </a: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</a:t>
            </a:r>
            <a:r>
              <a:rPr kumimoji="0" lang="cy-GB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short form verbs</a:t>
            </a: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 e.e. bwytais, aeth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Verdana" panose="020B060403050404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rydyn ni</a:t>
            </a: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Cambria" panose="02040503050406030204" pitchFamily="18" charset="0"/>
                <a:ea typeface="MS Mincho" panose="02020609040205080304" pitchFamily="49" charset="-128"/>
                <a:cs typeface="Arial" panose="020B0604020202020204" pitchFamily="34" charset="0"/>
              </a:rPr>
              <a:t>’</a:t>
            </a: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Verdana" panose="020B060403050404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n defnyddio </a:t>
            </a:r>
            <a:r>
              <a:rPr kumimoji="0" lang="cy-GB" altLang="en-US" sz="16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Verdana" panose="020B060403050404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mo</a:t>
            </a: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Verdana" panose="020B060403050404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 (sef </a:t>
            </a:r>
            <a:r>
              <a:rPr kumimoji="0" lang="cy-GB" altLang="en-US" sz="16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Verdana" panose="020B060403050404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ddim</a:t>
            </a: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Verdana" panose="020B060403050404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 + </a:t>
            </a:r>
            <a:r>
              <a:rPr kumimoji="0" lang="cy-GB" altLang="en-US" sz="16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Verdana" panose="020B060403050404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o</a:t>
            </a: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Verdana" panose="020B060403050404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)</a:t>
            </a:r>
            <a:endParaRPr kumimoji="0" lang="cy-GB" altLang="en-US" sz="1600" b="0" i="0" u="none" strike="noStrike" cap="none" normalizeH="0" baseline="0" dirty="0">
              <a:ln>
                <a:noFill/>
              </a:ln>
              <a:solidFill>
                <a:srgbClr val="0070C0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41669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21F4A93-2BAB-BC40-BB98-3188AF29CD59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7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305866-6908-134B-9C72-DA6714F8155C}"/>
              </a:ext>
            </a:extLst>
          </p:cNvPr>
          <p:cNvPicPr/>
          <p:nvPr/>
        </p:nvPicPr>
        <p:blipFill rotWithShape="1"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2389189" y="1168321"/>
            <a:ext cx="4447040" cy="103612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m="http://schemas.openxmlformats.org/officeDocument/2006/math" xmlns:wp14="http://schemas.microsoft.com/office/word/2010/wordprocessingDrawing" xmlns:wp="http://schemas.openxmlformats.org/drawingml/2006/wordprocessingDrawing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pic="http://schemas.openxmlformats.org/drawingml/2006/picture" xmlns="" xmlns:mo="http://schemas.microsoft.com/office/mac/office/2008/main" xmlns:mv="urn:schemas-microsoft-com:mac:vml" xmlns:o="urn:schemas-microsoft-com:office:office" xmlns:v="urn:schemas-microsoft-com:vml" xmlns:w10="urn:schemas-microsoft-com:office:word" xmlns:w="http://schemas.openxmlformats.org/wordprocessingml/2006/main" xmlns:a14="http://schemas.microsoft.com/office/drawing/2010/main" xmlns:lc="http://schemas.openxmlformats.org/drawingml/2006/lockedCanvas"/>
            </a:ext>
          </a:extLst>
        </p:spPr>
      </p:pic>
      <p:sp>
        <p:nvSpPr>
          <p:cNvPr id="9" name="Rectangle 4">
            <a:extLst>
              <a:ext uri="{FF2B5EF4-FFF2-40B4-BE49-F238E27FC236}">
                <a16:creationId xmlns:a16="http://schemas.microsoft.com/office/drawing/2014/main" id="{34ABDFBA-699F-A943-ACBF-658C4865D3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9188" y="3581242"/>
            <a:ext cx="184731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31D3DDA9-3E89-7A42-B72A-2ED5E9CBBD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18746" y="1055914"/>
            <a:ext cx="954107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 </a:t>
            </a:r>
            <a:endParaRPr lang="en-GB" dirty="0"/>
          </a:p>
          <a:p>
            <a:r>
              <a:rPr lang="en-GB" sz="4000" b="1" dirty="0" err="1"/>
              <a:t>mo</a:t>
            </a:r>
            <a:endParaRPr lang="en-GB" sz="4000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AE1F13A5-FD2F-2D47-9E47-CBFBC1E9B2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3F6E0D2-61FC-2A48-8952-ABE1AF9F38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1523854"/>
              </p:ext>
            </p:extLst>
          </p:nvPr>
        </p:nvGraphicFramePr>
        <p:xfrm>
          <a:off x="1054473" y="4011490"/>
          <a:ext cx="6882651" cy="975360"/>
        </p:xfrm>
        <a:graphic>
          <a:graphicData uri="http://schemas.openxmlformats.org/drawingml/2006/table">
            <a:tbl>
              <a:tblPr firstRow="1" firstCol="1" bandRow="1">
                <a:tableStyleId>{E8B1032C-EA38-4F05-BA0D-38AFFFC7BED3}</a:tableStyleId>
              </a:tblPr>
              <a:tblGrid>
                <a:gridCol w="3493771">
                  <a:extLst>
                    <a:ext uri="{9D8B030D-6E8A-4147-A177-3AD203B41FA5}">
                      <a16:colId xmlns:a16="http://schemas.microsoft.com/office/drawing/2014/main" val="4124368056"/>
                    </a:ext>
                  </a:extLst>
                </a:gridCol>
                <a:gridCol w="3388880">
                  <a:extLst>
                    <a:ext uri="{9D8B030D-6E8A-4147-A177-3AD203B41FA5}">
                      <a16:colId xmlns:a16="http://schemas.microsoft.com/office/drawing/2014/main" val="335630180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y-GB" sz="1600" b="0" dirty="0">
                          <a:effectLst/>
                          <a:latin typeface="+mn-lt"/>
                          <a:ea typeface="Verdana" panose="020B0604030504040204" pitchFamily="34" charset="0"/>
                          <a:cs typeface="Verdana" panose="020B0604030504040204" pitchFamily="34" charset="0"/>
                        </a:rPr>
                        <a:t>Fwytais i mo’r losin. </a:t>
                      </a:r>
                      <a:endParaRPr lang="en-GB" sz="1600" b="0" dirty="0">
                        <a:effectLst/>
                        <a:latin typeface="+mn-lt"/>
                        <a:ea typeface="Verdana" panose="020B0604030504040204" pitchFamily="34" charset="0"/>
                        <a:cs typeface="Verdana" panose="020B0604030504040204" pitchFamily="34" charset="0"/>
                      </a:endParaRPr>
                    </a:p>
                    <a:p>
                      <a:pPr algn="ctr"/>
                      <a:r>
                        <a:rPr lang="cy-GB" sz="1600" b="0" dirty="0">
                          <a:effectLst/>
                          <a:latin typeface="+mn-lt"/>
                          <a:ea typeface="Verdana" panose="020B0604030504040204" pitchFamily="34" charset="0"/>
                          <a:cs typeface="Verdana" panose="020B0604030504040204" pitchFamily="34" charset="0"/>
                        </a:rPr>
                        <a:t> </a:t>
                      </a:r>
                      <a:endParaRPr lang="en-GB" sz="1600" b="0" dirty="0">
                        <a:effectLst/>
                        <a:latin typeface="+mn-lt"/>
                        <a:ea typeface="Verdana" panose="020B0604030504040204" pitchFamily="34" charset="0"/>
                        <a:cs typeface="Verdana" panose="020B060403050404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b="0" i="1" dirty="0">
                          <a:effectLst/>
                          <a:latin typeface="+mn-lt"/>
                          <a:ea typeface="Verdana" panose="020B0604030504040204" pitchFamily="34" charset="0"/>
                          <a:cs typeface="Verdana" panose="020B0604030504040204" pitchFamily="34" charset="0"/>
                        </a:rPr>
                        <a:t>I didn’t eat the sweets.</a:t>
                      </a:r>
                      <a:endParaRPr lang="en-GB" sz="1600" b="0" dirty="0">
                        <a:effectLst/>
                        <a:latin typeface="+mn-lt"/>
                        <a:ea typeface="Verdana" panose="020B0604030504040204" pitchFamily="34" charset="0"/>
                        <a:cs typeface="Verdana" panose="020B0604030504040204" pitchFamily="34" charset="0"/>
                      </a:endParaRPr>
                    </a:p>
                    <a:p>
                      <a:pPr algn="ctr"/>
                      <a:r>
                        <a:rPr lang="cy-GB" sz="1600" b="0" i="1" dirty="0">
                          <a:effectLst/>
                          <a:latin typeface="+mn-lt"/>
                          <a:ea typeface="Verdana" panose="020B0604030504040204" pitchFamily="34" charset="0"/>
                          <a:cs typeface="Verdana" panose="020B0604030504040204" pitchFamily="34" charset="0"/>
                        </a:rPr>
                        <a:t> </a:t>
                      </a:r>
                      <a:endParaRPr lang="en-GB" sz="1600" b="0" dirty="0">
                        <a:effectLst/>
                        <a:latin typeface="+mn-lt"/>
                        <a:ea typeface="Verdana" panose="020B0604030504040204" pitchFamily="34" charset="0"/>
                        <a:cs typeface="Verdana" panose="020B0604030504040204" pitchFamily="34" charset="0"/>
                      </a:endParaRPr>
                    </a:p>
                  </a:txBody>
                  <a:tcPr marL="68580" marR="68580" marT="0" marB="0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256463885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y-GB" sz="1600" b="0" dirty="0">
                          <a:effectLst/>
                          <a:latin typeface="+mn-lt"/>
                          <a:ea typeface="Verdana" panose="020B0604030504040204" pitchFamily="34" charset="0"/>
                          <a:cs typeface="Verdana" panose="020B0604030504040204" pitchFamily="34" charset="0"/>
                        </a:rPr>
                        <a:t>Thalaist ti mo Tomos.</a:t>
                      </a:r>
                      <a:endParaRPr lang="en-GB" sz="1600" b="0" dirty="0">
                        <a:effectLst/>
                        <a:latin typeface="+mn-lt"/>
                        <a:ea typeface="Verdana" panose="020B0604030504040204" pitchFamily="34" charset="0"/>
                        <a:cs typeface="Verdana" panose="020B0604030504040204" pitchFamily="34" charset="0"/>
                      </a:endParaRPr>
                    </a:p>
                    <a:p>
                      <a:pPr algn="ctr"/>
                      <a:r>
                        <a:rPr lang="cy-GB" sz="1600" b="0" dirty="0">
                          <a:effectLst/>
                          <a:latin typeface="+mn-lt"/>
                          <a:ea typeface="Verdana" panose="020B0604030504040204" pitchFamily="34" charset="0"/>
                          <a:cs typeface="Verdana" panose="020B0604030504040204" pitchFamily="34" charset="0"/>
                        </a:rPr>
                        <a:t> </a:t>
                      </a:r>
                      <a:endParaRPr lang="en-GB" sz="1600" b="0" dirty="0">
                        <a:effectLst/>
                        <a:latin typeface="+mn-lt"/>
                        <a:ea typeface="Verdana" panose="020B0604030504040204" pitchFamily="34" charset="0"/>
                        <a:cs typeface="Verdana" panose="020B060403050404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b="0" i="1" dirty="0">
                          <a:effectLst/>
                          <a:latin typeface="+mn-lt"/>
                          <a:ea typeface="Verdana" panose="020B0604030504040204" pitchFamily="34" charset="0"/>
                          <a:cs typeface="Verdana" panose="020B0604030504040204" pitchFamily="34" charset="0"/>
                        </a:rPr>
                        <a:t>You didn’t pay Tomos. </a:t>
                      </a:r>
                      <a:endParaRPr lang="en-GB" sz="1600" b="0" dirty="0">
                        <a:effectLst/>
                        <a:latin typeface="+mn-lt"/>
                        <a:ea typeface="Verdana" panose="020B0604030504040204" pitchFamily="34" charset="0"/>
                        <a:cs typeface="Verdana" panose="020B0604030504040204" pitchFamily="34" charset="0"/>
                      </a:endParaRPr>
                    </a:p>
                  </a:txBody>
                  <a:tcPr marL="68580" marR="68580" marT="0" marB="0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47598556"/>
                  </a:ext>
                </a:extLst>
              </a:tr>
            </a:tbl>
          </a:graphicData>
        </a:graphic>
      </p:graphicFrame>
      <p:sp>
        <p:nvSpPr>
          <p:cNvPr id="3" name="Rectangle 1">
            <a:extLst>
              <a:ext uri="{FF2B5EF4-FFF2-40B4-BE49-F238E27FC236}">
                <a16:creationId xmlns:a16="http://schemas.microsoft.com/office/drawing/2014/main" id="{EF147442-7C2A-414F-B644-CFE9F11399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54474" y="2143352"/>
            <a:ext cx="6882650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9144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371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828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286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743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2004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657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cy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Hefyd mae’n digwydd gydag </a:t>
            </a:r>
          </a:p>
          <a:p>
            <a:pPr algn="ctr"/>
            <a:r>
              <a:rPr lang="cy-GB" sz="1600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enwau priod</a:t>
            </a:r>
            <a:r>
              <a:rPr lang="cy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cy-GB" sz="16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proper nouns</a:t>
            </a:r>
            <a:r>
              <a:rPr lang="cy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) e.e. Gethin, Mari</a:t>
            </a:r>
            <a:endParaRPr lang="en-GB" sz="16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cy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 </a:t>
            </a:r>
          </a:p>
          <a:p>
            <a:pPr algn="ctr"/>
            <a:r>
              <a:rPr lang="cy-GB" sz="1600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rhagenwau</a:t>
            </a:r>
            <a:r>
              <a:rPr lang="cy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cy-GB" sz="16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pronouns</a:t>
            </a:r>
            <a:r>
              <a:rPr lang="cy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) e.e. ni, chi</a:t>
            </a:r>
          </a:p>
          <a:p>
            <a:pPr algn="ctr"/>
            <a:endParaRPr lang="en-GB" sz="16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rydyn ni’n defnyddio </a:t>
            </a:r>
            <a:r>
              <a:rPr kumimoji="0" lang="cy-GB" altLang="en-US" sz="16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mo</a:t>
            </a: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(sef </a:t>
            </a:r>
            <a:r>
              <a:rPr kumimoji="0" lang="cy-GB" altLang="en-US" sz="16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ddim</a:t>
            </a: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+ </a:t>
            </a:r>
            <a:r>
              <a:rPr kumimoji="0" lang="cy-GB" altLang="en-US" sz="16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</a:t>
            </a: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1301452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21F4A93-2BAB-BC40-BB98-3188AF29CD59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7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305866-6908-134B-9C72-DA6714F8155C}"/>
              </a:ext>
            </a:extLst>
          </p:cNvPr>
          <p:cNvPicPr/>
          <p:nvPr/>
        </p:nvPicPr>
        <p:blipFill rotWithShape="1"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839277" y="1141368"/>
            <a:ext cx="3976061" cy="103612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m="http://schemas.openxmlformats.org/officeDocument/2006/math" xmlns:wp14="http://schemas.microsoft.com/office/word/2010/wordprocessingDrawing" xmlns:wp="http://schemas.openxmlformats.org/drawingml/2006/wordprocessingDrawing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pic="http://schemas.openxmlformats.org/drawingml/2006/picture" xmlns="" xmlns:mo="http://schemas.microsoft.com/office/mac/office/2008/main" xmlns:mv="urn:schemas-microsoft-com:mac:vml" xmlns:o="urn:schemas-microsoft-com:office:office" xmlns:v="urn:schemas-microsoft-com:vml" xmlns:w10="urn:schemas-microsoft-com:office:word" xmlns:w="http://schemas.openxmlformats.org/wordprocessingml/2006/main" xmlns:a14="http://schemas.microsoft.com/office/drawing/2010/main" xmlns:lc="http://schemas.openxmlformats.org/drawingml/2006/lockedCanvas"/>
            </a:ext>
          </a:extLst>
        </p:spPr>
      </p:pic>
      <p:sp>
        <p:nvSpPr>
          <p:cNvPr id="9" name="Rectangle 4">
            <a:extLst>
              <a:ext uri="{FF2B5EF4-FFF2-40B4-BE49-F238E27FC236}">
                <a16:creationId xmlns:a16="http://schemas.microsoft.com/office/drawing/2014/main" id="{34ABDFBA-699F-A943-ACBF-658C4865D3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9188" y="3581242"/>
            <a:ext cx="184731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31D3DDA9-3E89-7A42-B72A-2ED5E9CBBD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33711" y="1103923"/>
            <a:ext cx="2387192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 </a:t>
            </a:r>
            <a:endParaRPr lang="en-GB" dirty="0"/>
          </a:p>
          <a:p>
            <a:r>
              <a:rPr lang="en-GB" sz="3000" b="1" dirty="0"/>
              <a:t>Y </a:t>
            </a:r>
            <a:r>
              <a:rPr lang="en-GB" sz="3000" b="1" dirty="0" err="1"/>
              <a:t>treigladau</a:t>
            </a:r>
            <a:endParaRPr lang="en-GB" sz="3000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AE1F13A5-FD2F-2D47-9E47-CBFBC1E9B2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C1AAEE8-293F-E549-A0F8-D68F1B2CDCF6}"/>
              </a:ext>
            </a:extLst>
          </p:cNvPr>
          <p:cNvSpPr/>
          <p:nvPr/>
        </p:nvSpPr>
        <p:spPr>
          <a:xfrm>
            <a:off x="884778" y="2338156"/>
            <a:ext cx="278755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800" b="1" dirty="0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* </a:t>
            </a:r>
            <a:r>
              <a:rPr lang="en-GB" sz="1800" b="1" dirty="0" err="1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Cofiwch</a:t>
            </a:r>
            <a:r>
              <a:rPr lang="en-GB" sz="1800" b="1" dirty="0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fod</a:t>
            </a:r>
            <a:r>
              <a:rPr lang="en-GB" sz="1800" b="1" dirty="0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angen</a:t>
            </a:r>
            <a:r>
              <a:rPr lang="en-GB" sz="1800" b="1" dirty="0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treiglo’r</a:t>
            </a:r>
            <a:r>
              <a:rPr lang="en-GB" sz="1800" b="1" dirty="0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ferf</a:t>
            </a:r>
            <a:r>
              <a:rPr lang="en-GB" sz="1800" b="1" dirty="0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gyda’r</a:t>
            </a:r>
            <a:r>
              <a:rPr lang="en-GB" sz="1800" b="1" dirty="0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negyddol</a:t>
            </a:r>
            <a:r>
              <a:rPr lang="en-GB" sz="1800" b="1" dirty="0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! * </a:t>
            </a:r>
            <a:endParaRPr lang="en-GB" sz="18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D47ABF1-0F42-834C-ADA1-4B5AF1F7290C}"/>
              </a:ext>
            </a:extLst>
          </p:cNvPr>
          <p:cNvSpPr/>
          <p:nvPr/>
        </p:nvSpPr>
        <p:spPr>
          <a:xfrm>
            <a:off x="4263980" y="2200227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800" b="1" dirty="0" err="1">
                <a:solidFill>
                  <a:srgbClr val="19191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Treiglad</a:t>
            </a:r>
            <a:r>
              <a:rPr lang="en-GB" sz="1800" b="1" dirty="0">
                <a:solidFill>
                  <a:srgbClr val="19191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800" b="1" dirty="0" err="1">
                <a:solidFill>
                  <a:srgbClr val="19191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Llaes</a:t>
            </a:r>
            <a:r>
              <a:rPr lang="en-GB" sz="1800" b="1" dirty="0">
                <a:solidFill>
                  <a:srgbClr val="19191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800" dirty="0" err="1">
                <a:solidFill>
                  <a:srgbClr val="19191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gyda</a:t>
            </a:r>
            <a:r>
              <a:rPr lang="en-GB" sz="1800" dirty="0">
                <a:solidFill>
                  <a:srgbClr val="19191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800" b="1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P, T, C</a:t>
            </a:r>
            <a:r>
              <a:rPr lang="en-GB" sz="1800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800" dirty="0">
                <a:solidFill>
                  <a:srgbClr val="19191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</a:t>
            </a:r>
            <a:br>
              <a:rPr lang="en-GB" sz="1800" dirty="0">
                <a:solidFill>
                  <a:srgbClr val="19191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</a:br>
            <a:r>
              <a:rPr lang="en-GB" sz="1800" b="1" dirty="0" err="1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</a:t>
            </a:r>
            <a:r>
              <a:rPr lang="en-GB" sz="1800" dirty="0" err="1">
                <a:solidFill>
                  <a:srgbClr val="19191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aliff</a:t>
            </a:r>
            <a:r>
              <a:rPr lang="en-GB" sz="1800" dirty="0">
                <a:solidFill>
                  <a:srgbClr val="19191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hi </a:t>
            </a:r>
            <a:r>
              <a:rPr lang="en-GB" sz="1800" dirty="0" err="1">
                <a:solidFill>
                  <a:srgbClr val="19191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mohonyn</a:t>
            </a:r>
            <a:r>
              <a:rPr lang="en-GB" sz="1800" dirty="0">
                <a:solidFill>
                  <a:srgbClr val="19191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800" dirty="0" err="1">
                <a:solidFill>
                  <a:srgbClr val="19191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nhw</a:t>
            </a:r>
            <a:r>
              <a:rPr lang="en-GB" sz="1800" dirty="0">
                <a:solidFill>
                  <a:srgbClr val="19191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br>
              <a:rPr lang="en-GB" sz="1800" dirty="0">
                <a:solidFill>
                  <a:srgbClr val="19191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</a:br>
            <a:r>
              <a:rPr lang="en-GB" sz="1800" b="1" dirty="0" err="1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Ch</a:t>
            </a:r>
            <a:r>
              <a:rPr lang="en-GB" sz="1800" dirty="0" err="1">
                <a:solidFill>
                  <a:srgbClr val="19191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lywais</a:t>
            </a:r>
            <a:r>
              <a:rPr lang="en-GB" sz="1800" dirty="0">
                <a:solidFill>
                  <a:srgbClr val="19191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800" dirty="0" err="1">
                <a:solidFill>
                  <a:srgbClr val="19191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</a:t>
            </a:r>
            <a:r>
              <a:rPr lang="en-GB" sz="1800" dirty="0">
                <a:solidFill>
                  <a:srgbClr val="19191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800" dirty="0" err="1">
                <a:solidFill>
                  <a:srgbClr val="19191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mo’r</a:t>
            </a:r>
            <a:r>
              <a:rPr lang="en-GB" sz="1800" dirty="0">
                <a:solidFill>
                  <a:srgbClr val="19191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800" dirty="0" err="1">
                <a:solidFill>
                  <a:srgbClr val="19191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larwm</a:t>
            </a:r>
            <a:r>
              <a:rPr lang="en-GB" sz="1800" dirty="0">
                <a:solidFill>
                  <a:srgbClr val="19191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 </a:t>
            </a:r>
            <a:endParaRPr lang="en-GB" sz="1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800" b="1" dirty="0" err="1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Ph</a:t>
            </a:r>
            <a:r>
              <a:rPr lang="en-GB" sz="1800" dirty="0" err="1">
                <a:solidFill>
                  <a:srgbClr val="19191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arciais</a:t>
            </a:r>
            <a:r>
              <a:rPr lang="en-GB" sz="1800" dirty="0">
                <a:solidFill>
                  <a:srgbClr val="19191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800" dirty="0" err="1">
                <a:solidFill>
                  <a:srgbClr val="19191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</a:t>
            </a:r>
            <a:r>
              <a:rPr lang="en-GB" sz="1800" dirty="0">
                <a:solidFill>
                  <a:srgbClr val="19191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800" dirty="0" err="1">
                <a:solidFill>
                  <a:srgbClr val="19191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mo’r</a:t>
            </a:r>
            <a:r>
              <a:rPr lang="en-GB" sz="1800" dirty="0">
                <a:solidFill>
                  <a:srgbClr val="19191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car. </a:t>
            </a:r>
            <a:endParaRPr lang="en-GB" sz="1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8" name="Graphic 7" descr="Speech">
            <a:extLst>
              <a:ext uri="{FF2B5EF4-FFF2-40B4-BE49-F238E27FC236}">
                <a16:creationId xmlns:a16="http://schemas.microsoft.com/office/drawing/2014/main" id="{600C5830-92A3-374A-8BFB-5B9E0D8083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080695" y="1478074"/>
            <a:ext cx="6076094" cy="3285169"/>
          </a:xfrm>
          <a:prstGeom prst="rect">
            <a:avLst/>
          </a:prstGeom>
        </p:spPr>
      </p:pic>
      <p:pic>
        <p:nvPicPr>
          <p:cNvPr id="12" name="Graphic 11" descr="Speech">
            <a:extLst>
              <a:ext uri="{FF2B5EF4-FFF2-40B4-BE49-F238E27FC236}">
                <a16:creationId xmlns:a16="http://schemas.microsoft.com/office/drawing/2014/main" id="{E6F5E328-3981-2348-8B73-0FCE5CAB989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-433138" y="3205997"/>
            <a:ext cx="8277725" cy="330269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646FBEA-E002-C34E-92C4-3AFAFF5DB0C7}"/>
              </a:ext>
            </a:extLst>
          </p:cNvPr>
          <p:cNvSpPr/>
          <p:nvPr/>
        </p:nvSpPr>
        <p:spPr>
          <a:xfrm>
            <a:off x="1008691" y="4040303"/>
            <a:ext cx="651057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800" b="1" dirty="0" err="1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Treiglad</a:t>
            </a:r>
            <a:r>
              <a:rPr lang="en-GB" sz="1800" b="1" dirty="0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Meddal</a:t>
            </a:r>
            <a:r>
              <a:rPr lang="en-GB" sz="1800" b="1" dirty="0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gyda</a:t>
            </a:r>
            <a:r>
              <a:rPr lang="en-GB" sz="1800" dirty="0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sz="1800" b="1" dirty="0">
                <a:solidFill>
                  <a:srgbClr val="FF0000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B, D, G, </a:t>
            </a:r>
            <a:r>
              <a:rPr lang="en-GB" sz="1800" b="1" dirty="0" err="1">
                <a:solidFill>
                  <a:srgbClr val="FF0000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Ll</a:t>
            </a:r>
            <a:r>
              <a:rPr lang="en-GB" sz="1800" b="1" dirty="0">
                <a:solidFill>
                  <a:srgbClr val="FF0000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, M, Rh :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 err="1">
                <a:solidFill>
                  <a:srgbClr val="FF0000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Dd</a:t>
            </a:r>
            <a:r>
              <a:rPr lang="en-GB" sz="1800" dirty="0" err="1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arllenais</a:t>
            </a:r>
            <a:r>
              <a:rPr lang="en-GB" sz="1800" dirty="0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i</a:t>
            </a:r>
            <a:r>
              <a:rPr lang="en-GB" sz="1800" dirty="0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mo’r</a:t>
            </a:r>
            <a:r>
              <a:rPr lang="en-GB" sz="1800" dirty="0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ebost</a:t>
            </a:r>
            <a:r>
              <a:rPr lang="en-GB" sz="1800" dirty="0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.</a:t>
            </a:r>
            <a:br>
              <a:rPr lang="en-GB" sz="1800" dirty="0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</a:br>
            <a:r>
              <a:rPr lang="en-GB" sz="1800" b="1" dirty="0" err="1">
                <a:solidFill>
                  <a:srgbClr val="FF0000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F</a:t>
            </a:r>
            <a:r>
              <a:rPr lang="en-GB" sz="1800" dirty="0" err="1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wytodd</a:t>
            </a:r>
            <a:r>
              <a:rPr lang="en-GB" sz="1800" dirty="0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 e </a:t>
            </a:r>
            <a:r>
              <a:rPr lang="en-GB" sz="1800" dirty="0" err="1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mo’r</a:t>
            </a:r>
            <a:r>
              <a:rPr lang="en-GB" sz="1800" dirty="0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cinio</a:t>
            </a:r>
            <a:r>
              <a:rPr lang="en-GB" sz="1800" dirty="0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.</a:t>
            </a:r>
            <a:br>
              <a:rPr lang="en-GB" sz="1800" dirty="0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</a:br>
            <a:r>
              <a:rPr lang="en-GB" sz="1800" b="1" dirty="0" err="1">
                <a:solidFill>
                  <a:srgbClr val="FF0000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W</a:t>
            </a:r>
            <a:r>
              <a:rPr lang="en-GB" sz="1800" dirty="0" err="1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elais</a:t>
            </a:r>
            <a:r>
              <a:rPr lang="en-GB" sz="1800" dirty="0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i</a:t>
            </a:r>
            <a:r>
              <a:rPr lang="en-GB" sz="1800" dirty="0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mohoni</a:t>
            </a:r>
            <a:r>
              <a:rPr lang="en-GB" sz="1800" dirty="0">
                <a:solidFill>
                  <a:srgbClr val="191919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 hi. 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66676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9BA02067-F3F7-4946-9111-62663C1212B6}"/>
              </a:ext>
            </a:extLst>
          </p:cNvPr>
          <p:cNvSpPr txBox="1">
            <a:spLocks/>
          </p:cNvSpPr>
          <p:nvPr/>
        </p:nvSpPr>
        <p:spPr>
          <a:xfrm>
            <a:off x="2141034" y="1548278"/>
            <a:ext cx="4973444" cy="4005262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Font typeface="Wingdings 2" pitchFamily="2" charset="2"/>
              <a:buNone/>
            </a:pPr>
            <a:r>
              <a:rPr lang="en-GB" altLang="en-US" sz="3500" b="1" dirty="0">
                <a:cs typeface="Calibri" panose="020F0502020204030204" pitchFamily="34" charset="0"/>
              </a:rPr>
              <a:t>Gwaith </a:t>
            </a:r>
            <a:r>
              <a:rPr lang="en-GB" altLang="en-US" sz="3500" b="1" dirty="0" err="1">
                <a:cs typeface="Calibri" panose="020F0502020204030204" pitchFamily="34" charset="0"/>
              </a:rPr>
              <a:t>cartref</a:t>
            </a:r>
            <a:r>
              <a:rPr lang="en-GB" altLang="en-US" sz="3500" b="1" dirty="0">
                <a:cs typeface="Calibri" panose="020F0502020204030204" pitchFamily="34" charset="0"/>
              </a:rPr>
              <a:t>:</a:t>
            </a:r>
          </a:p>
          <a:p>
            <a:pPr algn="ctr">
              <a:buFont typeface="Wingdings 2" pitchFamily="2" charset="2"/>
              <a:buNone/>
            </a:pPr>
            <a:endParaRPr lang="en-GB" altLang="en-US" sz="3500" dirty="0">
              <a:cs typeface="Calibri" panose="020F0502020204030204" pitchFamily="34" charset="0"/>
            </a:endParaRPr>
          </a:p>
          <a:p>
            <a:pPr algn="ctr">
              <a:buFont typeface="Wingdings 2" pitchFamily="2" charset="2"/>
              <a:buNone/>
            </a:pPr>
            <a:r>
              <a:rPr lang="en-GB" altLang="en-US" sz="3500" dirty="0" err="1">
                <a:cs typeface="Calibri" panose="020F0502020204030204" pitchFamily="34" charset="0"/>
              </a:rPr>
              <a:t>Cwblhewch</a:t>
            </a:r>
            <a:r>
              <a:rPr lang="en-GB" altLang="en-US" sz="3500" dirty="0">
                <a:cs typeface="Calibri" panose="020F0502020204030204" pitchFamily="34" charset="0"/>
              </a:rPr>
              <a:t> (</a:t>
            </a:r>
            <a:r>
              <a:rPr lang="en-GB" altLang="en-US" sz="3500" i="1" dirty="0">
                <a:cs typeface="Calibri" panose="020F0502020204030204" pitchFamily="34" charset="0"/>
              </a:rPr>
              <a:t>complete</a:t>
            </a:r>
            <a:r>
              <a:rPr lang="en-GB" altLang="en-US" sz="3500" dirty="0">
                <a:cs typeface="Calibri" panose="020F0502020204030204" pitchFamily="34" charset="0"/>
              </a:rPr>
              <a:t>) y </a:t>
            </a:r>
            <a:r>
              <a:rPr lang="en-GB" altLang="en-US" sz="3500" dirty="0" err="1">
                <a:cs typeface="Calibri" panose="020F0502020204030204" pitchFamily="34" charset="0"/>
              </a:rPr>
              <a:t>tasgasu</a:t>
            </a:r>
            <a:r>
              <a:rPr lang="en-GB" altLang="en-US" sz="3500" dirty="0">
                <a:cs typeface="Calibri" panose="020F0502020204030204" pitchFamily="34" charset="0"/>
              </a:rPr>
              <a:t> </a:t>
            </a:r>
            <a:r>
              <a:rPr lang="en-GB" altLang="en-US" sz="3500" dirty="0" err="1">
                <a:cs typeface="Calibri" panose="020F0502020204030204" pitchFamily="34" charset="0"/>
              </a:rPr>
              <a:t>ym</a:t>
            </a:r>
            <a:r>
              <a:rPr lang="en-GB" altLang="en-US" sz="3500" dirty="0">
                <a:cs typeface="Calibri" panose="020F0502020204030204" pitchFamily="34" charset="0"/>
              </a:rPr>
              <a:t> </a:t>
            </a:r>
            <a:r>
              <a:rPr lang="en-GB" altLang="en-US" sz="3500" dirty="0" err="1">
                <a:cs typeface="Calibri" panose="020F0502020204030204" pitchFamily="34" charset="0"/>
              </a:rPr>
              <a:t>mhecyn</a:t>
            </a:r>
            <a:r>
              <a:rPr lang="en-GB" altLang="en-US" sz="3500" dirty="0">
                <a:cs typeface="Calibri" panose="020F0502020204030204" pitchFamily="34" charset="0"/>
              </a:rPr>
              <a:t> </a:t>
            </a:r>
            <a:r>
              <a:rPr lang="en-GB" altLang="en-US" sz="3500" dirty="0" err="1">
                <a:cs typeface="Calibri" panose="020F0502020204030204" pitchFamily="34" charset="0"/>
              </a:rPr>
              <a:t>gweithgareddau</a:t>
            </a:r>
            <a:r>
              <a:rPr lang="en-GB" altLang="en-US" sz="3500" dirty="0">
                <a:cs typeface="Calibri" panose="020F0502020204030204" pitchFamily="34" charset="0"/>
              </a:rPr>
              <a:t> </a:t>
            </a:r>
            <a:r>
              <a:rPr lang="en-GB" altLang="en-US" sz="3500" b="1" dirty="0" err="1">
                <a:solidFill>
                  <a:srgbClr val="FF0000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3500" b="1">
                <a:solidFill>
                  <a:srgbClr val="FF0000"/>
                </a:solidFill>
                <a:cs typeface="Calibri" panose="020F0502020204030204" pitchFamily="34" charset="0"/>
              </a:rPr>
              <a:t> 7 </a:t>
            </a:r>
            <a:r>
              <a:rPr lang="en-GB" altLang="en-US" sz="3500" dirty="0" err="1">
                <a:cs typeface="Calibri" panose="020F0502020204030204" pitchFamily="34" charset="0"/>
              </a:rPr>
              <a:t>erbyn</a:t>
            </a:r>
            <a:r>
              <a:rPr lang="en-GB" altLang="en-US" sz="3500" dirty="0">
                <a:cs typeface="Calibri" panose="020F0502020204030204" pitchFamily="34" charset="0"/>
              </a:rPr>
              <a:t> y </a:t>
            </a:r>
            <a:r>
              <a:rPr lang="en-GB" altLang="en-US" sz="3500" dirty="0" err="1">
                <a:cs typeface="Calibri" panose="020F0502020204030204" pitchFamily="34" charset="0"/>
              </a:rPr>
              <a:t>wers</a:t>
            </a:r>
            <a:r>
              <a:rPr lang="en-GB" altLang="en-US" sz="3500" dirty="0">
                <a:cs typeface="Calibri" panose="020F0502020204030204" pitchFamily="34" charset="0"/>
              </a:rPr>
              <a:t> </a:t>
            </a:r>
            <a:r>
              <a:rPr lang="en-GB" altLang="en-US" sz="3500" dirty="0" err="1">
                <a:cs typeface="Calibri" panose="020F0502020204030204" pitchFamily="34" charset="0"/>
              </a:rPr>
              <a:t>nesaf</a:t>
            </a:r>
            <a:r>
              <a:rPr lang="en-GB" altLang="en-US" sz="3500" dirty="0">
                <a:cs typeface="Calibri" panose="020F0502020204030204" pitchFamily="34" charset="0"/>
              </a:rPr>
              <a:t>.</a:t>
            </a:r>
          </a:p>
          <a:p>
            <a:pPr algn="ctr">
              <a:buFont typeface="Wingdings 2" pitchFamily="2" charset="2"/>
              <a:buNone/>
            </a:pPr>
            <a:br>
              <a:rPr lang="en-GB" altLang="en-US" sz="3500" dirty="0">
                <a:cs typeface="Calibri" panose="020F0502020204030204" pitchFamily="34" charset="0"/>
              </a:rPr>
            </a:br>
            <a:endParaRPr lang="en-GB" altLang="en-US" sz="3500" i="1" dirty="0">
              <a:solidFill>
                <a:srgbClr val="451964"/>
              </a:solidFill>
              <a:cs typeface="Calibri" panose="020F050202020403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CF0B12A-5ED5-C44C-AE1E-5D8779EFCDBE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6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2756356"/>
      </p:ext>
    </p:extLst>
  </p:cSld>
  <p:clrMapOvr>
    <a:masterClrMapping/>
  </p:clrMapOvr>
</p:sld>
</file>

<file path=ppt/theme/theme1.xml><?xml version="1.0" encoding="utf-8"?>
<a:theme xmlns:a="http://schemas.openxmlformats.org/drawingml/2006/main" name="Jachimo template">
  <a:themeElements>
    <a:clrScheme name="Custom 347">
      <a:dk1>
        <a:srgbClr val="000000"/>
      </a:dk1>
      <a:lt1>
        <a:srgbClr val="FFFFFF"/>
      </a:lt1>
      <a:dk2>
        <a:srgbClr val="7A868B"/>
      </a:dk2>
      <a:lt2>
        <a:srgbClr val="D5DEE2"/>
      </a:lt2>
      <a:accent1>
        <a:srgbClr val="FF4026"/>
      </a:accent1>
      <a:accent2>
        <a:srgbClr val="FFA300"/>
      </a:accent2>
      <a:accent3>
        <a:srgbClr val="FAD900"/>
      </a:accent3>
      <a:accent4>
        <a:srgbClr val="A6CD02"/>
      </a:accent4>
      <a:accent5>
        <a:srgbClr val="35C4CA"/>
      </a:accent5>
      <a:accent6>
        <a:srgbClr val="00A7EB"/>
      </a:accent6>
      <a:hlink>
        <a:srgbClr val="000000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24095</TotalTime>
  <Words>369</Words>
  <Application>Microsoft Macintosh PowerPoint</Application>
  <PresentationFormat>On-screen Show (4:3)</PresentationFormat>
  <Paragraphs>75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6" baseType="lpstr">
      <vt:lpstr>Arial</vt:lpstr>
      <vt:lpstr>Bangers</vt:lpstr>
      <vt:lpstr>Calibri</vt:lpstr>
      <vt:lpstr>Cambria</vt:lpstr>
      <vt:lpstr>Sniglet</vt:lpstr>
      <vt:lpstr>Times New Roman</vt:lpstr>
      <vt:lpstr>Verdana</vt:lpstr>
      <vt:lpstr>Wingdings 2</vt:lpstr>
      <vt:lpstr>Jachimo template</vt:lpstr>
      <vt:lpstr>Uned 7 CANOLRADD Cymraeg i Staff</vt:lpstr>
      <vt:lpstr>Croeso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Grwp Llandrillo Menai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Grwp Llandrillo Menai</dc:creator>
  <cp:lastModifiedBy>Catrin Evans-Thomas</cp:lastModifiedBy>
  <cp:revision>393</cp:revision>
  <cp:lastPrinted>2020-06-22T14:41:59Z</cp:lastPrinted>
  <dcterms:created xsi:type="dcterms:W3CDTF">2016-07-28T09:50:24Z</dcterms:created>
  <dcterms:modified xsi:type="dcterms:W3CDTF">2020-09-04T12:17:07Z</dcterms:modified>
</cp:coreProperties>
</file>