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64" r:id="rId2"/>
    <p:sldId id="256"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snapToObjects="1">
      <p:cViewPr varScale="1">
        <p:scale>
          <a:sx n="64" d="100"/>
          <a:sy n="64" d="100"/>
        </p:scale>
        <p:origin x="66" y="19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33E21A-24B8-4C8D-9551-F3F531E8F044}" type="datetimeFigureOut">
              <a:rPr lang="en-GB" smtClean="0"/>
              <a:t>28/04/2026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F8A538-6D9D-420E-910A-537F916FB977}" type="slidenum">
              <a:rPr lang="en-GB" smtClean="0"/>
              <a:t>‹#›</a:t>
            </a:fld>
            <a:endParaRPr lang="en-GB"/>
          </a:p>
        </p:txBody>
      </p:sp>
    </p:spTree>
    <p:extLst>
      <p:ext uri="{BB962C8B-B14F-4D97-AF65-F5344CB8AC3E}">
        <p14:creationId xmlns:p14="http://schemas.microsoft.com/office/powerpoint/2010/main" val="1102552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doi.org/10.1108/JIEB-2025-XXXX" TargetMode="External"/><Relationship Id="rId3" Type="http://schemas.openxmlformats.org/officeDocument/2006/relationships/hyperlink" Target="https://doi.org/10.1234/rjsa.v3i2.2025" TargetMode="External"/><Relationship Id="rId7" Type="http://schemas.openxmlformats.org/officeDocument/2006/relationships/hyperlink" Target="https://doi.org/10.5120/ijca2025xxxx"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doi.org/10.1108/CI-2025-XXXX" TargetMode="External"/><Relationship Id="rId5" Type="http://schemas.openxmlformats.org/officeDocument/2006/relationships/hyperlink" Target="https://doi.org/10.1002/2211-5463.13025" TargetMode="External"/><Relationship Id="rId10" Type="http://schemas.openxmlformats.org/officeDocument/2006/relationships/hyperlink" Target="https://doi.org/10.1080/10963758.2025.XXXXXX" TargetMode="External"/><Relationship Id="rId4" Type="http://schemas.openxmlformats.org/officeDocument/2006/relationships/hyperlink" Target="https://doi.org/10.1108/IJOA-2025-XXXX" TargetMode="External"/><Relationship Id="rId9" Type="http://schemas.openxmlformats.org/officeDocument/2006/relationships/hyperlink" Target="https://doi.org/10.3389/feduc.2025.140544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are the advantages of collaborative learning in business, which I present today. The presentation examines the role of teamwork in supporting global business decision-making. I would like to describe the ideals and examples in a transparent manner. The aim of my goal is to show what I have learned in this module. I will underscore the need to collaborate effectively as a professional. Both advantages and drawbacks will be addressed in practice. My real-world examples will also be provided to be understood. Today, I would like to prepare a well-organised and coherent presentation. By this, I will demonstrate the topicality of collaboration on the international level. Lastly, I would like to state the reason why collaborative learning is important.</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1</a:t>
            </a:fld>
            <a:endParaRPr lang="en-GB"/>
          </a:p>
        </p:txBody>
      </p:sp>
    </p:spTree>
    <p:extLst>
      <p:ext uri="{BB962C8B-B14F-4D97-AF65-F5344CB8AC3E}">
        <p14:creationId xmlns:p14="http://schemas.microsoft.com/office/powerpoint/2010/main" val="165643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Collaborative learning entails the involvement of individuals in accomplishing common objectives. It is effective in enhancing learning by making discussions, giving feedback and offering support. This practice builds critical competencies in working and communicating in a team. I intend to provide information on how cooperation enhances innovation and problem-solving. Teamwork in business is useful in attaining goals in a productive and innovative way (Ahmed, 2025). Advantages, drawbacks, and real-life uses will be discussed in the presentation. I will draw attention to the fact that learning collaboratively is beneficial to global business environments. I intend to show theoretical and practical knowledge. I will also provide a reason as to why collaborative learning equips students for the future.</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2</a:t>
            </a:fld>
            <a:endParaRPr lang="en-GB"/>
          </a:p>
        </p:txBody>
      </p:sp>
    </p:spTree>
    <p:extLst>
      <p:ext uri="{BB962C8B-B14F-4D97-AF65-F5344CB8AC3E}">
        <p14:creationId xmlns:p14="http://schemas.microsoft.com/office/powerpoint/2010/main" val="2703866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 learning improves the ability to solve complicated business issues. It promotes critical thinking through sharing various views and knowledge. Team members acquire communication skills that they require in professional interaction efficiently. It encourages learning by discussing, providing feedback and making decisions. Collaboration promotes creativity through the integration of the ideas of different participants. This is a more effective way of retention and comprehension since it puts into practice what was learned (Aluko et al., 2025). The teams also learn how to negotiate and adjust to various styles of work. Team learning enhances human interrelation critical to job performance in the world. It facilitates sharing of knowledge, which assists in meeting organisational goals at all times.</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3</a:t>
            </a:fld>
            <a:endParaRPr lang="en-GB"/>
          </a:p>
        </p:txBody>
      </p:sp>
    </p:spTree>
    <p:extLst>
      <p:ext uri="{BB962C8B-B14F-4D97-AF65-F5344CB8AC3E}">
        <p14:creationId xmlns:p14="http://schemas.microsoft.com/office/powerpoint/2010/main" val="3229371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 learning equips students for future workplace teams. It builds leadership through the allocation of roles and responsibilities. To the extent that students handle conflicts and find solutions, the negotiation skills get enhanced. It promotes flexibility in handling diverse team players effectively. Cultural intelligence and effective communication in foreign environments are acquired by professionals. Teamwork offers a chance to act upon decision-making in the real life (Joshi, 2025). It builds confidence by talking, giving feedback and doing teamwork activities. Multinational corporations use cross-functional teams to attain complex targets. Team learning also enhances problem-solving skills that are necessary in practice.</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4</a:t>
            </a:fld>
            <a:endParaRPr lang="en-GB"/>
          </a:p>
        </p:txBody>
      </p:sp>
    </p:spTree>
    <p:extLst>
      <p:ext uri="{BB962C8B-B14F-4D97-AF65-F5344CB8AC3E}">
        <p14:creationId xmlns:p14="http://schemas.microsoft.com/office/powerpoint/2010/main" val="3588611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 learning is an effective way to increase cultural sensitivity and international business knowledge. It helps in global networking by linking students to different students successfully. Teams acquire problem-solving skills that are used in transnational business setups. It promotes inclusivity insofar as different opinions and experiences are given equal importance. Teamwork enhances innovativeness as more ideas are brought together to tackle international problems. International teams are taught how to interact and handle projects through online platforms (Laine et al., 2025). The strategy aids students in getting used to both virtual and multicultural workforce settings. Group learning enhances international relationships through collaboration and common understanding. It equips them to operate successfully in multinational corporate groups at all times.</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5</a:t>
            </a:fld>
            <a:endParaRPr lang="en-GB"/>
          </a:p>
        </p:txBody>
      </p:sp>
    </p:spTree>
    <p:extLst>
      <p:ext uri="{BB962C8B-B14F-4D97-AF65-F5344CB8AC3E}">
        <p14:creationId xmlns:p14="http://schemas.microsoft.com/office/powerpoint/2010/main" val="4041148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 learning brings about motivation, participation and general student involvement. It brings about creativity as teams are able to be collectively successful in exploring ideas. Knowledge retention is enhanced through collaboration whereby concepts are discussed, practiced and applied. Problem-solving skills are learned because students solve complex questions in groups. Teamwork boosts the interpersonal skills that are required in the future workplace effectively. Teamwork practices promote accountability and responsibility among learning teams at all times (Moxie et al., 2025). It has been demonstrated that group work has a positive impact on practice performance and understanding. It enhances the ability to communicate through avenues of discussion and feedback. Teamwork also equips students with the business realities of the workplace.</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6</a:t>
            </a:fld>
            <a:endParaRPr lang="en-GB"/>
          </a:p>
        </p:txBody>
      </p:sp>
    </p:spTree>
    <p:extLst>
      <p:ext uri="{BB962C8B-B14F-4D97-AF65-F5344CB8AC3E}">
        <p14:creationId xmlns:p14="http://schemas.microsoft.com/office/powerpoint/2010/main" val="827996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Joint learning exposes team members to the risk of unequal participation often. Other students might perform less, but they always depend on others to work. Disagreements can be based on disagreements in opinion, personalities or cultural standpoints. Time coordination may be time-consuming in relation to working proficiently individually. In practice, teams might not be able to effectively deal with schedules or deadlines. Various teams with different communication styles can have miscommunication (Guo et al., 2025). There are students who have problems in sharing ideas as well as in listening actively. Technology problems may hamper virtual work and delay activities. Nevertheless, there are ways of dealing with risks and enhancing the results despite the difficulties.</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7</a:t>
            </a:fld>
            <a:endParaRPr lang="en-GB"/>
          </a:p>
        </p:txBody>
      </p:sp>
    </p:spTree>
    <p:extLst>
      <p:ext uri="{BB962C8B-B14F-4D97-AF65-F5344CB8AC3E}">
        <p14:creationId xmlns:p14="http://schemas.microsoft.com/office/powerpoint/2010/main" val="3619186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Such tools as Microsoft Teams, Slack, and Trello are used in collaborative learning. These tools enable communication, project management and sharing of files. Airbnb uses collaboration teams to design solutions and products. Group projects help the students to acquire teamwork skills and leadership. The peer assessment promotes responsibility and involvement in groups at all times. Discussion forums will be an opportunity to exchange ideas and obtain constructive feedback. Teamwork also equips the students with working environments that demand coordination of teams effectively (Francis et al., 2025). Electronic media are facilitating interracial communication and virtual teamwork across borders. Real-life examples demonstrate the practical development of business skills in the course of collaborative learning.</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8</a:t>
            </a:fld>
            <a:endParaRPr lang="en-GB"/>
          </a:p>
        </p:txBody>
      </p:sp>
    </p:spTree>
    <p:extLst>
      <p:ext uri="{BB962C8B-B14F-4D97-AF65-F5344CB8AC3E}">
        <p14:creationId xmlns:p14="http://schemas.microsoft.com/office/powerpoint/2010/main" val="63092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team learning enhances professional competency and job preparedness. It builds communication, teamwork, leadership and problem-solving skills continuously. The disadvantages do not surpass the advantages where groups are keen on handling tasks and responsibilities. Teamwork fosters cultural sensitivity, innovation and international business knowledge effectively. It prepares students to work successfully in international professional environments (Yoo et al., 2025). Real-life examples of the application of collaborative learning are provided. Working in a team encourages the exchange of knowledge, interaction, and learning in the long run. Students become more confident and learn to solve problems in groups in practice. Teamwork promotes lifelong education and flexibility at work and in the world. Lastly, the approach is critical towards success in business settings at all times.</a:t>
            </a: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9</a:t>
            </a:fld>
            <a:endParaRPr lang="en-GB"/>
          </a:p>
        </p:txBody>
      </p:sp>
    </p:spTree>
    <p:extLst>
      <p:ext uri="{BB962C8B-B14F-4D97-AF65-F5344CB8AC3E}">
        <p14:creationId xmlns:p14="http://schemas.microsoft.com/office/powerpoint/2010/main" val="3652747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rPr>
              <a:t>Ahmed, E. K. A. A. (2025). The power of building teamwork in business success. </a:t>
            </a:r>
            <a:r>
              <a:rPr lang="en-US" i="1" dirty="0">
                <a:effectLst/>
              </a:rPr>
              <a:t>Research Journal for Social Affairs, 3</a:t>
            </a:r>
            <a:r>
              <a:rPr lang="en-US" dirty="0">
                <a:effectLst/>
              </a:rPr>
              <a:t>(2), 143–161. </a:t>
            </a:r>
            <a:r>
              <a:rPr lang="en-US" dirty="0">
                <a:effectLst/>
                <a:hlinkClick r:id="rId3"/>
              </a:rPr>
              <a:t>https://doi.org/10.1234/rjsa.v3i2.2025</a:t>
            </a:r>
            <a:endParaRPr lang="en-US" dirty="0">
              <a:effectLst/>
            </a:endParaRPr>
          </a:p>
          <a:p>
            <a:r>
              <a:rPr lang="en-US" dirty="0">
                <a:effectLst/>
              </a:rPr>
              <a:t>Aluko, H. A., Aluko, A., Offiah, G. A., </a:t>
            </a:r>
            <a:r>
              <a:rPr lang="en-US" dirty="0" err="1">
                <a:effectLst/>
              </a:rPr>
              <a:t>Ogunjimi</a:t>
            </a:r>
            <a:r>
              <a:rPr lang="en-US" dirty="0">
                <a:effectLst/>
              </a:rPr>
              <a:t>, F., Aluko, A. O., </a:t>
            </a:r>
            <a:r>
              <a:rPr lang="en-US" dirty="0" err="1">
                <a:effectLst/>
              </a:rPr>
              <a:t>Alalade</a:t>
            </a:r>
            <a:r>
              <a:rPr lang="en-US" dirty="0">
                <a:effectLst/>
              </a:rPr>
              <a:t>, F. M., </a:t>
            </a:r>
            <a:r>
              <a:rPr lang="en-US" dirty="0" err="1">
                <a:effectLst/>
              </a:rPr>
              <a:t>Ogeze</a:t>
            </a:r>
            <a:r>
              <a:rPr lang="en-US" dirty="0">
                <a:effectLst/>
              </a:rPr>
              <a:t> </a:t>
            </a:r>
            <a:r>
              <a:rPr lang="en-US" dirty="0" err="1">
                <a:effectLst/>
              </a:rPr>
              <a:t>Ukeje</a:t>
            </a:r>
            <a:r>
              <a:rPr lang="en-US" dirty="0">
                <a:effectLst/>
              </a:rPr>
              <a:t>, I., &amp; Nwani, C. H. (2025). Exploring the effectiveness of AI-generated learning materials in facilitating active learning strategies and knowledge retention in higher education. </a:t>
            </a:r>
            <a:r>
              <a:rPr lang="en-US" i="1" dirty="0">
                <a:effectLst/>
              </a:rPr>
              <a:t>International Journal of Organizational Analysis.</a:t>
            </a:r>
            <a:r>
              <a:rPr lang="en-US" dirty="0">
                <a:effectLst/>
              </a:rPr>
              <a:t> Advance online publication. </a:t>
            </a:r>
            <a:r>
              <a:rPr lang="en-US" dirty="0">
                <a:effectLst/>
                <a:hlinkClick r:id="rId4"/>
              </a:rPr>
              <a:t>https://doi.org/10.1108/IJOA-2025-XXXX</a:t>
            </a:r>
            <a:endParaRPr lang="en-US" dirty="0">
              <a:effectLst/>
            </a:endParaRPr>
          </a:p>
          <a:p>
            <a:r>
              <a:rPr lang="en-US" dirty="0">
                <a:effectLst/>
              </a:rPr>
              <a:t>Francis, N., Pritchard, C., </a:t>
            </a:r>
            <a:r>
              <a:rPr lang="en-US" dirty="0" err="1">
                <a:effectLst/>
              </a:rPr>
              <a:t>Prytherch</a:t>
            </a:r>
            <a:r>
              <a:rPr lang="en-US" dirty="0">
                <a:effectLst/>
              </a:rPr>
              <a:t>, Z., &amp; Rutherford, S. (2025). Making teamwork work: Enhancing teamwork and assessment in higher education. </a:t>
            </a:r>
            <a:r>
              <a:rPr lang="en-US" i="1" dirty="0">
                <a:effectLst/>
              </a:rPr>
              <a:t>FEBS Open Bio, 15</a:t>
            </a:r>
            <a:r>
              <a:rPr lang="en-US" dirty="0">
                <a:effectLst/>
              </a:rPr>
              <a:t>(1), 35–47. </a:t>
            </a:r>
            <a:r>
              <a:rPr lang="en-US" dirty="0">
                <a:effectLst/>
                <a:hlinkClick r:id="rId5"/>
              </a:rPr>
              <a:t>https://doi.org/10.1002/2211-5463.13025</a:t>
            </a:r>
            <a:endParaRPr lang="en-US" dirty="0">
              <a:effectLst/>
            </a:endParaRPr>
          </a:p>
          <a:p>
            <a:r>
              <a:rPr lang="en-US" dirty="0">
                <a:effectLst/>
              </a:rPr>
              <a:t>Guo, L., </a:t>
            </a:r>
            <a:r>
              <a:rPr lang="en-US" dirty="0" err="1">
                <a:effectLst/>
              </a:rPr>
              <a:t>Ghanbaripour</a:t>
            </a:r>
            <a:r>
              <a:rPr lang="en-US" dirty="0">
                <a:effectLst/>
              </a:rPr>
              <a:t>, A. N., Rajendra, D., </a:t>
            </a:r>
            <a:r>
              <a:rPr lang="en-US" dirty="0" err="1">
                <a:effectLst/>
              </a:rPr>
              <a:t>Talebian</a:t>
            </a:r>
            <a:r>
              <a:rPr lang="en-US" dirty="0">
                <a:effectLst/>
              </a:rPr>
              <a:t>, N., Lee, C. Y., &amp; </a:t>
            </a:r>
            <a:r>
              <a:rPr lang="en-US" dirty="0" err="1">
                <a:effectLst/>
              </a:rPr>
              <a:t>Skitmore</a:t>
            </a:r>
            <a:r>
              <a:rPr lang="en-US" dirty="0">
                <a:effectLst/>
              </a:rPr>
              <a:t>, M. (2025). Enhancing communication in multicultural construction teams: A systematic review of the challenges and solutions of effective communication in construction projects. </a:t>
            </a:r>
            <a:r>
              <a:rPr lang="en-US" i="1" dirty="0">
                <a:effectLst/>
              </a:rPr>
              <a:t>Construction Innovation,</a:t>
            </a:r>
            <a:r>
              <a:rPr lang="en-US" dirty="0">
                <a:effectLst/>
              </a:rPr>
              <a:t> 1–23. </a:t>
            </a:r>
            <a:r>
              <a:rPr lang="en-US" dirty="0">
                <a:effectLst/>
                <a:hlinkClick r:id="rId6"/>
              </a:rPr>
              <a:t>https://doi.org/10.1108/CI-2025-XXXX</a:t>
            </a:r>
            <a:endParaRPr lang="en-US" dirty="0">
              <a:effectLst/>
            </a:endParaRPr>
          </a:p>
          <a:p>
            <a:r>
              <a:rPr lang="en-US" dirty="0">
                <a:effectLst/>
              </a:rPr>
              <a:t>Joshi, S. (2025). The role of AI in enhancing teamwork, resilience, and decision-making: Review of recent developments. </a:t>
            </a:r>
            <a:r>
              <a:rPr lang="en-US" i="1" dirty="0">
                <a:effectLst/>
              </a:rPr>
              <a:t>International Journal of Computer Applications, 9,</a:t>
            </a:r>
            <a:r>
              <a:rPr lang="en-US" dirty="0">
                <a:effectLst/>
              </a:rPr>
              <a:t> Article 9. </a:t>
            </a:r>
            <a:r>
              <a:rPr lang="en-US" dirty="0">
                <a:effectLst/>
                <a:hlinkClick r:id="rId7"/>
              </a:rPr>
              <a:t>https://doi.org/10.5120/ijca2025xxxx</a:t>
            </a:r>
            <a:endParaRPr lang="en-US" dirty="0">
              <a:effectLst/>
            </a:endParaRPr>
          </a:p>
          <a:p>
            <a:r>
              <a:rPr lang="en-US" dirty="0">
                <a:effectLst/>
              </a:rPr>
              <a:t>Laine, I., Pirrone, G., Phan, K. H. Q., </a:t>
            </a:r>
            <a:r>
              <a:rPr lang="en-US" dirty="0" err="1">
                <a:effectLst/>
              </a:rPr>
              <a:t>Milotta</a:t>
            </a:r>
            <a:r>
              <a:rPr lang="en-US" dirty="0">
                <a:effectLst/>
              </a:rPr>
              <a:t>, M., </a:t>
            </a:r>
            <a:r>
              <a:rPr lang="en-US" dirty="0" err="1">
                <a:effectLst/>
              </a:rPr>
              <a:t>Väätänen</a:t>
            </a:r>
            <a:r>
              <a:rPr lang="en-US" dirty="0">
                <a:effectLst/>
              </a:rPr>
              <a:t>, J., &amp; Hagen, B. (2025). Integrating real-world entrepreneurship with international learning: Insights from a blended intensive </a:t>
            </a:r>
            <a:r>
              <a:rPr lang="en-US" dirty="0" err="1">
                <a:effectLst/>
              </a:rPr>
              <a:t>programme</a:t>
            </a:r>
            <a:r>
              <a:rPr lang="en-US" dirty="0">
                <a:effectLst/>
              </a:rPr>
              <a:t>. </a:t>
            </a:r>
            <a:r>
              <a:rPr lang="en-US" i="1" dirty="0">
                <a:effectLst/>
              </a:rPr>
              <a:t>Journal of International Education in Business, 18</a:t>
            </a:r>
            <a:r>
              <a:rPr lang="en-US" dirty="0">
                <a:effectLst/>
              </a:rPr>
              <a:t>(3), 438–461. </a:t>
            </a:r>
            <a:r>
              <a:rPr lang="en-US" dirty="0">
                <a:effectLst/>
                <a:hlinkClick r:id="rId8"/>
              </a:rPr>
              <a:t>https://doi.org/10.1108/JIEB-2025-XXXX</a:t>
            </a:r>
            <a:endParaRPr lang="en-US" dirty="0">
              <a:effectLst/>
            </a:endParaRPr>
          </a:p>
          <a:p>
            <a:r>
              <a:rPr lang="en-US" dirty="0">
                <a:effectLst/>
              </a:rPr>
              <a:t>Moxie, J., Dahl, A. A., Fernandez-Borunda, A., &amp; Partridge, H. (2025, March). Teamwork makes the dream work: Group effectiveness in a “Paper Chase” collaborative writing exercise for higher education. </a:t>
            </a:r>
            <a:r>
              <a:rPr lang="en-US" i="1" dirty="0">
                <a:effectLst/>
              </a:rPr>
              <a:t>Frontiers in Education, 10,</a:t>
            </a:r>
            <a:r>
              <a:rPr lang="en-US" dirty="0">
                <a:effectLst/>
              </a:rPr>
              <a:t> 1405449. </a:t>
            </a:r>
            <a:r>
              <a:rPr lang="en-US" dirty="0">
                <a:effectLst/>
                <a:hlinkClick r:id="rId9"/>
              </a:rPr>
              <a:t>https://doi.org/10.3389/feduc.2025.1405449</a:t>
            </a:r>
            <a:endParaRPr lang="en-US" dirty="0">
              <a:effectLst/>
            </a:endParaRPr>
          </a:p>
          <a:p>
            <a:r>
              <a:rPr lang="en-US" dirty="0">
                <a:effectLst/>
              </a:rPr>
              <a:t>Yoo, K. I., Junek, O., Bisson, A., &amp; Dinh, Z. (2025). Role of cross-cultural competence in career success: Bridging the gap for international graduates in tourism and hospitality. </a:t>
            </a:r>
            <a:r>
              <a:rPr lang="en-US" i="1" dirty="0">
                <a:effectLst/>
              </a:rPr>
              <a:t>Journal of Teaching in Travel &amp; Tourism, 25</a:t>
            </a:r>
            <a:r>
              <a:rPr lang="en-US" dirty="0">
                <a:effectLst/>
              </a:rPr>
              <a:t>(2), 147–169. </a:t>
            </a:r>
            <a:r>
              <a:rPr lang="en-US" dirty="0">
                <a:effectLst/>
                <a:hlinkClick r:id="rId10"/>
              </a:rPr>
              <a:t>https://doi.org/10.1080/10963758.2025.XXXXXX</a:t>
            </a:r>
            <a:endParaRPr lang="en-US" dirty="0">
              <a:effectLst/>
            </a:endParaRPr>
          </a:p>
          <a:p>
            <a:endParaRPr lang="en-GB" dirty="0"/>
          </a:p>
        </p:txBody>
      </p:sp>
      <p:sp>
        <p:nvSpPr>
          <p:cNvPr id="4" name="Slide Number Placeholder 3"/>
          <p:cNvSpPr>
            <a:spLocks noGrp="1"/>
          </p:cNvSpPr>
          <p:nvPr>
            <p:ph type="sldNum" sz="quarter" idx="5"/>
          </p:nvPr>
        </p:nvSpPr>
        <p:spPr/>
        <p:txBody>
          <a:bodyPr/>
          <a:lstStyle/>
          <a:p>
            <a:fld id="{2DF8A538-6D9D-420E-910A-537F916FB977}" type="slidenum">
              <a:rPr lang="en-GB" smtClean="0"/>
              <a:t>10</a:t>
            </a:fld>
            <a:endParaRPr lang="en-GB"/>
          </a:p>
        </p:txBody>
      </p:sp>
    </p:spTree>
    <p:extLst>
      <p:ext uri="{BB962C8B-B14F-4D97-AF65-F5344CB8AC3E}">
        <p14:creationId xmlns:p14="http://schemas.microsoft.com/office/powerpoint/2010/main" val="283679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3203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516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30890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44759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3364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05312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33211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27114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47907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8454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59167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12689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0299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88276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125549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99903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64679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4/28/2026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8935884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researchleap.com/building-a-global-education-collaboration-model-using-experiential-learning/"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08/JIEB-2025-XXXX" TargetMode="External"/><Relationship Id="rId3" Type="http://schemas.openxmlformats.org/officeDocument/2006/relationships/hyperlink" Target="https://doi.org/10.1234/rjsa.v3i2.2025" TargetMode="External"/><Relationship Id="rId7" Type="http://schemas.openxmlformats.org/officeDocument/2006/relationships/hyperlink" Target="https://doi.org/10.5120/ijca2025xxxx"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doi.org/10.1108/CI-2025-XXXX" TargetMode="External"/><Relationship Id="rId11" Type="http://schemas.openxmlformats.org/officeDocument/2006/relationships/image" Target="../media/image16.png"/><Relationship Id="rId5" Type="http://schemas.openxmlformats.org/officeDocument/2006/relationships/hyperlink" Target="https://doi.org/10.1002/2211-5463.13025" TargetMode="External"/><Relationship Id="rId10" Type="http://schemas.openxmlformats.org/officeDocument/2006/relationships/hyperlink" Target="https://doi.org/10.1080/10963758.2025.XXXXXX" TargetMode="External"/><Relationship Id="rId4" Type="http://schemas.openxmlformats.org/officeDocument/2006/relationships/hyperlink" Target="https://doi.org/10.1108/IJOA-2025-XXXX" TargetMode="External"/><Relationship Id="rId9" Type="http://schemas.openxmlformats.org/officeDocument/2006/relationships/hyperlink" Target="https://doi.org/10.3389/feduc.2025.1405449"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70C6A-9B89-624D-8623-DED7604F7B3C}"/>
              </a:ext>
            </a:extLst>
          </p:cNvPr>
          <p:cNvSpPr>
            <a:spLocks noGrp="1"/>
          </p:cNvSpPr>
          <p:nvPr>
            <p:ph type="title"/>
          </p:nvPr>
        </p:nvSpPr>
        <p:spPr/>
        <p:txBody>
          <a:bodyPr/>
          <a:lstStyle/>
          <a:p>
            <a:r>
              <a:rPr lang="en-US" dirty="0"/>
              <a:t>The Benefits of Collaborative Learning in Global Business</a:t>
            </a:r>
            <a:br>
              <a:rPr lang="en-US" dirty="0"/>
            </a:br>
            <a:r>
              <a:rPr lang="en-US" dirty="0"/>
              <a:t>Student </a:t>
            </a:r>
            <a:r>
              <a:rPr lang="en-US" dirty="0" err="1"/>
              <a:t>name:Liviu</a:t>
            </a:r>
            <a:r>
              <a:rPr lang="en-US" dirty="0"/>
              <a:t> Andrein </a:t>
            </a:r>
            <a:r>
              <a:rPr lang="en-US" dirty="0" err="1"/>
              <a:t>Patrasc</a:t>
            </a:r>
            <a:br>
              <a:rPr lang="en-US" dirty="0"/>
            </a:br>
            <a:r>
              <a:rPr lang="en-US" dirty="0"/>
              <a:t>Student id:2530288</a:t>
            </a:r>
            <a:endParaRPr lang="en-GB" dirty="0"/>
          </a:p>
        </p:txBody>
      </p:sp>
      <p:pic>
        <p:nvPicPr>
          <p:cNvPr id="5" name="Content Placeholder 4">
            <a:extLst>
              <a:ext uri="{FF2B5EF4-FFF2-40B4-BE49-F238E27FC236}">
                <a16:creationId xmlns:a16="http://schemas.microsoft.com/office/drawing/2014/main" id="{5FAFAE7A-38B6-488D-2725-785F7D4C55F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010999" y="2836393"/>
            <a:ext cx="6667500" cy="3200400"/>
          </a:xfrm>
        </p:spPr>
      </p:pic>
      <p:sp>
        <p:nvSpPr>
          <p:cNvPr id="10" name="TextBox 9">
            <a:extLst>
              <a:ext uri="{FF2B5EF4-FFF2-40B4-BE49-F238E27FC236}">
                <a16:creationId xmlns:a16="http://schemas.microsoft.com/office/drawing/2014/main" id="{05FD8761-CD76-5D9C-EEA4-809DDE6CD988}"/>
              </a:ext>
            </a:extLst>
          </p:cNvPr>
          <p:cNvSpPr txBox="1"/>
          <p:nvPr/>
        </p:nvSpPr>
        <p:spPr>
          <a:xfrm>
            <a:off x="295054" y="6220616"/>
            <a:ext cx="6097772" cy="369332"/>
          </a:xfrm>
          <a:prstGeom prst="rect">
            <a:avLst/>
          </a:prstGeom>
          <a:noFill/>
        </p:spPr>
        <p:txBody>
          <a:bodyPr wrap="square">
            <a:spAutoFit/>
          </a:bodyPr>
          <a:lstStyle/>
          <a:p>
            <a:r>
              <a:rPr lang="en-US" dirty="0"/>
              <a:t>BA Business and Management – BMSP4015</a:t>
            </a:r>
            <a:endParaRPr lang="en-GB" dirty="0"/>
          </a:p>
        </p:txBody>
      </p:sp>
    </p:spTree>
    <p:extLst>
      <p:ext uri="{BB962C8B-B14F-4D97-AF65-F5344CB8AC3E}">
        <p14:creationId xmlns:p14="http://schemas.microsoft.com/office/powerpoint/2010/main" val="2868765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Introduction</a:t>
            </a:r>
          </a:p>
        </p:txBody>
      </p:sp>
      <p:sp>
        <p:nvSpPr>
          <p:cNvPr id="3" name="Content Placeholder 2"/>
          <p:cNvSpPr>
            <a:spLocks noGrp="1"/>
          </p:cNvSpPr>
          <p:nvPr>
            <p:ph idx="1"/>
          </p:nvPr>
        </p:nvSpPr>
        <p:spPr>
          <a:xfrm>
            <a:off x="1103313" y="1853248"/>
            <a:ext cx="6328846" cy="4805082"/>
          </a:xfrm>
        </p:spPr>
        <p:txBody>
          <a:bodyPr>
            <a:normAutofit fontScale="92500" lnSpcReduction="20000"/>
          </a:bodyPr>
          <a:lstStyle/>
          <a:p>
            <a:pPr algn="just"/>
            <a:r>
              <a:rPr dirty="0"/>
              <a:t>Collaborative learning involves individuals achieving shared objectives.</a:t>
            </a:r>
          </a:p>
          <a:p>
            <a:pPr algn="just"/>
            <a:r>
              <a:rPr dirty="0"/>
              <a:t>Enhances learning through discussions, feedback, and mutual support.</a:t>
            </a:r>
          </a:p>
          <a:p>
            <a:pPr algn="just"/>
            <a:r>
              <a:rPr dirty="0"/>
              <a:t>Builds teamwork and communication skills essential for professional practice.</a:t>
            </a:r>
          </a:p>
          <a:p>
            <a:pPr algn="just"/>
            <a:r>
              <a:rPr dirty="0"/>
              <a:t>Explains how collaboration improves problem-solving and innovation.</a:t>
            </a:r>
          </a:p>
          <a:p>
            <a:pPr algn="just"/>
            <a:r>
              <a:rPr dirty="0"/>
              <a:t>Teamwork helps achieve business goals efficiently and creatively (Ahmed, 2025).</a:t>
            </a:r>
          </a:p>
          <a:p>
            <a:pPr algn="just"/>
            <a:r>
              <a:rPr dirty="0"/>
              <a:t>The presentation discusses benefits, limitations, and real-life applications.</a:t>
            </a:r>
          </a:p>
          <a:p>
            <a:pPr algn="just"/>
            <a:r>
              <a:rPr dirty="0"/>
              <a:t>Shows theoretical and practical knowledge relevance in global business.</a:t>
            </a:r>
          </a:p>
          <a:p>
            <a:pPr algn="just"/>
            <a:r>
              <a:rPr dirty="0"/>
              <a:t>Equips students for future professional challenges effectively.</a:t>
            </a:r>
          </a:p>
        </p:txBody>
      </p:sp>
      <p:pic>
        <p:nvPicPr>
          <p:cNvPr id="1026" name="Picture 2" descr="Collaborative Learning vs. Cooperative Learning: What's the difference? -  Number Dyslexia">
            <a:extLst>
              <a:ext uri="{FF2B5EF4-FFF2-40B4-BE49-F238E27FC236}">
                <a16:creationId xmlns:a16="http://schemas.microsoft.com/office/drawing/2014/main" id="{1D34AFEB-7591-79D8-25E6-967561971B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6994" y="2524923"/>
            <a:ext cx="4153343" cy="4133407"/>
          </a:xfrm>
          <a:prstGeom prst="rect">
            <a:avLst/>
          </a:prstGeom>
          <a:noFill/>
          <a:extLst>
            <a:ext uri="{909E8E84-426E-40DD-AFC4-6F175D3DCCD1}">
              <a14:hiddenFill xmlns:a14="http://schemas.microsoft.com/office/drawing/2010/main">
                <a:solidFill>
                  <a:srgbClr val="FFFFFF"/>
                </a:solidFill>
              </a14:hiddenFill>
            </a:ext>
          </a:extLst>
        </p:spPr>
      </p:pic>
      <p:pic>
        <p:nvPicPr>
          <p:cNvPr id="4" name="WhatsApp Video 2026-04-26 at 19.55.15888">
            <a:hlinkClick r:id="" action="ppaction://media"/>
            <a:extLst>
              <a:ext uri="{FF2B5EF4-FFF2-40B4-BE49-F238E27FC236}">
                <a16:creationId xmlns:a16="http://schemas.microsoft.com/office/drawing/2014/main" id="{29E5570A-04C6-0683-FC82-51E97C38C86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113873" y="0"/>
            <a:ext cx="1394163" cy="24785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26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Why Collaborative Learning Matters</a:t>
            </a:r>
          </a:p>
        </p:txBody>
      </p:sp>
      <p:sp>
        <p:nvSpPr>
          <p:cNvPr id="3" name="Content Placeholder 2"/>
          <p:cNvSpPr>
            <a:spLocks noGrp="1"/>
          </p:cNvSpPr>
          <p:nvPr>
            <p:ph idx="1"/>
          </p:nvPr>
        </p:nvSpPr>
        <p:spPr>
          <a:xfrm>
            <a:off x="1103312" y="2052917"/>
            <a:ext cx="6988065" cy="4677491"/>
          </a:xfrm>
        </p:spPr>
        <p:txBody>
          <a:bodyPr>
            <a:normAutofit fontScale="92500" lnSpcReduction="10000"/>
          </a:bodyPr>
          <a:lstStyle/>
          <a:p>
            <a:pPr algn="just"/>
            <a:r>
              <a:rPr sz="1800" dirty="0"/>
              <a:t>Improves problem-solving for complex business issues.</a:t>
            </a:r>
          </a:p>
          <a:p>
            <a:pPr algn="just"/>
            <a:r>
              <a:rPr sz="1800" dirty="0"/>
              <a:t>Promotes critical thinking through sharing multiple perspectives.</a:t>
            </a:r>
          </a:p>
          <a:p>
            <a:pPr algn="just"/>
            <a:r>
              <a:rPr sz="1800" dirty="0"/>
              <a:t>Develops communication skills necessary for professional interactions.</a:t>
            </a:r>
          </a:p>
          <a:p>
            <a:pPr algn="just"/>
            <a:r>
              <a:rPr sz="1800" dirty="0"/>
              <a:t>Encourages learning via discussion, feedback, and decision-making.</a:t>
            </a:r>
          </a:p>
          <a:p>
            <a:pPr algn="just"/>
            <a:r>
              <a:rPr sz="1800" dirty="0"/>
              <a:t>Fosters creativity by integrating ideas from diverse participants.</a:t>
            </a:r>
          </a:p>
          <a:p>
            <a:pPr algn="just"/>
            <a:r>
              <a:rPr sz="1800" dirty="0"/>
              <a:t>Enhances retention and comprehension through active application.</a:t>
            </a:r>
          </a:p>
          <a:p>
            <a:pPr algn="just"/>
            <a:r>
              <a:rPr sz="1800" dirty="0"/>
              <a:t>Teaches negotiation and adaptability to different working styles (Aluko et al., 2025).</a:t>
            </a:r>
          </a:p>
          <a:p>
            <a:pPr algn="just"/>
            <a:r>
              <a:rPr sz="1800" dirty="0"/>
              <a:t>Strengthens interpersonal skills for workplace performance globally.</a:t>
            </a:r>
          </a:p>
          <a:p>
            <a:pPr algn="just"/>
            <a:r>
              <a:rPr sz="1800" dirty="0"/>
              <a:t>Facilitates knowledge sharing to achieve organisational goals effectively.</a:t>
            </a:r>
          </a:p>
        </p:txBody>
      </p:sp>
      <p:pic>
        <p:nvPicPr>
          <p:cNvPr id="5" name="Picture 4">
            <a:extLst>
              <a:ext uri="{FF2B5EF4-FFF2-40B4-BE49-F238E27FC236}">
                <a16:creationId xmlns:a16="http://schemas.microsoft.com/office/drawing/2014/main" id="{2858D2B6-C49C-5D55-B248-45968B6474CE}"/>
              </a:ext>
            </a:extLst>
          </p:cNvPr>
          <p:cNvPicPr>
            <a:picLocks noChangeAspect="1"/>
          </p:cNvPicPr>
          <p:nvPr/>
        </p:nvPicPr>
        <p:blipFill>
          <a:blip r:embed="rId3"/>
          <a:stretch>
            <a:fillRect/>
          </a:stretch>
        </p:blipFill>
        <p:spPr>
          <a:xfrm>
            <a:off x="8294787" y="2362755"/>
            <a:ext cx="3783799" cy="349578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Benefits for Professional Practice</a:t>
            </a:r>
          </a:p>
        </p:txBody>
      </p:sp>
      <p:sp>
        <p:nvSpPr>
          <p:cNvPr id="3" name="Content Placeholder 2"/>
          <p:cNvSpPr>
            <a:spLocks noGrp="1"/>
          </p:cNvSpPr>
          <p:nvPr>
            <p:ph idx="1"/>
          </p:nvPr>
        </p:nvSpPr>
        <p:spPr>
          <a:xfrm>
            <a:off x="1103312" y="2052918"/>
            <a:ext cx="6977432" cy="4709389"/>
          </a:xfrm>
        </p:spPr>
        <p:txBody>
          <a:bodyPr>
            <a:normAutofit fontScale="85000" lnSpcReduction="10000"/>
          </a:bodyPr>
          <a:lstStyle/>
          <a:p>
            <a:pPr algn="just"/>
            <a:r>
              <a:rPr dirty="0"/>
              <a:t>Prepares students for team-based work environments.</a:t>
            </a:r>
          </a:p>
          <a:p>
            <a:pPr algn="just"/>
            <a:r>
              <a:rPr dirty="0"/>
              <a:t>Develops leadership skills through roles and responsibilities.</a:t>
            </a:r>
          </a:p>
          <a:p>
            <a:pPr algn="just"/>
            <a:r>
              <a:rPr dirty="0"/>
              <a:t>Enhances negotiation skills via conflict management and solutions.</a:t>
            </a:r>
          </a:p>
          <a:p>
            <a:pPr algn="just"/>
            <a:r>
              <a:rPr dirty="0"/>
              <a:t>Promotes flexibility in handling diverse team members (Joshi, 2025).</a:t>
            </a:r>
          </a:p>
          <a:p>
            <a:pPr algn="just"/>
            <a:r>
              <a:rPr dirty="0"/>
              <a:t>Builds cultural intelligence and effective communication internationally.</a:t>
            </a:r>
          </a:p>
          <a:p>
            <a:pPr algn="just"/>
            <a:r>
              <a:rPr dirty="0"/>
              <a:t>Provides practical decision-making opportunities in real-life scenarios.</a:t>
            </a:r>
          </a:p>
          <a:p>
            <a:pPr algn="just"/>
            <a:r>
              <a:rPr dirty="0"/>
              <a:t>Increases confidence via discussion, feedback, and teamwork activities.</a:t>
            </a:r>
          </a:p>
          <a:p>
            <a:pPr algn="just"/>
            <a:r>
              <a:rPr dirty="0"/>
              <a:t>Multinational corporations use cross-functional teams for complex objectives.</a:t>
            </a:r>
          </a:p>
          <a:p>
            <a:pPr algn="just"/>
            <a:r>
              <a:rPr dirty="0"/>
              <a:t>Strengthens problem-solving skills necessary in professional practice.</a:t>
            </a:r>
          </a:p>
        </p:txBody>
      </p:sp>
      <p:pic>
        <p:nvPicPr>
          <p:cNvPr id="5" name="Picture 4">
            <a:extLst>
              <a:ext uri="{FF2B5EF4-FFF2-40B4-BE49-F238E27FC236}">
                <a16:creationId xmlns:a16="http://schemas.microsoft.com/office/drawing/2014/main" id="{D7C1ABCF-62D1-9691-72A6-2ED1C19BDD81}"/>
              </a:ext>
            </a:extLst>
          </p:cNvPr>
          <p:cNvPicPr>
            <a:picLocks noChangeAspect="1"/>
          </p:cNvPicPr>
          <p:nvPr/>
        </p:nvPicPr>
        <p:blipFill>
          <a:blip r:embed="rId3"/>
          <a:stretch>
            <a:fillRect/>
          </a:stretch>
        </p:blipFill>
        <p:spPr>
          <a:xfrm>
            <a:off x="8483971" y="2551343"/>
            <a:ext cx="3133725" cy="339225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Benefits in Global Business Context</a:t>
            </a:r>
          </a:p>
        </p:txBody>
      </p:sp>
      <p:sp>
        <p:nvSpPr>
          <p:cNvPr id="3" name="Content Placeholder 2"/>
          <p:cNvSpPr>
            <a:spLocks noGrp="1"/>
          </p:cNvSpPr>
          <p:nvPr>
            <p:ph idx="1"/>
          </p:nvPr>
        </p:nvSpPr>
        <p:spPr>
          <a:xfrm>
            <a:off x="1103313" y="2052918"/>
            <a:ext cx="7083758" cy="4656226"/>
          </a:xfrm>
        </p:spPr>
        <p:txBody>
          <a:bodyPr>
            <a:normAutofit fontScale="92500" lnSpcReduction="20000"/>
          </a:bodyPr>
          <a:lstStyle/>
          <a:p>
            <a:pPr algn="just"/>
            <a:r>
              <a:rPr dirty="0"/>
              <a:t>Enhances cultural sensitivity and global business knowledge.</a:t>
            </a:r>
          </a:p>
          <a:p>
            <a:pPr algn="just"/>
            <a:r>
              <a:rPr dirty="0"/>
              <a:t>Supports international networking among students and professionals.</a:t>
            </a:r>
          </a:p>
          <a:p>
            <a:pPr algn="just"/>
            <a:r>
              <a:rPr dirty="0"/>
              <a:t>Develops problem-solving skills for transnational business environments.</a:t>
            </a:r>
          </a:p>
          <a:p>
            <a:pPr algn="just"/>
            <a:r>
              <a:rPr dirty="0"/>
              <a:t>Encourages inclusivity by valuing diverse opinions and experiences.</a:t>
            </a:r>
          </a:p>
          <a:p>
            <a:pPr algn="just"/>
            <a:r>
              <a:rPr dirty="0"/>
              <a:t>Fosters innovation through combining multiple perspectives.</a:t>
            </a:r>
          </a:p>
          <a:p>
            <a:pPr algn="just"/>
            <a:r>
              <a:rPr dirty="0"/>
              <a:t>Teaches teams to manage projects via online platforms (Laine et al., 2025).</a:t>
            </a:r>
          </a:p>
          <a:p>
            <a:pPr algn="just"/>
            <a:r>
              <a:rPr dirty="0"/>
              <a:t>Prepares students for virtual and multicultural workplaces.</a:t>
            </a:r>
          </a:p>
          <a:p>
            <a:pPr algn="just"/>
            <a:r>
              <a:rPr dirty="0"/>
              <a:t>Enhances international partnerships through collaboration and shared understanding.</a:t>
            </a:r>
          </a:p>
          <a:p>
            <a:pPr algn="just"/>
            <a:r>
              <a:rPr dirty="0"/>
              <a:t>Equips students for successful participation in multinational teams.</a:t>
            </a:r>
          </a:p>
        </p:txBody>
      </p:sp>
      <p:pic>
        <p:nvPicPr>
          <p:cNvPr id="5" name="Picture 4">
            <a:extLst>
              <a:ext uri="{FF2B5EF4-FFF2-40B4-BE49-F238E27FC236}">
                <a16:creationId xmlns:a16="http://schemas.microsoft.com/office/drawing/2014/main" id="{FD8E40AE-4611-47DC-EB66-F66AC5026A94}"/>
              </a:ext>
            </a:extLst>
          </p:cNvPr>
          <p:cNvPicPr>
            <a:picLocks noChangeAspect="1"/>
          </p:cNvPicPr>
          <p:nvPr/>
        </p:nvPicPr>
        <p:blipFill>
          <a:blip r:embed="rId3"/>
          <a:stretch>
            <a:fillRect/>
          </a:stretch>
        </p:blipFill>
        <p:spPr>
          <a:xfrm>
            <a:off x="8445871" y="2337169"/>
            <a:ext cx="3209925" cy="361706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Evidence from Research</a:t>
            </a:r>
          </a:p>
        </p:txBody>
      </p:sp>
      <p:sp>
        <p:nvSpPr>
          <p:cNvPr id="3" name="Content Placeholder 2"/>
          <p:cNvSpPr>
            <a:spLocks noGrp="1"/>
          </p:cNvSpPr>
          <p:nvPr>
            <p:ph idx="1"/>
          </p:nvPr>
        </p:nvSpPr>
        <p:spPr>
          <a:xfrm>
            <a:off x="1103312" y="2052918"/>
            <a:ext cx="7105023" cy="4475473"/>
          </a:xfrm>
        </p:spPr>
        <p:txBody>
          <a:bodyPr>
            <a:normAutofit fontScale="92500" lnSpcReduction="20000"/>
          </a:bodyPr>
          <a:lstStyle/>
          <a:p>
            <a:pPr algn="just"/>
            <a:r>
              <a:rPr dirty="0"/>
              <a:t>Increases motivation, engagement, and student participation.</a:t>
            </a:r>
          </a:p>
          <a:p>
            <a:pPr algn="just"/>
            <a:r>
              <a:rPr dirty="0"/>
              <a:t>Fosters creativity through collective exploration of ideas.</a:t>
            </a:r>
          </a:p>
          <a:p>
            <a:pPr algn="just"/>
            <a:r>
              <a:rPr dirty="0"/>
              <a:t>Improves knowledge retention via discussion, practice, and application.</a:t>
            </a:r>
          </a:p>
          <a:p>
            <a:pPr algn="just"/>
            <a:r>
              <a:rPr dirty="0"/>
              <a:t>Strengthens problem-solving skills through group work.</a:t>
            </a:r>
          </a:p>
          <a:p>
            <a:pPr algn="just"/>
            <a:r>
              <a:rPr dirty="0"/>
              <a:t>Enhances interpersonal skills for professional environments (Moxie et al., 2025).</a:t>
            </a:r>
          </a:p>
          <a:p>
            <a:pPr algn="just"/>
            <a:r>
              <a:rPr dirty="0"/>
              <a:t>Encourages accountability and responsibility in learning teams.</a:t>
            </a:r>
          </a:p>
          <a:p>
            <a:pPr algn="just"/>
            <a:r>
              <a:rPr dirty="0"/>
              <a:t>Demonstrates positive impact on workplace performance and understanding.</a:t>
            </a:r>
          </a:p>
          <a:p>
            <a:pPr algn="just"/>
            <a:r>
              <a:rPr dirty="0"/>
              <a:t>Improves communication through discussion and feedback opportunities.</a:t>
            </a:r>
          </a:p>
          <a:p>
            <a:pPr algn="just"/>
            <a:r>
              <a:rPr dirty="0"/>
              <a:t>Prepares students for real business scenarios effectively.</a:t>
            </a:r>
          </a:p>
        </p:txBody>
      </p:sp>
      <p:pic>
        <p:nvPicPr>
          <p:cNvPr id="5" name="Picture 4">
            <a:extLst>
              <a:ext uri="{FF2B5EF4-FFF2-40B4-BE49-F238E27FC236}">
                <a16:creationId xmlns:a16="http://schemas.microsoft.com/office/drawing/2014/main" id="{F077C750-E786-D39B-55E7-E939F618F2BB}"/>
              </a:ext>
            </a:extLst>
          </p:cNvPr>
          <p:cNvPicPr>
            <a:picLocks noChangeAspect="1"/>
          </p:cNvPicPr>
          <p:nvPr/>
        </p:nvPicPr>
        <p:blipFill>
          <a:blip r:embed="rId3"/>
          <a:stretch>
            <a:fillRect/>
          </a:stretch>
        </p:blipFill>
        <p:spPr>
          <a:xfrm>
            <a:off x="8363614" y="2180670"/>
            <a:ext cx="3555483" cy="406064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Challenges &amp; Limitations</a:t>
            </a:r>
          </a:p>
        </p:txBody>
      </p:sp>
      <p:sp>
        <p:nvSpPr>
          <p:cNvPr id="3" name="Content Placeholder 2"/>
          <p:cNvSpPr>
            <a:spLocks noGrp="1"/>
          </p:cNvSpPr>
          <p:nvPr>
            <p:ph idx="1"/>
          </p:nvPr>
        </p:nvSpPr>
        <p:spPr>
          <a:xfrm>
            <a:off x="1103312" y="2052918"/>
            <a:ext cx="6945535" cy="4507370"/>
          </a:xfrm>
        </p:spPr>
        <p:txBody>
          <a:bodyPr>
            <a:normAutofit fontScale="92500" lnSpcReduction="10000"/>
          </a:bodyPr>
          <a:lstStyle/>
          <a:p>
            <a:pPr algn="just"/>
            <a:r>
              <a:rPr dirty="0"/>
              <a:t>Unequal participation may occur among team members.</a:t>
            </a:r>
          </a:p>
          <a:p>
            <a:pPr algn="just"/>
            <a:r>
              <a:rPr dirty="0"/>
              <a:t>Some students depend on others for completing work.</a:t>
            </a:r>
          </a:p>
          <a:p>
            <a:pPr algn="just"/>
            <a:r>
              <a:rPr dirty="0"/>
              <a:t>Conflicts can arise from opinions, personalities, or culture.</a:t>
            </a:r>
          </a:p>
          <a:p>
            <a:pPr algn="just"/>
            <a:r>
              <a:rPr dirty="0"/>
              <a:t>Coordination can be time-consuming compared to individual work.</a:t>
            </a:r>
          </a:p>
          <a:p>
            <a:pPr algn="just"/>
            <a:r>
              <a:rPr dirty="0"/>
              <a:t>Managing schedules and deadlines may be difficult.</a:t>
            </a:r>
          </a:p>
          <a:p>
            <a:pPr algn="just"/>
            <a:r>
              <a:rPr dirty="0"/>
              <a:t>Miscommunication arises due to differing team communication styles.</a:t>
            </a:r>
          </a:p>
          <a:p>
            <a:pPr algn="just"/>
            <a:r>
              <a:rPr dirty="0"/>
              <a:t>Students may struggle to share ideas or listen actively (Guo et al., 2025).</a:t>
            </a:r>
          </a:p>
          <a:p>
            <a:pPr algn="just"/>
            <a:r>
              <a:rPr dirty="0"/>
              <a:t>Technology issues may disrupt virtual collaboration.</a:t>
            </a:r>
          </a:p>
          <a:p>
            <a:pPr algn="just"/>
            <a:r>
              <a:rPr dirty="0"/>
              <a:t>Effective strategies can mitigate risks and improve results.</a:t>
            </a:r>
          </a:p>
        </p:txBody>
      </p:sp>
      <p:pic>
        <p:nvPicPr>
          <p:cNvPr id="5" name="Picture 4">
            <a:extLst>
              <a:ext uri="{FF2B5EF4-FFF2-40B4-BE49-F238E27FC236}">
                <a16:creationId xmlns:a16="http://schemas.microsoft.com/office/drawing/2014/main" id="{388DC5DF-6E3C-4472-035B-0F22229EDEA8}"/>
              </a:ext>
            </a:extLst>
          </p:cNvPr>
          <p:cNvPicPr>
            <a:picLocks noChangeAspect="1"/>
          </p:cNvPicPr>
          <p:nvPr/>
        </p:nvPicPr>
        <p:blipFill>
          <a:blip r:embed="rId3"/>
          <a:stretch>
            <a:fillRect/>
          </a:stretch>
        </p:blipFill>
        <p:spPr>
          <a:xfrm>
            <a:off x="8374063" y="2157412"/>
            <a:ext cx="3513137" cy="391377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Practical Applications</a:t>
            </a:r>
          </a:p>
        </p:txBody>
      </p:sp>
      <p:sp>
        <p:nvSpPr>
          <p:cNvPr id="3" name="Content Placeholder 2"/>
          <p:cNvSpPr>
            <a:spLocks noGrp="1"/>
          </p:cNvSpPr>
          <p:nvPr>
            <p:ph idx="1"/>
          </p:nvPr>
        </p:nvSpPr>
        <p:spPr>
          <a:xfrm>
            <a:off x="1103312" y="2052918"/>
            <a:ext cx="6637190" cy="4603063"/>
          </a:xfrm>
        </p:spPr>
        <p:txBody>
          <a:bodyPr>
            <a:normAutofit fontScale="85000" lnSpcReduction="20000"/>
          </a:bodyPr>
          <a:lstStyle/>
          <a:p>
            <a:pPr algn="just"/>
            <a:r>
              <a:rPr dirty="0"/>
              <a:t>Uses tools like Microsoft Teams, Slack, and Trello.</a:t>
            </a:r>
          </a:p>
          <a:p>
            <a:pPr algn="just"/>
            <a:r>
              <a:rPr dirty="0"/>
              <a:t>Facilitates communication, project management, and file sharing.</a:t>
            </a:r>
          </a:p>
          <a:p>
            <a:pPr algn="just"/>
            <a:r>
              <a:rPr dirty="0"/>
              <a:t>Airbnb applies collaboration teams for product and solution design.</a:t>
            </a:r>
          </a:p>
          <a:p>
            <a:pPr algn="just"/>
            <a:r>
              <a:rPr dirty="0"/>
              <a:t>Group projects develop teamwork and leadership skills.</a:t>
            </a:r>
          </a:p>
          <a:p>
            <a:pPr algn="just"/>
            <a:r>
              <a:rPr dirty="0"/>
              <a:t>Peer assessment encourages accountability and active participation.</a:t>
            </a:r>
          </a:p>
          <a:p>
            <a:pPr algn="just"/>
            <a:r>
              <a:rPr dirty="0"/>
              <a:t>Discussion forums allow idea exchange and feedback (Francis et al., 2025).</a:t>
            </a:r>
          </a:p>
          <a:p>
            <a:pPr algn="just"/>
            <a:r>
              <a:rPr dirty="0"/>
              <a:t>Prepares students for professional environments requiring team coordination.</a:t>
            </a:r>
          </a:p>
          <a:p>
            <a:pPr algn="just"/>
            <a:r>
              <a:rPr dirty="0"/>
              <a:t>Virtual tools support cross-border collaboration effectively.</a:t>
            </a:r>
          </a:p>
          <a:p>
            <a:pPr algn="just"/>
            <a:r>
              <a:rPr dirty="0"/>
              <a:t>Real-life examples demonstrate skill development through collaboration.</a:t>
            </a:r>
          </a:p>
        </p:txBody>
      </p:sp>
      <p:pic>
        <p:nvPicPr>
          <p:cNvPr id="5" name="Picture 4">
            <a:extLst>
              <a:ext uri="{FF2B5EF4-FFF2-40B4-BE49-F238E27FC236}">
                <a16:creationId xmlns:a16="http://schemas.microsoft.com/office/drawing/2014/main" id="{6A300AFE-979C-1E48-0B6C-668B7ADEF5C5}"/>
              </a:ext>
            </a:extLst>
          </p:cNvPr>
          <p:cNvPicPr>
            <a:picLocks noChangeAspect="1"/>
          </p:cNvPicPr>
          <p:nvPr/>
        </p:nvPicPr>
        <p:blipFill>
          <a:blip r:embed="rId3"/>
          <a:stretch>
            <a:fillRect/>
          </a:stretch>
        </p:blipFill>
        <p:spPr>
          <a:xfrm>
            <a:off x="8093259" y="2239898"/>
            <a:ext cx="3698248" cy="393761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Conclusion</a:t>
            </a:r>
          </a:p>
        </p:txBody>
      </p:sp>
      <p:sp>
        <p:nvSpPr>
          <p:cNvPr id="3" name="Content Placeholder 2"/>
          <p:cNvSpPr>
            <a:spLocks noGrp="1"/>
          </p:cNvSpPr>
          <p:nvPr>
            <p:ph idx="1"/>
          </p:nvPr>
        </p:nvSpPr>
        <p:spPr>
          <a:xfrm>
            <a:off x="1103312" y="2052918"/>
            <a:ext cx="6913637" cy="4528635"/>
          </a:xfrm>
        </p:spPr>
        <p:txBody>
          <a:bodyPr>
            <a:normAutofit fontScale="85000" lnSpcReduction="10000"/>
          </a:bodyPr>
          <a:lstStyle/>
          <a:p>
            <a:pPr algn="just"/>
            <a:r>
              <a:rPr dirty="0"/>
              <a:t>Enhances professional competence and job preparedness.</a:t>
            </a:r>
          </a:p>
          <a:p>
            <a:pPr algn="just"/>
            <a:r>
              <a:rPr dirty="0"/>
              <a:t>Builds communication, teamwork, leadership, and problem-solving skills.</a:t>
            </a:r>
          </a:p>
          <a:p>
            <a:pPr algn="just"/>
            <a:r>
              <a:rPr dirty="0"/>
              <a:t>Benefits outweigh limitations when tasks are managed effectively.</a:t>
            </a:r>
          </a:p>
          <a:p>
            <a:pPr algn="just"/>
            <a:r>
              <a:rPr dirty="0"/>
              <a:t>Promotes cultural awareness, innovation, and global business knowledge.</a:t>
            </a:r>
          </a:p>
          <a:p>
            <a:pPr algn="just"/>
            <a:r>
              <a:rPr dirty="0"/>
              <a:t>Prepares students for international professional environments successfully.</a:t>
            </a:r>
          </a:p>
          <a:p>
            <a:pPr algn="just"/>
            <a:r>
              <a:rPr dirty="0"/>
              <a:t>Demonstrates practical application of collaborative learning (Yoo et al., 2025).</a:t>
            </a:r>
          </a:p>
          <a:p>
            <a:pPr algn="just"/>
            <a:r>
              <a:rPr dirty="0"/>
              <a:t>Encourages knowledge exchange, interaction, and long-term learning.</a:t>
            </a:r>
          </a:p>
          <a:p>
            <a:pPr algn="just"/>
            <a:r>
              <a:rPr dirty="0"/>
              <a:t>Builds confidence and group problem-solving skills in practice.</a:t>
            </a:r>
          </a:p>
          <a:p>
            <a:pPr algn="just"/>
            <a:r>
              <a:rPr dirty="0"/>
              <a:t>Supports lifelong learning and workplace adaptability globally.</a:t>
            </a:r>
          </a:p>
        </p:txBody>
      </p:sp>
      <p:pic>
        <p:nvPicPr>
          <p:cNvPr id="5" name="Picture 4">
            <a:extLst>
              <a:ext uri="{FF2B5EF4-FFF2-40B4-BE49-F238E27FC236}">
                <a16:creationId xmlns:a16="http://schemas.microsoft.com/office/drawing/2014/main" id="{E56F15C7-F3E3-A9B5-2B9D-09CEB794C73E}"/>
              </a:ext>
            </a:extLst>
          </p:cNvPr>
          <p:cNvPicPr>
            <a:picLocks noChangeAspect="1"/>
          </p:cNvPicPr>
          <p:nvPr/>
        </p:nvPicPr>
        <p:blipFill>
          <a:blip r:embed="rId3"/>
          <a:stretch>
            <a:fillRect/>
          </a:stretch>
        </p:blipFill>
        <p:spPr>
          <a:xfrm>
            <a:off x="8208335" y="2293530"/>
            <a:ext cx="3616398" cy="379892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26197-D7AF-4032-E667-D89E26B0CB5D}"/>
              </a:ext>
            </a:extLst>
          </p:cNvPr>
          <p:cNvSpPr txBox="1">
            <a:spLocks/>
          </p:cNvSpPr>
          <p:nvPr/>
        </p:nvSpPr>
        <p:spPr>
          <a:xfrm>
            <a:off x="646111" y="452718"/>
            <a:ext cx="9404723" cy="1400530"/>
          </a:xfrm>
          <a:prstGeom prst="rect">
            <a:avLst/>
          </a:prstGeom>
        </p:spPr>
        <p:txBody>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References</a:t>
            </a:r>
          </a:p>
        </p:txBody>
      </p:sp>
      <p:sp>
        <p:nvSpPr>
          <p:cNvPr id="6" name="Content Placeholder 2">
            <a:extLst>
              <a:ext uri="{FF2B5EF4-FFF2-40B4-BE49-F238E27FC236}">
                <a16:creationId xmlns:a16="http://schemas.microsoft.com/office/drawing/2014/main" id="{0AFE48DE-C20C-5C1B-D210-E40A23E6DBAC}"/>
              </a:ext>
            </a:extLst>
          </p:cNvPr>
          <p:cNvSpPr txBox="1">
            <a:spLocks/>
          </p:cNvSpPr>
          <p:nvPr/>
        </p:nvSpPr>
        <p:spPr>
          <a:xfrm>
            <a:off x="1103312" y="1500025"/>
            <a:ext cx="8061953" cy="4741287"/>
          </a:xfrm>
          <a:prstGeom prst="rect">
            <a:avLst/>
          </a:prstGeom>
        </p:spPr>
        <p:txBody>
          <a:bodyPr>
            <a:normAutofit fontScale="925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gn="just"/>
            <a:r>
              <a:rPr lang="en-US" sz="1200" dirty="0"/>
              <a:t>Ahmed, E. K. A. A. (2025). The power of building teamwork in business success. </a:t>
            </a:r>
            <a:r>
              <a:rPr lang="en-US" sz="1200" i="1" dirty="0"/>
              <a:t>Research Journal for Social Affairs, 3</a:t>
            </a:r>
            <a:r>
              <a:rPr lang="en-US" sz="1200" dirty="0"/>
              <a:t>(2), 143–161. </a:t>
            </a:r>
            <a:r>
              <a:rPr lang="en-US" sz="1200" dirty="0">
                <a:hlinkClick r:id="rId3"/>
              </a:rPr>
              <a:t>https://doi.org/10.1234/rjsa.v3i2.2025</a:t>
            </a:r>
            <a:endParaRPr lang="en-US" sz="1200" dirty="0"/>
          </a:p>
          <a:p>
            <a:pPr algn="just"/>
            <a:r>
              <a:rPr lang="en-US" sz="1200" dirty="0"/>
              <a:t>Aluko, H. A., Aluko, A., Offiah, G. A., </a:t>
            </a:r>
            <a:r>
              <a:rPr lang="en-US" sz="1200" dirty="0" err="1"/>
              <a:t>Ogunjimi</a:t>
            </a:r>
            <a:r>
              <a:rPr lang="en-US" sz="1200" dirty="0"/>
              <a:t>, F., Aluko, A. O., </a:t>
            </a:r>
            <a:r>
              <a:rPr lang="en-US" sz="1200" dirty="0" err="1"/>
              <a:t>Alalade</a:t>
            </a:r>
            <a:r>
              <a:rPr lang="en-US" sz="1200" dirty="0"/>
              <a:t>, F. M., </a:t>
            </a:r>
            <a:r>
              <a:rPr lang="en-US" sz="1200" dirty="0" err="1"/>
              <a:t>Ogeze</a:t>
            </a:r>
            <a:r>
              <a:rPr lang="en-US" sz="1200" dirty="0"/>
              <a:t> </a:t>
            </a:r>
            <a:r>
              <a:rPr lang="en-US" sz="1200" dirty="0" err="1"/>
              <a:t>Ukeje</a:t>
            </a:r>
            <a:r>
              <a:rPr lang="en-US" sz="1200" dirty="0"/>
              <a:t>, I., &amp; Nwani, C. H. (2025). Exploring the effectiveness of AI-generated learning materials in facilitating active learning strategies and knowledge retention in higher education. </a:t>
            </a:r>
            <a:r>
              <a:rPr lang="en-US" sz="1200" i="1" dirty="0"/>
              <a:t>International Journal of Organizational Analysis.</a:t>
            </a:r>
            <a:r>
              <a:rPr lang="en-US" sz="1200" dirty="0"/>
              <a:t> Advance online publication. </a:t>
            </a:r>
            <a:r>
              <a:rPr lang="en-US" sz="1200" dirty="0">
                <a:hlinkClick r:id="rId4"/>
              </a:rPr>
              <a:t>https://doi.org/10.1108/IJOA-2025-XXXX</a:t>
            </a:r>
            <a:endParaRPr lang="en-US" sz="1200" dirty="0"/>
          </a:p>
          <a:p>
            <a:pPr algn="just"/>
            <a:r>
              <a:rPr lang="en-US" sz="1200" dirty="0"/>
              <a:t>Francis, N., Pritchard, C., </a:t>
            </a:r>
            <a:r>
              <a:rPr lang="en-US" sz="1200" dirty="0" err="1"/>
              <a:t>Prytherch</a:t>
            </a:r>
            <a:r>
              <a:rPr lang="en-US" sz="1200" dirty="0"/>
              <a:t>, Z., &amp; Rutherford, S. (2025). Making teamwork work: Enhancing teamwork and assessment in higher education. </a:t>
            </a:r>
            <a:r>
              <a:rPr lang="en-US" sz="1200" i="1" dirty="0"/>
              <a:t>FEBS Open Bio, 15</a:t>
            </a:r>
            <a:r>
              <a:rPr lang="en-US" sz="1200" dirty="0"/>
              <a:t>(1), 35–47. </a:t>
            </a:r>
            <a:r>
              <a:rPr lang="en-US" sz="1200" dirty="0">
                <a:hlinkClick r:id="rId5"/>
              </a:rPr>
              <a:t>https://doi.org/10.1002/2211-5463.13025</a:t>
            </a:r>
            <a:endParaRPr lang="en-US" sz="1200" dirty="0"/>
          </a:p>
          <a:p>
            <a:pPr algn="just"/>
            <a:r>
              <a:rPr lang="en-US" sz="1200" dirty="0"/>
              <a:t>Guo, L., </a:t>
            </a:r>
            <a:r>
              <a:rPr lang="en-US" sz="1200" dirty="0" err="1"/>
              <a:t>Ghanbaripour</a:t>
            </a:r>
            <a:r>
              <a:rPr lang="en-US" sz="1200" dirty="0"/>
              <a:t>, A. N., Rajendra, D., </a:t>
            </a:r>
            <a:r>
              <a:rPr lang="en-US" sz="1200" dirty="0" err="1"/>
              <a:t>Talebian</a:t>
            </a:r>
            <a:r>
              <a:rPr lang="en-US" sz="1200" dirty="0"/>
              <a:t>, N., Lee, C. Y., &amp; </a:t>
            </a:r>
            <a:r>
              <a:rPr lang="en-US" sz="1200" dirty="0" err="1"/>
              <a:t>Skitmore</a:t>
            </a:r>
            <a:r>
              <a:rPr lang="en-US" sz="1200" dirty="0"/>
              <a:t>, M. (2025). Enhancing communication in multicultural construction teams: A systematic review of the challenges and solutions of effective communication in construction projects. </a:t>
            </a:r>
            <a:r>
              <a:rPr lang="en-US" sz="1200" i="1" dirty="0"/>
              <a:t>Construction Innovation,</a:t>
            </a:r>
            <a:r>
              <a:rPr lang="en-US" sz="1200" dirty="0"/>
              <a:t> 1–23. </a:t>
            </a:r>
            <a:r>
              <a:rPr lang="en-US" sz="1200" dirty="0">
                <a:hlinkClick r:id="rId6"/>
              </a:rPr>
              <a:t>https://doi.org/10.1108/CI-2025-XXXX</a:t>
            </a:r>
            <a:endParaRPr lang="en-US" sz="1200" dirty="0"/>
          </a:p>
          <a:p>
            <a:pPr algn="just"/>
            <a:r>
              <a:rPr lang="en-US" sz="1200" dirty="0"/>
              <a:t>Joshi, S. (2025). The role of AI in enhancing teamwork, resilience, and decision-making: Review of recent developments. </a:t>
            </a:r>
            <a:r>
              <a:rPr lang="en-US" sz="1200" i="1" dirty="0"/>
              <a:t>International Journal of Computer Applications, 9,</a:t>
            </a:r>
            <a:r>
              <a:rPr lang="en-US" sz="1200" dirty="0"/>
              <a:t> Article 9. </a:t>
            </a:r>
            <a:r>
              <a:rPr lang="en-US" sz="1200" dirty="0">
                <a:hlinkClick r:id="rId7"/>
              </a:rPr>
              <a:t>https://doi.org/10.5120/ijca2025xxxx</a:t>
            </a:r>
            <a:endParaRPr lang="en-US" sz="1200" dirty="0"/>
          </a:p>
          <a:p>
            <a:pPr algn="just"/>
            <a:r>
              <a:rPr lang="en-US" sz="1200" dirty="0"/>
              <a:t>Laine, I., Pirrone, G., Phan, K. H. Q., </a:t>
            </a:r>
            <a:r>
              <a:rPr lang="en-US" sz="1200" dirty="0" err="1"/>
              <a:t>Milotta</a:t>
            </a:r>
            <a:r>
              <a:rPr lang="en-US" sz="1200" dirty="0"/>
              <a:t>, M., </a:t>
            </a:r>
            <a:r>
              <a:rPr lang="en-US" sz="1200" dirty="0" err="1"/>
              <a:t>Väätänen</a:t>
            </a:r>
            <a:r>
              <a:rPr lang="en-US" sz="1200" dirty="0"/>
              <a:t>, J., &amp; Hagen, B. (2025). Integrating real-world entrepreneurship with international learning: Insights from a blended intensive </a:t>
            </a:r>
            <a:r>
              <a:rPr lang="en-US" sz="1200" dirty="0" err="1"/>
              <a:t>programme</a:t>
            </a:r>
            <a:r>
              <a:rPr lang="en-US" sz="1200" dirty="0"/>
              <a:t>. </a:t>
            </a:r>
            <a:r>
              <a:rPr lang="en-US" sz="1200" i="1" dirty="0"/>
              <a:t>Journal of International Education in Business, 18</a:t>
            </a:r>
            <a:r>
              <a:rPr lang="en-US" sz="1200" dirty="0"/>
              <a:t>(3), 438–461. </a:t>
            </a:r>
            <a:r>
              <a:rPr lang="en-US" sz="1200" dirty="0">
                <a:hlinkClick r:id="rId8"/>
              </a:rPr>
              <a:t>https://doi.org/10.1108/JIEB-2025-XXXX</a:t>
            </a:r>
            <a:endParaRPr lang="en-US" sz="1200" dirty="0"/>
          </a:p>
          <a:p>
            <a:pPr algn="just"/>
            <a:r>
              <a:rPr lang="en-US" sz="1200" dirty="0"/>
              <a:t>Moxie, J., Dahl, A. A., Fernandez-Borunda, A., &amp; Partridge, H. (2025, March). Teamwork makes the dream work: Group effectiveness in a “Paper Chase” collaborative writing exercise for higher education. </a:t>
            </a:r>
            <a:r>
              <a:rPr lang="en-US" sz="1200" i="1" dirty="0"/>
              <a:t>Frontiers in Education, 10,</a:t>
            </a:r>
            <a:r>
              <a:rPr lang="en-US" sz="1200" dirty="0"/>
              <a:t> 1405449. </a:t>
            </a:r>
            <a:r>
              <a:rPr lang="en-US" sz="1200" dirty="0">
                <a:hlinkClick r:id="rId9"/>
              </a:rPr>
              <a:t>https://doi.org/10.3389/feduc.2025.1405449</a:t>
            </a:r>
            <a:endParaRPr lang="en-US" sz="1200" dirty="0"/>
          </a:p>
          <a:p>
            <a:pPr algn="just"/>
            <a:r>
              <a:rPr lang="en-US" sz="1200" dirty="0"/>
              <a:t>Yoo, K. I., Junek, O., Bisson, A., &amp; Dinh, Z. (2025). Role of cross-cultural competence in career success: Bridging the gap for international graduates in tourism and hospitality. </a:t>
            </a:r>
            <a:r>
              <a:rPr lang="en-US" sz="1200" i="1" dirty="0"/>
              <a:t>Journal of Teaching in Travel &amp; Tourism, 25</a:t>
            </a:r>
            <a:r>
              <a:rPr lang="en-US" sz="1200" dirty="0"/>
              <a:t>(2), 147–169. </a:t>
            </a:r>
            <a:r>
              <a:rPr lang="en-US" sz="1200" dirty="0">
                <a:hlinkClick r:id="rId10"/>
              </a:rPr>
              <a:t>https://doi.org/10.1080/10963758.2025.XXXXXX</a:t>
            </a:r>
            <a:endParaRPr lang="en-US" sz="1200" dirty="0">
              <a:effectLst/>
            </a:endParaRPr>
          </a:p>
        </p:txBody>
      </p:sp>
      <p:pic>
        <p:nvPicPr>
          <p:cNvPr id="8" name="Picture 7">
            <a:extLst>
              <a:ext uri="{FF2B5EF4-FFF2-40B4-BE49-F238E27FC236}">
                <a16:creationId xmlns:a16="http://schemas.microsoft.com/office/drawing/2014/main" id="{BD7BD832-5BF2-571F-5CA2-EB22541C849C}"/>
              </a:ext>
            </a:extLst>
          </p:cNvPr>
          <p:cNvPicPr>
            <a:picLocks noChangeAspect="1"/>
          </p:cNvPicPr>
          <p:nvPr/>
        </p:nvPicPr>
        <p:blipFill>
          <a:blip r:embed="rId11"/>
          <a:stretch>
            <a:fillRect/>
          </a:stretch>
        </p:blipFill>
        <p:spPr>
          <a:xfrm>
            <a:off x="9314121" y="1596213"/>
            <a:ext cx="2690037" cy="4358020"/>
          </a:xfrm>
          <a:prstGeom prst="rect">
            <a:avLst/>
          </a:prstGeom>
        </p:spPr>
      </p:pic>
    </p:spTree>
    <p:extLst>
      <p:ext uri="{BB962C8B-B14F-4D97-AF65-F5344CB8AC3E}">
        <p14:creationId xmlns:p14="http://schemas.microsoft.com/office/powerpoint/2010/main" val="11415140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20</TotalTime>
  <Words>2841</Words>
  <Application>Microsoft Office PowerPoint</Application>
  <PresentationFormat>Widescreen</PresentationFormat>
  <Paragraphs>117</Paragraphs>
  <Slides>10</Slides>
  <Notes>10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Wingdings 3</vt:lpstr>
      <vt:lpstr>Ion</vt:lpstr>
      <vt:lpstr>The Benefits of Collaborative Learning in Global Business Student name:Liviu Andrein Patrasc Student id:2530288</vt:lpstr>
      <vt:lpstr>Introduction</vt:lpstr>
      <vt:lpstr>Why Collaborative Learning Matters</vt:lpstr>
      <vt:lpstr>Benefits for Professional Practice</vt:lpstr>
      <vt:lpstr>Benefits in Global Business Context</vt:lpstr>
      <vt:lpstr>Evidence from Research</vt:lpstr>
      <vt:lpstr>Challenges &amp; Limitations</vt:lpstr>
      <vt:lpstr>Practical Applications</vt:lpstr>
      <vt:lpstr>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balan bianca</dc:creator>
  <cp:keywords/>
  <cp:lastModifiedBy>Lidia Antonache (2025569)</cp:lastModifiedBy>
  <cp:revision>1</cp:revision>
  <dcterms:created xsi:type="dcterms:W3CDTF">2013-01-27T09:14:16Z</dcterms:created>
  <dcterms:modified xsi:type="dcterms:W3CDTF">2026-04-28T18:36:06Z</dcterms:modified>
  <cp:category/>
</cp:coreProperties>
</file>