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64" r:id="rId5"/>
    <p:sldId id="259" r:id="rId6"/>
    <p:sldId id="262" r:id="rId7"/>
    <p:sldId id="263"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1" autoAdjust="0"/>
    <p:restoredTop sz="65752" autoAdjust="0"/>
  </p:normalViewPr>
  <p:slideViewPr>
    <p:cSldViewPr snapToGrid="0">
      <p:cViewPr varScale="1">
        <p:scale>
          <a:sx n="54" d="100"/>
          <a:sy n="54" d="100"/>
        </p:scale>
        <p:origin x="1805"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401A8D-AEDC-4049-A6C3-22E102BEE0F8}" type="datetimeFigureOut">
              <a:rPr lang="en-GB" smtClean="0"/>
              <a:t>03/11/2024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7CBC15-F5AC-4593-BEC2-1241F4D43361}" type="slidenum">
              <a:rPr lang="en-GB" smtClean="0"/>
              <a:t>‹#›</a:t>
            </a:fld>
            <a:endParaRPr lang="en-GB"/>
          </a:p>
        </p:txBody>
      </p:sp>
    </p:spTree>
    <p:extLst>
      <p:ext uri="{BB962C8B-B14F-4D97-AF65-F5344CB8AC3E}">
        <p14:creationId xmlns:p14="http://schemas.microsoft.com/office/powerpoint/2010/main" val="19118314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dirty="0"/>
              <a:t>Classical Criminology is one of the first philosophical ideas that was introduced into Europe as way to question as to why people commit crime and how could one counter it. Before this school of thought existed, there were different ideas on why people commit crime; as we see according to </a:t>
            </a:r>
            <a:r>
              <a:rPr lang="en-GB" dirty="0" err="1"/>
              <a:t>Valasik</a:t>
            </a:r>
            <a:r>
              <a:rPr lang="en-GB" dirty="0"/>
              <a:t> 2013 in his article he described that people during feudal Europe very much believed crime was committed by individuals who were possessed by demons and spirits with a biblical narrative being used to describe crime and evil being one in the same. However, during the age of enlightenment and post French revolution we see the ideas of what now makes up classical criminology being introduced; such people that were pushing for these changes are philosophers such as Cesare Beccaria who looked at crime through a secular scope and state that the crimes of man is out of rational thought. </a:t>
            </a:r>
            <a:br>
              <a:rPr lang="en-GB" dirty="0"/>
            </a:br>
            <a:br>
              <a:rPr lang="en-GB" dirty="0"/>
            </a:br>
            <a:r>
              <a:rPr lang="en-GB" dirty="0"/>
              <a:t>Beccaria’s ideals were rather considered liberal at the time with him taking more of an ethical approach to crime as Carpenter 2012 showcased  that Beccaria was very much against torture being used for forced confessions as well as the death penalty being a punishment. He firmly believed that to put an end to crime there needs to be stronger deterrence instead of harsh punishments with Beccaria himself stating in 1763 that </a:t>
            </a:r>
            <a:r>
              <a:rPr lang="en-US" sz="1800" b="0" i="0" u="none" strike="noStrike" dirty="0">
                <a:solidFill>
                  <a:srgbClr val="000000"/>
                </a:solidFill>
                <a:effectLst/>
                <a:latin typeface="Arial" panose="020B0604020202020204" pitchFamily="34" charset="0"/>
              </a:rPr>
              <a:t>“It is better to prevent crimes than punish them.” introducing the idea that there should be more deterrence in relation to offences and the punishment should fit the crime. For example, stealing bread should only make you pay the victim in compensation instead of yourself being executed for said offence. </a:t>
            </a:r>
            <a:br>
              <a:rPr lang="en-US" sz="1800" b="0" i="0" u="none" strike="noStrike" dirty="0">
                <a:solidFill>
                  <a:srgbClr val="000000"/>
                </a:solidFill>
                <a:effectLst/>
                <a:latin typeface="Arial" panose="020B0604020202020204" pitchFamily="34" charset="0"/>
              </a:rPr>
            </a:br>
            <a:br>
              <a:rPr lang="en-US" sz="1800" b="0" i="0" u="none" strike="noStrike" dirty="0">
                <a:solidFill>
                  <a:srgbClr val="000000"/>
                </a:solidFill>
                <a:effectLst/>
                <a:latin typeface="Arial" panose="020B0604020202020204" pitchFamily="34" charset="0"/>
              </a:rPr>
            </a:br>
            <a:r>
              <a:rPr lang="en-US" sz="1800" b="0" i="0" u="none" strike="noStrike" dirty="0">
                <a:solidFill>
                  <a:srgbClr val="000000"/>
                </a:solidFill>
                <a:effectLst/>
                <a:latin typeface="Arial" panose="020B0604020202020204" pitchFamily="34" charset="0"/>
              </a:rPr>
              <a:t>Along with this Jeremy Batham, another key figure in the classical school of thought and the father of </a:t>
            </a:r>
            <a:r>
              <a:rPr lang="en-GB" b="0" i="0" dirty="0">
                <a:solidFill>
                  <a:srgbClr val="BDC1C6"/>
                </a:solidFill>
                <a:effectLst/>
                <a:latin typeface="Arial" panose="020B0604020202020204" pitchFamily="34" charset="0"/>
              </a:rPr>
              <a:t>utilitarianism believed that crime is done out of a person’s own decision and from a demonic possession, pushing the idea that people that commit crime do it out of hedonistic desires. Svetoslav 2016 explains in his paper that hedonism entails “</a:t>
            </a:r>
            <a:r>
              <a:rPr lang="en-US" sz="1800" b="0" i="0" u="none" strike="noStrike" dirty="0">
                <a:solidFill>
                  <a:srgbClr val="000000"/>
                </a:solidFill>
                <a:effectLst/>
                <a:latin typeface="Arial" panose="020B0604020202020204" pitchFamily="34" charset="0"/>
              </a:rPr>
              <a:t>Belief that individual choice is always directed at selecting an option from a choice set which produces highest net pleasures.” which means clearly that anyone will pick the option that gives them the most beneficial outcome in the short span of time which means a criminal when doing an offence does it out of their own materialistic interest. Finally, like Beccaria Bentham also agrees with deterrence as being a way of policing the populace and having surveillance conducted to make criminals less likely to commit a potential offence hence why we see that some prisons in Europe were designed in certain ways to ensure prisoners felt like they were being monitored. According to </a:t>
            </a:r>
            <a:r>
              <a:rPr lang="en-US" sz="1800" b="0" i="0" u="none" strike="noStrike" dirty="0" err="1">
                <a:solidFill>
                  <a:srgbClr val="000000"/>
                </a:solidFill>
                <a:effectLst/>
                <a:latin typeface="Arial" panose="020B0604020202020204" pitchFamily="34" charset="0"/>
              </a:rPr>
              <a:t>Sverdlik</a:t>
            </a:r>
            <a:r>
              <a:rPr lang="en-US" sz="1800" b="0" i="0" u="none" strike="noStrike" dirty="0">
                <a:solidFill>
                  <a:srgbClr val="000000"/>
                </a:solidFill>
                <a:effectLst/>
                <a:latin typeface="Arial" panose="020B0604020202020204" pitchFamily="34" charset="0"/>
              </a:rPr>
              <a:t> 2022,  </a:t>
            </a:r>
            <a:r>
              <a:rPr lang="en-US" sz="1800" b="0" i="0" u="none" strike="noStrike" dirty="0" err="1">
                <a:solidFill>
                  <a:srgbClr val="000000"/>
                </a:solidFill>
                <a:effectLst/>
                <a:latin typeface="Arial" panose="020B0604020202020204" pitchFamily="34" charset="0"/>
              </a:rPr>
              <a:t>Betham’s</a:t>
            </a:r>
            <a:r>
              <a:rPr lang="en-US" sz="1800" b="0" i="0" u="none" strike="noStrike" dirty="0">
                <a:solidFill>
                  <a:srgbClr val="000000"/>
                </a:solidFill>
                <a:effectLst/>
                <a:latin typeface="Arial" panose="020B0604020202020204" pitchFamily="34" charset="0"/>
              </a:rPr>
              <a:t> key methods in deterrence was through incapacitation (no means to the crime) and reform (being rewarded for good, punished for bad).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CE7CBC15-F5AC-4593-BEC2-1241F4D43361}" type="slidenum">
              <a:rPr lang="en-GB" smtClean="0"/>
              <a:t>3</a:t>
            </a:fld>
            <a:endParaRPr lang="en-GB"/>
          </a:p>
        </p:txBody>
      </p:sp>
    </p:spTree>
    <p:extLst>
      <p:ext uri="{BB962C8B-B14F-4D97-AF65-F5344CB8AC3E}">
        <p14:creationId xmlns:p14="http://schemas.microsoft.com/office/powerpoint/2010/main" val="32154567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relation to the previous slide rational choice theory has its links with Classical criminology and assumes that every potential criminal/defendant is aware of the crime they’re about to commit. It is believing a potential offender goes through a detailed </a:t>
            </a:r>
            <a:r>
              <a:rPr lang="en-GB" dirty="0" err="1"/>
              <a:t>descion</a:t>
            </a:r>
            <a:r>
              <a:rPr lang="en-GB" dirty="0"/>
              <a:t> making process </a:t>
            </a:r>
          </a:p>
        </p:txBody>
      </p:sp>
      <p:sp>
        <p:nvSpPr>
          <p:cNvPr id="4" name="Slide Number Placeholder 3"/>
          <p:cNvSpPr>
            <a:spLocks noGrp="1"/>
          </p:cNvSpPr>
          <p:nvPr>
            <p:ph type="sldNum" sz="quarter" idx="5"/>
          </p:nvPr>
        </p:nvSpPr>
        <p:spPr/>
        <p:txBody>
          <a:bodyPr/>
          <a:lstStyle/>
          <a:p>
            <a:fld id="{CE7CBC15-F5AC-4593-BEC2-1241F4D43361}" type="slidenum">
              <a:rPr lang="en-GB" smtClean="0"/>
              <a:t>4</a:t>
            </a:fld>
            <a:endParaRPr lang="en-GB"/>
          </a:p>
        </p:txBody>
      </p:sp>
    </p:spTree>
    <p:extLst>
      <p:ext uri="{BB962C8B-B14F-4D97-AF65-F5344CB8AC3E}">
        <p14:creationId xmlns:p14="http://schemas.microsoft.com/office/powerpoint/2010/main" val="11039953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7CBC15-F5AC-4593-BEC2-1241F4D43361}" type="slidenum">
              <a:rPr lang="en-GB" smtClean="0"/>
              <a:t>5</a:t>
            </a:fld>
            <a:endParaRPr lang="en-GB"/>
          </a:p>
        </p:txBody>
      </p:sp>
    </p:spTree>
    <p:extLst>
      <p:ext uri="{BB962C8B-B14F-4D97-AF65-F5344CB8AC3E}">
        <p14:creationId xmlns:p14="http://schemas.microsoft.com/office/powerpoint/2010/main" val="39156494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7CBC15-F5AC-4593-BEC2-1241F4D43361}" type="slidenum">
              <a:rPr lang="en-GB" smtClean="0"/>
              <a:t>6</a:t>
            </a:fld>
            <a:endParaRPr lang="en-GB"/>
          </a:p>
        </p:txBody>
      </p:sp>
    </p:spTree>
    <p:extLst>
      <p:ext uri="{BB962C8B-B14F-4D97-AF65-F5344CB8AC3E}">
        <p14:creationId xmlns:p14="http://schemas.microsoft.com/office/powerpoint/2010/main" val="17430536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7CBC15-F5AC-4593-BEC2-1241F4D43361}" type="slidenum">
              <a:rPr lang="en-GB" smtClean="0"/>
              <a:t>7</a:t>
            </a:fld>
            <a:endParaRPr lang="en-GB"/>
          </a:p>
        </p:txBody>
      </p:sp>
    </p:spTree>
    <p:extLst>
      <p:ext uri="{BB962C8B-B14F-4D97-AF65-F5344CB8AC3E}">
        <p14:creationId xmlns:p14="http://schemas.microsoft.com/office/powerpoint/2010/main" val="4104503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0C4F9-5EE7-47B7-B965-368EB53A4352}"/>
              </a:ext>
            </a:extLst>
          </p:cNvPr>
          <p:cNvSpPr>
            <a:spLocks noGrp="1"/>
          </p:cNvSpPr>
          <p:nvPr>
            <p:ph type="ctrTitle"/>
          </p:nvPr>
        </p:nvSpPr>
        <p:spPr>
          <a:xfrm>
            <a:off x="647700" y="1181099"/>
            <a:ext cx="6864724" cy="3581399"/>
          </a:xfrm>
        </p:spPr>
        <p:txBody>
          <a:bodyPr anchor="b">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7A4A1F1-374F-4FC8-89F7-83065EA4F5DD}"/>
              </a:ext>
            </a:extLst>
          </p:cNvPr>
          <p:cNvSpPr>
            <a:spLocks noGrp="1"/>
          </p:cNvSpPr>
          <p:nvPr>
            <p:ph type="subTitle" idx="1"/>
          </p:nvPr>
        </p:nvSpPr>
        <p:spPr>
          <a:xfrm>
            <a:off x="647700" y="5075227"/>
            <a:ext cx="6864724" cy="868374"/>
          </a:xfrm>
        </p:spPr>
        <p:txBody>
          <a:bodyPr>
            <a:normAutofit/>
          </a:bodyPr>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FB5CB5F-AE9B-4C02-B16F-C462CAFC1963}"/>
              </a:ext>
            </a:extLst>
          </p:cNvPr>
          <p:cNvSpPr>
            <a:spLocks noGrp="1"/>
          </p:cNvSpPr>
          <p:nvPr>
            <p:ph type="dt" sz="half" idx="10"/>
          </p:nvPr>
        </p:nvSpPr>
        <p:spPr/>
        <p:txBody>
          <a:bodyPr/>
          <a:lstStyle/>
          <a:p>
            <a:fld id="{D341B595-366B-43E2-A22E-EA6A78C03F06}" type="datetimeFigureOut">
              <a:rPr lang="en-US" smtClean="0"/>
              <a:t>11/3/2024</a:t>
            </a:fld>
            <a:endParaRPr lang="en-US"/>
          </a:p>
        </p:txBody>
      </p:sp>
      <p:sp>
        <p:nvSpPr>
          <p:cNvPr id="5" name="Footer Placeholder 4">
            <a:extLst>
              <a:ext uri="{FF2B5EF4-FFF2-40B4-BE49-F238E27FC236}">
                <a16:creationId xmlns:a16="http://schemas.microsoft.com/office/drawing/2014/main" id="{4114B1CC-830B-4695-B174-D9E9100A86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DCD43F-E516-4123-A6D8-DB72C3CC50B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190239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FF197-4D72-4945-8068-57D52018E6C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C81FA8-039D-4BAF-8AAB-7B6616AFEE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D341B595-366B-43E2-A22E-EA6A78C03F06}" type="datetimeFigureOut">
              <a:rPr lang="en-US" smtClean="0"/>
              <a:t>11/3/2024</a:t>
            </a:fld>
            <a:endParaRPr lang="en-US"/>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619241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596BE-9AF9-4E97-9204-5B672D797384}"/>
              </a:ext>
            </a:extLst>
          </p:cNvPr>
          <p:cNvSpPr>
            <a:spLocks noGrp="1"/>
          </p:cNvSpPr>
          <p:nvPr>
            <p:ph type="title"/>
          </p:nvPr>
        </p:nvSpPr>
        <p:spPr>
          <a:xfrm>
            <a:off x="1981200" y="2362200"/>
            <a:ext cx="7696200" cy="24003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5EDF98A-E8AE-4443-9A8C-CB35DEB2CE60}"/>
              </a:ext>
            </a:extLst>
          </p:cNvPr>
          <p:cNvSpPr>
            <a:spLocks noGrp="1"/>
          </p:cNvSpPr>
          <p:nvPr>
            <p:ph type="body" idx="1"/>
          </p:nvPr>
        </p:nvSpPr>
        <p:spPr>
          <a:xfrm>
            <a:off x="1981200" y="5067300"/>
            <a:ext cx="7696200" cy="876300"/>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B7114B-35CB-40C5-BCC8-C5039524FFC1}"/>
              </a:ext>
            </a:extLst>
          </p:cNvPr>
          <p:cNvSpPr>
            <a:spLocks noGrp="1"/>
          </p:cNvSpPr>
          <p:nvPr>
            <p:ph type="dt" sz="half" idx="10"/>
          </p:nvPr>
        </p:nvSpPr>
        <p:spPr/>
        <p:txBody>
          <a:bodyPr/>
          <a:lstStyle/>
          <a:p>
            <a:fld id="{D341B595-366B-43E2-A22E-EA6A78C03F06}" type="datetimeFigureOut">
              <a:rPr lang="en-US" smtClean="0"/>
              <a:t>11/3/2024</a:t>
            </a:fld>
            <a:endParaRPr lang="en-US"/>
          </a:p>
        </p:txBody>
      </p:sp>
      <p:sp>
        <p:nvSpPr>
          <p:cNvPr id="5" name="Footer Placeholder 4">
            <a:extLst>
              <a:ext uri="{FF2B5EF4-FFF2-40B4-BE49-F238E27FC236}">
                <a16:creationId xmlns:a16="http://schemas.microsoft.com/office/drawing/2014/main" id="{7A1AA324-982E-42C4-8002-5F236877CF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401596-9353-4C1A-972E-6522F2B4204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0271773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F0BC9-7469-437A-B92B-0A2627E4B9B4}"/>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1B7D887-595C-4649-AF8E-E78307000D4A}"/>
              </a:ext>
            </a:extLst>
          </p:cNvPr>
          <p:cNvSpPr>
            <a:spLocks noGrp="1"/>
          </p:cNvSpPr>
          <p:nvPr>
            <p:ph sz="half" idx="1"/>
          </p:nvPr>
        </p:nvSpPr>
        <p:spPr>
          <a:xfrm>
            <a:off x="914400" y="1825625"/>
            <a:ext cx="49911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39FE29C-ED37-4DD9-949F-0024342619E1}"/>
              </a:ext>
            </a:extLst>
          </p:cNvPr>
          <p:cNvSpPr>
            <a:spLocks noGrp="1"/>
          </p:cNvSpPr>
          <p:nvPr>
            <p:ph sz="half" idx="2"/>
          </p:nvPr>
        </p:nvSpPr>
        <p:spPr>
          <a:xfrm>
            <a:off x="6248400" y="1825625"/>
            <a:ext cx="5029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A6F6AA34-8CC0-4E5B-8396-0AC75633142B}"/>
              </a:ext>
            </a:extLst>
          </p:cNvPr>
          <p:cNvSpPr>
            <a:spLocks noGrp="1"/>
          </p:cNvSpPr>
          <p:nvPr>
            <p:ph type="dt" sz="half" idx="10"/>
          </p:nvPr>
        </p:nvSpPr>
        <p:spPr/>
        <p:txBody>
          <a:bodyPr/>
          <a:lstStyle/>
          <a:p>
            <a:fld id="{D341B595-366B-43E2-A22E-EA6A78C03F06}" type="datetimeFigureOut">
              <a:rPr lang="en-US" smtClean="0"/>
              <a:t>11/3/2024</a:t>
            </a:fld>
            <a:endParaRPr lang="en-US"/>
          </a:p>
        </p:txBody>
      </p:sp>
      <p:sp>
        <p:nvSpPr>
          <p:cNvPr id="6" name="Footer Placeholder 5">
            <a:extLst>
              <a:ext uri="{FF2B5EF4-FFF2-40B4-BE49-F238E27FC236}">
                <a16:creationId xmlns:a16="http://schemas.microsoft.com/office/drawing/2014/main" id="{28DF7398-73FE-4D27-AFF9-91BEBFED32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700880-10EE-4115-8BBB-13DDF270DBD1}"/>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407595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F3C9B-D20D-43FA-BA18-D50F86A9127E}"/>
              </a:ext>
            </a:extLst>
          </p:cNvPr>
          <p:cNvSpPr>
            <a:spLocks noGrp="1"/>
          </p:cNvSpPr>
          <p:nvPr>
            <p:ph type="title"/>
          </p:nvPr>
        </p:nvSpPr>
        <p:spPr>
          <a:xfrm>
            <a:off x="652371" y="647699"/>
            <a:ext cx="10625229" cy="115062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D52F00A-F4EE-40FC-9325-373840422D52}"/>
              </a:ext>
            </a:extLst>
          </p:cNvPr>
          <p:cNvSpPr>
            <a:spLocks noGrp="1"/>
          </p:cNvSpPr>
          <p:nvPr>
            <p:ph type="body" idx="1"/>
          </p:nvPr>
        </p:nvSpPr>
        <p:spPr>
          <a:xfrm>
            <a:off x="655863" y="1879599"/>
            <a:ext cx="5157787"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75DD90-A306-4A8B-A54C-8033B7F7F0E9}"/>
              </a:ext>
            </a:extLst>
          </p:cNvPr>
          <p:cNvSpPr>
            <a:spLocks noGrp="1"/>
          </p:cNvSpPr>
          <p:nvPr>
            <p:ph sz="half" idx="2"/>
          </p:nvPr>
        </p:nvSpPr>
        <p:spPr>
          <a:xfrm>
            <a:off x="655863" y="2560955"/>
            <a:ext cx="5157787"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040E0AA-F8F8-4862-B27B-50FAF2F34DE0}"/>
              </a:ext>
            </a:extLst>
          </p:cNvPr>
          <p:cNvSpPr>
            <a:spLocks noGrp="1"/>
          </p:cNvSpPr>
          <p:nvPr>
            <p:ph type="body" sz="quarter" idx="3"/>
          </p:nvPr>
        </p:nvSpPr>
        <p:spPr>
          <a:xfrm>
            <a:off x="6094412" y="1879599"/>
            <a:ext cx="5183188"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FEBDD6-EDA1-4CE7-9DDC-9D977E12DDAB}"/>
              </a:ext>
            </a:extLst>
          </p:cNvPr>
          <p:cNvSpPr>
            <a:spLocks noGrp="1"/>
          </p:cNvSpPr>
          <p:nvPr>
            <p:ph sz="quarter" idx="4"/>
          </p:nvPr>
        </p:nvSpPr>
        <p:spPr>
          <a:xfrm>
            <a:off x="6094412" y="2560955"/>
            <a:ext cx="5183188"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E0044487-D350-4434-A5C7-A96942FFC95E}"/>
              </a:ext>
            </a:extLst>
          </p:cNvPr>
          <p:cNvSpPr>
            <a:spLocks noGrp="1"/>
          </p:cNvSpPr>
          <p:nvPr>
            <p:ph type="dt" sz="half" idx="10"/>
          </p:nvPr>
        </p:nvSpPr>
        <p:spPr/>
        <p:txBody>
          <a:bodyPr/>
          <a:lstStyle/>
          <a:p>
            <a:fld id="{D341B595-366B-43E2-A22E-EA6A78C03F06}" type="datetimeFigureOut">
              <a:rPr lang="en-US" smtClean="0"/>
              <a:t>11/3/2024</a:t>
            </a:fld>
            <a:endParaRPr lang="en-US"/>
          </a:p>
        </p:txBody>
      </p:sp>
      <p:sp>
        <p:nvSpPr>
          <p:cNvPr id="8" name="Footer Placeholder 7">
            <a:extLst>
              <a:ext uri="{FF2B5EF4-FFF2-40B4-BE49-F238E27FC236}">
                <a16:creationId xmlns:a16="http://schemas.microsoft.com/office/drawing/2014/main" id="{3389DC43-E591-42BF-82EE-E4887E4BC53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68CD421-2D00-41DD-A393-4739E389D95E}"/>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450496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39A8B-0FAF-431C-9657-9003FA03731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1BBA2A1-331D-40F8-867B-CE15011360A1}"/>
              </a:ext>
            </a:extLst>
          </p:cNvPr>
          <p:cNvSpPr>
            <a:spLocks noGrp="1"/>
          </p:cNvSpPr>
          <p:nvPr>
            <p:ph type="dt" sz="half" idx="10"/>
          </p:nvPr>
        </p:nvSpPr>
        <p:spPr/>
        <p:txBody>
          <a:bodyPr/>
          <a:lstStyle/>
          <a:p>
            <a:fld id="{D341B595-366B-43E2-A22E-EA6A78C03F06}" type="datetimeFigureOut">
              <a:rPr lang="en-US" smtClean="0"/>
              <a:t>11/3/2024</a:t>
            </a:fld>
            <a:endParaRPr lang="en-US"/>
          </a:p>
        </p:txBody>
      </p:sp>
      <p:sp>
        <p:nvSpPr>
          <p:cNvPr id="4" name="Footer Placeholder 3">
            <a:extLst>
              <a:ext uri="{FF2B5EF4-FFF2-40B4-BE49-F238E27FC236}">
                <a16:creationId xmlns:a16="http://schemas.microsoft.com/office/drawing/2014/main" id="{850995C1-5121-47B6-AC6D-F60C0FF6635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EDBE022-9B54-431C-80D5-5D8F2AFCB92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9850696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15B6E5-6347-41F6-85FC-3BF3652D1BC3}"/>
              </a:ext>
            </a:extLst>
          </p:cNvPr>
          <p:cNvSpPr>
            <a:spLocks noGrp="1"/>
          </p:cNvSpPr>
          <p:nvPr>
            <p:ph type="dt" sz="half" idx="10"/>
          </p:nvPr>
        </p:nvSpPr>
        <p:spPr/>
        <p:txBody>
          <a:bodyPr/>
          <a:lstStyle/>
          <a:p>
            <a:fld id="{D341B595-366B-43E2-A22E-EA6A78C03F06}" type="datetimeFigureOut">
              <a:rPr lang="en-US" smtClean="0"/>
              <a:t>11/3/2024</a:t>
            </a:fld>
            <a:endParaRPr lang="en-US"/>
          </a:p>
        </p:txBody>
      </p:sp>
      <p:sp>
        <p:nvSpPr>
          <p:cNvPr id="3" name="Footer Placeholder 2">
            <a:extLst>
              <a:ext uri="{FF2B5EF4-FFF2-40B4-BE49-F238E27FC236}">
                <a16:creationId xmlns:a16="http://schemas.microsoft.com/office/drawing/2014/main" id="{1C6A93F6-45F8-4453-B5DC-B2F3D5D0B5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EE364E1-213B-4AF0-80D7-8101EFD5E41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4712463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90B5D-E76D-4797-AD77-15625D675F3A}"/>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9744D8D-C9CF-43B2-905D-2368B17A539A}"/>
              </a:ext>
            </a:extLst>
          </p:cNvPr>
          <p:cNvSpPr>
            <a:spLocks noGrp="1"/>
          </p:cNvSpPr>
          <p:nvPr>
            <p:ph idx="1"/>
          </p:nvPr>
        </p:nvSpPr>
        <p:spPr>
          <a:xfrm>
            <a:off x="5540188" y="914400"/>
            <a:ext cx="5737412" cy="50291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1B4BF0C-D14C-46D7-ACDD-1885DDD883F1}"/>
              </a:ext>
            </a:extLst>
          </p:cNvPr>
          <p:cNvSpPr>
            <a:spLocks noGrp="1"/>
          </p:cNvSpPr>
          <p:nvPr>
            <p:ph type="body" sz="half" idx="2"/>
          </p:nvPr>
        </p:nvSpPr>
        <p:spPr>
          <a:xfrm>
            <a:off x="652372" y="2697479"/>
            <a:ext cx="4119654" cy="32461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FD7D8D-72E7-4ABD-BB87-80BB49003104}"/>
              </a:ext>
            </a:extLst>
          </p:cNvPr>
          <p:cNvSpPr>
            <a:spLocks noGrp="1"/>
          </p:cNvSpPr>
          <p:nvPr>
            <p:ph type="dt" sz="half" idx="10"/>
          </p:nvPr>
        </p:nvSpPr>
        <p:spPr/>
        <p:txBody>
          <a:bodyPr/>
          <a:lstStyle/>
          <a:p>
            <a:fld id="{D341B595-366B-43E2-A22E-EA6A78C03F06}" type="datetimeFigureOut">
              <a:rPr lang="en-US" smtClean="0"/>
              <a:t>11/3/2024</a:t>
            </a:fld>
            <a:endParaRPr lang="en-US"/>
          </a:p>
        </p:txBody>
      </p:sp>
      <p:sp>
        <p:nvSpPr>
          <p:cNvPr id="6" name="Footer Placeholder 5">
            <a:extLst>
              <a:ext uri="{FF2B5EF4-FFF2-40B4-BE49-F238E27FC236}">
                <a16:creationId xmlns:a16="http://schemas.microsoft.com/office/drawing/2014/main" id="{A9D9C1CE-C8CE-4364-A021-ADC2D64726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E6FA33-09EF-495A-853E-63750CA37AC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287345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F023E-952E-40DF-A101-74D22789D534}"/>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841E98DD-BF5D-4CCA-8C66-F2A6CE11271C}"/>
              </a:ext>
            </a:extLst>
          </p:cNvPr>
          <p:cNvSpPr>
            <a:spLocks noGrp="1"/>
          </p:cNvSpPr>
          <p:nvPr>
            <p:ph type="pic" idx="1"/>
          </p:nvPr>
        </p:nvSpPr>
        <p:spPr>
          <a:xfrm>
            <a:off x="5486400" y="914400"/>
            <a:ext cx="5791200" cy="50291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0EC22A6-F2C2-4A88-BEE5-2D6CEB520EB9}"/>
              </a:ext>
            </a:extLst>
          </p:cNvPr>
          <p:cNvSpPr>
            <a:spLocks noGrp="1"/>
          </p:cNvSpPr>
          <p:nvPr>
            <p:ph type="body" sz="half" idx="2"/>
          </p:nvPr>
        </p:nvSpPr>
        <p:spPr>
          <a:xfrm>
            <a:off x="652372" y="2697480"/>
            <a:ext cx="4119654" cy="31715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A1F755-C7AF-4C50-8CA8-828612A767B0}"/>
              </a:ext>
            </a:extLst>
          </p:cNvPr>
          <p:cNvSpPr>
            <a:spLocks noGrp="1"/>
          </p:cNvSpPr>
          <p:nvPr>
            <p:ph type="dt" sz="half" idx="10"/>
          </p:nvPr>
        </p:nvSpPr>
        <p:spPr/>
        <p:txBody>
          <a:bodyPr/>
          <a:lstStyle/>
          <a:p>
            <a:fld id="{D341B595-366B-43E2-A22E-EA6A78C03F06}" type="datetimeFigureOut">
              <a:rPr lang="en-US" smtClean="0"/>
              <a:t>11/3/2024</a:t>
            </a:fld>
            <a:endParaRPr lang="en-US"/>
          </a:p>
        </p:txBody>
      </p:sp>
      <p:sp>
        <p:nvSpPr>
          <p:cNvPr id="6" name="Footer Placeholder 5">
            <a:extLst>
              <a:ext uri="{FF2B5EF4-FFF2-40B4-BE49-F238E27FC236}">
                <a16:creationId xmlns:a16="http://schemas.microsoft.com/office/drawing/2014/main" id="{C1EDE175-E818-477C-A3F6-7DD65C1268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D0B8E3-DB91-440B-818F-71E4248BB10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398963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8C0AF-44D0-4830-AF13-49B8522BE62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61B4D8C-6045-47B3-9A0C-F2215A904C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19A9F1-F398-416A-A8C0-0A36D838DD15}"/>
              </a:ext>
            </a:extLst>
          </p:cNvPr>
          <p:cNvSpPr>
            <a:spLocks noGrp="1"/>
          </p:cNvSpPr>
          <p:nvPr>
            <p:ph type="dt" sz="half" idx="10"/>
          </p:nvPr>
        </p:nvSpPr>
        <p:spPr/>
        <p:txBody>
          <a:bodyPr/>
          <a:lstStyle/>
          <a:p>
            <a:fld id="{D341B595-366B-43E2-A22E-EA6A78C03F06}" type="datetimeFigureOut">
              <a:rPr lang="en-US" smtClean="0"/>
              <a:t>11/3/2024</a:t>
            </a:fld>
            <a:endParaRPr lang="en-US"/>
          </a:p>
        </p:txBody>
      </p:sp>
      <p:sp>
        <p:nvSpPr>
          <p:cNvPr id="5" name="Footer Placeholder 4">
            <a:extLst>
              <a:ext uri="{FF2B5EF4-FFF2-40B4-BE49-F238E27FC236}">
                <a16:creationId xmlns:a16="http://schemas.microsoft.com/office/drawing/2014/main" id="{6E37F801-C9FB-4A34-8386-BA9FBACCBC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E05176-F6E9-4997-8355-74F2A4560A65}"/>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24374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EBC807-13E1-4F3F-83FA-FD9BD24F3B1F}"/>
              </a:ext>
            </a:extLst>
          </p:cNvPr>
          <p:cNvSpPr>
            <a:spLocks noGrp="1"/>
          </p:cNvSpPr>
          <p:nvPr>
            <p:ph type="title" orient="vert"/>
          </p:nvPr>
        </p:nvSpPr>
        <p:spPr>
          <a:xfrm>
            <a:off x="8986520" y="647699"/>
            <a:ext cx="2291080" cy="52959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9B7E2EAA-155E-482E-A2B8-547653B253EE}"/>
              </a:ext>
            </a:extLst>
          </p:cNvPr>
          <p:cNvSpPr>
            <a:spLocks noGrp="1"/>
          </p:cNvSpPr>
          <p:nvPr>
            <p:ph type="body" orient="vert" idx="1"/>
          </p:nvPr>
        </p:nvSpPr>
        <p:spPr>
          <a:xfrm>
            <a:off x="652371" y="647699"/>
            <a:ext cx="8120789" cy="52959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C4A4BDC-BDD0-417D-AF7C-516EE556D7E4}"/>
              </a:ext>
            </a:extLst>
          </p:cNvPr>
          <p:cNvSpPr>
            <a:spLocks noGrp="1"/>
          </p:cNvSpPr>
          <p:nvPr>
            <p:ph type="dt" sz="half" idx="10"/>
          </p:nvPr>
        </p:nvSpPr>
        <p:spPr/>
        <p:txBody>
          <a:bodyPr/>
          <a:lstStyle/>
          <a:p>
            <a:fld id="{D341B595-366B-43E2-A22E-EA6A78C03F06}" type="datetimeFigureOut">
              <a:rPr lang="en-US" smtClean="0"/>
              <a:t>11/3/2024</a:t>
            </a:fld>
            <a:endParaRPr lang="en-US"/>
          </a:p>
        </p:txBody>
      </p:sp>
      <p:sp>
        <p:nvSpPr>
          <p:cNvPr id="5" name="Footer Placeholder 4">
            <a:extLst>
              <a:ext uri="{FF2B5EF4-FFF2-40B4-BE49-F238E27FC236}">
                <a16:creationId xmlns:a16="http://schemas.microsoft.com/office/drawing/2014/main" id="{0EF663EC-23F9-4202-80F3-F8E550884F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C8402D-7367-485B-AEA6-5AB2B8209D1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601759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5EB7D6-B8CB-49E3-874F-2255BEE82473}"/>
              </a:ext>
            </a:extLst>
          </p:cNvPr>
          <p:cNvSpPr>
            <a:spLocks noGrp="1"/>
          </p:cNvSpPr>
          <p:nvPr>
            <p:ph type="title"/>
          </p:nvPr>
        </p:nvSpPr>
        <p:spPr>
          <a:xfrm>
            <a:off x="652371" y="647700"/>
            <a:ext cx="10625229" cy="1147053"/>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FBEEAC5-A8AB-4FE8-A270-D70F7DED4A50}"/>
              </a:ext>
            </a:extLst>
          </p:cNvPr>
          <p:cNvSpPr>
            <a:spLocks noGrp="1"/>
          </p:cNvSpPr>
          <p:nvPr>
            <p:ph type="body" idx="1"/>
          </p:nvPr>
        </p:nvSpPr>
        <p:spPr>
          <a:xfrm>
            <a:off x="652371" y="2095500"/>
            <a:ext cx="10620855" cy="38481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7B6506C-52BF-4C05-AD31-7C08B80151CB}"/>
              </a:ext>
            </a:extLst>
          </p:cNvPr>
          <p:cNvSpPr>
            <a:spLocks noGrp="1"/>
          </p:cNvSpPr>
          <p:nvPr>
            <p:ph type="dt" sz="half" idx="2"/>
          </p:nvPr>
        </p:nvSpPr>
        <p:spPr>
          <a:xfrm>
            <a:off x="652371" y="6332538"/>
            <a:ext cx="3006492" cy="365125"/>
          </a:xfrm>
          <a:prstGeom prst="rect">
            <a:avLst/>
          </a:prstGeom>
        </p:spPr>
        <p:txBody>
          <a:bodyPr vert="horz" lIns="91440" tIns="45720" rIns="91440" bIns="45720" rtlCol="0" anchor="ctr"/>
          <a:lstStyle>
            <a:lvl1pPr algn="l">
              <a:defRPr sz="900" b="1" spc="100" baseline="0">
                <a:solidFill>
                  <a:schemeClr val="tx1"/>
                </a:solidFill>
              </a:defRPr>
            </a:lvl1pPr>
          </a:lstStyle>
          <a:p>
            <a:fld id="{D341B595-366B-43E2-A22E-EA6A78C03F06}" type="datetimeFigureOut">
              <a:rPr lang="en-US" smtClean="0"/>
              <a:t>11/3/2024</a:t>
            </a:fld>
            <a:endParaRPr lang="en-US"/>
          </a:p>
        </p:txBody>
      </p:sp>
      <p:sp>
        <p:nvSpPr>
          <p:cNvPr id="5" name="Footer Placeholder 4">
            <a:extLst>
              <a:ext uri="{FF2B5EF4-FFF2-40B4-BE49-F238E27FC236}">
                <a16:creationId xmlns:a16="http://schemas.microsoft.com/office/drawing/2014/main" id="{F2534630-6C67-4A40-A499-CB025B2438CE}"/>
              </a:ext>
            </a:extLst>
          </p:cNvPr>
          <p:cNvSpPr>
            <a:spLocks noGrp="1"/>
          </p:cNvSpPr>
          <p:nvPr>
            <p:ph type="ftr" sz="quarter" idx="3"/>
          </p:nvPr>
        </p:nvSpPr>
        <p:spPr>
          <a:xfrm>
            <a:off x="8034169" y="6332538"/>
            <a:ext cx="3505459" cy="365125"/>
          </a:xfrm>
          <a:prstGeom prst="rect">
            <a:avLst/>
          </a:prstGeom>
        </p:spPr>
        <p:txBody>
          <a:bodyPr vert="horz" lIns="91440" tIns="45720" rIns="91440" bIns="45720" rtlCol="0" anchor="ctr"/>
          <a:lstStyle>
            <a:lvl1pPr algn="r">
              <a:defRPr sz="900" b="1"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E964E14B-0EE8-4015-809C-DD36B5459B82}"/>
              </a:ext>
            </a:extLst>
          </p:cNvPr>
          <p:cNvSpPr>
            <a:spLocks noGrp="1"/>
          </p:cNvSpPr>
          <p:nvPr>
            <p:ph type="sldNum" sz="quarter" idx="4"/>
          </p:nvPr>
        </p:nvSpPr>
        <p:spPr>
          <a:xfrm>
            <a:off x="11444747" y="6332538"/>
            <a:ext cx="539808" cy="365125"/>
          </a:xfrm>
          <a:prstGeom prst="rect">
            <a:avLst/>
          </a:prstGeom>
        </p:spPr>
        <p:txBody>
          <a:bodyPr vert="horz" lIns="91440" tIns="45720" rIns="91440" bIns="45720" rtlCol="0" anchor="ctr"/>
          <a:lstStyle>
            <a:lvl1pPr algn="r">
              <a:defRPr sz="900" b="1" spc="100" baseline="0">
                <a:solidFill>
                  <a:schemeClr val="tx1"/>
                </a:solidFill>
              </a:defRPr>
            </a:lvl1pPr>
          </a:lstStyle>
          <a:p>
            <a:fld id="{4BA915EE-10CB-4CF1-8569-6154455DA573}" type="slidenum">
              <a:rPr lang="en-US" smtClean="0"/>
              <a:t>‹#›</a:t>
            </a:fld>
            <a:endParaRPr lang="en-US"/>
          </a:p>
        </p:txBody>
      </p:sp>
    </p:spTree>
    <p:extLst>
      <p:ext uri="{BB962C8B-B14F-4D97-AF65-F5344CB8AC3E}">
        <p14:creationId xmlns:p14="http://schemas.microsoft.com/office/powerpoint/2010/main" val="3084237260"/>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20000"/>
        </a:lnSpc>
        <a:spcBef>
          <a:spcPct val="0"/>
        </a:spcBef>
        <a:buNone/>
        <a:defRPr sz="3600" kern="1200" cap="all" spc="300" baseline="0">
          <a:solidFill>
            <a:srgbClr val="FFFFFF"/>
          </a:solidFill>
          <a:highlight>
            <a:srgbClr val="000000"/>
          </a:highligh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SzPct val="75000"/>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3B1410-D187-427C-B738-BA6AEEF75F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yellow figures and a red figure on the other side">
            <a:extLst>
              <a:ext uri="{FF2B5EF4-FFF2-40B4-BE49-F238E27FC236}">
                <a16:creationId xmlns:a16="http://schemas.microsoft.com/office/drawing/2014/main" id="{11AC1ABF-E479-69A8-0231-760F70D37F4B}"/>
              </a:ext>
            </a:extLst>
          </p:cNvPr>
          <p:cNvPicPr>
            <a:picLocks noChangeAspect="1"/>
          </p:cNvPicPr>
          <p:nvPr/>
        </p:nvPicPr>
        <p:blipFill>
          <a:blip r:embed="rId2"/>
          <a:srcRect t="1573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67F1335F-97CE-4842-9A57-2B6A3F459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34605" y="-299394"/>
            <a:ext cx="6858000" cy="7456788"/>
          </a:xfrm>
          <a:prstGeom prst="rect">
            <a:avLst/>
          </a:prstGeom>
          <a:gradFill>
            <a:gsLst>
              <a:gs pos="0">
                <a:srgbClr val="000000">
                  <a:alpha val="0"/>
                </a:srgbClr>
              </a:gs>
              <a:gs pos="89000">
                <a:srgbClr val="000000">
                  <a:alpha val="58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DC66AF-5DB9-7F44-6165-625F0F774510}"/>
              </a:ext>
            </a:extLst>
          </p:cNvPr>
          <p:cNvSpPr>
            <a:spLocks noGrp="1"/>
          </p:cNvSpPr>
          <p:nvPr>
            <p:ph type="ctrTitle"/>
          </p:nvPr>
        </p:nvSpPr>
        <p:spPr>
          <a:xfrm>
            <a:off x="7249886" y="914400"/>
            <a:ext cx="4294414" cy="3848100"/>
          </a:xfrm>
        </p:spPr>
        <p:txBody>
          <a:bodyPr>
            <a:normAutofit/>
          </a:bodyPr>
          <a:lstStyle/>
          <a:p>
            <a:pPr algn="r"/>
            <a:r>
              <a:rPr lang="en-US" sz="2500" dirty="0"/>
              <a:t>	Criminological theory and causes of criminal behavior</a:t>
            </a:r>
            <a:endParaRPr lang="en-GB" sz="2500" dirty="0"/>
          </a:p>
        </p:txBody>
      </p:sp>
      <p:sp>
        <p:nvSpPr>
          <p:cNvPr id="3" name="Subtitle 2">
            <a:extLst>
              <a:ext uri="{FF2B5EF4-FFF2-40B4-BE49-F238E27FC236}">
                <a16:creationId xmlns:a16="http://schemas.microsoft.com/office/drawing/2014/main" id="{594B1CCA-BB53-0655-D38A-15DAB30452D0}"/>
              </a:ext>
            </a:extLst>
          </p:cNvPr>
          <p:cNvSpPr>
            <a:spLocks noGrp="1"/>
          </p:cNvSpPr>
          <p:nvPr>
            <p:ph type="subTitle" idx="1"/>
          </p:nvPr>
        </p:nvSpPr>
        <p:spPr>
          <a:xfrm>
            <a:off x="7249886" y="5075227"/>
            <a:ext cx="4294414" cy="906473"/>
          </a:xfrm>
        </p:spPr>
        <p:txBody>
          <a:bodyPr>
            <a:normAutofit/>
          </a:bodyPr>
          <a:lstStyle/>
          <a:p>
            <a:pPr algn="r"/>
            <a:r>
              <a:rPr lang="en-GB" dirty="0">
                <a:solidFill>
                  <a:srgbClr val="FFFFFF"/>
                </a:solidFill>
              </a:rPr>
              <a:t>By Shavez Khan (</a:t>
            </a:r>
            <a:r>
              <a:rPr lang="en-GB" b="1" i="0" dirty="0">
                <a:solidFill>
                  <a:srgbClr val="FFFFFF"/>
                </a:solidFill>
                <a:effectLst/>
                <a:latin typeface="-apple-system"/>
              </a:rPr>
              <a:t>BMCP5009)</a:t>
            </a:r>
          </a:p>
        </p:txBody>
      </p:sp>
    </p:spTree>
    <p:extLst>
      <p:ext uri="{BB962C8B-B14F-4D97-AF65-F5344CB8AC3E}">
        <p14:creationId xmlns:p14="http://schemas.microsoft.com/office/powerpoint/2010/main" val="1802561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5905AACD-5279-4270-B933-D48329B24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Introduction Stock Illustrations – 12,765 Introduction Stock ...">
            <a:extLst>
              <a:ext uri="{FF2B5EF4-FFF2-40B4-BE49-F238E27FC236}">
                <a16:creationId xmlns:a16="http://schemas.microsoft.com/office/drawing/2014/main" id="{3ACAE9BE-9314-DDAF-46C1-D1929A16BA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8313" r="2798"/>
          <a:stretch/>
        </p:blipFill>
        <p:spPr bwMode="auto">
          <a:xfrm>
            <a:off x="20" y="10"/>
            <a:ext cx="6095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D83E1CF-0E08-9161-8843-D70B3F24C411}"/>
              </a:ext>
            </a:extLst>
          </p:cNvPr>
          <p:cNvSpPr>
            <a:spLocks noGrp="1"/>
          </p:cNvSpPr>
          <p:nvPr>
            <p:ph idx="1"/>
          </p:nvPr>
        </p:nvSpPr>
        <p:spPr>
          <a:xfrm>
            <a:off x="7119641" y="914400"/>
            <a:ext cx="4157958" cy="5029200"/>
          </a:xfrm>
        </p:spPr>
        <p:txBody>
          <a:bodyPr>
            <a:normAutofit/>
          </a:bodyPr>
          <a:lstStyle/>
          <a:p>
            <a:r>
              <a:rPr lang="en-US" dirty="0"/>
              <a:t>Classical Criminology</a:t>
            </a:r>
          </a:p>
          <a:p>
            <a:r>
              <a:rPr lang="en-US" dirty="0"/>
              <a:t>Biological Positivism </a:t>
            </a:r>
          </a:p>
          <a:p>
            <a:r>
              <a:rPr lang="en-US" dirty="0"/>
              <a:t>Left </a:t>
            </a:r>
            <a:r>
              <a:rPr lang="en-GB" dirty="0"/>
              <a:t>&amp; Right Realism</a:t>
            </a:r>
            <a:endParaRPr lang="en-US" dirty="0"/>
          </a:p>
          <a:p>
            <a:endParaRPr lang="en-GB" dirty="0"/>
          </a:p>
        </p:txBody>
      </p:sp>
    </p:spTree>
    <p:extLst>
      <p:ext uri="{BB962C8B-B14F-4D97-AF65-F5344CB8AC3E}">
        <p14:creationId xmlns:p14="http://schemas.microsoft.com/office/powerpoint/2010/main" val="847807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BCAFEDC9-01F4-403B-9CC2-619E67A6C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Frasi Cesare Beccaria: le citazioni più significative e celebri">
            <a:extLst>
              <a:ext uri="{FF2B5EF4-FFF2-40B4-BE49-F238E27FC236}">
                <a16:creationId xmlns:a16="http://schemas.microsoft.com/office/drawing/2014/main" id="{6034E6E3-BC17-81BB-0029-C422C36DFC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6183" r="3" b="3"/>
          <a:stretch/>
        </p:blipFill>
        <p:spPr bwMode="auto">
          <a:xfrm>
            <a:off x="20" y="-21113"/>
            <a:ext cx="4076680" cy="3429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EB3F9A4-4846-F3CA-2981-BF731ACDDA97}"/>
              </a:ext>
            </a:extLst>
          </p:cNvPr>
          <p:cNvSpPr>
            <a:spLocks noGrp="1"/>
          </p:cNvSpPr>
          <p:nvPr>
            <p:ph type="title"/>
          </p:nvPr>
        </p:nvSpPr>
        <p:spPr>
          <a:xfrm>
            <a:off x="4228462" y="290164"/>
            <a:ext cx="7447722" cy="1700765"/>
          </a:xfrm>
        </p:spPr>
        <p:txBody>
          <a:bodyPr anchor="b">
            <a:normAutofit/>
          </a:bodyPr>
          <a:lstStyle/>
          <a:p>
            <a:r>
              <a:rPr lang="en-GB" dirty="0"/>
              <a:t>Classical criminology </a:t>
            </a:r>
          </a:p>
        </p:txBody>
      </p:sp>
      <p:pic>
        <p:nvPicPr>
          <p:cNvPr id="4" name="Content Placeholder 3">
            <a:extLst>
              <a:ext uri="{FF2B5EF4-FFF2-40B4-BE49-F238E27FC236}">
                <a16:creationId xmlns:a16="http://schemas.microsoft.com/office/drawing/2014/main" id="{C1C3BF83-7C34-1007-D3E7-3227B6785439}"/>
              </a:ext>
            </a:extLst>
          </p:cNvPr>
          <p:cNvPicPr>
            <a:picLocks noChangeAspect="1"/>
          </p:cNvPicPr>
          <p:nvPr/>
        </p:nvPicPr>
        <p:blipFill>
          <a:blip r:embed="rId4"/>
          <a:srcRect r="2" b="7587"/>
          <a:stretch/>
        </p:blipFill>
        <p:spPr>
          <a:xfrm>
            <a:off x="1" y="3441281"/>
            <a:ext cx="4076700" cy="3437832"/>
          </a:xfrm>
          <a:prstGeom prst="rect">
            <a:avLst/>
          </a:prstGeom>
        </p:spPr>
      </p:pic>
      <p:sp>
        <p:nvSpPr>
          <p:cNvPr id="2054" name="Content Placeholder 2053">
            <a:extLst>
              <a:ext uri="{FF2B5EF4-FFF2-40B4-BE49-F238E27FC236}">
                <a16:creationId xmlns:a16="http://schemas.microsoft.com/office/drawing/2014/main" id="{7FCB4C3B-11DB-0367-5B9F-6B4CCECB76F9}"/>
              </a:ext>
            </a:extLst>
          </p:cNvPr>
          <p:cNvSpPr>
            <a:spLocks noGrp="1"/>
          </p:cNvSpPr>
          <p:nvPr>
            <p:ph idx="1"/>
          </p:nvPr>
        </p:nvSpPr>
        <p:spPr>
          <a:xfrm>
            <a:off x="4969260" y="2900516"/>
            <a:ext cx="6292082" cy="3082413"/>
          </a:xfrm>
        </p:spPr>
        <p:txBody>
          <a:bodyPr>
            <a:norm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Valasik</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2013)</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(Carpenter, 2012)</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(Svetoslav, 2016)</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(Beccaria, 1763)</a:t>
            </a:r>
          </a:p>
          <a:p>
            <a:r>
              <a:rPr lang="en-GB" sz="1800" dirty="0">
                <a:latin typeface="Calibri" panose="020F0502020204030204" pitchFamily="34" charset="0"/>
                <a:ea typeface="Calibri" panose="020F0502020204030204" pitchFamily="34" charset="0"/>
                <a:cs typeface="Times New Roman" panose="02020603050405020304" pitchFamily="18" charset="0"/>
              </a:rPr>
              <a:t>(</a:t>
            </a:r>
            <a:r>
              <a:rPr lang="en-GB" sz="1800" dirty="0" err="1">
                <a:latin typeface="Calibri" panose="020F0502020204030204" pitchFamily="34" charset="0"/>
                <a:ea typeface="Calibri" panose="020F0502020204030204" pitchFamily="34" charset="0"/>
                <a:cs typeface="Times New Roman" panose="02020603050405020304" pitchFamily="18" charset="0"/>
              </a:rPr>
              <a:t>Sverdlik</a:t>
            </a:r>
            <a:r>
              <a:rPr lang="en-GB" sz="1800" dirty="0">
                <a:latin typeface="Calibri" panose="020F0502020204030204" pitchFamily="34" charset="0"/>
                <a:ea typeface="Calibri" panose="020F0502020204030204" pitchFamily="34" charset="0"/>
                <a:cs typeface="Times New Roman" panose="02020603050405020304" pitchFamily="18" charset="0"/>
              </a:rPr>
              <a:t>,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052" name="Picture 4">
            <a:extLst>
              <a:ext uri="{FF2B5EF4-FFF2-40B4-BE49-F238E27FC236}">
                <a16:creationId xmlns:a16="http://schemas.microsoft.com/office/drawing/2014/main" id="{07F05DF6-5225-1107-C8FD-E40598BD69D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26112" y="3814654"/>
            <a:ext cx="2927789" cy="292778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red background with white text&#10;&#10;Description automatically generated with medium confidence">
            <a:extLst>
              <a:ext uri="{FF2B5EF4-FFF2-40B4-BE49-F238E27FC236}">
                <a16:creationId xmlns:a16="http://schemas.microsoft.com/office/drawing/2014/main" id="{7AD43104-B297-95A9-EA0B-0FB0F5A39252}"/>
              </a:ext>
            </a:extLst>
          </p:cNvPr>
          <p:cNvPicPr>
            <a:picLocks noChangeAspect="1"/>
          </p:cNvPicPr>
          <p:nvPr/>
        </p:nvPicPr>
        <p:blipFill>
          <a:blip r:embed="rId6"/>
          <a:stretch>
            <a:fillRect/>
          </a:stretch>
        </p:blipFill>
        <p:spPr>
          <a:xfrm>
            <a:off x="4076700" y="5115970"/>
            <a:ext cx="3094997" cy="1733198"/>
          </a:xfrm>
          <a:prstGeom prst="rect">
            <a:avLst/>
          </a:prstGeom>
        </p:spPr>
      </p:pic>
      <p:sp>
        <p:nvSpPr>
          <p:cNvPr id="8" name="TextBox 7">
            <a:extLst>
              <a:ext uri="{FF2B5EF4-FFF2-40B4-BE49-F238E27FC236}">
                <a16:creationId xmlns:a16="http://schemas.microsoft.com/office/drawing/2014/main" id="{82D471F6-2C4F-02C8-EBD1-0AB0EE71F440}"/>
              </a:ext>
            </a:extLst>
          </p:cNvPr>
          <p:cNvSpPr txBox="1"/>
          <p:nvPr/>
        </p:nvSpPr>
        <p:spPr>
          <a:xfrm>
            <a:off x="-1" y="2937369"/>
            <a:ext cx="6096000" cy="369332"/>
          </a:xfrm>
          <a:prstGeom prst="rect">
            <a:avLst/>
          </a:prstGeom>
          <a:noFill/>
        </p:spPr>
        <p:txBody>
          <a:bodyPr wrap="square">
            <a:spAutoFit/>
          </a:bodyPr>
          <a:lstStyle/>
          <a:p>
            <a:r>
              <a:rPr lang="en-GB" dirty="0"/>
              <a:t>Beccaria</a:t>
            </a:r>
          </a:p>
        </p:txBody>
      </p:sp>
      <p:sp>
        <p:nvSpPr>
          <p:cNvPr id="9" name="TextBox 8">
            <a:extLst>
              <a:ext uri="{FF2B5EF4-FFF2-40B4-BE49-F238E27FC236}">
                <a16:creationId xmlns:a16="http://schemas.microsoft.com/office/drawing/2014/main" id="{DDCEB59D-5077-73EB-153A-F1995DE8AB96}"/>
              </a:ext>
            </a:extLst>
          </p:cNvPr>
          <p:cNvSpPr txBox="1"/>
          <p:nvPr/>
        </p:nvSpPr>
        <p:spPr>
          <a:xfrm>
            <a:off x="-101601" y="6394527"/>
            <a:ext cx="6096000" cy="369332"/>
          </a:xfrm>
          <a:prstGeom prst="rect">
            <a:avLst/>
          </a:prstGeom>
          <a:noFill/>
        </p:spPr>
        <p:txBody>
          <a:bodyPr wrap="square">
            <a:spAutoFit/>
          </a:bodyPr>
          <a:lstStyle/>
          <a:p>
            <a:r>
              <a:rPr lang="en-GB" dirty="0"/>
              <a:t>Bentham</a:t>
            </a:r>
          </a:p>
        </p:txBody>
      </p:sp>
    </p:spTree>
    <p:extLst>
      <p:ext uri="{BB962C8B-B14F-4D97-AF65-F5344CB8AC3E}">
        <p14:creationId xmlns:p14="http://schemas.microsoft.com/office/powerpoint/2010/main" val="2673888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4">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054">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054">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054">
                                            <p:txEl>
                                              <p:pRg st="3" end="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05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0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329E69AA-EBCE-499E-81FE-10A8414B1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BEF374-76A0-843E-3240-6B58354DA16C}"/>
              </a:ext>
            </a:extLst>
          </p:cNvPr>
          <p:cNvSpPr>
            <a:spLocks noGrp="1"/>
          </p:cNvSpPr>
          <p:nvPr>
            <p:ph type="title"/>
          </p:nvPr>
        </p:nvSpPr>
        <p:spPr>
          <a:xfrm>
            <a:off x="647701" y="914400"/>
            <a:ext cx="3428999" cy="3501957"/>
          </a:xfrm>
        </p:spPr>
        <p:txBody>
          <a:bodyPr vert="horz" lIns="91440" tIns="45720" rIns="91440" bIns="45720" rtlCol="0" anchor="t">
            <a:normAutofit/>
          </a:bodyPr>
          <a:lstStyle/>
          <a:p>
            <a:r>
              <a:rPr lang="en-US" sz="3200" dirty="0"/>
              <a:t>Rational choice Theory</a:t>
            </a:r>
          </a:p>
        </p:txBody>
      </p:sp>
      <p:pic>
        <p:nvPicPr>
          <p:cNvPr id="1028" name="Picture 4" descr="Model of the rational choice theory | Download Scientific Diagram">
            <a:extLst>
              <a:ext uri="{FF2B5EF4-FFF2-40B4-BE49-F238E27FC236}">
                <a16:creationId xmlns:a16="http://schemas.microsoft.com/office/drawing/2014/main" id="{3282C987-8CAC-1395-E400-A867034CFB4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883972" y="1339899"/>
            <a:ext cx="6660328" cy="41895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C39DFBB-BCC6-50B6-72C3-001602C7B135}"/>
              </a:ext>
            </a:extLst>
          </p:cNvPr>
          <p:cNvSpPr txBox="1"/>
          <p:nvPr/>
        </p:nvSpPr>
        <p:spPr>
          <a:xfrm>
            <a:off x="351692" y="3275763"/>
            <a:ext cx="3725008" cy="2308324"/>
          </a:xfrm>
          <a:prstGeom prst="rect">
            <a:avLst/>
          </a:prstGeom>
          <a:noFill/>
        </p:spPr>
        <p:txBody>
          <a:bodyPr wrap="square" rtlCol="0">
            <a:spAutoFit/>
          </a:bodyPr>
          <a:lstStyle/>
          <a:p>
            <a:pPr marL="285750" indent="-285750">
              <a:buFont typeface="Arial" panose="020B060402020202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(Gül, 2009)</a:t>
            </a:r>
          </a:p>
          <a:p>
            <a:pPr marL="285750" indent="-285750">
              <a:buFont typeface="Arial" panose="020B060402020202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(Keel, 1997) </a:t>
            </a:r>
          </a:p>
          <a:p>
            <a:pPr marL="285750" indent="-285750">
              <a:buFont typeface="Arial" panose="020B060402020202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Buskens</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572127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7" name="Rectangle 3086">
            <a:extLst>
              <a:ext uri="{FF2B5EF4-FFF2-40B4-BE49-F238E27FC236}">
                <a16:creationId xmlns:a16="http://schemas.microsoft.com/office/drawing/2014/main" id="{09F1E851-CD33-4DE3-B862-1D439E2BB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59CDE4-7E46-CE6C-84A0-79C0836D6062}"/>
              </a:ext>
            </a:extLst>
          </p:cNvPr>
          <p:cNvSpPr>
            <a:spLocks noGrp="1"/>
          </p:cNvSpPr>
          <p:nvPr>
            <p:ph type="title"/>
          </p:nvPr>
        </p:nvSpPr>
        <p:spPr>
          <a:xfrm>
            <a:off x="660592" y="914399"/>
            <a:ext cx="4787709" cy="1447801"/>
          </a:xfrm>
        </p:spPr>
        <p:txBody>
          <a:bodyPr vert="horz" lIns="91440" tIns="45720" rIns="91440" bIns="45720" rtlCol="0" anchor="b">
            <a:normAutofit fontScale="90000"/>
          </a:bodyPr>
          <a:lstStyle/>
          <a:p>
            <a:r>
              <a:rPr lang="en-US" dirty="0"/>
              <a:t>Biological positivism (</a:t>
            </a:r>
            <a:r>
              <a:rPr lang="en-GB" dirty="0"/>
              <a:t>born criminal)</a:t>
            </a:r>
            <a:endParaRPr lang="en-US" dirty="0"/>
          </a:p>
        </p:txBody>
      </p:sp>
      <p:sp>
        <p:nvSpPr>
          <p:cNvPr id="4" name="Content Placeholder 3">
            <a:extLst>
              <a:ext uri="{FF2B5EF4-FFF2-40B4-BE49-F238E27FC236}">
                <a16:creationId xmlns:a16="http://schemas.microsoft.com/office/drawing/2014/main" id="{72C0872F-FB52-188D-602C-8BB4C98E6FF1}"/>
              </a:ext>
            </a:extLst>
          </p:cNvPr>
          <p:cNvSpPr>
            <a:spLocks noGrp="1"/>
          </p:cNvSpPr>
          <p:nvPr>
            <p:ph idx="1"/>
          </p:nvPr>
        </p:nvSpPr>
        <p:spPr>
          <a:xfrm>
            <a:off x="660590" y="2618171"/>
            <a:ext cx="4787710" cy="3325430"/>
          </a:xfrm>
        </p:spPr>
        <p:txBody>
          <a:bodyPr>
            <a:normAutofit/>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(Ellwood, 1912)</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(Knepper, 2017)</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(Brookes, 2023)</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(Verde &amp; Gatti, 2012)</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3076" name="Picture 4" descr="Connected to the idea of atavistic characteristics is the idea of degeneration. According to Lombroso, offenders have certain physical and mental characteristics of primitive humans, and they commit crime because of these biological abnormalities.">
            <a:extLst>
              <a:ext uri="{FF2B5EF4-FFF2-40B4-BE49-F238E27FC236}">
                <a16:creationId xmlns:a16="http://schemas.microsoft.com/office/drawing/2014/main" id="{7E540A3D-7B96-7362-43F6-51048F9935E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421393" y="1089827"/>
            <a:ext cx="3601783" cy="55626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32FC0228-1CC0-B6F3-A449-416E71006A7A}"/>
              </a:ext>
            </a:extLst>
          </p:cNvPr>
          <p:cNvPicPr>
            <a:picLocks noChangeAspect="1"/>
          </p:cNvPicPr>
          <p:nvPr/>
        </p:nvPicPr>
        <p:blipFill>
          <a:blip r:embed="rId4"/>
          <a:stretch>
            <a:fillRect/>
          </a:stretch>
        </p:blipFill>
        <p:spPr>
          <a:xfrm>
            <a:off x="491769" y="4478102"/>
            <a:ext cx="4787708" cy="2379898"/>
          </a:xfrm>
          <a:prstGeom prst="rect">
            <a:avLst/>
          </a:prstGeom>
        </p:spPr>
      </p:pic>
      <p:pic>
        <p:nvPicPr>
          <p:cNvPr id="3088" name="Picture 16" descr="Cesare Lombroso was founder of the Italian School of Positivist ...">
            <a:extLst>
              <a:ext uri="{FF2B5EF4-FFF2-40B4-BE49-F238E27FC236}">
                <a16:creationId xmlns:a16="http://schemas.microsoft.com/office/drawing/2014/main" id="{A8B353AB-4975-7C90-C10E-263CA359BD6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48301" y="799052"/>
            <a:ext cx="3149408" cy="5662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24453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9F1E851-CD33-4DE3-B862-1D439E2BB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9BF85A-0723-EE06-91B0-7E0C2A931D19}"/>
              </a:ext>
            </a:extLst>
          </p:cNvPr>
          <p:cNvSpPr>
            <a:spLocks noGrp="1"/>
          </p:cNvSpPr>
          <p:nvPr>
            <p:ph type="title"/>
          </p:nvPr>
        </p:nvSpPr>
        <p:spPr>
          <a:xfrm>
            <a:off x="660592" y="914399"/>
            <a:ext cx="4787709" cy="1447801"/>
          </a:xfrm>
        </p:spPr>
        <p:txBody>
          <a:bodyPr anchor="b">
            <a:normAutofit/>
          </a:bodyPr>
          <a:lstStyle/>
          <a:p>
            <a:r>
              <a:rPr lang="en-GB" dirty="0"/>
              <a:t>LEFT and right realism  </a:t>
            </a:r>
          </a:p>
        </p:txBody>
      </p:sp>
      <p:sp>
        <p:nvSpPr>
          <p:cNvPr id="9" name="Content Placeholder 8">
            <a:extLst>
              <a:ext uri="{FF2B5EF4-FFF2-40B4-BE49-F238E27FC236}">
                <a16:creationId xmlns:a16="http://schemas.microsoft.com/office/drawing/2014/main" id="{45D3722B-1507-FA61-F44A-51FA25B6255C}"/>
              </a:ext>
            </a:extLst>
          </p:cNvPr>
          <p:cNvSpPr>
            <a:spLocks noGrp="1"/>
          </p:cNvSpPr>
          <p:nvPr>
            <p:ph idx="1"/>
          </p:nvPr>
        </p:nvSpPr>
        <p:spPr>
          <a:xfrm>
            <a:off x="660592" y="2884869"/>
            <a:ext cx="4787710" cy="3325430"/>
          </a:xfrm>
        </p:spPr>
        <p:txBody>
          <a:bodyPr>
            <a:normAutofit/>
          </a:bodyPr>
          <a:lstStyle/>
          <a:p>
            <a:pPr lvl="1"/>
            <a:r>
              <a:rPr lang="en-US" sz="2200" dirty="0">
                <a:effectLst/>
                <a:latin typeface="Calibri" panose="020F0502020204030204" pitchFamily="34" charset="0"/>
                <a:ea typeface="Calibri" panose="020F0502020204030204" pitchFamily="34" charset="0"/>
                <a:cs typeface="Times New Roman" panose="02020603050405020304" pitchFamily="18" charset="0"/>
              </a:rPr>
              <a:t>(Long, 2015)</a:t>
            </a:r>
          </a:p>
          <a:p>
            <a:pPr lvl="1"/>
            <a:r>
              <a:rPr lang="en-US" sz="2200" dirty="0">
                <a:effectLst/>
                <a:latin typeface="Calibri" panose="020F0502020204030204" pitchFamily="34" charset="0"/>
                <a:ea typeface="Calibri" panose="020F0502020204030204" pitchFamily="34" charset="0"/>
                <a:cs typeface="Times New Roman" panose="02020603050405020304" pitchFamily="18" charset="0"/>
              </a:rPr>
              <a:t>(Lea, 2010)</a:t>
            </a:r>
          </a:p>
          <a:p>
            <a:pPr lvl="1"/>
            <a:r>
              <a:rPr lang="en-US" sz="2000" dirty="0">
                <a:effectLst/>
                <a:latin typeface="Calibri" panose="020F0502020204030204" pitchFamily="34" charset="0"/>
                <a:ea typeface="Calibri" panose="020F0502020204030204" pitchFamily="34" charset="0"/>
                <a:cs typeface="Times New Roman" panose="02020603050405020304" pitchFamily="18" charset="0"/>
              </a:rPr>
              <a:t>(Worrall, 2007)</a:t>
            </a:r>
          </a:p>
          <a:p>
            <a:pPr lvl="1"/>
            <a:r>
              <a:rPr lang="en-US" sz="1800" dirty="0">
                <a:effectLst/>
                <a:latin typeface="Calibri" panose="020F0502020204030204" pitchFamily="34" charset="0"/>
                <a:ea typeface="Calibri" panose="020F0502020204030204" pitchFamily="34" charset="0"/>
                <a:cs typeface="Times New Roman" panose="02020603050405020304" pitchFamily="18" charset="0"/>
              </a:rPr>
              <a:t>(Burke, 2009)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1"/>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4" name="Picture 3" descr="Two heads of men with speech bubbles&#10;&#10;Description automatically generated">
            <a:extLst>
              <a:ext uri="{FF2B5EF4-FFF2-40B4-BE49-F238E27FC236}">
                <a16:creationId xmlns:a16="http://schemas.microsoft.com/office/drawing/2014/main" id="{E47CD423-08D1-22B6-873F-D9D781D710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21287" y="2005729"/>
            <a:ext cx="5223013" cy="2846542"/>
          </a:xfrm>
          <a:prstGeom prst="rect">
            <a:avLst/>
          </a:prstGeom>
        </p:spPr>
      </p:pic>
    </p:spTree>
    <p:extLst>
      <p:ext uri="{BB962C8B-B14F-4D97-AF65-F5344CB8AC3E}">
        <p14:creationId xmlns:p14="http://schemas.microsoft.com/office/powerpoint/2010/main" val="1604797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1CA3A-A6E7-D6BD-4C6A-02488D67055D}"/>
              </a:ext>
            </a:extLst>
          </p:cNvPr>
          <p:cNvSpPr>
            <a:spLocks noGrp="1"/>
          </p:cNvSpPr>
          <p:nvPr>
            <p:ph type="title"/>
          </p:nvPr>
        </p:nvSpPr>
        <p:spPr/>
        <p:txBody>
          <a:bodyPr/>
          <a:lstStyle/>
          <a:p>
            <a:r>
              <a:rPr lang="en-GB" dirty="0"/>
              <a:t>Reference list</a:t>
            </a:r>
          </a:p>
        </p:txBody>
      </p:sp>
      <p:sp>
        <p:nvSpPr>
          <p:cNvPr id="5" name="Rectangle 2">
            <a:extLst>
              <a:ext uri="{FF2B5EF4-FFF2-40B4-BE49-F238E27FC236}">
                <a16:creationId xmlns:a16="http://schemas.microsoft.com/office/drawing/2014/main" id="{433B8620-570D-49F6-7E39-18E176A21C51}"/>
              </a:ext>
            </a:extLst>
          </p:cNvPr>
          <p:cNvSpPr>
            <a:spLocks noGrp="1" noChangeArrowheads="1"/>
          </p:cNvSpPr>
          <p:nvPr>
            <p:ph idx="1"/>
          </p:nvPr>
        </p:nvSpPr>
        <p:spPr bwMode="auto">
          <a:xfrm>
            <a:off x="273603" y="2186126"/>
            <a:ext cx="11644793" cy="44627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Beccaria, C. (1763).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 Crimes and Punishments.</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CreateSpace Independent Publishing Platform.</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Brookes, E. (2023,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Febuary</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8).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Cesare Lombroso: Theory of Crime, Criminal Man, and Atavism</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Simply Psychology: https://www.simplypsychology.org/lombroso-theory-of-crime-criminal-man-and-atavism.html</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BURKE, R. H. (2009).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 Introduction to Criminological Theory.</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Cullompton : Willian Publishing .</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Carey, S. (2017). Critical Review of Left and Right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Rrealism</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IDEATE The Undergraduate Journal of Sociology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12-13.</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Carpenter, A. (2012). Beccaria, Cesare: Classical School.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Encyclopedia of Criminological Theory</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73-77.</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Ellwood, C. A. (1912). Lombroso's Theory of Crime .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the American Institute of Criminal Law and Criminology</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716-723.</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Gül, S. K. (2009). An Evaluation of the Rational Choice Theory in Criminology. </a:t>
            </a:r>
            <a:r>
              <a:rPr kumimoji="0" lang="en-US" altLang="en-US" sz="14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Girne</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American University Journal of Sociology and Applied Science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36-44.</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Keel, R. (1997).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Rational Choice and Deterrence Theory.</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University of Missouri–St. Louis: https://www.umsl.edu/~keelr/200/ratchoc.html</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Knepper, P. (2017). Laughing at Lombroso.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Positivism and Criminal Anthropology in Historical Perspective</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1-20.</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Lea, J. (2010). Left Realism, community and state-building. Crime, Law and Social Change.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Crime Law Soc Change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141-158.</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Long, M. A. (2015). Critical Criminology.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Encyclopedia of Crime and Punishment</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1-8.</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Sverdlik</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 (2022, July 4).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Deterrent Punishment Utilitarianism.</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PhilPapers</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https://philarchive.org/rec/SVEDPI-3</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Svetoslav, D. (2016). Was Bentham a primitive rational choice theory predecessor?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European journal of the history of economic thought, Vol.23</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297-322.</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Valasik</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 (2013). Classical Criminology.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Encyclopedia of Criminology and Criminal Justice</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1-5.</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Verde, A., &amp; Gatti, U. (2012). Cesare Lombroso: Methodological ambiguities and brilliant intuitions.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 J Law Psychiatry</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19-26.</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Vincent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Buskens</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(2015). Rational Choice Theory in Sociology.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International Encyclopedia of the Social &amp; Behavioral Sciences</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901-906.</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Worrall, C. (2007). Crime and Capital: Rethinking a Marxist Theory of Crime and Punishment .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Reinvention: a Journal of Undergraduate Research</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1-11. Retrieved from http://www.warwick.ac.uk/go/reinventionjournal/pastissues/launchissue/paper4</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0569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9E69AA-EBCE-499E-81FE-10A8414B1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675CD4-B385-68DC-147B-1738C5FDC53E}"/>
              </a:ext>
            </a:extLst>
          </p:cNvPr>
          <p:cNvSpPr>
            <a:spLocks noGrp="1"/>
          </p:cNvSpPr>
          <p:nvPr>
            <p:ph type="title"/>
          </p:nvPr>
        </p:nvSpPr>
        <p:spPr>
          <a:xfrm>
            <a:off x="647701" y="914400"/>
            <a:ext cx="3428999" cy="3501957"/>
          </a:xfrm>
        </p:spPr>
        <p:txBody>
          <a:bodyPr vert="horz" lIns="91440" tIns="45720" rIns="91440" bIns="45720" rtlCol="0" anchor="t">
            <a:normAutofit/>
          </a:bodyPr>
          <a:lstStyle/>
          <a:p>
            <a:r>
              <a:rPr lang="en-US" sz="3200"/>
              <a:t>Study timeline</a:t>
            </a:r>
          </a:p>
        </p:txBody>
      </p:sp>
      <p:pic>
        <p:nvPicPr>
          <p:cNvPr id="5" name="Content Placeholder 4">
            <a:extLst>
              <a:ext uri="{FF2B5EF4-FFF2-40B4-BE49-F238E27FC236}">
                <a16:creationId xmlns:a16="http://schemas.microsoft.com/office/drawing/2014/main" id="{28316FD6-0EE4-E2F2-2255-C735CEB89F8C}"/>
              </a:ext>
            </a:extLst>
          </p:cNvPr>
          <p:cNvPicPr>
            <a:picLocks noGrp="1" noChangeAspect="1"/>
          </p:cNvPicPr>
          <p:nvPr>
            <p:ph idx="1"/>
          </p:nvPr>
        </p:nvPicPr>
        <p:blipFill>
          <a:blip r:embed="rId2"/>
          <a:stretch>
            <a:fillRect/>
          </a:stretch>
        </p:blipFill>
        <p:spPr>
          <a:xfrm>
            <a:off x="3223035" y="1132387"/>
            <a:ext cx="8623163" cy="5454149"/>
          </a:xfrm>
          <a:prstGeom prst="rect">
            <a:avLst/>
          </a:prstGeom>
        </p:spPr>
      </p:pic>
    </p:spTree>
    <p:extLst>
      <p:ext uri="{BB962C8B-B14F-4D97-AF65-F5344CB8AC3E}">
        <p14:creationId xmlns:p14="http://schemas.microsoft.com/office/powerpoint/2010/main" val="4084766789"/>
      </p:ext>
    </p:extLst>
  </p:cSld>
  <p:clrMapOvr>
    <a:masterClrMapping/>
  </p:clrMapOvr>
</p:sld>
</file>

<file path=ppt/theme/theme1.xml><?xml version="1.0" encoding="utf-8"?>
<a:theme xmlns:a="http://schemas.openxmlformats.org/drawingml/2006/main" name="CitationVTI">
  <a:themeElements>
    <a:clrScheme name="AnalogousFromDarkSeedLeftStep">
      <a:dk1>
        <a:srgbClr val="000000"/>
      </a:dk1>
      <a:lt1>
        <a:srgbClr val="FFFFFF"/>
      </a:lt1>
      <a:dk2>
        <a:srgbClr val="36291F"/>
      </a:dk2>
      <a:lt2>
        <a:srgbClr val="E6E2E8"/>
      </a:lt2>
      <a:accent1>
        <a:srgbClr val="54B620"/>
      </a:accent1>
      <a:accent2>
        <a:srgbClr val="89AE13"/>
      </a:accent2>
      <a:accent3>
        <a:srgbClr val="BA9E21"/>
      </a:accent3>
      <a:accent4>
        <a:srgbClr val="D56417"/>
      </a:accent4>
      <a:accent5>
        <a:srgbClr val="E7292B"/>
      </a:accent5>
      <a:accent6>
        <a:srgbClr val="D51769"/>
      </a:accent6>
      <a:hlink>
        <a:srgbClr val="BF533F"/>
      </a:hlink>
      <a:folHlink>
        <a:srgbClr val="7F7F7F"/>
      </a:folHlink>
    </a:clrScheme>
    <a:fontScheme name="Grandview">
      <a:majorFont>
        <a:latin typeface="Grandview"/>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itationVTI" id="{4899D957-8B31-4AB5-A19D-CB0353FFB667}" vid="{430294D6-2412-4BD3-B567-F0976EA4931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9582</TotalTime>
  <Words>1145</Words>
  <Application>Microsoft Office PowerPoint</Application>
  <PresentationFormat>Widescreen</PresentationFormat>
  <Paragraphs>65</Paragraphs>
  <Slides>8</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-apple-system</vt:lpstr>
      <vt:lpstr>Aptos</vt:lpstr>
      <vt:lpstr>Arial</vt:lpstr>
      <vt:lpstr>Calibri</vt:lpstr>
      <vt:lpstr>Grandview</vt:lpstr>
      <vt:lpstr>Grandview Display</vt:lpstr>
      <vt:lpstr>CitationVTI</vt:lpstr>
      <vt:lpstr> Criminological theory and causes of criminal behavior</vt:lpstr>
      <vt:lpstr>PowerPoint Presentation</vt:lpstr>
      <vt:lpstr>Classical criminology </vt:lpstr>
      <vt:lpstr>Rational choice Theory</vt:lpstr>
      <vt:lpstr>Biological positivism (born criminal)</vt:lpstr>
      <vt:lpstr>LEFT and right realism  </vt:lpstr>
      <vt:lpstr>Reference list</vt:lpstr>
      <vt:lpstr>Study timeline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Shavez Khan</dc:creator>
  <cp:lastModifiedBy>Shavez Khan</cp:lastModifiedBy>
  <cp:revision>8</cp:revision>
  <dcterms:created xsi:type="dcterms:W3CDTF">2024-10-25T18:38:00Z</dcterms:created>
  <dcterms:modified xsi:type="dcterms:W3CDTF">2024-11-03T22:39:27Z</dcterms:modified>
</cp:coreProperties>
</file>