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1" r:id="rId6"/>
    <p:sldId id="268" r:id="rId7"/>
    <p:sldId id="262" r:id="rId8"/>
    <p:sldId id="260" r:id="rId9"/>
    <p:sldId id="263" r:id="rId10"/>
    <p:sldId id="264" r:id="rId11"/>
    <p:sldId id="265" r:id="rId12"/>
    <p:sldId id="267" r:id="rId13"/>
    <p:sldId id="269" r:id="rId14"/>
    <p:sldId id="266" r:id="rId15"/>
    <p:sldId id="270" r:id="rId16"/>
  </p:sldIdLst>
  <p:sldSz cx="18288000" cy="10287000"/>
  <p:notesSz cx="6858000" cy="9144000"/>
  <p:embeddedFontLst>
    <p:embeddedFont>
      <p:font typeface="Canva Sans" panose="020B0604020202020204" charset="0"/>
      <p:regular r:id="rId18"/>
    </p:embeddedFont>
    <p:embeddedFont>
      <p:font typeface="Poppins" panose="00000500000000000000" pitchFamily="2" charset="0"/>
      <p:regular r:id="rId19"/>
    </p:embeddedFont>
    <p:embeddedFont>
      <p:font typeface="Poppins Bold" panose="00000800000000000000"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CA45A0C-6669-288C-3342-DEAB3E7992FE}" name="Cristina Petrescu" initials="CP" userId="1b906bd798dc2109" providerId="Windows Live"/>
  <p188:author id="{EF84292A-2B76-BB7B-1199-7D36F63D420B}" name="Cristina Petrescu (2237166)" initials="CP" userId="S::2237166@student.uwtsd.ac.uk::061e8b38-c011-49a7-8729-e9ed510dbb4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4291" autoAdjust="0"/>
  </p:normalViewPr>
  <p:slideViewPr>
    <p:cSldViewPr>
      <p:cViewPr varScale="1">
        <p:scale>
          <a:sx n="52" d="100"/>
          <a:sy n="52" d="100"/>
        </p:scale>
        <p:origin x="618" y="22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A52A8-1BC7-441A-97BA-3F81206E3300}" type="doc">
      <dgm:prSet loTypeId="urn:microsoft.com/office/officeart/2008/layout/VerticalCurvedList" loCatId="list" qsTypeId="urn:microsoft.com/office/officeart/2005/8/quickstyle/simple1" qsCatId="simple" csTypeId="urn:microsoft.com/office/officeart/2005/8/colors/colorful1" csCatId="colorful" phldr="1"/>
      <dgm:spPr/>
      <dgm:t>
        <a:bodyPr/>
        <a:lstStyle/>
        <a:p>
          <a:endParaRPr lang="en-US"/>
        </a:p>
      </dgm:t>
    </dgm:pt>
    <dgm:pt modelId="{CBCC0A7F-57D1-41C0-B094-FF8D1280C049}">
      <dgm:prSet phldrT="[Text]"/>
      <dgm:spPr/>
      <dgm:t>
        <a:bodyPr/>
        <a:lstStyle/>
        <a:p>
          <a:pPr>
            <a:buNone/>
          </a:pPr>
          <a:r>
            <a:rPr lang="en-US" dirty="0"/>
            <a:t>Health and wellbeing are central priorities within modern health and social care systems (World Health Organization, 2018).</a:t>
          </a:r>
        </a:p>
      </dgm:t>
    </dgm:pt>
    <dgm:pt modelId="{610DF08F-61FE-4B3C-A0DC-AFB2828909E1}" type="parTrans" cxnId="{8EE767C5-32F1-482D-A16E-F4D7C019778E}">
      <dgm:prSet/>
      <dgm:spPr/>
      <dgm:t>
        <a:bodyPr/>
        <a:lstStyle/>
        <a:p>
          <a:endParaRPr lang="en-US"/>
        </a:p>
      </dgm:t>
    </dgm:pt>
    <dgm:pt modelId="{B4B9CC04-70DB-4D37-ACEC-AAFC0E0322BC}" type="sibTrans" cxnId="{8EE767C5-32F1-482D-A16E-F4D7C019778E}">
      <dgm:prSet/>
      <dgm:spPr/>
      <dgm:t>
        <a:bodyPr/>
        <a:lstStyle/>
        <a:p>
          <a:endParaRPr lang="en-US"/>
        </a:p>
      </dgm:t>
    </dgm:pt>
    <dgm:pt modelId="{4AD82987-2F11-44C0-9AB7-7551E807FE83}">
      <dgm:prSet/>
      <dgm:spPr/>
      <dgm:t>
        <a:bodyPr/>
        <a:lstStyle/>
        <a:p>
          <a:pPr>
            <a:buNone/>
          </a:pPr>
          <a:r>
            <a:rPr lang="en-US" dirty="0"/>
            <a:t>Sustainable development ensures that healthcare services meet current needs without harming future generations.</a:t>
          </a:r>
        </a:p>
      </dgm:t>
    </dgm:pt>
    <dgm:pt modelId="{F3B0B2A8-B1F2-4EC0-827B-43A937337B06}" type="parTrans" cxnId="{563EDDE5-4058-4A58-8024-97F97718D237}">
      <dgm:prSet/>
      <dgm:spPr/>
      <dgm:t>
        <a:bodyPr/>
        <a:lstStyle/>
        <a:p>
          <a:endParaRPr lang="en-US"/>
        </a:p>
      </dgm:t>
    </dgm:pt>
    <dgm:pt modelId="{716290D0-B13E-47F1-BDAD-0972F5043B55}" type="sibTrans" cxnId="{563EDDE5-4058-4A58-8024-97F97718D237}">
      <dgm:prSet/>
      <dgm:spPr/>
      <dgm:t>
        <a:bodyPr/>
        <a:lstStyle/>
        <a:p>
          <a:endParaRPr lang="en-US"/>
        </a:p>
      </dgm:t>
    </dgm:pt>
    <dgm:pt modelId="{C62E5D94-9F22-45BA-9E0F-956450DE9CC8}">
      <dgm:prSet/>
      <dgm:spPr/>
      <dgm:t>
        <a:bodyPr/>
        <a:lstStyle/>
        <a:p>
          <a:pPr>
            <a:buNone/>
          </a:pPr>
          <a:r>
            <a:rPr lang="en-US" dirty="0"/>
            <a:t>The integration of these concepts improves service delivery, prevention strategies, and population health outcomes (Black, 2021).</a:t>
          </a:r>
        </a:p>
      </dgm:t>
    </dgm:pt>
    <dgm:pt modelId="{CA74AF28-4A80-444E-BF2A-DD91E7185C6B}" type="parTrans" cxnId="{4545478A-E4A5-474A-A444-4CBD5F1F05EB}">
      <dgm:prSet/>
      <dgm:spPr/>
      <dgm:t>
        <a:bodyPr/>
        <a:lstStyle/>
        <a:p>
          <a:endParaRPr lang="en-US"/>
        </a:p>
      </dgm:t>
    </dgm:pt>
    <dgm:pt modelId="{066BFFAA-6500-40AA-9D1A-931615A6BCAD}" type="sibTrans" cxnId="{4545478A-E4A5-474A-A444-4CBD5F1F05EB}">
      <dgm:prSet/>
      <dgm:spPr/>
      <dgm:t>
        <a:bodyPr/>
        <a:lstStyle/>
        <a:p>
          <a:endParaRPr lang="en-US"/>
        </a:p>
      </dgm:t>
    </dgm:pt>
    <dgm:pt modelId="{C4A148FC-D20B-4EA4-A1E9-4600CAA8ED8B}" type="pres">
      <dgm:prSet presAssocID="{FF3A52A8-1BC7-441A-97BA-3F81206E3300}" presName="Name0" presStyleCnt="0">
        <dgm:presLayoutVars>
          <dgm:chMax val="7"/>
          <dgm:chPref val="7"/>
          <dgm:dir/>
        </dgm:presLayoutVars>
      </dgm:prSet>
      <dgm:spPr/>
    </dgm:pt>
    <dgm:pt modelId="{E15C4A86-72B9-458F-B318-6BA6948D1B5B}" type="pres">
      <dgm:prSet presAssocID="{FF3A52A8-1BC7-441A-97BA-3F81206E3300}" presName="Name1" presStyleCnt="0"/>
      <dgm:spPr/>
    </dgm:pt>
    <dgm:pt modelId="{B80B827D-2B2B-4005-9494-7223D1655674}" type="pres">
      <dgm:prSet presAssocID="{FF3A52A8-1BC7-441A-97BA-3F81206E3300}" presName="cycle" presStyleCnt="0"/>
      <dgm:spPr/>
    </dgm:pt>
    <dgm:pt modelId="{64F6F6D7-DE0A-4F7D-8E40-C8D8205895B2}" type="pres">
      <dgm:prSet presAssocID="{FF3A52A8-1BC7-441A-97BA-3F81206E3300}" presName="srcNode" presStyleLbl="node1" presStyleIdx="0" presStyleCnt="3"/>
      <dgm:spPr/>
    </dgm:pt>
    <dgm:pt modelId="{BAAEB2C9-6606-4A5A-BA56-04DC01B2659D}" type="pres">
      <dgm:prSet presAssocID="{FF3A52A8-1BC7-441A-97BA-3F81206E3300}" presName="conn" presStyleLbl="parChTrans1D2" presStyleIdx="0" presStyleCnt="1"/>
      <dgm:spPr/>
    </dgm:pt>
    <dgm:pt modelId="{1718F11A-B322-44EF-9B48-91FF44EE4023}" type="pres">
      <dgm:prSet presAssocID="{FF3A52A8-1BC7-441A-97BA-3F81206E3300}" presName="extraNode" presStyleLbl="node1" presStyleIdx="0" presStyleCnt="3"/>
      <dgm:spPr/>
    </dgm:pt>
    <dgm:pt modelId="{151DFA09-2D05-4089-9320-F8945AD69DBC}" type="pres">
      <dgm:prSet presAssocID="{FF3A52A8-1BC7-441A-97BA-3F81206E3300}" presName="dstNode" presStyleLbl="node1" presStyleIdx="0" presStyleCnt="3"/>
      <dgm:spPr/>
    </dgm:pt>
    <dgm:pt modelId="{1F4B1F2D-3F96-431C-92E7-45F9D0038B2E}" type="pres">
      <dgm:prSet presAssocID="{CBCC0A7F-57D1-41C0-B094-FF8D1280C049}" presName="text_1" presStyleLbl="node1" presStyleIdx="0" presStyleCnt="3">
        <dgm:presLayoutVars>
          <dgm:bulletEnabled val="1"/>
        </dgm:presLayoutVars>
      </dgm:prSet>
      <dgm:spPr/>
    </dgm:pt>
    <dgm:pt modelId="{091E023A-9BA3-40A4-8D57-D042637EC9A0}" type="pres">
      <dgm:prSet presAssocID="{CBCC0A7F-57D1-41C0-B094-FF8D1280C049}" presName="accent_1" presStyleCnt="0"/>
      <dgm:spPr/>
    </dgm:pt>
    <dgm:pt modelId="{E67F7F3A-6A07-403C-96C8-7D313C0FCF20}" type="pres">
      <dgm:prSet presAssocID="{CBCC0A7F-57D1-41C0-B094-FF8D1280C049}" presName="accentRepeatNode" presStyleLbl="solidFgAcc1" presStyleIdx="0" presStyleCnt="3"/>
      <dgm:spPr/>
    </dgm:pt>
    <dgm:pt modelId="{B35F631C-7A38-41B6-A8CE-29A736D0A864}" type="pres">
      <dgm:prSet presAssocID="{4AD82987-2F11-44C0-9AB7-7551E807FE83}" presName="text_2" presStyleLbl="node1" presStyleIdx="1" presStyleCnt="3">
        <dgm:presLayoutVars>
          <dgm:bulletEnabled val="1"/>
        </dgm:presLayoutVars>
      </dgm:prSet>
      <dgm:spPr/>
    </dgm:pt>
    <dgm:pt modelId="{26D9AB2D-7A8F-4067-84CA-C866FEDBB3C4}" type="pres">
      <dgm:prSet presAssocID="{4AD82987-2F11-44C0-9AB7-7551E807FE83}" presName="accent_2" presStyleCnt="0"/>
      <dgm:spPr/>
    </dgm:pt>
    <dgm:pt modelId="{C541CBF1-8E17-41AF-8F93-86604B694752}" type="pres">
      <dgm:prSet presAssocID="{4AD82987-2F11-44C0-9AB7-7551E807FE83}" presName="accentRepeatNode" presStyleLbl="solidFgAcc1" presStyleIdx="1" presStyleCnt="3"/>
      <dgm:spPr/>
    </dgm:pt>
    <dgm:pt modelId="{2CFDDA45-D5E9-419E-A2A0-95CF5231BCA9}" type="pres">
      <dgm:prSet presAssocID="{C62E5D94-9F22-45BA-9E0F-956450DE9CC8}" presName="text_3" presStyleLbl="node1" presStyleIdx="2" presStyleCnt="3">
        <dgm:presLayoutVars>
          <dgm:bulletEnabled val="1"/>
        </dgm:presLayoutVars>
      </dgm:prSet>
      <dgm:spPr/>
    </dgm:pt>
    <dgm:pt modelId="{7B0BAF32-2CAD-4778-B3EB-82AC67101A6D}" type="pres">
      <dgm:prSet presAssocID="{C62E5D94-9F22-45BA-9E0F-956450DE9CC8}" presName="accent_3" presStyleCnt="0"/>
      <dgm:spPr/>
    </dgm:pt>
    <dgm:pt modelId="{88EA4722-2FAB-41C0-B2F4-9794319696B5}" type="pres">
      <dgm:prSet presAssocID="{C62E5D94-9F22-45BA-9E0F-956450DE9CC8}" presName="accentRepeatNode" presStyleLbl="solidFgAcc1" presStyleIdx="2" presStyleCnt="3"/>
      <dgm:spPr/>
    </dgm:pt>
  </dgm:ptLst>
  <dgm:cxnLst>
    <dgm:cxn modelId="{E2B65A0F-007B-4FF5-BEC3-C69AA27EDBB5}" type="presOf" srcId="{FF3A52A8-1BC7-441A-97BA-3F81206E3300}" destId="{C4A148FC-D20B-4EA4-A1E9-4600CAA8ED8B}" srcOrd="0" destOrd="0" presId="urn:microsoft.com/office/officeart/2008/layout/VerticalCurvedList"/>
    <dgm:cxn modelId="{D1B9F430-AB1B-4B99-B6AE-49412568825A}" type="presOf" srcId="{C62E5D94-9F22-45BA-9E0F-956450DE9CC8}" destId="{2CFDDA45-D5E9-419E-A2A0-95CF5231BCA9}" srcOrd="0" destOrd="0" presId="urn:microsoft.com/office/officeart/2008/layout/VerticalCurvedList"/>
    <dgm:cxn modelId="{4545478A-E4A5-474A-A444-4CBD5F1F05EB}" srcId="{FF3A52A8-1BC7-441A-97BA-3F81206E3300}" destId="{C62E5D94-9F22-45BA-9E0F-956450DE9CC8}" srcOrd="2" destOrd="0" parTransId="{CA74AF28-4A80-444E-BF2A-DD91E7185C6B}" sibTransId="{066BFFAA-6500-40AA-9D1A-931615A6BCAD}"/>
    <dgm:cxn modelId="{8A40D09E-84DC-4F1E-ABE0-B1E8157C6C47}" type="presOf" srcId="{4AD82987-2F11-44C0-9AB7-7551E807FE83}" destId="{B35F631C-7A38-41B6-A8CE-29A736D0A864}" srcOrd="0" destOrd="0" presId="urn:microsoft.com/office/officeart/2008/layout/VerticalCurvedList"/>
    <dgm:cxn modelId="{8EE767C5-32F1-482D-A16E-F4D7C019778E}" srcId="{FF3A52A8-1BC7-441A-97BA-3F81206E3300}" destId="{CBCC0A7F-57D1-41C0-B094-FF8D1280C049}" srcOrd="0" destOrd="0" parTransId="{610DF08F-61FE-4B3C-A0DC-AFB2828909E1}" sibTransId="{B4B9CC04-70DB-4D37-ACEC-AAFC0E0322BC}"/>
    <dgm:cxn modelId="{59694BCE-DDB2-4ABC-BB1F-1CCEA857F2FA}" type="presOf" srcId="{B4B9CC04-70DB-4D37-ACEC-AAFC0E0322BC}" destId="{BAAEB2C9-6606-4A5A-BA56-04DC01B2659D}" srcOrd="0" destOrd="0" presId="urn:microsoft.com/office/officeart/2008/layout/VerticalCurvedList"/>
    <dgm:cxn modelId="{2C32A6E0-2E83-47F7-8183-F041202EE6B3}" type="presOf" srcId="{CBCC0A7F-57D1-41C0-B094-FF8D1280C049}" destId="{1F4B1F2D-3F96-431C-92E7-45F9D0038B2E}" srcOrd="0" destOrd="0" presId="urn:microsoft.com/office/officeart/2008/layout/VerticalCurvedList"/>
    <dgm:cxn modelId="{563EDDE5-4058-4A58-8024-97F97718D237}" srcId="{FF3A52A8-1BC7-441A-97BA-3F81206E3300}" destId="{4AD82987-2F11-44C0-9AB7-7551E807FE83}" srcOrd="1" destOrd="0" parTransId="{F3B0B2A8-B1F2-4EC0-827B-43A937337B06}" sibTransId="{716290D0-B13E-47F1-BDAD-0972F5043B55}"/>
    <dgm:cxn modelId="{C9753C18-8995-4E33-8D36-FD1CF6CCB393}" type="presParOf" srcId="{C4A148FC-D20B-4EA4-A1E9-4600CAA8ED8B}" destId="{E15C4A86-72B9-458F-B318-6BA6948D1B5B}" srcOrd="0" destOrd="0" presId="urn:microsoft.com/office/officeart/2008/layout/VerticalCurvedList"/>
    <dgm:cxn modelId="{AD542792-D0D3-49B6-922B-46E5CA888C23}" type="presParOf" srcId="{E15C4A86-72B9-458F-B318-6BA6948D1B5B}" destId="{B80B827D-2B2B-4005-9494-7223D1655674}" srcOrd="0" destOrd="0" presId="urn:microsoft.com/office/officeart/2008/layout/VerticalCurvedList"/>
    <dgm:cxn modelId="{B37238A2-6BC4-4B5D-92D1-272A4D6B241F}" type="presParOf" srcId="{B80B827D-2B2B-4005-9494-7223D1655674}" destId="{64F6F6D7-DE0A-4F7D-8E40-C8D8205895B2}" srcOrd="0" destOrd="0" presId="urn:microsoft.com/office/officeart/2008/layout/VerticalCurvedList"/>
    <dgm:cxn modelId="{B8C57E21-4AE3-441B-B3B8-B018BE4E4F3E}" type="presParOf" srcId="{B80B827D-2B2B-4005-9494-7223D1655674}" destId="{BAAEB2C9-6606-4A5A-BA56-04DC01B2659D}" srcOrd="1" destOrd="0" presId="urn:microsoft.com/office/officeart/2008/layout/VerticalCurvedList"/>
    <dgm:cxn modelId="{05F318A2-2465-4A69-9187-8B5833BFF73B}" type="presParOf" srcId="{B80B827D-2B2B-4005-9494-7223D1655674}" destId="{1718F11A-B322-44EF-9B48-91FF44EE4023}" srcOrd="2" destOrd="0" presId="urn:microsoft.com/office/officeart/2008/layout/VerticalCurvedList"/>
    <dgm:cxn modelId="{AB835E5D-E36A-4D0C-B7DE-AB1AD9C99B31}" type="presParOf" srcId="{B80B827D-2B2B-4005-9494-7223D1655674}" destId="{151DFA09-2D05-4089-9320-F8945AD69DBC}" srcOrd="3" destOrd="0" presId="urn:microsoft.com/office/officeart/2008/layout/VerticalCurvedList"/>
    <dgm:cxn modelId="{B86C456C-81D4-42C6-8449-B13E9F0C692F}" type="presParOf" srcId="{E15C4A86-72B9-458F-B318-6BA6948D1B5B}" destId="{1F4B1F2D-3F96-431C-92E7-45F9D0038B2E}" srcOrd="1" destOrd="0" presId="urn:microsoft.com/office/officeart/2008/layout/VerticalCurvedList"/>
    <dgm:cxn modelId="{73D936B9-C5E9-4F16-A1DA-B7AEDBC94B3A}" type="presParOf" srcId="{E15C4A86-72B9-458F-B318-6BA6948D1B5B}" destId="{091E023A-9BA3-40A4-8D57-D042637EC9A0}" srcOrd="2" destOrd="0" presId="urn:microsoft.com/office/officeart/2008/layout/VerticalCurvedList"/>
    <dgm:cxn modelId="{3B563513-8E3F-4D6C-AA0F-83CCDA072427}" type="presParOf" srcId="{091E023A-9BA3-40A4-8D57-D042637EC9A0}" destId="{E67F7F3A-6A07-403C-96C8-7D313C0FCF20}" srcOrd="0" destOrd="0" presId="urn:microsoft.com/office/officeart/2008/layout/VerticalCurvedList"/>
    <dgm:cxn modelId="{4E536126-72A0-4D09-9C9F-44BC23EEA649}" type="presParOf" srcId="{E15C4A86-72B9-458F-B318-6BA6948D1B5B}" destId="{B35F631C-7A38-41B6-A8CE-29A736D0A864}" srcOrd="3" destOrd="0" presId="urn:microsoft.com/office/officeart/2008/layout/VerticalCurvedList"/>
    <dgm:cxn modelId="{3472BF80-55C3-4BD4-8914-D09FD643215D}" type="presParOf" srcId="{E15C4A86-72B9-458F-B318-6BA6948D1B5B}" destId="{26D9AB2D-7A8F-4067-84CA-C866FEDBB3C4}" srcOrd="4" destOrd="0" presId="urn:microsoft.com/office/officeart/2008/layout/VerticalCurvedList"/>
    <dgm:cxn modelId="{1E515D68-1615-4983-8627-895CBBEC6370}" type="presParOf" srcId="{26D9AB2D-7A8F-4067-84CA-C866FEDBB3C4}" destId="{C541CBF1-8E17-41AF-8F93-86604B694752}" srcOrd="0" destOrd="0" presId="urn:microsoft.com/office/officeart/2008/layout/VerticalCurvedList"/>
    <dgm:cxn modelId="{F935156A-9243-4C97-AEDB-6D611B9EAE95}" type="presParOf" srcId="{E15C4A86-72B9-458F-B318-6BA6948D1B5B}" destId="{2CFDDA45-D5E9-419E-A2A0-95CF5231BCA9}" srcOrd="5" destOrd="0" presId="urn:microsoft.com/office/officeart/2008/layout/VerticalCurvedList"/>
    <dgm:cxn modelId="{5964C211-4EF9-45F3-A3C2-976A3639F869}" type="presParOf" srcId="{E15C4A86-72B9-458F-B318-6BA6948D1B5B}" destId="{7B0BAF32-2CAD-4778-B3EB-82AC67101A6D}" srcOrd="6" destOrd="0" presId="urn:microsoft.com/office/officeart/2008/layout/VerticalCurvedList"/>
    <dgm:cxn modelId="{F08DD108-C5CD-47E6-8E15-F4A0AD1F7F9E}" type="presParOf" srcId="{7B0BAF32-2CAD-4778-B3EB-82AC67101A6D}" destId="{88EA4722-2FAB-41C0-B2F4-9794319696B5}" srcOrd="0" destOrd="0" presId="urn:microsoft.com/office/officeart/2008/layout/VerticalCurvedList"/>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D85048-65FB-4AEF-8EE2-87BABAF77C6C}" type="doc">
      <dgm:prSet loTypeId="urn:microsoft.com/office/officeart/2005/8/layout/process4" loCatId="list" qsTypeId="urn:microsoft.com/office/officeart/2005/8/quickstyle/simple3" qsCatId="simple" csTypeId="urn:microsoft.com/office/officeart/2005/8/colors/accent1_2" csCatId="accent1" phldr="1"/>
      <dgm:spPr/>
      <dgm:t>
        <a:bodyPr/>
        <a:lstStyle/>
        <a:p>
          <a:endParaRPr lang="en-US"/>
        </a:p>
      </dgm:t>
    </dgm:pt>
    <dgm:pt modelId="{0D6E8AFC-A3E1-4AD9-A0EC-292E60A86A94}">
      <dgm:prSet phldrT="[Text]" custT="1"/>
      <dgm:spPr/>
      <dgm:t>
        <a:bodyPr/>
        <a:lstStyle/>
        <a:p>
          <a:pPr>
            <a:buFont typeface="Arial" panose="020B0604020202020204" pitchFamily="34" charset="0"/>
            <a:buChar char="•"/>
          </a:pPr>
          <a:r>
            <a:rPr lang="en-US" sz="2800" dirty="0">
              <a:latin typeface="+mn-lt"/>
              <a:ea typeface="Canva Sans"/>
              <a:cs typeface="Canva Sans"/>
              <a:sym typeface="Canva Sans"/>
            </a:rPr>
            <a:t>Health systems increasingly </a:t>
          </a:r>
          <a:r>
            <a:rPr lang="en-US" sz="2800" dirty="0" err="1">
              <a:latin typeface="+mn-lt"/>
              <a:ea typeface="Canva Sans"/>
              <a:cs typeface="Canva Sans"/>
              <a:sym typeface="Canva Sans"/>
            </a:rPr>
            <a:t>emphasise</a:t>
          </a:r>
          <a:r>
            <a:rPr lang="en-US" sz="2800" dirty="0">
              <a:latin typeface="+mn-lt"/>
              <a:ea typeface="Canva Sans"/>
              <a:cs typeface="Canva Sans"/>
              <a:sym typeface="Canva Sans"/>
            </a:rPr>
            <a:t> prevention rather than treatment.</a:t>
          </a:r>
          <a:endParaRPr lang="en-US" sz="2800" dirty="0">
            <a:latin typeface="+mn-lt"/>
          </a:endParaRPr>
        </a:p>
      </dgm:t>
    </dgm:pt>
    <dgm:pt modelId="{6A4BA728-F088-4F0F-A2DF-9A1189091244}" type="parTrans" cxnId="{09DF1D4F-41F5-46EE-86EA-4AE6390334E0}">
      <dgm:prSet/>
      <dgm:spPr/>
      <dgm:t>
        <a:bodyPr/>
        <a:lstStyle/>
        <a:p>
          <a:endParaRPr lang="en-US"/>
        </a:p>
      </dgm:t>
    </dgm:pt>
    <dgm:pt modelId="{3F7CBD4E-7E35-4957-A682-ABE8D69AD10A}" type="sibTrans" cxnId="{09DF1D4F-41F5-46EE-86EA-4AE6390334E0}">
      <dgm:prSet/>
      <dgm:spPr/>
      <dgm:t>
        <a:bodyPr/>
        <a:lstStyle/>
        <a:p>
          <a:endParaRPr lang="en-US"/>
        </a:p>
      </dgm:t>
    </dgm:pt>
    <dgm:pt modelId="{4CF4126C-3384-4FCC-B710-37F29C7D3043}">
      <dgm:prSet custT="1"/>
      <dgm:spPr/>
      <dgm:t>
        <a:bodyPr/>
        <a:lstStyle/>
        <a:p>
          <a:r>
            <a:rPr lang="en-US" sz="2800" dirty="0">
              <a:latin typeface="+mn-lt"/>
              <a:ea typeface="Canva Sans"/>
              <a:cs typeface="Canva Sans"/>
              <a:sym typeface="Canva Sans"/>
            </a:rPr>
            <a:t>Wellbeing approaches </a:t>
          </a:r>
          <a:r>
            <a:rPr lang="en-US" sz="2800" dirty="0" err="1">
              <a:latin typeface="+mn-lt"/>
              <a:ea typeface="Canva Sans"/>
              <a:cs typeface="Canva Sans"/>
              <a:sym typeface="Canva Sans"/>
            </a:rPr>
            <a:t>recognise</a:t>
          </a:r>
          <a:r>
            <a:rPr lang="en-US" sz="2800" dirty="0">
              <a:latin typeface="+mn-lt"/>
              <a:ea typeface="Canva Sans"/>
              <a:cs typeface="Canva Sans"/>
              <a:sym typeface="Canva Sans"/>
            </a:rPr>
            <a:t> social, economic and environmental determinants of health </a:t>
          </a:r>
          <a:r>
            <a:rPr lang="en-US" sz="2800" dirty="0">
              <a:latin typeface="+mn-lt"/>
            </a:rPr>
            <a:t>(Marmot, 2020)</a:t>
          </a:r>
          <a:r>
            <a:rPr lang="en-US" sz="2800" dirty="0">
              <a:latin typeface="+mn-lt"/>
              <a:ea typeface="Canva Sans"/>
              <a:cs typeface="Canva Sans"/>
              <a:sym typeface="Canva Sans"/>
            </a:rPr>
            <a:t>.</a:t>
          </a:r>
        </a:p>
      </dgm:t>
    </dgm:pt>
    <dgm:pt modelId="{23A9ADE8-3B1C-4BC4-B40F-3EC03CDB107F}" type="parTrans" cxnId="{0CFCC001-4690-4241-A00D-E0811701F5A3}">
      <dgm:prSet/>
      <dgm:spPr/>
      <dgm:t>
        <a:bodyPr/>
        <a:lstStyle/>
        <a:p>
          <a:endParaRPr lang="en-US"/>
        </a:p>
      </dgm:t>
    </dgm:pt>
    <dgm:pt modelId="{007A4D79-93ED-4507-BE76-D5CB5E8B67B6}" type="sibTrans" cxnId="{0CFCC001-4690-4241-A00D-E0811701F5A3}">
      <dgm:prSet/>
      <dgm:spPr/>
      <dgm:t>
        <a:bodyPr/>
        <a:lstStyle/>
        <a:p>
          <a:endParaRPr lang="en-US"/>
        </a:p>
      </dgm:t>
    </dgm:pt>
    <dgm:pt modelId="{A7DCA235-293E-49C5-A62C-1F07821D1258}">
      <dgm:prSet custT="1"/>
      <dgm:spPr/>
      <dgm:t>
        <a:bodyPr/>
        <a:lstStyle/>
        <a:p>
          <a:r>
            <a:rPr lang="en-US" sz="2800" dirty="0">
              <a:latin typeface="+mn-lt"/>
              <a:ea typeface="Canva Sans"/>
              <a:cs typeface="Canva Sans"/>
              <a:sym typeface="Canva Sans"/>
            </a:rPr>
            <a:t>Sustainable healthcare reduces environmental impact while improving population health.</a:t>
          </a:r>
        </a:p>
      </dgm:t>
    </dgm:pt>
    <dgm:pt modelId="{49846D5D-81B1-44F8-A8B2-F15CF4B4A3A5}" type="parTrans" cxnId="{5CD09049-3436-4F17-A902-0FEBF22FBCAA}">
      <dgm:prSet/>
      <dgm:spPr/>
      <dgm:t>
        <a:bodyPr/>
        <a:lstStyle/>
        <a:p>
          <a:endParaRPr lang="en-US"/>
        </a:p>
      </dgm:t>
    </dgm:pt>
    <dgm:pt modelId="{91994107-BA27-46D3-BEA2-1D8B932AF373}" type="sibTrans" cxnId="{5CD09049-3436-4F17-A902-0FEBF22FBCAA}">
      <dgm:prSet/>
      <dgm:spPr/>
      <dgm:t>
        <a:bodyPr/>
        <a:lstStyle/>
        <a:p>
          <a:endParaRPr lang="en-US"/>
        </a:p>
      </dgm:t>
    </dgm:pt>
    <dgm:pt modelId="{59814856-A8B1-463D-A5D4-3246F79E888E}">
      <dgm:prSet custT="1"/>
      <dgm:spPr/>
      <dgm:t>
        <a:bodyPr/>
        <a:lstStyle/>
        <a:p>
          <a:r>
            <a:rPr lang="en-US" sz="2800" dirty="0">
              <a:latin typeface="+mn-lt"/>
              <a:ea typeface="Canva Sans"/>
              <a:cs typeface="Canva Sans"/>
              <a:sym typeface="Canva Sans"/>
            </a:rPr>
            <a:t>Integrated approaches support long-term improvements in quality of life and healthcare outcomes </a:t>
          </a:r>
          <a:r>
            <a:rPr lang="en-US" sz="2800" dirty="0">
              <a:latin typeface="+mn-lt"/>
            </a:rPr>
            <a:t>(NHS England, 2019)</a:t>
          </a:r>
          <a:r>
            <a:rPr lang="en-US" sz="2800" dirty="0">
              <a:latin typeface="+mn-lt"/>
              <a:ea typeface="Canva Sans"/>
              <a:cs typeface="Canva Sans"/>
              <a:sym typeface="Canva Sans"/>
            </a:rPr>
            <a:t>.</a:t>
          </a:r>
        </a:p>
      </dgm:t>
    </dgm:pt>
    <dgm:pt modelId="{35C7C27E-1C95-4569-8CCA-F687D9B098BD}" type="parTrans" cxnId="{1A3324F8-1983-45CA-A136-224038B680D1}">
      <dgm:prSet/>
      <dgm:spPr/>
      <dgm:t>
        <a:bodyPr/>
        <a:lstStyle/>
        <a:p>
          <a:endParaRPr lang="en-US"/>
        </a:p>
      </dgm:t>
    </dgm:pt>
    <dgm:pt modelId="{E08AB2E7-D467-4FDE-A2F3-EFFBA019475A}" type="sibTrans" cxnId="{1A3324F8-1983-45CA-A136-224038B680D1}">
      <dgm:prSet/>
      <dgm:spPr/>
      <dgm:t>
        <a:bodyPr/>
        <a:lstStyle/>
        <a:p>
          <a:endParaRPr lang="en-US"/>
        </a:p>
      </dgm:t>
    </dgm:pt>
    <dgm:pt modelId="{D6094E65-8BE0-477A-9795-52662CAB9311}" type="pres">
      <dgm:prSet presAssocID="{A1D85048-65FB-4AEF-8EE2-87BABAF77C6C}" presName="Name0" presStyleCnt="0">
        <dgm:presLayoutVars>
          <dgm:dir/>
          <dgm:animLvl val="lvl"/>
          <dgm:resizeHandles val="exact"/>
        </dgm:presLayoutVars>
      </dgm:prSet>
      <dgm:spPr/>
    </dgm:pt>
    <dgm:pt modelId="{8A021900-A1F0-47F3-A1D5-35838E542809}" type="pres">
      <dgm:prSet presAssocID="{59814856-A8B1-463D-A5D4-3246F79E888E}" presName="boxAndChildren" presStyleCnt="0"/>
      <dgm:spPr/>
    </dgm:pt>
    <dgm:pt modelId="{398B0199-AE25-4C4D-AF82-28C24F8C37E3}" type="pres">
      <dgm:prSet presAssocID="{59814856-A8B1-463D-A5D4-3246F79E888E}" presName="parentTextBox" presStyleLbl="node1" presStyleIdx="0" presStyleCnt="4"/>
      <dgm:spPr/>
    </dgm:pt>
    <dgm:pt modelId="{D391A254-5CF2-4178-A79E-458B329E75DC}" type="pres">
      <dgm:prSet presAssocID="{91994107-BA27-46D3-BEA2-1D8B932AF373}" presName="sp" presStyleCnt="0"/>
      <dgm:spPr/>
    </dgm:pt>
    <dgm:pt modelId="{E9F5AD3D-C4AE-4801-9C78-919427861D9D}" type="pres">
      <dgm:prSet presAssocID="{A7DCA235-293E-49C5-A62C-1F07821D1258}" presName="arrowAndChildren" presStyleCnt="0"/>
      <dgm:spPr/>
    </dgm:pt>
    <dgm:pt modelId="{221D05B6-A956-4107-8134-549BFF457819}" type="pres">
      <dgm:prSet presAssocID="{A7DCA235-293E-49C5-A62C-1F07821D1258}" presName="parentTextArrow" presStyleLbl="node1" presStyleIdx="1" presStyleCnt="4"/>
      <dgm:spPr/>
    </dgm:pt>
    <dgm:pt modelId="{5CEB3486-F7C4-49A1-B816-5A3D287763BC}" type="pres">
      <dgm:prSet presAssocID="{007A4D79-93ED-4507-BE76-D5CB5E8B67B6}" presName="sp" presStyleCnt="0"/>
      <dgm:spPr/>
    </dgm:pt>
    <dgm:pt modelId="{E8A0419C-924B-4076-9AB3-2059D976129C}" type="pres">
      <dgm:prSet presAssocID="{4CF4126C-3384-4FCC-B710-37F29C7D3043}" presName="arrowAndChildren" presStyleCnt="0"/>
      <dgm:spPr/>
    </dgm:pt>
    <dgm:pt modelId="{9570CEEC-813D-40D1-9706-C3FF62D19D4B}" type="pres">
      <dgm:prSet presAssocID="{4CF4126C-3384-4FCC-B710-37F29C7D3043}" presName="parentTextArrow" presStyleLbl="node1" presStyleIdx="2" presStyleCnt="4"/>
      <dgm:spPr/>
    </dgm:pt>
    <dgm:pt modelId="{38B9F123-CB57-44DF-BC42-E4F654225741}" type="pres">
      <dgm:prSet presAssocID="{3F7CBD4E-7E35-4957-A682-ABE8D69AD10A}" presName="sp" presStyleCnt="0"/>
      <dgm:spPr/>
    </dgm:pt>
    <dgm:pt modelId="{8968F089-5A19-45AD-B0B9-F56483A695D8}" type="pres">
      <dgm:prSet presAssocID="{0D6E8AFC-A3E1-4AD9-A0EC-292E60A86A94}" presName="arrowAndChildren" presStyleCnt="0"/>
      <dgm:spPr/>
    </dgm:pt>
    <dgm:pt modelId="{6AFFA9F5-650F-4489-82CA-638900642FAF}" type="pres">
      <dgm:prSet presAssocID="{0D6E8AFC-A3E1-4AD9-A0EC-292E60A86A94}" presName="parentTextArrow" presStyleLbl="node1" presStyleIdx="3" presStyleCnt="4" custLinFactNeighborX="-29397" custLinFactNeighborY="-11513"/>
      <dgm:spPr/>
    </dgm:pt>
  </dgm:ptLst>
  <dgm:cxnLst>
    <dgm:cxn modelId="{0CFCC001-4690-4241-A00D-E0811701F5A3}" srcId="{A1D85048-65FB-4AEF-8EE2-87BABAF77C6C}" destId="{4CF4126C-3384-4FCC-B710-37F29C7D3043}" srcOrd="1" destOrd="0" parTransId="{23A9ADE8-3B1C-4BC4-B40F-3EC03CDB107F}" sibTransId="{007A4D79-93ED-4507-BE76-D5CB5E8B67B6}"/>
    <dgm:cxn modelId="{75C9660D-2D49-4090-85F9-C4F563E94C2D}" type="presOf" srcId="{A7DCA235-293E-49C5-A62C-1F07821D1258}" destId="{221D05B6-A956-4107-8134-549BFF457819}" srcOrd="0" destOrd="0" presId="urn:microsoft.com/office/officeart/2005/8/layout/process4"/>
    <dgm:cxn modelId="{9D30BE14-1764-4266-8FEC-3DE7A7CE48D2}" type="presOf" srcId="{A1D85048-65FB-4AEF-8EE2-87BABAF77C6C}" destId="{D6094E65-8BE0-477A-9795-52662CAB9311}" srcOrd="0" destOrd="0" presId="urn:microsoft.com/office/officeart/2005/8/layout/process4"/>
    <dgm:cxn modelId="{1B97502D-93CB-40B1-9EB9-5E1D08CD225E}" type="presOf" srcId="{59814856-A8B1-463D-A5D4-3246F79E888E}" destId="{398B0199-AE25-4C4D-AF82-28C24F8C37E3}" srcOrd="0" destOrd="0" presId="urn:microsoft.com/office/officeart/2005/8/layout/process4"/>
    <dgm:cxn modelId="{5CD09049-3436-4F17-A902-0FEBF22FBCAA}" srcId="{A1D85048-65FB-4AEF-8EE2-87BABAF77C6C}" destId="{A7DCA235-293E-49C5-A62C-1F07821D1258}" srcOrd="2" destOrd="0" parTransId="{49846D5D-81B1-44F8-A8B2-F15CF4B4A3A5}" sibTransId="{91994107-BA27-46D3-BEA2-1D8B932AF373}"/>
    <dgm:cxn modelId="{09DF1D4F-41F5-46EE-86EA-4AE6390334E0}" srcId="{A1D85048-65FB-4AEF-8EE2-87BABAF77C6C}" destId="{0D6E8AFC-A3E1-4AD9-A0EC-292E60A86A94}" srcOrd="0" destOrd="0" parTransId="{6A4BA728-F088-4F0F-A2DF-9A1189091244}" sibTransId="{3F7CBD4E-7E35-4957-A682-ABE8D69AD10A}"/>
    <dgm:cxn modelId="{5F3F1852-8CBF-479E-AE76-E91FE2CD94C1}" type="presOf" srcId="{4CF4126C-3384-4FCC-B710-37F29C7D3043}" destId="{9570CEEC-813D-40D1-9706-C3FF62D19D4B}" srcOrd="0" destOrd="0" presId="urn:microsoft.com/office/officeart/2005/8/layout/process4"/>
    <dgm:cxn modelId="{4F0839CD-C19B-44F8-80DB-92A21A418D2A}" type="presOf" srcId="{0D6E8AFC-A3E1-4AD9-A0EC-292E60A86A94}" destId="{6AFFA9F5-650F-4489-82CA-638900642FAF}" srcOrd="0" destOrd="0" presId="urn:microsoft.com/office/officeart/2005/8/layout/process4"/>
    <dgm:cxn modelId="{1A3324F8-1983-45CA-A136-224038B680D1}" srcId="{A1D85048-65FB-4AEF-8EE2-87BABAF77C6C}" destId="{59814856-A8B1-463D-A5D4-3246F79E888E}" srcOrd="3" destOrd="0" parTransId="{35C7C27E-1C95-4569-8CCA-F687D9B098BD}" sibTransId="{E08AB2E7-D467-4FDE-A2F3-EFFBA019475A}"/>
    <dgm:cxn modelId="{322D737F-0B71-48BE-BF56-36C38A3338DB}" type="presParOf" srcId="{D6094E65-8BE0-477A-9795-52662CAB9311}" destId="{8A021900-A1F0-47F3-A1D5-35838E542809}" srcOrd="0" destOrd="0" presId="urn:microsoft.com/office/officeart/2005/8/layout/process4"/>
    <dgm:cxn modelId="{E7CD9E07-5288-45D3-AF1F-2DB5E48C495C}" type="presParOf" srcId="{8A021900-A1F0-47F3-A1D5-35838E542809}" destId="{398B0199-AE25-4C4D-AF82-28C24F8C37E3}" srcOrd="0" destOrd="0" presId="urn:microsoft.com/office/officeart/2005/8/layout/process4"/>
    <dgm:cxn modelId="{D6C00E79-5C88-4349-8315-CDA3330BF864}" type="presParOf" srcId="{D6094E65-8BE0-477A-9795-52662CAB9311}" destId="{D391A254-5CF2-4178-A79E-458B329E75DC}" srcOrd="1" destOrd="0" presId="urn:microsoft.com/office/officeart/2005/8/layout/process4"/>
    <dgm:cxn modelId="{4A21BF55-1FFF-4573-BBCF-D3D2D9DFBE53}" type="presParOf" srcId="{D6094E65-8BE0-477A-9795-52662CAB9311}" destId="{E9F5AD3D-C4AE-4801-9C78-919427861D9D}" srcOrd="2" destOrd="0" presId="urn:microsoft.com/office/officeart/2005/8/layout/process4"/>
    <dgm:cxn modelId="{C6836C91-D534-4ED9-A402-F2477C090000}" type="presParOf" srcId="{E9F5AD3D-C4AE-4801-9C78-919427861D9D}" destId="{221D05B6-A956-4107-8134-549BFF457819}" srcOrd="0" destOrd="0" presId="urn:microsoft.com/office/officeart/2005/8/layout/process4"/>
    <dgm:cxn modelId="{98399216-CF88-496A-B3FA-ABE01E27301D}" type="presParOf" srcId="{D6094E65-8BE0-477A-9795-52662CAB9311}" destId="{5CEB3486-F7C4-49A1-B816-5A3D287763BC}" srcOrd="3" destOrd="0" presId="urn:microsoft.com/office/officeart/2005/8/layout/process4"/>
    <dgm:cxn modelId="{25E2DAF6-ADE0-4DC1-B6AE-F6DE698CA128}" type="presParOf" srcId="{D6094E65-8BE0-477A-9795-52662CAB9311}" destId="{E8A0419C-924B-4076-9AB3-2059D976129C}" srcOrd="4" destOrd="0" presId="urn:microsoft.com/office/officeart/2005/8/layout/process4"/>
    <dgm:cxn modelId="{E8B222CA-5943-4F7D-AABD-F544DFC5C871}" type="presParOf" srcId="{E8A0419C-924B-4076-9AB3-2059D976129C}" destId="{9570CEEC-813D-40D1-9706-C3FF62D19D4B}" srcOrd="0" destOrd="0" presId="urn:microsoft.com/office/officeart/2005/8/layout/process4"/>
    <dgm:cxn modelId="{7B063FDE-7A6C-45A2-A06F-3621E473881F}" type="presParOf" srcId="{D6094E65-8BE0-477A-9795-52662CAB9311}" destId="{38B9F123-CB57-44DF-BC42-E4F654225741}" srcOrd="5" destOrd="0" presId="urn:microsoft.com/office/officeart/2005/8/layout/process4"/>
    <dgm:cxn modelId="{D6332361-DE90-46AA-BF22-93F0F00D22DC}" type="presParOf" srcId="{D6094E65-8BE0-477A-9795-52662CAB9311}" destId="{8968F089-5A19-45AD-B0B9-F56483A695D8}" srcOrd="6" destOrd="0" presId="urn:microsoft.com/office/officeart/2005/8/layout/process4"/>
    <dgm:cxn modelId="{3011BD95-0AB2-4C68-8AF3-624B39DEE140}" type="presParOf" srcId="{8968F089-5A19-45AD-B0B9-F56483A695D8}" destId="{6AFFA9F5-650F-4489-82CA-638900642FAF}" srcOrd="0" destOrd="0" presId="urn:microsoft.com/office/officeart/2005/8/layout/process4"/>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7E546D-F0E0-40D8-90D3-3F5C90AFDF5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US"/>
        </a:p>
      </dgm:t>
    </dgm:pt>
    <dgm:pt modelId="{8B7FE431-157C-4975-B2F0-760E6A01278F}">
      <dgm:prSet phldrT="[Text]" custT="1"/>
      <dgm:spPr/>
      <dgm:t>
        <a:bodyPr/>
        <a:lstStyle/>
        <a:p>
          <a:pPr>
            <a:buNone/>
          </a:pPr>
          <a:r>
            <a:rPr lang="en-US" sz="2400" dirty="0"/>
            <a:t>NHS integrated care systems bring together healthcare providers and local authorities</a:t>
          </a:r>
          <a:r>
            <a:rPr lang="en-US" sz="2000" dirty="0"/>
            <a:t>.</a:t>
          </a:r>
        </a:p>
      </dgm:t>
    </dgm:pt>
    <dgm:pt modelId="{CF7BEA13-3855-47F8-B9FE-7C1E7DB7F1E6}" type="parTrans" cxnId="{0E13D419-523F-4D0C-A5EC-034AC447F127}">
      <dgm:prSet/>
      <dgm:spPr/>
      <dgm:t>
        <a:bodyPr/>
        <a:lstStyle/>
        <a:p>
          <a:endParaRPr lang="en-US"/>
        </a:p>
      </dgm:t>
    </dgm:pt>
    <dgm:pt modelId="{2EB04F53-D51F-4E19-9D6E-5E7D7BA59DD5}" type="sibTrans" cxnId="{0E13D419-523F-4D0C-A5EC-034AC447F127}">
      <dgm:prSet/>
      <dgm:spPr/>
      <dgm:t>
        <a:bodyPr/>
        <a:lstStyle/>
        <a:p>
          <a:endParaRPr lang="en-US"/>
        </a:p>
      </dgm:t>
    </dgm:pt>
    <dgm:pt modelId="{F4B58903-1A33-4032-A5C3-0060F57AF2AF}">
      <dgm:prSet custT="1"/>
      <dgm:spPr/>
      <dgm:t>
        <a:bodyPr/>
        <a:lstStyle/>
        <a:p>
          <a:pPr>
            <a:buNone/>
          </a:pPr>
          <a:r>
            <a:rPr lang="en-US" sz="2400" dirty="0"/>
            <a:t>Focus on prevention and population health management (Department of Health, 2022).</a:t>
          </a:r>
        </a:p>
      </dgm:t>
    </dgm:pt>
    <dgm:pt modelId="{C190D088-9B20-4DCA-8CFA-A0F09CBFDAB8}" type="parTrans" cxnId="{6586A926-1966-49A9-918A-8DBAF72D9231}">
      <dgm:prSet/>
      <dgm:spPr/>
      <dgm:t>
        <a:bodyPr/>
        <a:lstStyle/>
        <a:p>
          <a:endParaRPr lang="en-US"/>
        </a:p>
      </dgm:t>
    </dgm:pt>
    <dgm:pt modelId="{DB63D461-3697-4009-9ADC-6681FB1758B6}" type="sibTrans" cxnId="{6586A926-1966-49A9-918A-8DBAF72D9231}">
      <dgm:prSet/>
      <dgm:spPr/>
      <dgm:t>
        <a:bodyPr/>
        <a:lstStyle/>
        <a:p>
          <a:endParaRPr lang="en-US"/>
        </a:p>
      </dgm:t>
    </dgm:pt>
    <dgm:pt modelId="{B3E744B3-1613-4E34-B0B2-3B3E2C3DA3D7}">
      <dgm:prSet custT="1"/>
      <dgm:spPr/>
      <dgm:t>
        <a:bodyPr/>
        <a:lstStyle/>
        <a:p>
          <a:pPr>
            <a:buNone/>
          </a:pPr>
          <a:r>
            <a:rPr lang="en-US" sz="2400" dirty="0"/>
            <a:t>Improve coordination between hospitals, community services and social care</a:t>
          </a:r>
          <a:r>
            <a:rPr lang="en-US" sz="2000" dirty="0"/>
            <a:t>.</a:t>
          </a:r>
        </a:p>
      </dgm:t>
    </dgm:pt>
    <dgm:pt modelId="{E470A04C-4C12-4090-BAB6-D56400470793}" type="parTrans" cxnId="{472AD063-DF5E-4645-AD23-FDEF0189865C}">
      <dgm:prSet/>
      <dgm:spPr/>
      <dgm:t>
        <a:bodyPr/>
        <a:lstStyle/>
        <a:p>
          <a:endParaRPr lang="en-US"/>
        </a:p>
      </dgm:t>
    </dgm:pt>
    <dgm:pt modelId="{8F4CCF4C-C780-4228-ADB3-8CF981CF6163}" type="sibTrans" cxnId="{472AD063-DF5E-4645-AD23-FDEF0189865C}">
      <dgm:prSet/>
      <dgm:spPr/>
      <dgm:t>
        <a:bodyPr/>
        <a:lstStyle/>
        <a:p>
          <a:endParaRPr lang="en-US"/>
        </a:p>
      </dgm:t>
    </dgm:pt>
    <dgm:pt modelId="{9F332D54-3E65-4C6D-8FAA-8DE2D131441D}">
      <dgm:prSet custT="1"/>
      <dgm:spPr/>
      <dgm:t>
        <a:bodyPr/>
        <a:lstStyle/>
        <a:p>
          <a:pPr>
            <a:buNone/>
          </a:pPr>
          <a:r>
            <a:rPr lang="en-US" sz="2400" dirty="0"/>
            <a:t>Evidence suggests improved health outcomes and reduced hospital admissions (Dahlgren &amp; Whitehead, 2007).</a:t>
          </a:r>
        </a:p>
      </dgm:t>
    </dgm:pt>
    <dgm:pt modelId="{87044A15-2C39-4CB8-B924-DC7EC16F101D}" type="parTrans" cxnId="{6817A515-C66B-4806-8EEF-E911F599BF01}">
      <dgm:prSet/>
      <dgm:spPr/>
      <dgm:t>
        <a:bodyPr/>
        <a:lstStyle/>
        <a:p>
          <a:endParaRPr lang="en-US"/>
        </a:p>
      </dgm:t>
    </dgm:pt>
    <dgm:pt modelId="{878449FA-A13F-4F72-ADBC-86FF934C2C2A}" type="sibTrans" cxnId="{6817A515-C66B-4806-8EEF-E911F599BF01}">
      <dgm:prSet/>
      <dgm:spPr/>
      <dgm:t>
        <a:bodyPr/>
        <a:lstStyle/>
        <a:p>
          <a:endParaRPr lang="en-US"/>
        </a:p>
      </dgm:t>
    </dgm:pt>
    <dgm:pt modelId="{C3AC70C8-B387-471A-9AAB-B51A341C6236}" type="pres">
      <dgm:prSet presAssocID="{227E546D-F0E0-40D8-90D3-3F5C90AFDF5A}" presName="Name0" presStyleCnt="0">
        <dgm:presLayoutVars>
          <dgm:chMax val="7"/>
          <dgm:chPref val="7"/>
          <dgm:dir/>
        </dgm:presLayoutVars>
      </dgm:prSet>
      <dgm:spPr/>
    </dgm:pt>
    <dgm:pt modelId="{DAF23396-00B0-494C-BC72-E0C7DBECB8F0}" type="pres">
      <dgm:prSet presAssocID="{227E546D-F0E0-40D8-90D3-3F5C90AFDF5A}" presName="Name1" presStyleCnt="0"/>
      <dgm:spPr/>
    </dgm:pt>
    <dgm:pt modelId="{54738307-A745-435B-B468-989F38856EAC}" type="pres">
      <dgm:prSet presAssocID="{227E546D-F0E0-40D8-90D3-3F5C90AFDF5A}" presName="cycle" presStyleCnt="0"/>
      <dgm:spPr/>
    </dgm:pt>
    <dgm:pt modelId="{598E1DF6-D8CA-4912-AA3E-4484B8497347}" type="pres">
      <dgm:prSet presAssocID="{227E546D-F0E0-40D8-90D3-3F5C90AFDF5A}" presName="srcNode" presStyleLbl="node1" presStyleIdx="0" presStyleCnt="4"/>
      <dgm:spPr/>
    </dgm:pt>
    <dgm:pt modelId="{ACF23EFE-F51C-4C40-92B5-93A21CC78364}" type="pres">
      <dgm:prSet presAssocID="{227E546D-F0E0-40D8-90D3-3F5C90AFDF5A}" presName="conn" presStyleLbl="parChTrans1D2" presStyleIdx="0" presStyleCnt="1"/>
      <dgm:spPr/>
    </dgm:pt>
    <dgm:pt modelId="{F2F4CA02-AB35-4167-AEB8-164F6D5FCD84}" type="pres">
      <dgm:prSet presAssocID="{227E546D-F0E0-40D8-90D3-3F5C90AFDF5A}" presName="extraNode" presStyleLbl="node1" presStyleIdx="0" presStyleCnt="4"/>
      <dgm:spPr/>
    </dgm:pt>
    <dgm:pt modelId="{42BEF691-B805-4A7E-80C0-31A171C998DA}" type="pres">
      <dgm:prSet presAssocID="{227E546D-F0E0-40D8-90D3-3F5C90AFDF5A}" presName="dstNode" presStyleLbl="node1" presStyleIdx="0" presStyleCnt="4"/>
      <dgm:spPr/>
    </dgm:pt>
    <dgm:pt modelId="{D4AB0DDF-E56D-45DD-A134-6849CEA9D17C}" type="pres">
      <dgm:prSet presAssocID="{8B7FE431-157C-4975-B2F0-760E6A01278F}" presName="text_1" presStyleLbl="node1" presStyleIdx="0" presStyleCnt="4">
        <dgm:presLayoutVars>
          <dgm:bulletEnabled val="1"/>
        </dgm:presLayoutVars>
      </dgm:prSet>
      <dgm:spPr/>
    </dgm:pt>
    <dgm:pt modelId="{9F883963-2C5E-4E92-A3EF-2B390ACEBC95}" type="pres">
      <dgm:prSet presAssocID="{8B7FE431-157C-4975-B2F0-760E6A01278F}" presName="accent_1" presStyleCnt="0"/>
      <dgm:spPr/>
    </dgm:pt>
    <dgm:pt modelId="{F189B24C-EBF2-43F7-9550-8FDB141FEF5A}" type="pres">
      <dgm:prSet presAssocID="{8B7FE431-157C-4975-B2F0-760E6A01278F}" presName="accentRepeatNode" presStyleLbl="solidFgAcc1" presStyleIdx="0" presStyleCnt="4"/>
      <dgm:spPr/>
    </dgm:pt>
    <dgm:pt modelId="{0EEFE9FF-B40C-451E-ADBF-0F5009E89C53}" type="pres">
      <dgm:prSet presAssocID="{F4B58903-1A33-4032-A5C3-0060F57AF2AF}" presName="text_2" presStyleLbl="node1" presStyleIdx="1" presStyleCnt="4">
        <dgm:presLayoutVars>
          <dgm:bulletEnabled val="1"/>
        </dgm:presLayoutVars>
      </dgm:prSet>
      <dgm:spPr/>
    </dgm:pt>
    <dgm:pt modelId="{2351BAB6-399A-48EF-A521-0ED0C6DEEFBF}" type="pres">
      <dgm:prSet presAssocID="{F4B58903-1A33-4032-A5C3-0060F57AF2AF}" presName="accent_2" presStyleCnt="0"/>
      <dgm:spPr/>
    </dgm:pt>
    <dgm:pt modelId="{7A0285AA-5544-4ADC-BDE4-8B8FAE8FBC02}" type="pres">
      <dgm:prSet presAssocID="{F4B58903-1A33-4032-A5C3-0060F57AF2AF}" presName="accentRepeatNode" presStyleLbl="solidFgAcc1" presStyleIdx="1" presStyleCnt="4"/>
      <dgm:spPr/>
    </dgm:pt>
    <dgm:pt modelId="{4D905AA9-23C0-4ABA-B37F-C14BBF1DC3A9}" type="pres">
      <dgm:prSet presAssocID="{B3E744B3-1613-4E34-B0B2-3B3E2C3DA3D7}" presName="text_3" presStyleLbl="node1" presStyleIdx="2" presStyleCnt="4">
        <dgm:presLayoutVars>
          <dgm:bulletEnabled val="1"/>
        </dgm:presLayoutVars>
      </dgm:prSet>
      <dgm:spPr/>
    </dgm:pt>
    <dgm:pt modelId="{424AC1F0-C788-4D4F-A8B6-B1C1CDEC51F7}" type="pres">
      <dgm:prSet presAssocID="{B3E744B3-1613-4E34-B0B2-3B3E2C3DA3D7}" presName="accent_3" presStyleCnt="0"/>
      <dgm:spPr/>
    </dgm:pt>
    <dgm:pt modelId="{51A26D14-83A2-4522-8CBB-D1E40613920A}" type="pres">
      <dgm:prSet presAssocID="{B3E744B3-1613-4E34-B0B2-3B3E2C3DA3D7}" presName="accentRepeatNode" presStyleLbl="solidFgAcc1" presStyleIdx="2" presStyleCnt="4"/>
      <dgm:spPr/>
    </dgm:pt>
    <dgm:pt modelId="{A3020B26-7C2A-4C0C-8385-B58573A45BE3}" type="pres">
      <dgm:prSet presAssocID="{9F332D54-3E65-4C6D-8FAA-8DE2D131441D}" presName="text_4" presStyleLbl="node1" presStyleIdx="3" presStyleCnt="4">
        <dgm:presLayoutVars>
          <dgm:bulletEnabled val="1"/>
        </dgm:presLayoutVars>
      </dgm:prSet>
      <dgm:spPr/>
    </dgm:pt>
    <dgm:pt modelId="{6D283FCE-3CC4-41F4-9E7A-CA5F22F8FD8C}" type="pres">
      <dgm:prSet presAssocID="{9F332D54-3E65-4C6D-8FAA-8DE2D131441D}" presName="accent_4" presStyleCnt="0"/>
      <dgm:spPr/>
    </dgm:pt>
    <dgm:pt modelId="{C0975730-251D-4A41-A441-132353E8B085}" type="pres">
      <dgm:prSet presAssocID="{9F332D54-3E65-4C6D-8FAA-8DE2D131441D}" presName="accentRepeatNode" presStyleLbl="solidFgAcc1" presStyleIdx="3" presStyleCnt="4"/>
      <dgm:spPr/>
    </dgm:pt>
  </dgm:ptLst>
  <dgm:cxnLst>
    <dgm:cxn modelId="{6817A515-C66B-4806-8EEF-E911F599BF01}" srcId="{227E546D-F0E0-40D8-90D3-3F5C90AFDF5A}" destId="{9F332D54-3E65-4C6D-8FAA-8DE2D131441D}" srcOrd="3" destOrd="0" parTransId="{87044A15-2C39-4CB8-B924-DC7EC16F101D}" sibTransId="{878449FA-A13F-4F72-ADBC-86FF934C2C2A}"/>
    <dgm:cxn modelId="{0E13D419-523F-4D0C-A5EC-034AC447F127}" srcId="{227E546D-F0E0-40D8-90D3-3F5C90AFDF5A}" destId="{8B7FE431-157C-4975-B2F0-760E6A01278F}" srcOrd="0" destOrd="0" parTransId="{CF7BEA13-3855-47F8-B9FE-7C1E7DB7F1E6}" sibTransId="{2EB04F53-D51F-4E19-9D6E-5E7D7BA59DD5}"/>
    <dgm:cxn modelId="{6586A926-1966-49A9-918A-8DBAF72D9231}" srcId="{227E546D-F0E0-40D8-90D3-3F5C90AFDF5A}" destId="{F4B58903-1A33-4032-A5C3-0060F57AF2AF}" srcOrd="1" destOrd="0" parTransId="{C190D088-9B20-4DCA-8CFA-A0F09CBFDAB8}" sibTransId="{DB63D461-3697-4009-9ADC-6681FB1758B6}"/>
    <dgm:cxn modelId="{E135AD2F-5122-4E1A-91D4-76BDBE62F1AB}" type="presOf" srcId="{9F332D54-3E65-4C6D-8FAA-8DE2D131441D}" destId="{A3020B26-7C2A-4C0C-8385-B58573A45BE3}" srcOrd="0" destOrd="0" presId="urn:microsoft.com/office/officeart/2008/layout/VerticalCurvedList"/>
    <dgm:cxn modelId="{472AD063-DF5E-4645-AD23-FDEF0189865C}" srcId="{227E546D-F0E0-40D8-90D3-3F5C90AFDF5A}" destId="{B3E744B3-1613-4E34-B0B2-3B3E2C3DA3D7}" srcOrd="2" destOrd="0" parTransId="{E470A04C-4C12-4090-BAB6-D56400470793}" sibTransId="{8F4CCF4C-C780-4228-ADB3-8CF981CF6163}"/>
    <dgm:cxn modelId="{646E8178-00BF-49F9-9EDA-62972491C6E7}" type="presOf" srcId="{8B7FE431-157C-4975-B2F0-760E6A01278F}" destId="{D4AB0DDF-E56D-45DD-A134-6849CEA9D17C}" srcOrd="0" destOrd="0" presId="urn:microsoft.com/office/officeart/2008/layout/VerticalCurvedList"/>
    <dgm:cxn modelId="{973FB386-9635-4485-8787-FFED1DCA40DA}" type="presOf" srcId="{B3E744B3-1613-4E34-B0B2-3B3E2C3DA3D7}" destId="{4D905AA9-23C0-4ABA-B37F-C14BBF1DC3A9}" srcOrd="0" destOrd="0" presId="urn:microsoft.com/office/officeart/2008/layout/VerticalCurvedList"/>
    <dgm:cxn modelId="{7C4A6289-D805-4438-8FF2-9FA1155E8892}" type="presOf" srcId="{F4B58903-1A33-4032-A5C3-0060F57AF2AF}" destId="{0EEFE9FF-B40C-451E-ADBF-0F5009E89C53}" srcOrd="0" destOrd="0" presId="urn:microsoft.com/office/officeart/2008/layout/VerticalCurvedList"/>
    <dgm:cxn modelId="{03DCFBA0-60BC-413F-8FCE-00C7AD9A3036}" type="presOf" srcId="{227E546D-F0E0-40D8-90D3-3F5C90AFDF5A}" destId="{C3AC70C8-B387-471A-9AAB-B51A341C6236}" srcOrd="0" destOrd="0" presId="urn:microsoft.com/office/officeart/2008/layout/VerticalCurvedList"/>
    <dgm:cxn modelId="{2C5A8CD5-CCBD-4188-926F-294578BC5437}" type="presOf" srcId="{2EB04F53-D51F-4E19-9D6E-5E7D7BA59DD5}" destId="{ACF23EFE-F51C-4C40-92B5-93A21CC78364}" srcOrd="0" destOrd="0" presId="urn:microsoft.com/office/officeart/2008/layout/VerticalCurvedList"/>
    <dgm:cxn modelId="{68781850-2180-48BD-9687-8774A7282458}" type="presParOf" srcId="{C3AC70C8-B387-471A-9AAB-B51A341C6236}" destId="{DAF23396-00B0-494C-BC72-E0C7DBECB8F0}" srcOrd="0" destOrd="0" presId="urn:microsoft.com/office/officeart/2008/layout/VerticalCurvedList"/>
    <dgm:cxn modelId="{D868D61F-840C-417F-8F74-B0B622E3CC77}" type="presParOf" srcId="{DAF23396-00B0-494C-BC72-E0C7DBECB8F0}" destId="{54738307-A745-435B-B468-989F38856EAC}" srcOrd="0" destOrd="0" presId="urn:microsoft.com/office/officeart/2008/layout/VerticalCurvedList"/>
    <dgm:cxn modelId="{E8BFF965-B592-4A05-99CE-78CCFCC2AE1B}" type="presParOf" srcId="{54738307-A745-435B-B468-989F38856EAC}" destId="{598E1DF6-D8CA-4912-AA3E-4484B8497347}" srcOrd="0" destOrd="0" presId="urn:microsoft.com/office/officeart/2008/layout/VerticalCurvedList"/>
    <dgm:cxn modelId="{3E2EB9FA-3A99-47B9-AA74-C6DDA06790B5}" type="presParOf" srcId="{54738307-A745-435B-B468-989F38856EAC}" destId="{ACF23EFE-F51C-4C40-92B5-93A21CC78364}" srcOrd="1" destOrd="0" presId="urn:microsoft.com/office/officeart/2008/layout/VerticalCurvedList"/>
    <dgm:cxn modelId="{BD21FA18-1979-4D21-8EF2-07F7E691610F}" type="presParOf" srcId="{54738307-A745-435B-B468-989F38856EAC}" destId="{F2F4CA02-AB35-4167-AEB8-164F6D5FCD84}" srcOrd="2" destOrd="0" presId="urn:microsoft.com/office/officeart/2008/layout/VerticalCurvedList"/>
    <dgm:cxn modelId="{6E2CC02D-9D37-4C37-B9EE-7C464EBA0C61}" type="presParOf" srcId="{54738307-A745-435B-B468-989F38856EAC}" destId="{42BEF691-B805-4A7E-80C0-31A171C998DA}" srcOrd="3" destOrd="0" presId="urn:microsoft.com/office/officeart/2008/layout/VerticalCurvedList"/>
    <dgm:cxn modelId="{0E26FDC7-B4C8-4A2D-84B6-08C4948E2A8C}" type="presParOf" srcId="{DAF23396-00B0-494C-BC72-E0C7DBECB8F0}" destId="{D4AB0DDF-E56D-45DD-A134-6849CEA9D17C}" srcOrd="1" destOrd="0" presId="urn:microsoft.com/office/officeart/2008/layout/VerticalCurvedList"/>
    <dgm:cxn modelId="{6542175B-648A-474D-B767-8AEF9EE038EE}" type="presParOf" srcId="{DAF23396-00B0-494C-BC72-E0C7DBECB8F0}" destId="{9F883963-2C5E-4E92-A3EF-2B390ACEBC95}" srcOrd="2" destOrd="0" presId="urn:microsoft.com/office/officeart/2008/layout/VerticalCurvedList"/>
    <dgm:cxn modelId="{C9CF7535-78B7-4DAF-AA6A-92C56932E5E2}" type="presParOf" srcId="{9F883963-2C5E-4E92-A3EF-2B390ACEBC95}" destId="{F189B24C-EBF2-43F7-9550-8FDB141FEF5A}" srcOrd="0" destOrd="0" presId="urn:microsoft.com/office/officeart/2008/layout/VerticalCurvedList"/>
    <dgm:cxn modelId="{9E74169A-75FE-4873-B38C-E92EE6F24EBE}" type="presParOf" srcId="{DAF23396-00B0-494C-BC72-E0C7DBECB8F0}" destId="{0EEFE9FF-B40C-451E-ADBF-0F5009E89C53}" srcOrd="3" destOrd="0" presId="urn:microsoft.com/office/officeart/2008/layout/VerticalCurvedList"/>
    <dgm:cxn modelId="{E3FDA347-F12E-49FB-90CC-E3DC47B28F24}" type="presParOf" srcId="{DAF23396-00B0-494C-BC72-E0C7DBECB8F0}" destId="{2351BAB6-399A-48EF-A521-0ED0C6DEEFBF}" srcOrd="4" destOrd="0" presId="urn:microsoft.com/office/officeart/2008/layout/VerticalCurvedList"/>
    <dgm:cxn modelId="{0F4AB18F-C0B8-457B-A069-C1FB8167ED74}" type="presParOf" srcId="{2351BAB6-399A-48EF-A521-0ED0C6DEEFBF}" destId="{7A0285AA-5544-4ADC-BDE4-8B8FAE8FBC02}" srcOrd="0" destOrd="0" presId="urn:microsoft.com/office/officeart/2008/layout/VerticalCurvedList"/>
    <dgm:cxn modelId="{91DE37F9-9774-4EAC-9FB3-77BED0DC7645}" type="presParOf" srcId="{DAF23396-00B0-494C-BC72-E0C7DBECB8F0}" destId="{4D905AA9-23C0-4ABA-B37F-C14BBF1DC3A9}" srcOrd="5" destOrd="0" presId="urn:microsoft.com/office/officeart/2008/layout/VerticalCurvedList"/>
    <dgm:cxn modelId="{CBB255DD-61AC-4023-B7AD-3DD0E020627E}" type="presParOf" srcId="{DAF23396-00B0-494C-BC72-E0C7DBECB8F0}" destId="{424AC1F0-C788-4D4F-A8B6-B1C1CDEC51F7}" srcOrd="6" destOrd="0" presId="urn:microsoft.com/office/officeart/2008/layout/VerticalCurvedList"/>
    <dgm:cxn modelId="{36127F54-440F-44EC-988A-BE3D1F324A4F}" type="presParOf" srcId="{424AC1F0-C788-4D4F-A8B6-B1C1CDEC51F7}" destId="{51A26D14-83A2-4522-8CBB-D1E40613920A}" srcOrd="0" destOrd="0" presId="urn:microsoft.com/office/officeart/2008/layout/VerticalCurvedList"/>
    <dgm:cxn modelId="{42A007ED-DAAB-4884-9A18-67AAE65F54D4}" type="presParOf" srcId="{DAF23396-00B0-494C-BC72-E0C7DBECB8F0}" destId="{A3020B26-7C2A-4C0C-8385-B58573A45BE3}" srcOrd="7" destOrd="0" presId="urn:microsoft.com/office/officeart/2008/layout/VerticalCurvedList"/>
    <dgm:cxn modelId="{C37456CC-988C-4BA9-93D3-AE839B0D3F95}" type="presParOf" srcId="{DAF23396-00B0-494C-BC72-E0C7DBECB8F0}" destId="{6D283FCE-3CC4-41F4-9E7A-CA5F22F8FD8C}" srcOrd="8" destOrd="0" presId="urn:microsoft.com/office/officeart/2008/layout/VerticalCurvedList"/>
    <dgm:cxn modelId="{688FD3DF-2588-4308-AED7-A37951332A67}" type="presParOf" srcId="{6D283FCE-3CC4-41F4-9E7A-CA5F22F8FD8C}" destId="{C0975730-251D-4A41-A441-132353E8B085}" srcOrd="0" destOrd="0" presId="urn:microsoft.com/office/officeart/2008/layout/VerticalCurvedList"/>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7E546D-F0E0-40D8-90D3-3F5C90AFDF5A}"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8B7FE431-157C-4975-B2F0-760E6A01278F}">
      <dgm:prSet phldrT="[Text]" custT="1"/>
      <dgm:spPr/>
      <dgm:t>
        <a:bodyPr/>
        <a:lstStyle/>
        <a:p>
          <a:pPr>
            <a:buNone/>
          </a:pPr>
          <a:r>
            <a:rPr lang="en-US" sz="2400" dirty="0"/>
            <a:t>WHO Sustainable Development Goals (SDG 3 – Good Health and Wellbeing).</a:t>
          </a:r>
        </a:p>
      </dgm:t>
    </dgm:pt>
    <dgm:pt modelId="{CF7BEA13-3855-47F8-B9FE-7C1E7DB7F1E6}" type="parTrans" cxnId="{0E13D419-523F-4D0C-A5EC-034AC447F127}">
      <dgm:prSet/>
      <dgm:spPr/>
      <dgm:t>
        <a:bodyPr/>
        <a:lstStyle/>
        <a:p>
          <a:endParaRPr lang="en-US"/>
        </a:p>
      </dgm:t>
    </dgm:pt>
    <dgm:pt modelId="{2EB04F53-D51F-4E19-9D6E-5E7D7BA59DD5}" type="sibTrans" cxnId="{0E13D419-523F-4D0C-A5EC-034AC447F127}">
      <dgm:prSet/>
      <dgm:spPr/>
      <dgm:t>
        <a:bodyPr/>
        <a:lstStyle/>
        <a:p>
          <a:endParaRPr lang="en-US"/>
        </a:p>
      </dgm:t>
    </dgm:pt>
    <dgm:pt modelId="{9FDE6A1F-6E83-4149-AE51-5E13754262DB}">
      <dgm:prSet custT="1"/>
      <dgm:spPr/>
      <dgm:t>
        <a:bodyPr/>
        <a:lstStyle/>
        <a:p>
          <a:pPr>
            <a:buNone/>
          </a:pPr>
          <a:r>
            <a:rPr lang="en-US" sz="2400" dirty="0"/>
            <a:t>UK public health strategies promoting long-term health improvement</a:t>
          </a:r>
          <a:r>
            <a:rPr lang="en-US" sz="1700" dirty="0"/>
            <a:t>.</a:t>
          </a:r>
        </a:p>
      </dgm:t>
    </dgm:pt>
    <dgm:pt modelId="{D3D84CCB-CD48-44D3-A55D-21C6BA97C5F5}" type="parTrans" cxnId="{BB47822C-5E5A-4869-BAEF-A97179A68BCB}">
      <dgm:prSet/>
      <dgm:spPr/>
      <dgm:t>
        <a:bodyPr/>
        <a:lstStyle/>
        <a:p>
          <a:endParaRPr lang="en-US"/>
        </a:p>
      </dgm:t>
    </dgm:pt>
    <dgm:pt modelId="{661F1358-AE2D-4666-A415-6D24392927A2}" type="sibTrans" cxnId="{BB47822C-5E5A-4869-BAEF-A97179A68BCB}">
      <dgm:prSet/>
      <dgm:spPr/>
      <dgm:t>
        <a:bodyPr/>
        <a:lstStyle/>
        <a:p>
          <a:endParaRPr lang="en-US"/>
        </a:p>
      </dgm:t>
    </dgm:pt>
    <dgm:pt modelId="{0EAC5767-D4CA-4146-8227-FF66853F956C}">
      <dgm:prSet custT="1"/>
      <dgm:spPr/>
      <dgm:t>
        <a:bodyPr/>
        <a:lstStyle/>
        <a:p>
          <a:pPr>
            <a:buNone/>
          </a:pPr>
          <a:r>
            <a:rPr lang="en-US" sz="2400" dirty="0"/>
            <a:t>Environmental sustainability policies within healthcare systems (Dahlgren &amp; Whitehead, 2007).</a:t>
          </a:r>
        </a:p>
      </dgm:t>
    </dgm:pt>
    <dgm:pt modelId="{0E6FA5B0-5205-457D-AA37-3B2236DF6728}" type="parTrans" cxnId="{DF190704-80CC-4178-BE0D-FCDF0C4D98F9}">
      <dgm:prSet/>
      <dgm:spPr/>
      <dgm:t>
        <a:bodyPr/>
        <a:lstStyle/>
        <a:p>
          <a:endParaRPr lang="en-US"/>
        </a:p>
      </dgm:t>
    </dgm:pt>
    <dgm:pt modelId="{53B64A31-ED74-4AD9-A42F-84AEC49A63F1}" type="sibTrans" cxnId="{DF190704-80CC-4178-BE0D-FCDF0C4D98F9}">
      <dgm:prSet/>
      <dgm:spPr/>
      <dgm:t>
        <a:bodyPr/>
        <a:lstStyle/>
        <a:p>
          <a:endParaRPr lang="en-US"/>
        </a:p>
      </dgm:t>
    </dgm:pt>
    <dgm:pt modelId="{4255FF77-53FF-42AA-8AE2-068AE00F3668}">
      <dgm:prSet custT="1"/>
      <dgm:spPr/>
      <dgm:t>
        <a:bodyPr/>
        <a:lstStyle/>
        <a:p>
          <a:pPr>
            <a:buNone/>
          </a:pPr>
          <a:r>
            <a:rPr lang="en-US" sz="2400" dirty="0"/>
            <a:t>Health in All Policies approach encouraging cross-sector collaboration</a:t>
          </a:r>
          <a:r>
            <a:rPr lang="en-US" sz="2200" dirty="0"/>
            <a:t>.</a:t>
          </a:r>
        </a:p>
      </dgm:t>
    </dgm:pt>
    <dgm:pt modelId="{CA631160-1C60-4CDC-B437-33FFD1BD1BC4}" type="parTrans" cxnId="{019FC3CE-642B-42C5-B9D8-E69436DB334F}">
      <dgm:prSet/>
      <dgm:spPr/>
      <dgm:t>
        <a:bodyPr/>
        <a:lstStyle/>
        <a:p>
          <a:endParaRPr lang="en-US"/>
        </a:p>
      </dgm:t>
    </dgm:pt>
    <dgm:pt modelId="{4E7AD268-7F6E-4331-8986-A5DFEFD05547}" type="sibTrans" cxnId="{019FC3CE-642B-42C5-B9D8-E69436DB334F}">
      <dgm:prSet/>
      <dgm:spPr/>
      <dgm:t>
        <a:bodyPr/>
        <a:lstStyle/>
        <a:p>
          <a:endParaRPr lang="en-US"/>
        </a:p>
      </dgm:t>
    </dgm:pt>
    <dgm:pt modelId="{C3AC70C8-B387-471A-9AAB-B51A341C6236}" type="pres">
      <dgm:prSet presAssocID="{227E546D-F0E0-40D8-90D3-3F5C90AFDF5A}" presName="Name0" presStyleCnt="0">
        <dgm:presLayoutVars>
          <dgm:chMax val="7"/>
          <dgm:chPref val="7"/>
          <dgm:dir/>
        </dgm:presLayoutVars>
      </dgm:prSet>
      <dgm:spPr/>
    </dgm:pt>
    <dgm:pt modelId="{DAF23396-00B0-494C-BC72-E0C7DBECB8F0}" type="pres">
      <dgm:prSet presAssocID="{227E546D-F0E0-40D8-90D3-3F5C90AFDF5A}" presName="Name1" presStyleCnt="0"/>
      <dgm:spPr/>
    </dgm:pt>
    <dgm:pt modelId="{54738307-A745-435B-B468-989F38856EAC}" type="pres">
      <dgm:prSet presAssocID="{227E546D-F0E0-40D8-90D3-3F5C90AFDF5A}" presName="cycle" presStyleCnt="0"/>
      <dgm:spPr/>
    </dgm:pt>
    <dgm:pt modelId="{598E1DF6-D8CA-4912-AA3E-4484B8497347}" type="pres">
      <dgm:prSet presAssocID="{227E546D-F0E0-40D8-90D3-3F5C90AFDF5A}" presName="srcNode" presStyleLbl="node1" presStyleIdx="0" presStyleCnt="4"/>
      <dgm:spPr/>
    </dgm:pt>
    <dgm:pt modelId="{ACF23EFE-F51C-4C40-92B5-93A21CC78364}" type="pres">
      <dgm:prSet presAssocID="{227E546D-F0E0-40D8-90D3-3F5C90AFDF5A}" presName="conn" presStyleLbl="parChTrans1D2" presStyleIdx="0" presStyleCnt="1"/>
      <dgm:spPr/>
    </dgm:pt>
    <dgm:pt modelId="{F2F4CA02-AB35-4167-AEB8-164F6D5FCD84}" type="pres">
      <dgm:prSet presAssocID="{227E546D-F0E0-40D8-90D3-3F5C90AFDF5A}" presName="extraNode" presStyleLbl="node1" presStyleIdx="0" presStyleCnt="4"/>
      <dgm:spPr/>
    </dgm:pt>
    <dgm:pt modelId="{42BEF691-B805-4A7E-80C0-31A171C998DA}" type="pres">
      <dgm:prSet presAssocID="{227E546D-F0E0-40D8-90D3-3F5C90AFDF5A}" presName="dstNode" presStyleLbl="node1" presStyleIdx="0" presStyleCnt="4"/>
      <dgm:spPr/>
    </dgm:pt>
    <dgm:pt modelId="{D4AB0DDF-E56D-45DD-A134-6849CEA9D17C}" type="pres">
      <dgm:prSet presAssocID="{8B7FE431-157C-4975-B2F0-760E6A01278F}" presName="text_1" presStyleLbl="node1" presStyleIdx="0" presStyleCnt="4">
        <dgm:presLayoutVars>
          <dgm:bulletEnabled val="1"/>
        </dgm:presLayoutVars>
      </dgm:prSet>
      <dgm:spPr/>
    </dgm:pt>
    <dgm:pt modelId="{9F883963-2C5E-4E92-A3EF-2B390ACEBC95}" type="pres">
      <dgm:prSet presAssocID="{8B7FE431-157C-4975-B2F0-760E6A01278F}" presName="accent_1" presStyleCnt="0"/>
      <dgm:spPr/>
    </dgm:pt>
    <dgm:pt modelId="{F189B24C-EBF2-43F7-9550-8FDB141FEF5A}" type="pres">
      <dgm:prSet presAssocID="{8B7FE431-157C-4975-B2F0-760E6A01278F}" presName="accentRepeatNode" presStyleLbl="solidFgAcc1" presStyleIdx="0" presStyleCnt="4"/>
      <dgm:spPr/>
    </dgm:pt>
    <dgm:pt modelId="{DCB5F43A-B0D4-4A96-AFEF-B5EE624F8055}" type="pres">
      <dgm:prSet presAssocID="{9FDE6A1F-6E83-4149-AE51-5E13754262DB}" presName="text_2" presStyleLbl="node1" presStyleIdx="1" presStyleCnt="4">
        <dgm:presLayoutVars>
          <dgm:bulletEnabled val="1"/>
        </dgm:presLayoutVars>
      </dgm:prSet>
      <dgm:spPr/>
    </dgm:pt>
    <dgm:pt modelId="{9CDFC1E3-3EC2-4C70-A741-1F1D1B32A0F8}" type="pres">
      <dgm:prSet presAssocID="{9FDE6A1F-6E83-4149-AE51-5E13754262DB}" presName="accent_2" presStyleCnt="0"/>
      <dgm:spPr/>
    </dgm:pt>
    <dgm:pt modelId="{58ADF478-C016-4B56-BFDC-B008B97E9A66}" type="pres">
      <dgm:prSet presAssocID="{9FDE6A1F-6E83-4149-AE51-5E13754262DB}" presName="accentRepeatNode" presStyleLbl="solidFgAcc1" presStyleIdx="1" presStyleCnt="4"/>
      <dgm:spPr/>
    </dgm:pt>
    <dgm:pt modelId="{95049AFE-C576-4DE4-A884-448CDBF107A4}" type="pres">
      <dgm:prSet presAssocID="{0EAC5767-D4CA-4146-8227-FF66853F956C}" presName="text_3" presStyleLbl="node1" presStyleIdx="2" presStyleCnt="4">
        <dgm:presLayoutVars>
          <dgm:bulletEnabled val="1"/>
        </dgm:presLayoutVars>
      </dgm:prSet>
      <dgm:spPr/>
    </dgm:pt>
    <dgm:pt modelId="{AE320DF1-533F-4B45-AD02-23BFE4C1DF36}" type="pres">
      <dgm:prSet presAssocID="{0EAC5767-D4CA-4146-8227-FF66853F956C}" presName="accent_3" presStyleCnt="0"/>
      <dgm:spPr/>
    </dgm:pt>
    <dgm:pt modelId="{59C056E5-2C79-450C-A155-CB62252CBE20}" type="pres">
      <dgm:prSet presAssocID="{0EAC5767-D4CA-4146-8227-FF66853F956C}" presName="accentRepeatNode" presStyleLbl="solidFgAcc1" presStyleIdx="2" presStyleCnt="4"/>
      <dgm:spPr/>
    </dgm:pt>
    <dgm:pt modelId="{80F1827D-493A-42B2-85C9-9A928F523909}" type="pres">
      <dgm:prSet presAssocID="{4255FF77-53FF-42AA-8AE2-068AE00F3668}" presName="text_4" presStyleLbl="node1" presStyleIdx="3" presStyleCnt="4">
        <dgm:presLayoutVars>
          <dgm:bulletEnabled val="1"/>
        </dgm:presLayoutVars>
      </dgm:prSet>
      <dgm:spPr/>
    </dgm:pt>
    <dgm:pt modelId="{3ED6829D-0C85-4DC2-A8D1-03CBD336D686}" type="pres">
      <dgm:prSet presAssocID="{4255FF77-53FF-42AA-8AE2-068AE00F3668}" presName="accent_4" presStyleCnt="0"/>
      <dgm:spPr/>
    </dgm:pt>
    <dgm:pt modelId="{6CA5F21D-254B-4924-866B-F7EE3CA7C72B}" type="pres">
      <dgm:prSet presAssocID="{4255FF77-53FF-42AA-8AE2-068AE00F3668}" presName="accentRepeatNode" presStyleLbl="solidFgAcc1" presStyleIdx="3" presStyleCnt="4"/>
      <dgm:spPr/>
    </dgm:pt>
  </dgm:ptLst>
  <dgm:cxnLst>
    <dgm:cxn modelId="{DF190704-80CC-4178-BE0D-FCDF0C4D98F9}" srcId="{227E546D-F0E0-40D8-90D3-3F5C90AFDF5A}" destId="{0EAC5767-D4CA-4146-8227-FF66853F956C}" srcOrd="2" destOrd="0" parTransId="{0E6FA5B0-5205-457D-AA37-3B2236DF6728}" sibTransId="{53B64A31-ED74-4AD9-A42F-84AEC49A63F1}"/>
    <dgm:cxn modelId="{0E13D419-523F-4D0C-A5EC-034AC447F127}" srcId="{227E546D-F0E0-40D8-90D3-3F5C90AFDF5A}" destId="{8B7FE431-157C-4975-B2F0-760E6A01278F}" srcOrd="0" destOrd="0" parTransId="{CF7BEA13-3855-47F8-B9FE-7C1E7DB7F1E6}" sibTransId="{2EB04F53-D51F-4E19-9D6E-5E7D7BA59DD5}"/>
    <dgm:cxn modelId="{BB47822C-5E5A-4869-BAEF-A97179A68BCB}" srcId="{227E546D-F0E0-40D8-90D3-3F5C90AFDF5A}" destId="{9FDE6A1F-6E83-4149-AE51-5E13754262DB}" srcOrd="1" destOrd="0" parTransId="{D3D84CCB-CD48-44D3-A55D-21C6BA97C5F5}" sibTransId="{661F1358-AE2D-4666-A415-6D24392927A2}"/>
    <dgm:cxn modelId="{646E8178-00BF-49F9-9EDA-62972491C6E7}" type="presOf" srcId="{8B7FE431-157C-4975-B2F0-760E6A01278F}" destId="{D4AB0DDF-E56D-45DD-A134-6849CEA9D17C}" srcOrd="0" destOrd="0" presId="urn:microsoft.com/office/officeart/2008/layout/VerticalCurvedList"/>
    <dgm:cxn modelId="{2E13029E-22B5-4E15-8253-53C4F1555088}" type="presOf" srcId="{0EAC5767-D4CA-4146-8227-FF66853F956C}" destId="{95049AFE-C576-4DE4-A884-448CDBF107A4}" srcOrd="0" destOrd="0" presId="urn:microsoft.com/office/officeart/2008/layout/VerticalCurvedList"/>
    <dgm:cxn modelId="{03DCFBA0-60BC-413F-8FCE-00C7AD9A3036}" type="presOf" srcId="{227E546D-F0E0-40D8-90D3-3F5C90AFDF5A}" destId="{C3AC70C8-B387-471A-9AAB-B51A341C6236}" srcOrd="0" destOrd="0" presId="urn:microsoft.com/office/officeart/2008/layout/VerticalCurvedList"/>
    <dgm:cxn modelId="{019FC3CE-642B-42C5-B9D8-E69436DB334F}" srcId="{227E546D-F0E0-40D8-90D3-3F5C90AFDF5A}" destId="{4255FF77-53FF-42AA-8AE2-068AE00F3668}" srcOrd="3" destOrd="0" parTransId="{CA631160-1C60-4CDC-B437-33FFD1BD1BC4}" sibTransId="{4E7AD268-7F6E-4331-8986-A5DFEFD05547}"/>
    <dgm:cxn modelId="{2C5A8CD5-CCBD-4188-926F-294578BC5437}" type="presOf" srcId="{2EB04F53-D51F-4E19-9D6E-5E7D7BA59DD5}" destId="{ACF23EFE-F51C-4C40-92B5-93A21CC78364}" srcOrd="0" destOrd="0" presId="urn:microsoft.com/office/officeart/2008/layout/VerticalCurvedList"/>
    <dgm:cxn modelId="{EB9664DB-0500-4633-A71D-C8B08EDDD614}" type="presOf" srcId="{4255FF77-53FF-42AA-8AE2-068AE00F3668}" destId="{80F1827D-493A-42B2-85C9-9A928F523909}" srcOrd="0" destOrd="0" presId="urn:microsoft.com/office/officeart/2008/layout/VerticalCurvedList"/>
    <dgm:cxn modelId="{226F7BF9-B8CA-4980-9698-EF4975E5F899}" type="presOf" srcId="{9FDE6A1F-6E83-4149-AE51-5E13754262DB}" destId="{DCB5F43A-B0D4-4A96-AFEF-B5EE624F8055}" srcOrd="0" destOrd="0" presId="urn:microsoft.com/office/officeart/2008/layout/VerticalCurvedList"/>
    <dgm:cxn modelId="{68781850-2180-48BD-9687-8774A7282458}" type="presParOf" srcId="{C3AC70C8-B387-471A-9AAB-B51A341C6236}" destId="{DAF23396-00B0-494C-BC72-E0C7DBECB8F0}" srcOrd="0" destOrd="0" presId="urn:microsoft.com/office/officeart/2008/layout/VerticalCurvedList"/>
    <dgm:cxn modelId="{D868D61F-840C-417F-8F74-B0B622E3CC77}" type="presParOf" srcId="{DAF23396-00B0-494C-BC72-E0C7DBECB8F0}" destId="{54738307-A745-435B-B468-989F38856EAC}" srcOrd="0" destOrd="0" presId="urn:microsoft.com/office/officeart/2008/layout/VerticalCurvedList"/>
    <dgm:cxn modelId="{E8BFF965-B592-4A05-99CE-78CCFCC2AE1B}" type="presParOf" srcId="{54738307-A745-435B-B468-989F38856EAC}" destId="{598E1DF6-D8CA-4912-AA3E-4484B8497347}" srcOrd="0" destOrd="0" presId="urn:microsoft.com/office/officeart/2008/layout/VerticalCurvedList"/>
    <dgm:cxn modelId="{3E2EB9FA-3A99-47B9-AA74-C6DDA06790B5}" type="presParOf" srcId="{54738307-A745-435B-B468-989F38856EAC}" destId="{ACF23EFE-F51C-4C40-92B5-93A21CC78364}" srcOrd="1" destOrd="0" presId="urn:microsoft.com/office/officeart/2008/layout/VerticalCurvedList"/>
    <dgm:cxn modelId="{BD21FA18-1979-4D21-8EF2-07F7E691610F}" type="presParOf" srcId="{54738307-A745-435B-B468-989F38856EAC}" destId="{F2F4CA02-AB35-4167-AEB8-164F6D5FCD84}" srcOrd="2" destOrd="0" presId="urn:microsoft.com/office/officeart/2008/layout/VerticalCurvedList"/>
    <dgm:cxn modelId="{6E2CC02D-9D37-4C37-B9EE-7C464EBA0C61}" type="presParOf" srcId="{54738307-A745-435B-B468-989F38856EAC}" destId="{42BEF691-B805-4A7E-80C0-31A171C998DA}" srcOrd="3" destOrd="0" presId="urn:microsoft.com/office/officeart/2008/layout/VerticalCurvedList"/>
    <dgm:cxn modelId="{0E26FDC7-B4C8-4A2D-84B6-08C4948E2A8C}" type="presParOf" srcId="{DAF23396-00B0-494C-BC72-E0C7DBECB8F0}" destId="{D4AB0DDF-E56D-45DD-A134-6849CEA9D17C}" srcOrd="1" destOrd="0" presId="urn:microsoft.com/office/officeart/2008/layout/VerticalCurvedList"/>
    <dgm:cxn modelId="{6542175B-648A-474D-B767-8AEF9EE038EE}" type="presParOf" srcId="{DAF23396-00B0-494C-BC72-E0C7DBECB8F0}" destId="{9F883963-2C5E-4E92-A3EF-2B390ACEBC95}" srcOrd="2" destOrd="0" presId="urn:microsoft.com/office/officeart/2008/layout/VerticalCurvedList"/>
    <dgm:cxn modelId="{C9CF7535-78B7-4DAF-AA6A-92C56932E5E2}" type="presParOf" srcId="{9F883963-2C5E-4E92-A3EF-2B390ACEBC95}" destId="{F189B24C-EBF2-43F7-9550-8FDB141FEF5A}" srcOrd="0" destOrd="0" presId="urn:microsoft.com/office/officeart/2008/layout/VerticalCurvedList"/>
    <dgm:cxn modelId="{11FE3A77-DA66-4476-860B-76C073EF41EB}" type="presParOf" srcId="{DAF23396-00B0-494C-BC72-E0C7DBECB8F0}" destId="{DCB5F43A-B0D4-4A96-AFEF-B5EE624F8055}" srcOrd="3" destOrd="0" presId="urn:microsoft.com/office/officeart/2008/layout/VerticalCurvedList"/>
    <dgm:cxn modelId="{A2D2D4D6-E17F-46DF-B5C2-5E2417EA1D89}" type="presParOf" srcId="{DAF23396-00B0-494C-BC72-E0C7DBECB8F0}" destId="{9CDFC1E3-3EC2-4C70-A741-1F1D1B32A0F8}" srcOrd="4" destOrd="0" presId="urn:microsoft.com/office/officeart/2008/layout/VerticalCurvedList"/>
    <dgm:cxn modelId="{E095D4CB-EE00-4CDC-ACCB-7614DD2DABC4}" type="presParOf" srcId="{9CDFC1E3-3EC2-4C70-A741-1F1D1B32A0F8}" destId="{58ADF478-C016-4B56-BFDC-B008B97E9A66}" srcOrd="0" destOrd="0" presId="urn:microsoft.com/office/officeart/2008/layout/VerticalCurvedList"/>
    <dgm:cxn modelId="{E7B362F2-F3F8-4434-9774-33E1C6E0E459}" type="presParOf" srcId="{DAF23396-00B0-494C-BC72-E0C7DBECB8F0}" destId="{95049AFE-C576-4DE4-A884-448CDBF107A4}" srcOrd="5" destOrd="0" presId="urn:microsoft.com/office/officeart/2008/layout/VerticalCurvedList"/>
    <dgm:cxn modelId="{2AA238DE-F2FE-471A-8D44-E00F81CF9066}" type="presParOf" srcId="{DAF23396-00B0-494C-BC72-E0C7DBECB8F0}" destId="{AE320DF1-533F-4B45-AD02-23BFE4C1DF36}" srcOrd="6" destOrd="0" presId="urn:microsoft.com/office/officeart/2008/layout/VerticalCurvedList"/>
    <dgm:cxn modelId="{2D765B5B-381D-49E0-A898-8C331515BBB3}" type="presParOf" srcId="{AE320DF1-533F-4B45-AD02-23BFE4C1DF36}" destId="{59C056E5-2C79-450C-A155-CB62252CBE20}" srcOrd="0" destOrd="0" presId="urn:microsoft.com/office/officeart/2008/layout/VerticalCurvedList"/>
    <dgm:cxn modelId="{CA6D4606-D926-4A82-9ADC-F0D6A74A9385}" type="presParOf" srcId="{DAF23396-00B0-494C-BC72-E0C7DBECB8F0}" destId="{80F1827D-493A-42B2-85C9-9A928F523909}" srcOrd="7" destOrd="0" presId="urn:microsoft.com/office/officeart/2008/layout/VerticalCurvedList"/>
    <dgm:cxn modelId="{07C6D9EC-5A88-4C20-B192-2B20B238DAEC}" type="presParOf" srcId="{DAF23396-00B0-494C-BC72-E0C7DBECB8F0}" destId="{3ED6829D-0C85-4DC2-A8D1-03CBD336D686}" srcOrd="8" destOrd="0" presId="urn:microsoft.com/office/officeart/2008/layout/VerticalCurvedList"/>
    <dgm:cxn modelId="{2404DB7F-C8CF-408E-B852-DA09B455F059}" type="presParOf" srcId="{3ED6829D-0C85-4DC2-A8D1-03CBD336D686}" destId="{6CA5F21D-254B-4924-866B-F7EE3CA7C72B}" srcOrd="0" destOrd="0" presId="urn:microsoft.com/office/officeart/2008/layout/VerticalCurvedList"/>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4E66B6-BF18-4300-94C4-5202E374BF66}"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US"/>
        </a:p>
      </dgm:t>
    </dgm:pt>
    <dgm:pt modelId="{04DF89D7-3D47-4E5D-8F87-E254279C7F17}">
      <dgm:prSet phldrT="[Text]" custT="1"/>
      <dgm:spPr/>
      <dgm:t>
        <a:bodyPr/>
        <a:lstStyle/>
        <a:p>
          <a:pPr>
            <a:buFont typeface="Arial" panose="020B0604020202020204" pitchFamily="34" charset="0"/>
            <a:buChar char="•"/>
          </a:pPr>
          <a:r>
            <a:rPr lang="en-US" sz="2800" dirty="0"/>
            <a:t>Telehealth services improving access to care.</a:t>
          </a:r>
        </a:p>
      </dgm:t>
    </dgm:pt>
    <dgm:pt modelId="{5002736F-175A-4553-93FA-64688F3493D2}" type="parTrans" cxnId="{7C4327DC-2EAF-4B66-B7D5-DCB4F80F1FFB}">
      <dgm:prSet/>
      <dgm:spPr/>
      <dgm:t>
        <a:bodyPr/>
        <a:lstStyle/>
        <a:p>
          <a:endParaRPr lang="en-US"/>
        </a:p>
      </dgm:t>
    </dgm:pt>
    <dgm:pt modelId="{D3BB3869-DC86-4092-810F-36705BC6DA48}" type="sibTrans" cxnId="{7C4327DC-2EAF-4B66-B7D5-DCB4F80F1FFB}">
      <dgm:prSet/>
      <dgm:spPr/>
      <dgm:t>
        <a:bodyPr/>
        <a:lstStyle/>
        <a:p>
          <a:endParaRPr lang="en-US"/>
        </a:p>
      </dgm:t>
    </dgm:pt>
    <dgm:pt modelId="{FB8E5540-FAC1-435F-913C-6B266297CC26}">
      <dgm:prSet custT="1"/>
      <dgm:spPr/>
      <dgm:t>
        <a:bodyPr/>
        <a:lstStyle/>
        <a:p>
          <a:pPr>
            <a:buFont typeface="Arial" panose="020B0604020202020204" pitchFamily="34" charset="0"/>
            <a:buChar char="•"/>
          </a:pPr>
          <a:r>
            <a:rPr lang="en-US" sz="2800" dirty="0"/>
            <a:t>Community healthcare programs supporting vulnerable populations (Black, 2021).</a:t>
          </a:r>
        </a:p>
      </dgm:t>
    </dgm:pt>
    <dgm:pt modelId="{AEFD0A25-1CD0-438D-A9CC-350F8E3DA8E9}" type="parTrans" cxnId="{042CA395-CAC0-4568-A693-CA594526569D}">
      <dgm:prSet/>
      <dgm:spPr/>
      <dgm:t>
        <a:bodyPr/>
        <a:lstStyle/>
        <a:p>
          <a:endParaRPr lang="en-US"/>
        </a:p>
      </dgm:t>
    </dgm:pt>
    <dgm:pt modelId="{408042FB-AC7D-40E3-8384-03C5297DF3DD}" type="sibTrans" cxnId="{042CA395-CAC0-4568-A693-CA594526569D}">
      <dgm:prSet/>
      <dgm:spPr/>
      <dgm:t>
        <a:bodyPr/>
        <a:lstStyle/>
        <a:p>
          <a:endParaRPr lang="en-US"/>
        </a:p>
      </dgm:t>
    </dgm:pt>
    <dgm:pt modelId="{332461DE-8BDA-48FA-8B12-EEC722BD1290}">
      <dgm:prSet custT="1"/>
      <dgm:spPr/>
      <dgm:t>
        <a:bodyPr/>
        <a:lstStyle/>
        <a:p>
          <a:pPr>
            <a:buFont typeface="Arial" panose="020B0604020202020204" pitchFamily="34" charset="0"/>
            <a:buChar char="•"/>
          </a:pPr>
          <a:r>
            <a:rPr lang="en-US" sz="2800" dirty="0"/>
            <a:t>Integrated care systems linking hospitals, social care and community services.</a:t>
          </a:r>
        </a:p>
      </dgm:t>
    </dgm:pt>
    <dgm:pt modelId="{A9272086-0CB4-42B8-9BFB-64674955E2A6}" type="parTrans" cxnId="{3858C742-7965-4C87-9424-385E218F88ED}">
      <dgm:prSet/>
      <dgm:spPr/>
      <dgm:t>
        <a:bodyPr/>
        <a:lstStyle/>
        <a:p>
          <a:endParaRPr lang="en-US"/>
        </a:p>
      </dgm:t>
    </dgm:pt>
    <dgm:pt modelId="{BFBCF943-E8B8-4EA4-942F-9B460131C16E}" type="sibTrans" cxnId="{3858C742-7965-4C87-9424-385E218F88ED}">
      <dgm:prSet/>
      <dgm:spPr/>
      <dgm:t>
        <a:bodyPr/>
        <a:lstStyle/>
        <a:p>
          <a:endParaRPr lang="en-US"/>
        </a:p>
      </dgm:t>
    </dgm:pt>
    <dgm:pt modelId="{C7C08EC9-8A84-4C23-88EF-62CDB7E8FB61}">
      <dgm:prSet custT="1"/>
      <dgm:spPr/>
      <dgm:t>
        <a:bodyPr/>
        <a:lstStyle/>
        <a:p>
          <a:pPr>
            <a:buFont typeface="Arial" panose="020B0604020202020204" pitchFamily="34" charset="0"/>
            <a:buChar char="•"/>
          </a:pPr>
          <a:r>
            <a:rPr lang="en-US" sz="2800" dirty="0"/>
            <a:t>Preventive healthcare reducing long-term costs and disease burden (NHS England, 2019).</a:t>
          </a:r>
        </a:p>
      </dgm:t>
    </dgm:pt>
    <dgm:pt modelId="{BC6A8A14-AD4B-4940-AFEA-15B22EA8DF92}" type="parTrans" cxnId="{D15BCE30-9EA4-4BBB-AF9C-2512AE74E07F}">
      <dgm:prSet/>
      <dgm:spPr/>
      <dgm:t>
        <a:bodyPr/>
        <a:lstStyle/>
        <a:p>
          <a:endParaRPr lang="en-US"/>
        </a:p>
      </dgm:t>
    </dgm:pt>
    <dgm:pt modelId="{BC240D06-24F2-47DB-AEEF-9D33887226F4}" type="sibTrans" cxnId="{D15BCE30-9EA4-4BBB-AF9C-2512AE74E07F}">
      <dgm:prSet/>
      <dgm:spPr/>
      <dgm:t>
        <a:bodyPr/>
        <a:lstStyle/>
        <a:p>
          <a:endParaRPr lang="en-US"/>
        </a:p>
      </dgm:t>
    </dgm:pt>
    <dgm:pt modelId="{73A5A130-6E42-4117-AB16-BB2F11BD42D4}" type="pres">
      <dgm:prSet presAssocID="{AD4E66B6-BF18-4300-94C4-5202E374BF66}" presName="Name0" presStyleCnt="0">
        <dgm:presLayoutVars>
          <dgm:dir/>
          <dgm:animLvl val="lvl"/>
          <dgm:resizeHandles val="exact"/>
        </dgm:presLayoutVars>
      </dgm:prSet>
      <dgm:spPr/>
    </dgm:pt>
    <dgm:pt modelId="{8AB82DC9-A2EC-48A5-B624-F05036E14DB8}" type="pres">
      <dgm:prSet presAssocID="{C7C08EC9-8A84-4C23-88EF-62CDB7E8FB61}" presName="boxAndChildren" presStyleCnt="0"/>
      <dgm:spPr/>
    </dgm:pt>
    <dgm:pt modelId="{43AC7A8E-56E4-4CBB-AD75-5EE2D7A4710C}" type="pres">
      <dgm:prSet presAssocID="{C7C08EC9-8A84-4C23-88EF-62CDB7E8FB61}" presName="parentTextBox" presStyleLbl="node1" presStyleIdx="0" presStyleCnt="4"/>
      <dgm:spPr/>
    </dgm:pt>
    <dgm:pt modelId="{0B63E80B-F513-4492-94C5-BD114B407B10}" type="pres">
      <dgm:prSet presAssocID="{BFBCF943-E8B8-4EA4-942F-9B460131C16E}" presName="sp" presStyleCnt="0"/>
      <dgm:spPr/>
    </dgm:pt>
    <dgm:pt modelId="{6787CCF9-C7A4-4ED8-9E09-EFEA615A7F65}" type="pres">
      <dgm:prSet presAssocID="{332461DE-8BDA-48FA-8B12-EEC722BD1290}" presName="arrowAndChildren" presStyleCnt="0"/>
      <dgm:spPr/>
    </dgm:pt>
    <dgm:pt modelId="{9AD8D154-5CFB-4727-9587-6DC71319E651}" type="pres">
      <dgm:prSet presAssocID="{332461DE-8BDA-48FA-8B12-EEC722BD1290}" presName="parentTextArrow" presStyleLbl="node1" presStyleIdx="1" presStyleCnt="4"/>
      <dgm:spPr/>
    </dgm:pt>
    <dgm:pt modelId="{C6F0F01A-98BB-43A4-8B91-9F58DB80BC96}" type="pres">
      <dgm:prSet presAssocID="{408042FB-AC7D-40E3-8384-03C5297DF3DD}" presName="sp" presStyleCnt="0"/>
      <dgm:spPr/>
    </dgm:pt>
    <dgm:pt modelId="{5B44C29B-75E0-4C0A-8164-486AB485B29D}" type="pres">
      <dgm:prSet presAssocID="{FB8E5540-FAC1-435F-913C-6B266297CC26}" presName="arrowAndChildren" presStyleCnt="0"/>
      <dgm:spPr/>
    </dgm:pt>
    <dgm:pt modelId="{63FCC8AB-FD95-43D1-96B9-9458E9CAFFA3}" type="pres">
      <dgm:prSet presAssocID="{FB8E5540-FAC1-435F-913C-6B266297CC26}" presName="parentTextArrow" presStyleLbl="node1" presStyleIdx="2" presStyleCnt="4"/>
      <dgm:spPr/>
    </dgm:pt>
    <dgm:pt modelId="{A7ABE1C9-4AAF-4F76-8B7B-E0A7AE2ADAF0}" type="pres">
      <dgm:prSet presAssocID="{D3BB3869-DC86-4092-810F-36705BC6DA48}" presName="sp" presStyleCnt="0"/>
      <dgm:spPr/>
    </dgm:pt>
    <dgm:pt modelId="{887DF3D8-0BB3-4110-AE26-815E9565315F}" type="pres">
      <dgm:prSet presAssocID="{04DF89D7-3D47-4E5D-8F87-E254279C7F17}" presName="arrowAndChildren" presStyleCnt="0"/>
      <dgm:spPr/>
    </dgm:pt>
    <dgm:pt modelId="{7ABC8E79-5C2C-4C95-B7C3-039103F628DB}" type="pres">
      <dgm:prSet presAssocID="{04DF89D7-3D47-4E5D-8F87-E254279C7F17}" presName="parentTextArrow" presStyleLbl="node1" presStyleIdx="3" presStyleCnt="4"/>
      <dgm:spPr/>
    </dgm:pt>
  </dgm:ptLst>
  <dgm:cxnLst>
    <dgm:cxn modelId="{04A4A01D-8844-46AD-8614-0C95F1635489}" type="presOf" srcId="{AD4E66B6-BF18-4300-94C4-5202E374BF66}" destId="{73A5A130-6E42-4117-AB16-BB2F11BD42D4}" srcOrd="0" destOrd="0" presId="urn:microsoft.com/office/officeart/2005/8/layout/process4"/>
    <dgm:cxn modelId="{A6509028-478A-420C-977F-B1A380473F39}" type="presOf" srcId="{332461DE-8BDA-48FA-8B12-EEC722BD1290}" destId="{9AD8D154-5CFB-4727-9587-6DC71319E651}" srcOrd="0" destOrd="0" presId="urn:microsoft.com/office/officeart/2005/8/layout/process4"/>
    <dgm:cxn modelId="{D15BCE30-9EA4-4BBB-AF9C-2512AE74E07F}" srcId="{AD4E66B6-BF18-4300-94C4-5202E374BF66}" destId="{C7C08EC9-8A84-4C23-88EF-62CDB7E8FB61}" srcOrd="3" destOrd="0" parTransId="{BC6A8A14-AD4B-4940-AFEA-15B22EA8DF92}" sibTransId="{BC240D06-24F2-47DB-AEEF-9D33887226F4}"/>
    <dgm:cxn modelId="{2753DA5C-DFD2-4715-993F-F2A87AE6FFE6}" type="presOf" srcId="{04DF89D7-3D47-4E5D-8F87-E254279C7F17}" destId="{7ABC8E79-5C2C-4C95-B7C3-039103F628DB}" srcOrd="0" destOrd="0" presId="urn:microsoft.com/office/officeart/2005/8/layout/process4"/>
    <dgm:cxn modelId="{3858C742-7965-4C87-9424-385E218F88ED}" srcId="{AD4E66B6-BF18-4300-94C4-5202E374BF66}" destId="{332461DE-8BDA-48FA-8B12-EEC722BD1290}" srcOrd="2" destOrd="0" parTransId="{A9272086-0CB4-42B8-9BFB-64674955E2A6}" sibTransId="{BFBCF943-E8B8-4EA4-942F-9B460131C16E}"/>
    <dgm:cxn modelId="{849A574A-964E-4230-838C-A3EA8EBF632C}" type="presOf" srcId="{C7C08EC9-8A84-4C23-88EF-62CDB7E8FB61}" destId="{43AC7A8E-56E4-4CBB-AD75-5EE2D7A4710C}" srcOrd="0" destOrd="0" presId="urn:microsoft.com/office/officeart/2005/8/layout/process4"/>
    <dgm:cxn modelId="{042CA395-CAC0-4568-A693-CA594526569D}" srcId="{AD4E66B6-BF18-4300-94C4-5202E374BF66}" destId="{FB8E5540-FAC1-435F-913C-6B266297CC26}" srcOrd="1" destOrd="0" parTransId="{AEFD0A25-1CD0-438D-A9CC-350F8E3DA8E9}" sibTransId="{408042FB-AC7D-40E3-8384-03C5297DF3DD}"/>
    <dgm:cxn modelId="{58D672BD-DBFD-4ABC-89C8-7E02381AC62A}" type="presOf" srcId="{FB8E5540-FAC1-435F-913C-6B266297CC26}" destId="{63FCC8AB-FD95-43D1-96B9-9458E9CAFFA3}" srcOrd="0" destOrd="0" presId="urn:microsoft.com/office/officeart/2005/8/layout/process4"/>
    <dgm:cxn modelId="{7C4327DC-2EAF-4B66-B7D5-DCB4F80F1FFB}" srcId="{AD4E66B6-BF18-4300-94C4-5202E374BF66}" destId="{04DF89D7-3D47-4E5D-8F87-E254279C7F17}" srcOrd="0" destOrd="0" parTransId="{5002736F-175A-4553-93FA-64688F3493D2}" sibTransId="{D3BB3869-DC86-4092-810F-36705BC6DA48}"/>
    <dgm:cxn modelId="{CEC6EE2A-504F-45D6-BBD7-73328710F3FD}" type="presParOf" srcId="{73A5A130-6E42-4117-AB16-BB2F11BD42D4}" destId="{8AB82DC9-A2EC-48A5-B624-F05036E14DB8}" srcOrd="0" destOrd="0" presId="urn:microsoft.com/office/officeart/2005/8/layout/process4"/>
    <dgm:cxn modelId="{96A5A1D0-D231-43BD-8BEA-B5F3A7CD119B}" type="presParOf" srcId="{8AB82DC9-A2EC-48A5-B624-F05036E14DB8}" destId="{43AC7A8E-56E4-4CBB-AD75-5EE2D7A4710C}" srcOrd="0" destOrd="0" presId="urn:microsoft.com/office/officeart/2005/8/layout/process4"/>
    <dgm:cxn modelId="{3AECC068-8CCA-4895-8662-17DAEA8EFAC2}" type="presParOf" srcId="{73A5A130-6E42-4117-AB16-BB2F11BD42D4}" destId="{0B63E80B-F513-4492-94C5-BD114B407B10}" srcOrd="1" destOrd="0" presId="urn:microsoft.com/office/officeart/2005/8/layout/process4"/>
    <dgm:cxn modelId="{22FBE3E5-AF78-43E3-9EB3-F2020B781988}" type="presParOf" srcId="{73A5A130-6E42-4117-AB16-BB2F11BD42D4}" destId="{6787CCF9-C7A4-4ED8-9E09-EFEA615A7F65}" srcOrd="2" destOrd="0" presId="urn:microsoft.com/office/officeart/2005/8/layout/process4"/>
    <dgm:cxn modelId="{B46D9C61-F728-4FBD-A1C3-16AA8832DA07}" type="presParOf" srcId="{6787CCF9-C7A4-4ED8-9E09-EFEA615A7F65}" destId="{9AD8D154-5CFB-4727-9587-6DC71319E651}" srcOrd="0" destOrd="0" presId="urn:microsoft.com/office/officeart/2005/8/layout/process4"/>
    <dgm:cxn modelId="{2F962224-02CB-4443-9234-804A56597919}" type="presParOf" srcId="{73A5A130-6E42-4117-AB16-BB2F11BD42D4}" destId="{C6F0F01A-98BB-43A4-8B91-9F58DB80BC96}" srcOrd="3" destOrd="0" presId="urn:microsoft.com/office/officeart/2005/8/layout/process4"/>
    <dgm:cxn modelId="{9629151F-1D4E-4370-A81A-F73A95248822}" type="presParOf" srcId="{73A5A130-6E42-4117-AB16-BB2F11BD42D4}" destId="{5B44C29B-75E0-4C0A-8164-486AB485B29D}" srcOrd="4" destOrd="0" presId="urn:microsoft.com/office/officeart/2005/8/layout/process4"/>
    <dgm:cxn modelId="{D3110DEC-CF65-44EA-BDA4-A7CB5C2DF5BC}" type="presParOf" srcId="{5B44C29B-75E0-4C0A-8164-486AB485B29D}" destId="{63FCC8AB-FD95-43D1-96B9-9458E9CAFFA3}" srcOrd="0" destOrd="0" presId="urn:microsoft.com/office/officeart/2005/8/layout/process4"/>
    <dgm:cxn modelId="{6374DB9C-35DD-4C63-A1A8-764C70E50BBC}" type="presParOf" srcId="{73A5A130-6E42-4117-AB16-BB2F11BD42D4}" destId="{A7ABE1C9-4AAF-4F76-8B7B-E0A7AE2ADAF0}" srcOrd="5" destOrd="0" presId="urn:microsoft.com/office/officeart/2005/8/layout/process4"/>
    <dgm:cxn modelId="{0A9FC6A6-B5BB-4B54-8725-244697068A5D}" type="presParOf" srcId="{73A5A130-6E42-4117-AB16-BB2F11BD42D4}" destId="{887DF3D8-0BB3-4110-AE26-815E9565315F}" srcOrd="6" destOrd="0" presId="urn:microsoft.com/office/officeart/2005/8/layout/process4"/>
    <dgm:cxn modelId="{165BA341-7B31-4F2E-9730-076225AB69D6}" type="presParOf" srcId="{887DF3D8-0BB3-4110-AE26-815E9565315F}" destId="{7ABC8E79-5C2C-4C95-B7C3-039103F628DB}" srcOrd="0" destOrd="0" presId="urn:microsoft.com/office/officeart/2005/8/layout/process4"/>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4E3CD15-FF1F-43DC-A9BA-9C23BBACF8DF}"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US"/>
        </a:p>
      </dgm:t>
    </dgm:pt>
    <dgm:pt modelId="{5D390254-497C-42E1-B3FC-872818727369}">
      <dgm:prSet phldrT="[Text]" custT="1"/>
      <dgm:spPr/>
      <dgm:t>
        <a:bodyPr/>
        <a:lstStyle/>
        <a:p>
          <a:pPr>
            <a:buNone/>
          </a:pPr>
          <a:r>
            <a:rPr lang="en-US" sz="2400" dirty="0"/>
            <a:t>Health, wellbeing and sustainable development are closely interconnected concepts.</a:t>
          </a:r>
        </a:p>
      </dgm:t>
    </dgm:pt>
    <dgm:pt modelId="{31496A51-3D11-4AD7-8C7F-9F35C262C1F6}" type="parTrans" cxnId="{66525A9E-B205-40C7-9D05-C2B2A9F455D9}">
      <dgm:prSet/>
      <dgm:spPr/>
      <dgm:t>
        <a:bodyPr/>
        <a:lstStyle/>
        <a:p>
          <a:endParaRPr lang="en-US"/>
        </a:p>
      </dgm:t>
    </dgm:pt>
    <dgm:pt modelId="{421421DE-603B-4656-BC16-80F4F90FE481}" type="sibTrans" cxnId="{66525A9E-B205-40C7-9D05-C2B2A9F455D9}">
      <dgm:prSet/>
      <dgm:spPr/>
      <dgm:t>
        <a:bodyPr/>
        <a:lstStyle/>
        <a:p>
          <a:endParaRPr lang="en-US"/>
        </a:p>
      </dgm:t>
    </dgm:pt>
    <dgm:pt modelId="{ABB78F29-BA5B-45EB-A4A4-2C6CDC4508CF}">
      <dgm:prSet custT="1"/>
      <dgm:spPr/>
      <dgm:t>
        <a:bodyPr/>
        <a:lstStyle/>
        <a:p>
          <a:pPr>
            <a:buNone/>
          </a:pPr>
          <a:r>
            <a:rPr lang="en-US" sz="2400" dirty="0"/>
            <a:t>Modern healthcare systems increasingly integrate holistic approaches to improve population health.</a:t>
          </a:r>
        </a:p>
      </dgm:t>
    </dgm:pt>
    <dgm:pt modelId="{0CC7821D-3258-497E-A60E-CDD7974DEB75}" type="parTrans" cxnId="{1B471E60-C36D-43FC-8CBB-503053D2497C}">
      <dgm:prSet/>
      <dgm:spPr/>
      <dgm:t>
        <a:bodyPr/>
        <a:lstStyle/>
        <a:p>
          <a:endParaRPr lang="en-US"/>
        </a:p>
      </dgm:t>
    </dgm:pt>
    <dgm:pt modelId="{77542751-2910-4965-BCF1-80B6C0AA609D}" type="sibTrans" cxnId="{1B471E60-C36D-43FC-8CBB-503053D2497C}">
      <dgm:prSet/>
      <dgm:spPr/>
      <dgm:t>
        <a:bodyPr/>
        <a:lstStyle/>
        <a:p>
          <a:endParaRPr lang="en-US"/>
        </a:p>
      </dgm:t>
    </dgm:pt>
    <dgm:pt modelId="{5CFDEDDD-EBB4-4A90-BA77-0C4AE48A1D26}">
      <dgm:prSet custT="1"/>
      <dgm:spPr/>
      <dgm:t>
        <a:bodyPr/>
        <a:lstStyle/>
        <a:p>
          <a:pPr>
            <a:buNone/>
          </a:pPr>
          <a:r>
            <a:rPr lang="en-US" sz="2400" dirty="0"/>
            <a:t>Policies, public health initiatives and service delivery models support these goals.</a:t>
          </a:r>
        </a:p>
      </dgm:t>
    </dgm:pt>
    <dgm:pt modelId="{1DCF0182-CE58-4BA8-B4AD-FADD34493315}" type="parTrans" cxnId="{2E8253B0-4D86-4A1E-8595-C1767E0F1423}">
      <dgm:prSet/>
      <dgm:spPr/>
      <dgm:t>
        <a:bodyPr/>
        <a:lstStyle/>
        <a:p>
          <a:endParaRPr lang="en-US"/>
        </a:p>
      </dgm:t>
    </dgm:pt>
    <dgm:pt modelId="{0181FC1E-07B0-41AC-B35E-69B5C4B7162C}" type="sibTrans" cxnId="{2E8253B0-4D86-4A1E-8595-C1767E0F1423}">
      <dgm:prSet/>
      <dgm:spPr/>
      <dgm:t>
        <a:bodyPr/>
        <a:lstStyle/>
        <a:p>
          <a:endParaRPr lang="en-US"/>
        </a:p>
      </dgm:t>
    </dgm:pt>
    <dgm:pt modelId="{B256141F-55B8-44E2-A63C-062CE13A20CC}">
      <dgm:prSet custT="1"/>
      <dgm:spPr/>
      <dgm:t>
        <a:bodyPr/>
        <a:lstStyle/>
        <a:p>
          <a:pPr>
            <a:buNone/>
          </a:pPr>
          <a:r>
            <a:rPr lang="en-US" sz="2400" dirty="0"/>
            <a:t>However, challenges such as inequalities and funding barriers remain.</a:t>
          </a:r>
        </a:p>
      </dgm:t>
    </dgm:pt>
    <dgm:pt modelId="{A8CFF55E-C741-4EAE-BA9F-5B130EC0DCC4}" type="parTrans" cxnId="{1516A3D7-8FF7-4791-9A0B-E6B49E50D3F8}">
      <dgm:prSet/>
      <dgm:spPr/>
      <dgm:t>
        <a:bodyPr/>
        <a:lstStyle/>
        <a:p>
          <a:endParaRPr lang="en-US"/>
        </a:p>
      </dgm:t>
    </dgm:pt>
    <dgm:pt modelId="{A140C53E-1F61-455E-8524-B85356940C90}" type="sibTrans" cxnId="{1516A3D7-8FF7-4791-9A0B-E6B49E50D3F8}">
      <dgm:prSet/>
      <dgm:spPr/>
      <dgm:t>
        <a:bodyPr/>
        <a:lstStyle/>
        <a:p>
          <a:endParaRPr lang="en-US"/>
        </a:p>
      </dgm:t>
    </dgm:pt>
    <dgm:pt modelId="{F095E1E0-719C-4ABC-969A-CF58F97CB687}">
      <dgm:prSet custT="1"/>
      <dgm:spPr/>
      <dgm:t>
        <a:bodyPr/>
        <a:lstStyle/>
        <a:p>
          <a:pPr>
            <a:buNone/>
          </a:pPr>
          <a:r>
            <a:rPr lang="en-US" sz="2400" dirty="0"/>
            <a:t>Future healthcare strategies must </a:t>
          </a:r>
          <a:r>
            <a:rPr lang="en-US" sz="2400" dirty="0" err="1"/>
            <a:t>prioritise</a:t>
          </a:r>
          <a:r>
            <a:rPr lang="en-US" sz="2400" dirty="0"/>
            <a:t> prevention, sustainability and equitable access to services.</a:t>
          </a:r>
        </a:p>
      </dgm:t>
    </dgm:pt>
    <dgm:pt modelId="{F9354827-AA14-4332-8855-0453B679E687}" type="parTrans" cxnId="{3ECDB969-A6CC-4ABC-8747-9E147C930779}">
      <dgm:prSet/>
      <dgm:spPr/>
      <dgm:t>
        <a:bodyPr/>
        <a:lstStyle/>
        <a:p>
          <a:endParaRPr lang="en-US"/>
        </a:p>
      </dgm:t>
    </dgm:pt>
    <dgm:pt modelId="{C768EEB3-C367-4467-AF46-DAB51DBA07FE}" type="sibTrans" cxnId="{3ECDB969-A6CC-4ABC-8747-9E147C930779}">
      <dgm:prSet/>
      <dgm:spPr/>
      <dgm:t>
        <a:bodyPr/>
        <a:lstStyle/>
        <a:p>
          <a:endParaRPr lang="en-US"/>
        </a:p>
      </dgm:t>
    </dgm:pt>
    <dgm:pt modelId="{113B8C44-A681-4217-A733-763A58215B21}" type="pres">
      <dgm:prSet presAssocID="{14E3CD15-FF1F-43DC-A9BA-9C23BBACF8DF}" presName="Name0" presStyleCnt="0">
        <dgm:presLayoutVars>
          <dgm:chMax val="7"/>
          <dgm:chPref val="7"/>
          <dgm:dir/>
        </dgm:presLayoutVars>
      </dgm:prSet>
      <dgm:spPr/>
    </dgm:pt>
    <dgm:pt modelId="{5FD80680-B710-4B7A-A812-9357D494DB9F}" type="pres">
      <dgm:prSet presAssocID="{14E3CD15-FF1F-43DC-A9BA-9C23BBACF8DF}" presName="Name1" presStyleCnt="0"/>
      <dgm:spPr/>
    </dgm:pt>
    <dgm:pt modelId="{6579F148-974A-4CB1-B0A4-855469A819D6}" type="pres">
      <dgm:prSet presAssocID="{14E3CD15-FF1F-43DC-A9BA-9C23BBACF8DF}" presName="cycle" presStyleCnt="0"/>
      <dgm:spPr/>
    </dgm:pt>
    <dgm:pt modelId="{AED13853-1A05-4CFA-AC74-6D023CAC15A9}" type="pres">
      <dgm:prSet presAssocID="{14E3CD15-FF1F-43DC-A9BA-9C23BBACF8DF}" presName="srcNode" presStyleLbl="node1" presStyleIdx="0" presStyleCnt="5"/>
      <dgm:spPr/>
    </dgm:pt>
    <dgm:pt modelId="{CA19CE5E-1429-43F9-A8DF-54DA87D19020}" type="pres">
      <dgm:prSet presAssocID="{14E3CD15-FF1F-43DC-A9BA-9C23BBACF8DF}" presName="conn" presStyleLbl="parChTrans1D2" presStyleIdx="0" presStyleCnt="1"/>
      <dgm:spPr/>
    </dgm:pt>
    <dgm:pt modelId="{E841904E-2C2E-43B3-B884-10EDFA44FF25}" type="pres">
      <dgm:prSet presAssocID="{14E3CD15-FF1F-43DC-A9BA-9C23BBACF8DF}" presName="extraNode" presStyleLbl="node1" presStyleIdx="0" presStyleCnt="5"/>
      <dgm:spPr/>
    </dgm:pt>
    <dgm:pt modelId="{C5D0CA28-2CF4-42A5-9A58-C26FA584E990}" type="pres">
      <dgm:prSet presAssocID="{14E3CD15-FF1F-43DC-A9BA-9C23BBACF8DF}" presName="dstNode" presStyleLbl="node1" presStyleIdx="0" presStyleCnt="5"/>
      <dgm:spPr/>
    </dgm:pt>
    <dgm:pt modelId="{6CDF54F7-D246-4951-854A-9240029380B0}" type="pres">
      <dgm:prSet presAssocID="{5D390254-497C-42E1-B3FC-872818727369}" presName="text_1" presStyleLbl="node1" presStyleIdx="0" presStyleCnt="5">
        <dgm:presLayoutVars>
          <dgm:bulletEnabled val="1"/>
        </dgm:presLayoutVars>
      </dgm:prSet>
      <dgm:spPr/>
    </dgm:pt>
    <dgm:pt modelId="{C11B4369-2489-4ADA-A075-731F9F85C6CB}" type="pres">
      <dgm:prSet presAssocID="{5D390254-497C-42E1-B3FC-872818727369}" presName="accent_1" presStyleCnt="0"/>
      <dgm:spPr/>
    </dgm:pt>
    <dgm:pt modelId="{997755E3-0527-4C6F-AB99-B18C9C333B3A}" type="pres">
      <dgm:prSet presAssocID="{5D390254-497C-42E1-B3FC-872818727369}" presName="accentRepeatNode" presStyleLbl="solidFgAcc1" presStyleIdx="0" presStyleCnt="5"/>
      <dgm:spPr/>
    </dgm:pt>
    <dgm:pt modelId="{F081A756-57AE-4844-8F5F-57C138727A5F}" type="pres">
      <dgm:prSet presAssocID="{ABB78F29-BA5B-45EB-A4A4-2C6CDC4508CF}" presName="text_2" presStyleLbl="node1" presStyleIdx="1" presStyleCnt="5">
        <dgm:presLayoutVars>
          <dgm:bulletEnabled val="1"/>
        </dgm:presLayoutVars>
      </dgm:prSet>
      <dgm:spPr/>
    </dgm:pt>
    <dgm:pt modelId="{722AB3D9-AEBE-4995-9BF2-D8BCCD67F3B2}" type="pres">
      <dgm:prSet presAssocID="{ABB78F29-BA5B-45EB-A4A4-2C6CDC4508CF}" presName="accent_2" presStyleCnt="0"/>
      <dgm:spPr/>
    </dgm:pt>
    <dgm:pt modelId="{442B539C-2CC8-4DC0-9D19-272AB89290D6}" type="pres">
      <dgm:prSet presAssocID="{ABB78F29-BA5B-45EB-A4A4-2C6CDC4508CF}" presName="accentRepeatNode" presStyleLbl="solidFgAcc1" presStyleIdx="1" presStyleCnt="5"/>
      <dgm:spPr/>
    </dgm:pt>
    <dgm:pt modelId="{8BEF8CD2-5E1C-49F6-9C8E-916B06F1F3E2}" type="pres">
      <dgm:prSet presAssocID="{5CFDEDDD-EBB4-4A90-BA77-0C4AE48A1D26}" presName="text_3" presStyleLbl="node1" presStyleIdx="2" presStyleCnt="5">
        <dgm:presLayoutVars>
          <dgm:bulletEnabled val="1"/>
        </dgm:presLayoutVars>
      </dgm:prSet>
      <dgm:spPr/>
    </dgm:pt>
    <dgm:pt modelId="{2BA0D130-BEFF-4511-9462-2D523D4760E8}" type="pres">
      <dgm:prSet presAssocID="{5CFDEDDD-EBB4-4A90-BA77-0C4AE48A1D26}" presName="accent_3" presStyleCnt="0"/>
      <dgm:spPr/>
    </dgm:pt>
    <dgm:pt modelId="{92C0086B-2747-4FDB-8E80-2252E09D0C19}" type="pres">
      <dgm:prSet presAssocID="{5CFDEDDD-EBB4-4A90-BA77-0C4AE48A1D26}" presName="accentRepeatNode" presStyleLbl="solidFgAcc1" presStyleIdx="2" presStyleCnt="5"/>
      <dgm:spPr/>
    </dgm:pt>
    <dgm:pt modelId="{8AEC84B7-8C16-443C-A483-8CF13A9BD5D2}" type="pres">
      <dgm:prSet presAssocID="{B256141F-55B8-44E2-A63C-062CE13A20CC}" presName="text_4" presStyleLbl="node1" presStyleIdx="3" presStyleCnt="5">
        <dgm:presLayoutVars>
          <dgm:bulletEnabled val="1"/>
        </dgm:presLayoutVars>
      </dgm:prSet>
      <dgm:spPr/>
    </dgm:pt>
    <dgm:pt modelId="{B4673375-FAE7-4DCD-BAA0-B183C561CE67}" type="pres">
      <dgm:prSet presAssocID="{B256141F-55B8-44E2-A63C-062CE13A20CC}" presName="accent_4" presStyleCnt="0"/>
      <dgm:spPr/>
    </dgm:pt>
    <dgm:pt modelId="{5A34CE68-2CDA-4E60-A312-52AA81C450CC}" type="pres">
      <dgm:prSet presAssocID="{B256141F-55B8-44E2-A63C-062CE13A20CC}" presName="accentRepeatNode" presStyleLbl="solidFgAcc1" presStyleIdx="3" presStyleCnt="5"/>
      <dgm:spPr/>
    </dgm:pt>
    <dgm:pt modelId="{C9D24337-9915-45EB-A042-E56E6DB759F8}" type="pres">
      <dgm:prSet presAssocID="{F095E1E0-719C-4ABC-969A-CF58F97CB687}" presName="text_5" presStyleLbl="node1" presStyleIdx="4" presStyleCnt="5">
        <dgm:presLayoutVars>
          <dgm:bulletEnabled val="1"/>
        </dgm:presLayoutVars>
      </dgm:prSet>
      <dgm:spPr/>
    </dgm:pt>
    <dgm:pt modelId="{BC187C52-1769-400D-BB2F-8A028265CA3A}" type="pres">
      <dgm:prSet presAssocID="{F095E1E0-719C-4ABC-969A-CF58F97CB687}" presName="accent_5" presStyleCnt="0"/>
      <dgm:spPr/>
    </dgm:pt>
    <dgm:pt modelId="{EABF2222-3A0B-4235-8FFA-D7915CBD5F49}" type="pres">
      <dgm:prSet presAssocID="{F095E1E0-719C-4ABC-969A-CF58F97CB687}" presName="accentRepeatNode" presStyleLbl="solidFgAcc1" presStyleIdx="4" presStyleCnt="5"/>
      <dgm:spPr/>
    </dgm:pt>
  </dgm:ptLst>
  <dgm:cxnLst>
    <dgm:cxn modelId="{FA82965F-AD4D-412A-92E7-477F7614F453}" type="presOf" srcId="{14E3CD15-FF1F-43DC-A9BA-9C23BBACF8DF}" destId="{113B8C44-A681-4217-A733-763A58215B21}" srcOrd="0" destOrd="0" presId="urn:microsoft.com/office/officeart/2008/layout/VerticalCurvedList"/>
    <dgm:cxn modelId="{1B471E60-C36D-43FC-8CBB-503053D2497C}" srcId="{14E3CD15-FF1F-43DC-A9BA-9C23BBACF8DF}" destId="{ABB78F29-BA5B-45EB-A4A4-2C6CDC4508CF}" srcOrd="1" destOrd="0" parTransId="{0CC7821D-3258-497E-A60E-CDD7974DEB75}" sibTransId="{77542751-2910-4965-BCF1-80B6C0AA609D}"/>
    <dgm:cxn modelId="{3ECDB969-A6CC-4ABC-8747-9E147C930779}" srcId="{14E3CD15-FF1F-43DC-A9BA-9C23BBACF8DF}" destId="{F095E1E0-719C-4ABC-969A-CF58F97CB687}" srcOrd="4" destOrd="0" parTransId="{F9354827-AA14-4332-8855-0453B679E687}" sibTransId="{C768EEB3-C367-4467-AF46-DAB51DBA07FE}"/>
    <dgm:cxn modelId="{A73FB489-2E4E-48B6-B0C2-C9592176B35A}" type="presOf" srcId="{5D390254-497C-42E1-B3FC-872818727369}" destId="{6CDF54F7-D246-4951-854A-9240029380B0}" srcOrd="0" destOrd="0" presId="urn:microsoft.com/office/officeart/2008/layout/VerticalCurvedList"/>
    <dgm:cxn modelId="{4731729B-981F-4881-BA90-145E558F59F2}" type="presOf" srcId="{F095E1E0-719C-4ABC-969A-CF58F97CB687}" destId="{C9D24337-9915-45EB-A042-E56E6DB759F8}" srcOrd="0" destOrd="0" presId="urn:microsoft.com/office/officeart/2008/layout/VerticalCurvedList"/>
    <dgm:cxn modelId="{66525A9E-B205-40C7-9D05-C2B2A9F455D9}" srcId="{14E3CD15-FF1F-43DC-A9BA-9C23BBACF8DF}" destId="{5D390254-497C-42E1-B3FC-872818727369}" srcOrd="0" destOrd="0" parTransId="{31496A51-3D11-4AD7-8C7F-9F35C262C1F6}" sibTransId="{421421DE-603B-4656-BC16-80F4F90FE481}"/>
    <dgm:cxn modelId="{DF511DA7-2752-45E8-A058-FE199B16E660}" type="presOf" srcId="{ABB78F29-BA5B-45EB-A4A4-2C6CDC4508CF}" destId="{F081A756-57AE-4844-8F5F-57C138727A5F}" srcOrd="0" destOrd="0" presId="urn:microsoft.com/office/officeart/2008/layout/VerticalCurvedList"/>
    <dgm:cxn modelId="{2E8253B0-4D86-4A1E-8595-C1767E0F1423}" srcId="{14E3CD15-FF1F-43DC-A9BA-9C23BBACF8DF}" destId="{5CFDEDDD-EBB4-4A90-BA77-0C4AE48A1D26}" srcOrd="2" destOrd="0" parTransId="{1DCF0182-CE58-4BA8-B4AD-FADD34493315}" sibTransId="{0181FC1E-07B0-41AC-B35E-69B5C4B7162C}"/>
    <dgm:cxn modelId="{1516A3D7-8FF7-4791-9A0B-E6B49E50D3F8}" srcId="{14E3CD15-FF1F-43DC-A9BA-9C23BBACF8DF}" destId="{B256141F-55B8-44E2-A63C-062CE13A20CC}" srcOrd="3" destOrd="0" parTransId="{A8CFF55E-C741-4EAE-BA9F-5B130EC0DCC4}" sibTransId="{A140C53E-1F61-455E-8524-B85356940C90}"/>
    <dgm:cxn modelId="{C6184AE8-E127-438F-ABA0-1A1DD17711FB}" type="presOf" srcId="{B256141F-55B8-44E2-A63C-062CE13A20CC}" destId="{8AEC84B7-8C16-443C-A483-8CF13A9BD5D2}" srcOrd="0" destOrd="0" presId="urn:microsoft.com/office/officeart/2008/layout/VerticalCurvedList"/>
    <dgm:cxn modelId="{624B00EB-8DAB-499F-AD8A-BCE91488EC7E}" type="presOf" srcId="{421421DE-603B-4656-BC16-80F4F90FE481}" destId="{CA19CE5E-1429-43F9-A8DF-54DA87D19020}" srcOrd="0" destOrd="0" presId="urn:microsoft.com/office/officeart/2008/layout/VerticalCurvedList"/>
    <dgm:cxn modelId="{8B365DF7-83B0-4FC2-A76D-1C89D6A9814A}" type="presOf" srcId="{5CFDEDDD-EBB4-4A90-BA77-0C4AE48A1D26}" destId="{8BEF8CD2-5E1C-49F6-9C8E-916B06F1F3E2}" srcOrd="0" destOrd="0" presId="urn:microsoft.com/office/officeart/2008/layout/VerticalCurvedList"/>
    <dgm:cxn modelId="{F00487F9-11A7-4135-BBE6-2A1BD6BBCAB3}" type="presParOf" srcId="{113B8C44-A681-4217-A733-763A58215B21}" destId="{5FD80680-B710-4B7A-A812-9357D494DB9F}" srcOrd="0" destOrd="0" presId="urn:microsoft.com/office/officeart/2008/layout/VerticalCurvedList"/>
    <dgm:cxn modelId="{2BE7DB26-CFF4-4F68-B8D0-E0E20812C0D0}" type="presParOf" srcId="{5FD80680-B710-4B7A-A812-9357D494DB9F}" destId="{6579F148-974A-4CB1-B0A4-855469A819D6}" srcOrd="0" destOrd="0" presId="urn:microsoft.com/office/officeart/2008/layout/VerticalCurvedList"/>
    <dgm:cxn modelId="{1F151DA9-5234-41A9-89EB-DC71661ECAF2}" type="presParOf" srcId="{6579F148-974A-4CB1-B0A4-855469A819D6}" destId="{AED13853-1A05-4CFA-AC74-6D023CAC15A9}" srcOrd="0" destOrd="0" presId="urn:microsoft.com/office/officeart/2008/layout/VerticalCurvedList"/>
    <dgm:cxn modelId="{8E5869CA-12BA-4B54-91BC-90030320C203}" type="presParOf" srcId="{6579F148-974A-4CB1-B0A4-855469A819D6}" destId="{CA19CE5E-1429-43F9-A8DF-54DA87D19020}" srcOrd="1" destOrd="0" presId="urn:microsoft.com/office/officeart/2008/layout/VerticalCurvedList"/>
    <dgm:cxn modelId="{C8AE5497-CE89-4B10-A50D-0C5E3CC48AB6}" type="presParOf" srcId="{6579F148-974A-4CB1-B0A4-855469A819D6}" destId="{E841904E-2C2E-43B3-B884-10EDFA44FF25}" srcOrd="2" destOrd="0" presId="urn:microsoft.com/office/officeart/2008/layout/VerticalCurvedList"/>
    <dgm:cxn modelId="{84F0F29B-2C2C-48AB-86A6-63CDC2FCA6F2}" type="presParOf" srcId="{6579F148-974A-4CB1-B0A4-855469A819D6}" destId="{C5D0CA28-2CF4-42A5-9A58-C26FA584E990}" srcOrd="3" destOrd="0" presId="urn:microsoft.com/office/officeart/2008/layout/VerticalCurvedList"/>
    <dgm:cxn modelId="{EAB80BD8-99A0-43EA-8097-CA377F7DC90C}" type="presParOf" srcId="{5FD80680-B710-4B7A-A812-9357D494DB9F}" destId="{6CDF54F7-D246-4951-854A-9240029380B0}" srcOrd="1" destOrd="0" presId="urn:microsoft.com/office/officeart/2008/layout/VerticalCurvedList"/>
    <dgm:cxn modelId="{37EF119A-55CB-4EEC-BC7D-38D028C100A3}" type="presParOf" srcId="{5FD80680-B710-4B7A-A812-9357D494DB9F}" destId="{C11B4369-2489-4ADA-A075-731F9F85C6CB}" srcOrd="2" destOrd="0" presId="urn:microsoft.com/office/officeart/2008/layout/VerticalCurvedList"/>
    <dgm:cxn modelId="{5D0443EF-708C-4137-8E85-FE113F080690}" type="presParOf" srcId="{C11B4369-2489-4ADA-A075-731F9F85C6CB}" destId="{997755E3-0527-4C6F-AB99-B18C9C333B3A}" srcOrd="0" destOrd="0" presId="urn:microsoft.com/office/officeart/2008/layout/VerticalCurvedList"/>
    <dgm:cxn modelId="{FE20E05E-08EF-4B0D-980F-50637C5E510E}" type="presParOf" srcId="{5FD80680-B710-4B7A-A812-9357D494DB9F}" destId="{F081A756-57AE-4844-8F5F-57C138727A5F}" srcOrd="3" destOrd="0" presId="urn:microsoft.com/office/officeart/2008/layout/VerticalCurvedList"/>
    <dgm:cxn modelId="{6C03929E-BCE4-4A80-B7C7-691A2B5EA21C}" type="presParOf" srcId="{5FD80680-B710-4B7A-A812-9357D494DB9F}" destId="{722AB3D9-AEBE-4995-9BF2-D8BCCD67F3B2}" srcOrd="4" destOrd="0" presId="urn:microsoft.com/office/officeart/2008/layout/VerticalCurvedList"/>
    <dgm:cxn modelId="{49DC4FCE-F297-4513-A5AD-F7447A6032A0}" type="presParOf" srcId="{722AB3D9-AEBE-4995-9BF2-D8BCCD67F3B2}" destId="{442B539C-2CC8-4DC0-9D19-272AB89290D6}" srcOrd="0" destOrd="0" presId="urn:microsoft.com/office/officeart/2008/layout/VerticalCurvedList"/>
    <dgm:cxn modelId="{FDC148D8-1BE8-496F-9773-738BD2E6C8AA}" type="presParOf" srcId="{5FD80680-B710-4B7A-A812-9357D494DB9F}" destId="{8BEF8CD2-5E1C-49F6-9C8E-916B06F1F3E2}" srcOrd="5" destOrd="0" presId="urn:microsoft.com/office/officeart/2008/layout/VerticalCurvedList"/>
    <dgm:cxn modelId="{B8460BD2-2255-4148-A2E7-78941DA9BFE1}" type="presParOf" srcId="{5FD80680-B710-4B7A-A812-9357D494DB9F}" destId="{2BA0D130-BEFF-4511-9462-2D523D4760E8}" srcOrd="6" destOrd="0" presId="urn:microsoft.com/office/officeart/2008/layout/VerticalCurvedList"/>
    <dgm:cxn modelId="{B5C1F6A7-CC7E-4BD4-9FDA-7325EAFDCB07}" type="presParOf" srcId="{2BA0D130-BEFF-4511-9462-2D523D4760E8}" destId="{92C0086B-2747-4FDB-8E80-2252E09D0C19}" srcOrd="0" destOrd="0" presId="urn:microsoft.com/office/officeart/2008/layout/VerticalCurvedList"/>
    <dgm:cxn modelId="{09C1A0CA-959B-45BC-BDE7-CFCE2BBF6C2E}" type="presParOf" srcId="{5FD80680-B710-4B7A-A812-9357D494DB9F}" destId="{8AEC84B7-8C16-443C-A483-8CF13A9BD5D2}" srcOrd="7" destOrd="0" presId="urn:microsoft.com/office/officeart/2008/layout/VerticalCurvedList"/>
    <dgm:cxn modelId="{1611FF4E-EEAA-4BE9-B7C7-2FD75774229A}" type="presParOf" srcId="{5FD80680-B710-4B7A-A812-9357D494DB9F}" destId="{B4673375-FAE7-4DCD-BAA0-B183C561CE67}" srcOrd="8" destOrd="0" presId="urn:microsoft.com/office/officeart/2008/layout/VerticalCurvedList"/>
    <dgm:cxn modelId="{EF857176-96F6-409A-95BA-8D56290AC066}" type="presParOf" srcId="{B4673375-FAE7-4DCD-BAA0-B183C561CE67}" destId="{5A34CE68-2CDA-4E60-A312-52AA81C450CC}" srcOrd="0" destOrd="0" presId="urn:microsoft.com/office/officeart/2008/layout/VerticalCurvedList"/>
    <dgm:cxn modelId="{50353F9F-D5D9-4537-874E-9B1F7BDCC616}" type="presParOf" srcId="{5FD80680-B710-4B7A-A812-9357D494DB9F}" destId="{C9D24337-9915-45EB-A042-E56E6DB759F8}" srcOrd="9" destOrd="0" presId="urn:microsoft.com/office/officeart/2008/layout/VerticalCurvedList"/>
    <dgm:cxn modelId="{0F405765-CE39-4CC3-A80A-964219A95CE4}" type="presParOf" srcId="{5FD80680-B710-4B7A-A812-9357D494DB9F}" destId="{BC187C52-1769-400D-BB2F-8A028265CA3A}" srcOrd="10" destOrd="0" presId="urn:microsoft.com/office/officeart/2008/layout/VerticalCurvedList"/>
    <dgm:cxn modelId="{3442CCCF-C4A1-464D-AC85-79175264BD29}" type="presParOf" srcId="{BC187C52-1769-400D-BB2F-8A028265CA3A}" destId="{EABF2222-3A0B-4235-8FFA-D7915CBD5F49}" srcOrd="0" destOrd="0" presId="urn:microsoft.com/office/officeart/2008/layout/VerticalCurve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EB2C9-6606-4A5A-BA56-04DC01B2659D}">
      <dsp:nvSpPr>
        <dsp:cNvPr id="0" name=""/>
        <dsp:cNvSpPr/>
      </dsp:nvSpPr>
      <dsp:spPr>
        <a:xfrm>
          <a:off x="-7331893" y="-1121187"/>
          <a:ext cx="8729512" cy="8729512"/>
        </a:xfrm>
        <a:prstGeom prst="blockArc">
          <a:avLst>
            <a:gd name="adj1" fmla="val 18900000"/>
            <a:gd name="adj2" fmla="val 2700000"/>
            <a:gd name="adj3" fmla="val 247"/>
          </a:avLst>
        </a:pr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F4B1F2D-3F96-431C-92E7-45F9D0038B2E}">
      <dsp:nvSpPr>
        <dsp:cNvPr id="0" name=""/>
        <dsp:cNvSpPr/>
      </dsp:nvSpPr>
      <dsp:spPr>
        <a:xfrm>
          <a:off x="900414" y="648713"/>
          <a:ext cx="8306462" cy="1297427"/>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9833"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Health and wellbeing are central priorities within modern health and social care systems (World Health Organization, 2018).</a:t>
          </a:r>
        </a:p>
      </dsp:txBody>
      <dsp:txXfrm>
        <a:off x="900414" y="648713"/>
        <a:ext cx="8306462" cy="1297427"/>
      </dsp:txXfrm>
    </dsp:sp>
    <dsp:sp modelId="{E67F7F3A-6A07-403C-96C8-7D313C0FCF20}">
      <dsp:nvSpPr>
        <dsp:cNvPr id="0" name=""/>
        <dsp:cNvSpPr/>
      </dsp:nvSpPr>
      <dsp:spPr>
        <a:xfrm>
          <a:off x="89522" y="486535"/>
          <a:ext cx="1621784" cy="1621784"/>
        </a:xfrm>
        <a:prstGeom prst="ellipse">
          <a:avLst/>
        </a:prstGeom>
        <a:solidFill>
          <a:schemeClr val="lt1">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35F631C-7A38-41B6-A8CE-29A736D0A864}">
      <dsp:nvSpPr>
        <dsp:cNvPr id="0" name=""/>
        <dsp:cNvSpPr/>
      </dsp:nvSpPr>
      <dsp:spPr>
        <a:xfrm>
          <a:off x="1372029" y="2594854"/>
          <a:ext cx="7834848" cy="1297427"/>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9833"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Sustainable development ensures that healthcare services meet current needs without harming future generations.</a:t>
          </a:r>
        </a:p>
      </dsp:txBody>
      <dsp:txXfrm>
        <a:off x="1372029" y="2594854"/>
        <a:ext cx="7834848" cy="1297427"/>
      </dsp:txXfrm>
    </dsp:sp>
    <dsp:sp modelId="{C541CBF1-8E17-41AF-8F93-86604B694752}">
      <dsp:nvSpPr>
        <dsp:cNvPr id="0" name=""/>
        <dsp:cNvSpPr/>
      </dsp:nvSpPr>
      <dsp:spPr>
        <a:xfrm>
          <a:off x="561137" y="2432676"/>
          <a:ext cx="1621784" cy="1621784"/>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FDDA45-D5E9-419E-A2A0-95CF5231BCA9}">
      <dsp:nvSpPr>
        <dsp:cNvPr id="0" name=""/>
        <dsp:cNvSpPr/>
      </dsp:nvSpPr>
      <dsp:spPr>
        <a:xfrm>
          <a:off x="900414" y="4540995"/>
          <a:ext cx="8306462" cy="1297427"/>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9833"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The integration of these concepts improves service delivery, prevention strategies, and population health outcomes (Black, 2021).</a:t>
          </a:r>
        </a:p>
      </dsp:txBody>
      <dsp:txXfrm>
        <a:off x="900414" y="4540995"/>
        <a:ext cx="8306462" cy="1297427"/>
      </dsp:txXfrm>
    </dsp:sp>
    <dsp:sp modelId="{88EA4722-2FAB-41C0-B2F4-9794319696B5}">
      <dsp:nvSpPr>
        <dsp:cNvPr id="0" name=""/>
        <dsp:cNvSpPr/>
      </dsp:nvSpPr>
      <dsp:spPr>
        <a:xfrm>
          <a:off x="89522" y="4378817"/>
          <a:ext cx="1621784" cy="1621784"/>
        </a:xfrm>
        <a:prstGeom prst="ellipse">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B0199-AE25-4C4D-AF82-28C24F8C37E3}">
      <dsp:nvSpPr>
        <dsp:cNvPr id="0" name=""/>
        <dsp:cNvSpPr/>
      </dsp:nvSpPr>
      <dsp:spPr>
        <a:xfrm>
          <a:off x="0" y="4695810"/>
          <a:ext cx="10896600" cy="1027328"/>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mn-lt"/>
              <a:ea typeface="Canva Sans"/>
              <a:cs typeface="Canva Sans"/>
              <a:sym typeface="Canva Sans"/>
            </a:rPr>
            <a:t>Integrated approaches support long-term improvements in quality of life and healthcare outcomes </a:t>
          </a:r>
          <a:r>
            <a:rPr lang="en-US" sz="2800" kern="1200" dirty="0">
              <a:latin typeface="+mn-lt"/>
            </a:rPr>
            <a:t>(NHS England, 2019)</a:t>
          </a:r>
          <a:r>
            <a:rPr lang="en-US" sz="2800" kern="1200" dirty="0">
              <a:latin typeface="+mn-lt"/>
              <a:ea typeface="Canva Sans"/>
              <a:cs typeface="Canva Sans"/>
              <a:sym typeface="Canva Sans"/>
            </a:rPr>
            <a:t>.</a:t>
          </a:r>
        </a:p>
      </dsp:txBody>
      <dsp:txXfrm>
        <a:off x="0" y="4695810"/>
        <a:ext cx="10896600" cy="1027328"/>
      </dsp:txXfrm>
    </dsp:sp>
    <dsp:sp modelId="{221D05B6-A956-4107-8134-549BFF457819}">
      <dsp:nvSpPr>
        <dsp:cNvPr id="0" name=""/>
        <dsp:cNvSpPr/>
      </dsp:nvSpPr>
      <dsp:spPr>
        <a:xfrm rot="10800000">
          <a:off x="0" y="3131188"/>
          <a:ext cx="10896600" cy="1580031"/>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mn-lt"/>
              <a:ea typeface="Canva Sans"/>
              <a:cs typeface="Canva Sans"/>
              <a:sym typeface="Canva Sans"/>
            </a:rPr>
            <a:t>Sustainable healthcare reduces environmental impact while improving population health.</a:t>
          </a:r>
        </a:p>
      </dsp:txBody>
      <dsp:txXfrm rot="10800000">
        <a:off x="0" y="3131188"/>
        <a:ext cx="10896600" cy="1026657"/>
      </dsp:txXfrm>
    </dsp:sp>
    <dsp:sp modelId="{9570CEEC-813D-40D1-9706-C3FF62D19D4B}">
      <dsp:nvSpPr>
        <dsp:cNvPr id="0" name=""/>
        <dsp:cNvSpPr/>
      </dsp:nvSpPr>
      <dsp:spPr>
        <a:xfrm rot="10800000">
          <a:off x="0" y="1566567"/>
          <a:ext cx="10896600" cy="1580031"/>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latin typeface="+mn-lt"/>
              <a:ea typeface="Canva Sans"/>
              <a:cs typeface="Canva Sans"/>
              <a:sym typeface="Canva Sans"/>
            </a:rPr>
            <a:t>Wellbeing approaches </a:t>
          </a:r>
          <a:r>
            <a:rPr lang="en-US" sz="2800" kern="1200" dirty="0" err="1">
              <a:latin typeface="+mn-lt"/>
              <a:ea typeface="Canva Sans"/>
              <a:cs typeface="Canva Sans"/>
              <a:sym typeface="Canva Sans"/>
            </a:rPr>
            <a:t>recognise</a:t>
          </a:r>
          <a:r>
            <a:rPr lang="en-US" sz="2800" kern="1200" dirty="0">
              <a:latin typeface="+mn-lt"/>
              <a:ea typeface="Canva Sans"/>
              <a:cs typeface="Canva Sans"/>
              <a:sym typeface="Canva Sans"/>
            </a:rPr>
            <a:t> social, economic and environmental determinants of health </a:t>
          </a:r>
          <a:r>
            <a:rPr lang="en-US" sz="2800" kern="1200" dirty="0">
              <a:latin typeface="+mn-lt"/>
            </a:rPr>
            <a:t>(Marmot, 2020)</a:t>
          </a:r>
          <a:r>
            <a:rPr lang="en-US" sz="2800" kern="1200" dirty="0">
              <a:latin typeface="+mn-lt"/>
              <a:ea typeface="Canva Sans"/>
              <a:cs typeface="Canva Sans"/>
              <a:sym typeface="Canva Sans"/>
            </a:rPr>
            <a:t>.</a:t>
          </a:r>
        </a:p>
      </dsp:txBody>
      <dsp:txXfrm rot="10800000">
        <a:off x="0" y="1566567"/>
        <a:ext cx="10896600" cy="1026657"/>
      </dsp:txXfrm>
    </dsp:sp>
    <dsp:sp modelId="{6AFFA9F5-650F-4489-82CA-638900642FAF}">
      <dsp:nvSpPr>
        <dsp:cNvPr id="0" name=""/>
        <dsp:cNvSpPr/>
      </dsp:nvSpPr>
      <dsp:spPr>
        <a:xfrm rot="10800000">
          <a:off x="0" y="0"/>
          <a:ext cx="10896600" cy="1580031"/>
        </a:xfrm>
        <a:prstGeom prst="upArrowCallou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kern="1200" dirty="0">
              <a:latin typeface="+mn-lt"/>
              <a:ea typeface="Canva Sans"/>
              <a:cs typeface="Canva Sans"/>
              <a:sym typeface="Canva Sans"/>
            </a:rPr>
            <a:t>Health systems increasingly </a:t>
          </a:r>
          <a:r>
            <a:rPr lang="en-US" sz="2800" kern="1200" dirty="0" err="1">
              <a:latin typeface="+mn-lt"/>
              <a:ea typeface="Canva Sans"/>
              <a:cs typeface="Canva Sans"/>
              <a:sym typeface="Canva Sans"/>
            </a:rPr>
            <a:t>emphasise</a:t>
          </a:r>
          <a:r>
            <a:rPr lang="en-US" sz="2800" kern="1200" dirty="0">
              <a:latin typeface="+mn-lt"/>
              <a:ea typeface="Canva Sans"/>
              <a:cs typeface="Canva Sans"/>
              <a:sym typeface="Canva Sans"/>
            </a:rPr>
            <a:t> prevention rather than treatment.</a:t>
          </a:r>
          <a:endParaRPr lang="en-US" sz="2800" kern="1200" dirty="0">
            <a:latin typeface="+mn-lt"/>
          </a:endParaRPr>
        </a:p>
      </dsp:txBody>
      <dsp:txXfrm rot="10800000">
        <a:off x="0" y="0"/>
        <a:ext cx="10896600" cy="10266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23EFE-F51C-4C40-92B5-93A21CC78364}">
      <dsp:nvSpPr>
        <dsp:cNvPr id="0" name=""/>
        <dsp:cNvSpPr/>
      </dsp:nvSpPr>
      <dsp:spPr>
        <a:xfrm>
          <a:off x="-5077889" y="-777920"/>
          <a:ext cx="6047242" cy="6047242"/>
        </a:xfrm>
        <a:prstGeom prst="blockArc">
          <a:avLst>
            <a:gd name="adj1" fmla="val 18900000"/>
            <a:gd name="adj2" fmla="val 2700000"/>
            <a:gd name="adj3" fmla="val 357"/>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AB0DDF-E56D-45DD-A134-6849CEA9D17C}">
      <dsp:nvSpPr>
        <dsp:cNvPr id="0" name=""/>
        <dsp:cNvSpPr/>
      </dsp:nvSpPr>
      <dsp:spPr>
        <a:xfrm>
          <a:off x="507572" y="345298"/>
          <a:ext cx="9793039" cy="690957"/>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844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NHS integrated care systems bring together healthcare providers and local authorities</a:t>
          </a:r>
          <a:r>
            <a:rPr lang="en-US" sz="2000" kern="1200" dirty="0"/>
            <a:t>.</a:t>
          </a:r>
        </a:p>
      </dsp:txBody>
      <dsp:txXfrm>
        <a:off x="507572" y="345298"/>
        <a:ext cx="9793039" cy="690957"/>
      </dsp:txXfrm>
    </dsp:sp>
    <dsp:sp modelId="{F189B24C-EBF2-43F7-9550-8FDB141FEF5A}">
      <dsp:nvSpPr>
        <dsp:cNvPr id="0" name=""/>
        <dsp:cNvSpPr/>
      </dsp:nvSpPr>
      <dsp:spPr>
        <a:xfrm>
          <a:off x="75724" y="258929"/>
          <a:ext cx="863696" cy="863696"/>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EEFE9FF-B40C-451E-ADBF-0F5009E89C53}">
      <dsp:nvSpPr>
        <dsp:cNvPr id="0" name=""/>
        <dsp:cNvSpPr/>
      </dsp:nvSpPr>
      <dsp:spPr>
        <a:xfrm>
          <a:off x="903714" y="1381914"/>
          <a:ext cx="9396897" cy="690957"/>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844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Focus on prevention and population health management (Department of Health, 2022).</a:t>
          </a:r>
        </a:p>
      </dsp:txBody>
      <dsp:txXfrm>
        <a:off x="903714" y="1381914"/>
        <a:ext cx="9396897" cy="690957"/>
      </dsp:txXfrm>
    </dsp:sp>
    <dsp:sp modelId="{7A0285AA-5544-4ADC-BDE4-8B8FAE8FBC02}">
      <dsp:nvSpPr>
        <dsp:cNvPr id="0" name=""/>
        <dsp:cNvSpPr/>
      </dsp:nvSpPr>
      <dsp:spPr>
        <a:xfrm>
          <a:off x="471866" y="1295544"/>
          <a:ext cx="863696" cy="863696"/>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4D905AA9-23C0-4ABA-B37F-C14BBF1DC3A9}">
      <dsp:nvSpPr>
        <dsp:cNvPr id="0" name=""/>
        <dsp:cNvSpPr/>
      </dsp:nvSpPr>
      <dsp:spPr>
        <a:xfrm>
          <a:off x="903714" y="2418529"/>
          <a:ext cx="9396897" cy="690957"/>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844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Improve coordination between hospitals, community services and social care</a:t>
          </a:r>
          <a:r>
            <a:rPr lang="en-US" sz="2000" kern="1200" dirty="0"/>
            <a:t>.</a:t>
          </a:r>
        </a:p>
      </dsp:txBody>
      <dsp:txXfrm>
        <a:off x="903714" y="2418529"/>
        <a:ext cx="9396897" cy="690957"/>
      </dsp:txXfrm>
    </dsp:sp>
    <dsp:sp modelId="{51A26D14-83A2-4522-8CBB-D1E40613920A}">
      <dsp:nvSpPr>
        <dsp:cNvPr id="0" name=""/>
        <dsp:cNvSpPr/>
      </dsp:nvSpPr>
      <dsp:spPr>
        <a:xfrm>
          <a:off x="471866" y="2332159"/>
          <a:ext cx="863696" cy="863696"/>
        </a:xfrm>
        <a:prstGeom prst="ellipse">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A3020B26-7C2A-4C0C-8385-B58573A45BE3}">
      <dsp:nvSpPr>
        <dsp:cNvPr id="0" name=""/>
        <dsp:cNvSpPr/>
      </dsp:nvSpPr>
      <dsp:spPr>
        <a:xfrm>
          <a:off x="507572" y="3455144"/>
          <a:ext cx="9793039" cy="690957"/>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4844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Evidence suggests improved health outcomes and reduced hospital admissions (Dahlgren &amp; Whitehead, 2007).</a:t>
          </a:r>
        </a:p>
      </dsp:txBody>
      <dsp:txXfrm>
        <a:off x="507572" y="3455144"/>
        <a:ext cx="9793039" cy="690957"/>
      </dsp:txXfrm>
    </dsp:sp>
    <dsp:sp modelId="{C0975730-251D-4A41-A441-132353E8B085}">
      <dsp:nvSpPr>
        <dsp:cNvPr id="0" name=""/>
        <dsp:cNvSpPr/>
      </dsp:nvSpPr>
      <dsp:spPr>
        <a:xfrm>
          <a:off x="75724" y="3368775"/>
          <a:ext cx="863696" cy="863696"/>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23EFE-F51C-4C40-92B5-93A21CC78364}">
      <dsp:nvSpPr>
        <dsp:cNvPr id="0" name=""/>
        <dsp:cNvSpPr/>
      </dsp:nvSpPr>
      <dsp:spPr>
        <a:xfrm>
          <a:off x="-4226994" y="-648562"/>
          <a:ext cx="5036440" cy="5036440"/>
        </a:xfrm>
        <a:prstGeom prst="blockArc">
          <a:avLst>
            <a:gd name="adj1" fmla="val 18900000"/>
            <a:gd name="adj2" fmla="val 2700000"/>
            <a:gd name="adj3" fmla="val 429"/>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AB0DDF-E56D-45DD-A134-6849CEA9D17C}">
      <dsp:nvSpPr>
        <dsp:cNvPr id="0" name=""/>
        <dsp:cNvSpPr/>
      </dsp:nvSpPr>
      <dsp:spPr>
        <a:xfrm>
          <a:off x="424086" y="287478"/>
          <a:ext cx="8669854" cy="5752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6610"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WHO Sustainable Development Goals (SDG 3 – Good Health and Wellbeing).</a:t>
          </a:r>
        </a:p>
      </dsp:txBody>
      <dsp:txXfrm>
        <a:off x="424086" y="287478"/>
        <a:ext cx="8669854" cy="575256"/>
      </dsp:txXfrm>
    </dsp:sp>
    <dsp:sp modelId="{F189B24C-EBF2-43F7-9550-8FDB141FEF5A}">
      <dsp:nvSpPr>
        <dsp:cNvPr id="0" name=""/>
        <dsp:cNvSpPr/>
      </dsp:nvSpPr>
      <dsp:spPr>
        <a:xfrm>
          <a:off x="64551" y="215571"/>
          <a:ext cx="719070" cy="71907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B5F43A-B0D4-4A96-AFEF-B5EE624F8055}">
      <dsp:nvSpPr>
        <dsp:cNvPr id="0" name=""/>
        <dsp:cNvSpPr/>
      </dsp:nvSpPr>
      <dsp:spPr>
        <a:xfrm>
          <a:off x="753894" y="1150512"/>
          <a:ext cx="8340047" cy="5752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6610"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UK public health strategies promoting long-term health improvement</a:t>
          </a:r>
          <a:r>
            <a:rPr lang="en-US" sz="1700" kern="1200" dirty="0"/>
            <a:t>.</a:t>
          </a:r>
        </a:p>
      </dsp:txBody>
      <dsp:txXfrm>
        <a:off x="753894" y="1150512"/>
        <a:ext cx="8340047" cy="575256"/>
      </dsp:txXfrm>
    </dsp:sp>
    <dsp:sp modelId="{58ADF478-C016-4B56-BFDC-B008B97E9A66}">
      <dsp:nvSpPr>
        <dsp:cNvPr id="0" name=""/>
        <dsp:cNvSpPr/>
      </dsp:nvSpPr>
      <dsp:spPr>
        <a:xfrm>
          <a:off x="394359" y="1078605"/>
          <a:ext cx="719070" cy="71907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049AFE-C576-4DE4-A884-448CDBF107A4}">
      <dsp:nvSpPr>
        <dsp:cNvPr id="0" name=""/>
        <dsp:cNvSpPr/>
      </dsp:nvSpPr>
      <dsp:spPr>
        <a:xfrm>
          <a:off x="753894" y="2013546"/>
          <a:ext cx="8340047" cy="5752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6610"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Environmental sustainability policies within healthcare systems (Dahlgren &amp; Whitehead, 2007).</a:t>
          </a:r>
        </a:p>
      </dsp:txBody>
      <dsp:txXfrm>
        <a:off x="753894" y="2013546"/>
        <a:ext cx="8340047" cy="575256"/>
      </dsp:txXfrm>
    </dsp:sp>
    <dsp:sp modelId="{59C056E5-2C79-450C-A155-CB62252CBE20}">
      <dsp:nvSpPr>
        <dsp:cNvPr id="0" name=""/>
        <dsp:cNvSpPr/>
      </dsp:nvSpPr>
      <dsp:spPr>
        <a:xfrm>
          <a:off x="394359" y="1941639"/>
          <a:ext cx="719070" cy="71907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F1827D-493A-42B2-85C9-9A928F523909}">
      <dsp:nvSpPr>
        <dsp:cNvPr id="0" name=""/>
        <dsp:cNvSpPr/>
      </dsp:nvSpPr>
      <dsp:spPr>
        <a:xfrm>
          <a:off x="424086" y="2876581"/>
          <a:ext cx="8669854" cy="5752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6610"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Health in All Policies approach encouraging cross-sector collaboration</a:t>
          </a:r>
          <a:r>
            <a:rPr lang="en-US" sz="2200" kern="1200" dirty="0"/>
            <a:t>.</a:t>
          </a:r>
        </a:p>
      </dsp:txBody>
      <dsp:txXfrm>
        <a:off x="424086" y="2876581"/>
        <a:ext cx="8669854" cy="575256"/>
      </dsp:txXfrm>
    </dsp:sp>
    <dsp:sp modelId="{6CA5F21D-254B-4924-866B-F7EE3CA7C72B}">
      <dsp:nvSpPr>
        <dsp:cNvPr id="0" name=""/>
        <dsp:cNvSpPr/>
      </dsp:nvSpPr>
      <dsp:spPr>
        <a:xfrm>
          <a:off x="64551" y="2804673"/>
          <a:ext cx="719070" cy="71907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AC7A8E-56E4-4CBB-AD75-5EE2D7A4710C}">
      <dsp:nvSpPr>
        <dsp:cNvPr id="0" name=""/>
        <dsp:cNvSpPr/>
      </dsp:nvSpPr>
      <dsp:spPr>
        <a:xfrm>
          <a:off x="0" y="3699669"/>
          <a:ext cx="8454807" cy="809397"/>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kern="1200" dirty="0"/>
            <a:t>Preventive healthcare reducing long-term costs and disease burden (NHS England, 2019).</a:t>
          </a:r>
        </a:p>
      </dsp:txBody>
      <dsp:txXfrm>
        <a:off x="0" y="3699669"/>
        <a:ext cx="8454807" cy="809397"/>
      </dsp:txXfrm>
    </dsp:sp>
    <dsp:sp modelId="{9AD8D154-5CFB-4727-9587-6DC71319E651}">
      <dsp:nvSpPr>
        <dsp:cNvPr id="0" name=""/>
        <dsp:cNvSpPr/>
      </dsp:nvSpPr>
      <dsp:spPr>
        <a:xfrm rot="10800000">
          <a:off x="0" y="2466957"/>
          <a:ext cx="8454807" cy="1244852"/>
        </a:xfrm>
        <a:prstGeom prst="upArrowCallou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kern="1200" dirty="0"/>
            <a:t>Integrated care systems linking hospitals, social care and community services.</a:t>
          </a:r>
        </a:p>
      </dsp:txBody>
      <dsp:txXfrm rot="10800000">
        <a:off x="0" y="2466957"/>
        <a:ext cx="8454807" cy="808867"/>
      </dsp:txXfrm>
    </dsp:sp>
    <dsp:sp modelId="{63FCC8AB-FD95-43D1-96B9-9458E9CAFFA3}">
      <dsp:nvSpPr>
        <dsp:cNvPr id="0" name=""/>
        <dsp:cNvSpPr/>
      </dsp:nvSpPr>
      <dsp:spPr>
        <a:xfrm rot="10800000">
          <a:off x="0" y="1234245"/>
          <a:ext cx="8454807" cy="1244852"/>
        </a:xfrm>
        <a:prstGeom prst="upArrowCallou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kern="1200" dirty="0"/>
            <a:t>Community healthcare programs supporting vulnerable populations (Black, 2021).</a:t>
          </a:r>
        </a:p>
      </dsp:txBody>
      <dsp:txXfrm rot="10800000">
        <a:off x="0" y="1234245"/>
        <a:ext cx="8454807" cy="808867"/>
      </dsp:txXfrm>
    </dsp:sp>
    <dsp:sp modelId="{7ABC8E79-5C2C-4C95-B7C3-039103F628DB}">
      <dsp:nvSpPr>
        <dsp:cNvPr id="0" name=""/>
        <dsp:cNvSpPr/>
      </dsp:nvSpPr>
      <dsp:spPr>
        <a:xfrm rot="10800000">
          <a:off x="0" y="1533"/>
          <a:ext cx="8454807" cy="1244852"/>
        </a:xfrm>
        <a:prstGeom prst="upArrowCallou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kern="1200" dirty="0"/>
            <a:t>Telehealth services improving access to care.</a:t>
          </a:r>
        </a:p>
      </dsp:txBody>
      <dsp:txXfrm rot="10800000">
        <a:off x="0" y="1533"/>
        <a:ext cx="8454807" cy="8088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9CE5E-1429-43F9-A8DF-54DA87D19020}">
      <dsp:nvSpPr>
        <dsp:cNvPr id="0" name=""/>
        <dsp:cNvSpPr/>
      </dsp:nvSpPr>
      <dsp:spPr>
        <a:xfrm>
          <a:off x="-7119764" y="-1088340"/>
          <a:ext cx="8472843" cy="8472843"/>
        </a:xfrm>
        <a:prstGeom prst="blockArc">
          <a:avLst>
            <a:gd name="adj1" fmla="val 18900000"/>
            <a:gd name="adj2" fmla="val 2700000"/>
            <a:gd name="adj3" fmla="val 255"/>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CDF54F7-D246-4951-854A-9240029380B0}">
      <dsp:nvSpPr>
        <dsp:cNvPr id="0" name=""/>
        <dsp:cNvSpPr/>
      </dsp:nvSpPr>
      <dsp:spPr>
        <a:xfrm>
          <a:off x="590803" y="393384"/>
          <a:ext cx="8646848" cy="78727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489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Health, wellbeing and sustainable development are closely interconnected concepts.</a:t>
          </a:r>
        </a:p>
      </dsp:txBody>
      <dsp:txXfrm>
        <a:off x="590803" y="393384"/>
        <a:ext cx="8646848" cy="787272"/>
      </dsp:txXfrm>
    </dsp:sp>
    <dsp:sp modelId="{997755E3-0527-4C6F-AB99-B18C9C333B3A}">
      <dsp:nvSpPr>
        <dsp:cNvPr id="0" name=""/>
        <dsp:cNvSpPr/>
      </dsp:nvSpPr>
      <dsp:spPr>
        <a:xfrm>
          <a:off x="98758" y="294975"/>
          <a:ext cx="984090" cy="984090"/>
        </a:xfrm>
        <a:prstGeom prst="ellipse">
          <a:avLst/>
        </a:prstGeom>
        <a:solidFill>
          <a:schemeClr val="lt1">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81A756-57AE-4844-8F5F-57C138727A5F}">
      <dsp:nvSpPr>
        <dsp:cNvPr id="0" name=""/>
        <dsp:cNvSpPr/>
      </dsp:nvSpPr>
      <dsp:spPr>
        <a:xfrm>
          <a:off x="1154939" y="1573914"/>
          <a:ext cx="8082711" cy="787272"/>
        </a:xfrm>
        <a:prstGeom prst="rect">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489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Modern healthcare systems increasingly integrate holistic approaches to improve population health.</a:t>
          </a:r>
        </a:p>
      </dsp:txBody>
      <dsp:txXfrm>
        <a:off x="1154939" y="1573914"/>
        <a:ext cx="8082711" cy="787272"/>
      </dsp:txXfrm>
    </dsp:sp>
    <dsp:sp modelId="{442B539C-2CC8-4DC0-9D19-272AB89290D6}">
      <dsp:nvSpPr>
        <dsp:cNvPr id="0" name=""/>
        <dsp:cNvSpPr/>
      </dsp:nvSpPr>
      <dsp:spPr>
        <a:xfrm>
          <a:off x="662894" y="1475505"/>
          <a:ext cx="984090" cy="984090"/>
        </a:xfrm>
        <a:prstGeom prst="ellipse">
          <a:avLst/>
        </a:prstGeom>
        <a:solidFill>
          <a:schemeClr val="lt1">
            <a:hueOff val="0"/>
            <a:satOff val="0"/>
            <a:lumOff val="0"/>
            <a:alphaOff val="0"/>
          </a:schemeClr>
        </a:solidFill>
        <a:ln w="25400" cap="flat" cmpd="sng" algn="ctr">
          <a:solidFill>
            <a:schemeClr val="accent4">
              <a:hueOff val="-1116192"/>
              <a:satOff val="6725"/>
              <a:lumOff val="539"/>
              <a:alphaOff val="0"/>
            </a:schemeClr>
          </a:solidFill>
          <a:prstDash val="solid"/>
        </a:ln>
        <a:effectLst/>
      </dsp:spPr>
      <dsp:style>
        <a:lnRef idx="2">
          <a:scrgbClr r="0" g="0" b="0"/>
        </a:lnRef>
        <a:fillRef idx="1">
          <a:scrgbClr r="0" g="0" b="0"/>
        </a:fillRef>
        <a:effectRef idx="0">
          <a:scrgbClr r="0" g="0" b="0"/>
        </a:effectRef>
        <a:fontRef idx="minor"/>
      </dsp:style>
    </dsp:sp>
    <dsp:sp modelId="{8BEF8CD2-5E1C-49F6-9C8E-916B06F1F3E2}">
      <dsp:nvSpPr>
        <dsp:cNvPr id="0" name=""/>
        <dsp:cNvSpPr/>
      </dsp:nvSpPr>
      <dsp:spPr>
        <a:xfrm>
          <a:off x="1328084" y="2754445"/>
          <a:ext cx="7909567" cy="787272"/>
        </a:xfrm>
        <a:prstGeom prst="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489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Policies, public health initiatives and service delivery models support these goals.</a:t>
          </a:r>
        </a:p>
      </dsp:txBody>
      <dsp:txXfrm>
        <a:off x="1328084" y="2754445"/>
        <a:ext cx="7909567" cy="787272"/>
      </dsp:txXfrm>
    </dsp:sp>
    <dsp:sp modelId="{92C0086B-2747-4FDB-8E80-2252E09D0C19}">
      <dsp:nvSpPr>
        <dsp:cNvPr id="0" name=""/>
        <dsp:cNvSpPr/>
      </dsp:nvSpPr>
      <dsp:spPr>
        <a:xfrm>
          <a:off x="836039" y="2656036"/>
          <a:ext cx="984090" cy="984090"/>
        </a:xfrm>
        <a:prstGeom prst="ellipse">
          <a:avLst/>
        </a:prstGeom>
        <a:solidFill>
          <a:schemeClr val="lt1">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sp>
    <dsp:sp modelId="{8AEC84B7-8C16-443C-A483-8CF13A9BD5D2}">
      <dsp:nvSpPr>
        <dsp:cNvPr id="0" name=""/>
        <dsp:cNvSpPr/>
      </dsp:nvSpPr>
      <dsp:spPr>
        <a:xfrm>
          <a:off x="1154939" y="3934975"/>
          <a:ext cx="8082711" cy="787272"/>
        </a:xfrm>
        <a:prstGeom prst="rect">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489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However, challenges such as inequalities and funding barriers remain.</a:t>
          </a:r>
        </a:p>
      </dsp:txBody>
      <dsp:txXfrm>
        <a:off x="1154939" y="3934975"/>
        <a:ext cx="8082711" cy="787272"/>
      </dsp:txXfrm>
    </dsp:sp>
    <dsp:sp modelId="{5A34CE68-2CDA-4E60-A312-52AA81C450CC}">
      <dsp:nvSpPr>
        <dsp:cNvPr id="0" name=""/>
        <dsp:cNvSpPr/>
      </dsp:nvSpPr>
      <dsp:spPr>
        <a:xfrm>
          <a:off x="662894" y="3836566"/>
          <a:ext cx="984090" cy="984090"/>
        </a:xfrm>
        <a:prstGeom prst="ellipse">
          <a:avLst/>
        </a:prstGeom>
        <a:solidFill>
          <a:schemeClr val="lt1">
            <a:hueOff val="0"/>
            <a:satOff val="0"/>
            <a:lumOff val="0"/>
            <a:alphaOff val="0"/>
          </a:schemeClr>
        </a:solidFill>
        <a:ln w="25400" cap="flat" cmpd="sng" algn="ctr">
          <a:solidFill>
            <a:schemeClr val="accent4">
              <a:hueOff val="-3348577"/>
              <a:satOff val="20174"/>
              <a:lumOff val="1617"/>
              <a:alphaOff val="0"/>
            </a:schemeClr>
          </a:solidFill>
          <a:prstDash val="solid"/>
        </a:ln>
        <a:effectLst/>
      </dsp:spPr>
      <dsp:style>
        <a:lnRef idx="2">
          <a:scrgbClr r="0" g="0" b="0"/>
        </a:lnRef>
        <a:fillRef idx="1">
          <a:scrgbClr r="0" g="0" b="0"/>
        </a:fillRef>
        <a:effectRef idx="0">
          <a:scrgbClr r="0" g="0" b="0"/>
        </a:effectRef>
        <a:fontRef idx="minor"/>
      </dsp:style>
    </dsp:sp>
    <dsp:sp modelId="{C9D24337-9915-45EB-A042-E56E6DB759F8}">
      <dsp:nvSpPr>
        <dsp:cNvPr id="0" name=""/>
        <dsp:cNvSpPr/>
      </dsp:nvSpPr>
      <dsp:spPr>
        <a:xfrm>
          <a:off x="590803" y="5115506"/>
          <a:ext cx="8646848" cy="787272"/>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24897"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t>Future healthcare strategies must </a:t>
          </a:r>
          <a:r>
            <a:rPr lang="en-US" sz="2400" kern="1200" dirty="0" err="1"/>
            <a:t>prioritise</a:t>
          </a:r>
          <a:r>
            <a:rPr lang="en-US" sz="2400" kern="1200" dirty="0"/>
            <a:t> prevention, sustainability and equitable access to services.</a:t>
          </a:r>
        </a:p>
      </dsp:txBody>
      <dsp:txXfrm>
        <a:off x="590803" y="5115506"/>
        <a:ext cx="8646848" cy="787272"/>
      </dsp:txXfrm>
    </dsp:sp>
    <dsp:sp modelId="{EABF2222-3A0B-4235-8FFA-D7915CBD5F49}">
      <dsp:nvSpPr>
        <dsp:cNvPr id="0" name=""/>
        <dsp:cNvSpPr/>
      </dsp:nvSpPr>
      <dsp:spPr>
        <a:xfrm>
          <a:off x="98758" y="5017097"/>
          <a:ext cx="984090" cy="984090"/>
        </a:xfrm>
        <a:prstGeom prst="ellipse">
          <a:avLst/>
        </a:prstGeom>
        <a:solidFill>
          <a:schemeClr val="lt1">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B783DA-0DF6-408C-9FC4-BE863C6E7154}" type="datetimeFigureOut">
              <a:rPr lang="en-US" smtClean="0"/>
              <a:t>3/24/2026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DCA7E8-4E70-44BF-AC11-F0FD1BF0AA15}" type="slidenum">
              <a:rPr lang="en-US" smtClean="0"/>
              <a:t>‹#›</a:t>
            </a:fld>
            <a:endParaRPr lang="en-US"/>
          </a:p>
        </p:txBody>
      </p:sp>
    </p:spTree>
    <p:extLst>
      <p:ext uri="{BB962C8B-B14F-4D97-AF65-F5344CB8AC3E}">
        <p14:creationId xmlns:p14="http://schemas.microsoft.com/office/powerpoint/2010/main" val="2708725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morning/afternoon. It is my pleasure, and today I would present you with the theme, Health, Wellbeing and Sustainable Development in Health and Social Care. This presentation will determine the relationship between these three key concepts and the impact they have on the provision of health and social care services. I shall start with the explanation of the most significant terms of health, wellbeing and sustainable development. At that point, I will speak about theoretical views and policy twigs that facilitate these thoughts. I will also discuss the way in which these strategies have been incorporated in the healthcare services, public health programs and plans to decrease disparities in accessing healthcare.</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1</a:t>
            </a:fld>
            <a:endParaRPr lang="en-US"/>
          </a:p>
        </p:txBody>
      </p:sp>
    </p:spTree>
    <p:extLst>
      <p:ext uri="{BB962C8B-B14F-4D97-AF65-F5344CB8AC3E}">
        <p14:creationId xmlns:p14="http://schemas.microsoft.com/office/powerpoint/2010/main" val="2496822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modern health and social care systems rely heavily on health and wellbeing as important elements. In the past, the primary idea of healthcare was to cure the illnesses whereas currently, there is more concentration on prevention and wellbeing in general. It is also important to take sustainable development into consideration since healthcare systems need to make sure that the available resources are used in a sustainable manner that would allow benefiting future generations. Uniting health, wellbeing and sustainability are useful in building stronger and healthier health systems. This presentation will look at the application of these concepts in healthcare policies and practices and how they help in achievement of better health outcomes and service delivery.</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2</a:t>
            </a:fld>
            <a:endParaRPr lang="en-US"/>
          </a:p>
        </p:txBody>
      </p:sp>
    </p:spTree>
    <p:extLst>
      <p:ext uri="{BB962C8B-B14F-4D97-AF65-F5344CB8AC3E}">
        <p14:creationId xmlns:p14="http://schemas.microsoft.com/office/powerpoint/2010/main" val="501703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order to get a picture of the issue, it is notable to introduce three concepts: health, wellbeing and sustainable development. According to the definition of the World Health Organization, health is a status of perfect physical, mental and social wellbeing but not merely the lack of a disease. Wellbeing is a wider term that encompasses emotional, psychological and social gratification in life. Sustainable development implies that people must satisfy the current generation without leaving the future generation without capacity to satisfy themselves. The concepts are directly related to each other since actionable policies and sustainable healthcare resource use are important to achieve the improved wellbeing and healthy community.</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3</a:t>
            </a:fld>
            <a:endParaRPr lang="en-US"/>
          </a:p>
        </p:txBody>
      </p:sp>
    </p:spTree>
    <p:extLst>
      <p:ext uri="{BB962C8B-B14F-4D97-AF65-F5344CB8AC3E}">
        <p14:creationId xmlns:p14="http://schemas.microsoft.com/office/powerpoint/2010/main" val="7144927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 and social care inclusion of health, wellbeing and sustainability is becoming all the more significant. There is a shift in the healthcare systems where emphasis is laid on prevention instead of only curing the condition once it has developed. Advanced wellbeing contributes to the enhancement of the quality of life and decreases the burden of the disease in the long run. The other objective of sustainable healthcare practices is environmental impact reduction and efficient use of resources. To illustrate, hospitals can be reduced by encouraging healthy lifestyles and care in the community, among others. The combination of these methods will help healthcare systems to provide improved services and enhance the health of the population in the future as well as make healthcare accessible and effective.</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4</a:t>
            </a:fld>
            <a:endParaRPr lang="en-US"/>
          </a:p>
        </p:txBody>
      </p:sp>
    </p:spTree>
    <p:extLst>
      <p:ext uri="{BB962C8B-B14F-4D97-AF65-F5344CB8AC3E}">
        <p14:creationId xmlns:p14="http://schemas.microsoft.com/office/powerpoint/2010/main" val="2284085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is a tendency to use whole-person approaches to the modern healthcare system, brought about by the integration of health and wellbeing services. It implies that medical practitioners look at the physical, mental as well as social facets of the health of an individual. As an example, primary healthcare services usually involve mental health assistance and lifestyle counselling. Healthier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that involve exercising and eating healthy foods are also promoted by community wellbeing programs. To deliver holistic care, multidisciplinary teams comprising of doctors, nurses, social workers and psychologists are working together. All these combined methods are used to focus on the broader impacts that contribute to health and can positively affect the overall patient outcomes and long-term wellbeing.</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5</a:t>
            </a:fld>
            <a:endParaRPr lang="en-US"/>
          </a:p>
        </p:txBody>
      </p:sp>
    </p:spTree>
    <p:extLst>
      <p:ext uri="{BB962C8B-B14F-4D97-AF65-F5344CB8AC3E}">
        <p14:creationId xmlns:p14="http://schemas.microsoft.com/office/powerpoint/2010/main" val="4040942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Integrated Care Systems (ICS) that have been implemented in the United Kingdom in the NHS is a good example of integrating health and wellbeing approaches. These systems unite health providers with local authorities and local community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so as to work in liaison. They aim to enhance health of the populations through prevention, early intervention and coordinated care. Integrated care systems will decrease hospital admissions and enhance patient outcomes by targeting at the broad determinants of health. This strategy illustrates that policy, alliance and sustainable healthcare measures can combine in providing better service provision.</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6</a:t>
            </a:fld>
            <a:endParaRPr lang="en-US"/>
          </a:p>
        </p:txBody>
      </p:sp>
    </p:spTree>
    <p:extLst>
      <p:ext uri="{BB962C8B-B14F-4D97-AF65-F5344CB8AC3E}">
        <p14:creationId xmlns:p14="http://schemas.microsoft.com/office/powerpoint/2010/main" val="18346003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Global health policy has taken sustainable development as an issue. The most notable one is the United Nations Sustainable Development Goals, the goal numbered three, which deals with healthy living and wellbeing of everyone. The Health in All Policies approach is also practiced by many governments and health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involves coordination between the various sectors including education, housing and environment in order to enhance health outcomes. These policies are cognizant of the fact that health is a multidimensional aspect that cannot be attributed to the treatment services. Encouraging sustainability in policy allows making the healthcare systems effective and available to the upcoming generations.</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7</a:t>
            </a:fld>
            <a:endParaRPr lang="en-US"/>
          </a:p>
        </p:txBody>
      </p:sp>
    </p:spTree>
    <p:extLst>
      <p:ext uri="{BB962C8B-B14F-4D97-AF65-F5344CB8AC3E}">
        <p14:creationId xmlns:p14="http://schemas.microsoft.com/office/powerpoint/2010/main" val="12181216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a number of theoretical frameworks that can be used in the explanation of how health and wellbeing are affected by various factors. Biopsychosocial model is one significant model and it postulates that biological, psychological and social factors influence health outcomes. The other important model is the social determinants of health model, which emphasizes on the influence of income, education, housing and environment as factors that impact health outcomes. These models reveal that medical care does not necessarily determine health, but rather the social and environmental conditions can also be said to influence the determination of health. These theoretical approaches aid policymakers and medical practitioners in coming up with better policies to enhance health and wellbeing.</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8</a:t>
            </a:fld>
            <a:endParaRPr lang="en-US"/>
          </a:p>
        </p:txBody>
      </p:sp>
    </p:spTree>
    <p:extLst>
      <p:ext uri="{BB962C8B-B14F-4D97-AF65-F5344CB8AC3E}">
        <p14:creationId xmlns:p14="http://schemas.microsoft.com/office/powerpoint/2010/main" val="10067228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Governance structures and policies are very important in encouraging health and wellbeing. Elaborately, in the United Kingdom, the NHS Long Term Plan focuses on prevention, early intervention and community-based care. The improvement of mental health services and health inequalities policies are also involved. Governments are also taking up measures to ensure that healthcare systems are more environmentally friendly through minimization of carbon emission, and efficient use of resources. These policies may not be implemented socially, however, due to the constraints of funding, shortage of workforce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constraints. Nevertheless, regardless of such problems, good governance is critical towards realizing sustainable healthcare systems.</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9</a:t>
            </a:fld>
            <a:endParaRPr lang="en-US"/>
          </a:p>
        </p:txBody>
      </p:sp>
    </p:spTree>
    <p:extLst>
      <p:ext uri="{BB962C8B-B14F-4D97-AF65-F5344CB8AC3E}">
        <p14:creationId xmlns:p14="http://schemas.microsoft.com/office/powerpoint/2010/main" val="3922971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provision of healthcare services has adapted into embracing the principles of health, wellbeing and sustainability. The examples include telehealth usage, where the patients are able to consult with a doctor and have communication through the Internet, making the process more accessible and minimizing the impact of the emissions during traveling. Other community health programs include the development of preventative care and health education to the community. Hospitals, social services and community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are newcomers to work together on the provision of integrated care. The models of this service delivery are useful in enhancing patient experiences, lowering healthcare costs and making better utilization of resources and contribute to long-term changes in the health of a population.</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10</a:t>
            </a:fld>
            <a:endParaRPr lang="en-US"/>
          </a:p>
        </p:txBody>
      </p:sp>
    </p:spTree>
    <p:extLst>
      <p:ext uri="{BB962C8B-B14F-4D97-AF65-F5344CB8AC3E}">
        <p14:creationId xmlns:p14="http://schemas.microsoft.com/office/powerpoint/2010/main" val="1878575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preventive and wellbeing initiatives are the basic functions of improving health among the population. Health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governments conduct promotions to promote healthier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create awareness about valuable health concerns. These are anti-smoking and anti-obesity promotion programs in the form of healthy eating and exercise. Stigma against mental health awareness campaigns also serve to reduce stigma and bring people out to seek help. Environmental health programs encourage clean air and physical transportation, i.e., cycling and walking. Collectively, the initiatives foster the healthier society and lessen the burden on the health systems.</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11</a:t>
            </a:fld>
            <a:endParaRPr lang="en-US"/>
          </a:p>
        </p:txBody>
      </p:sp>
    </p:spTree>
    <p:extLst>
      <p:ext uri="{BB962C8B-B14F-4D97-AF65-F5344CB8AC3E}">
        <p14:creationId xmlns:p14="http://schemas.microsoft.com/office/powerpoint/2010/main" val="2908212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of the significant issues in health and social care systems is equity and access to healthcare. Societies face the problem of inequity based on income, geographical areas and social status. As an illustration, populations residing in low-income neighborhoods are not always able to have access to either healthcare services or favorable living conditions. Inequalities may cause worse health results and lack of wellbeing. These are solved by governments and health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such as identifying targeted interventions, universal healthcare and services to communities. The provision of healthcare that is both equitable and fair is necessary to enhancing the health of the population and ensuring social justice.</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12</a:t>
            </a:fld>
            <a:endParaRPr lang="en-US"/>
          </a:p>
        </p:txBody>
      </p:sp>
    </p:spTree>
    <p:extLst>
      <p:ext uri="{BB962C8B-B14F-4D97-AF65-F5344CB8AC3E}">
        <p14:creationId xmlns:p14="http://schemas.microsoft.com/office/powerpoint/2010/main" val="1276269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Even though integrated health and wellbeing approaches are associated with numerous advantages, they also present some obstacles. These approaches aid in preventing and enhancing coordination among the healthcare services and such is one strength. They are also capable of bringing positive patient outcomes and low healthcare expenses. Nevertheless, barriers to instating these strategies include cost which may include lack of money, employee shortage and organizational bottlenecks. Moreover, healthcare disparities have been ongoing in most areas. Nevertheless, further investment in integrated and sustainable approaches to healthcare is required to enhance the population health and one that will secure a sustainable healthcare delivery in the long run.</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13</a:t>
            </a:fld>
            <a:endParaRPr lang="en-US"/>
          </a:p>
        </p:txBody>
      </p:sp>
    </p:spTree>
    <p:extLst>
      <p:ext uri="{BB962C8B-B14F-4D97-AF65-F5344CB8AC3E}">
        <p14:creationId xmlns:p14="http://schemas.microsoft.com/office/powerpoint/2010/main" val="41845997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conclude, health, wellbeing and sustainable development are the terms which are closely related in the contemporary health and social care settings. The combination of these strategies will aid in the enhancement of service delivery, preventive healthcare, and expanding determinants of health. Achievement of these goals is attributes to policies, theoretical frameworks and even public health initiatives. Nonetheless, there is still the problem of healthcare inequity, budget constraints and implementation factors. Healthcare system should keep prevention and collaboration as well as equal access to services, in order to produce healthier and more sustainable communities.</a:t>
            </a:r>
          </a:p>
          <a:p>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14</a:t>
            </a:fld>
            <a:endParaRPr lang="en-US"/>
          </a:p>
        </p:txBody>
      </p:sp>
    </p:spTree>
    <p:extLst>
      <p:ext uri="{BB962C8B-B14F-4D97-AF65-F5344CB8AC3E}">
        <p14:creationId xmlns:p14="http://schemas.microsoft.com/office/powerpoint/2010/main" val="1521297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dirty="0"/>
          </a:p>
        </p:txBody>
      </p:sp>
      <p:sp>
        <p:nvSpPr>
          <p:cNvPr id="4" name="Slide Number Placeholder 3"/>
          <p:cNvSpPr>
            <a:spLocks noGrp="1"/>
          </p:cNvSpPr>
          <p:nvPr>
            <p:ph type="sldNum" sz="quarter" idx="5"/>
          </p:nvPr>
        </p:nvSpPr>
        <p:spPr/>
        <p:txBody>
          <a:bodyPr/>
          <a:lstStyle/>
          <a:p>
            <a:fld id="{1BDCA7E8-4E70-44BF-AC11-F0FD1BF0AA15}" type="slidenum">
              <a:rPr lang="en-US" smtClean="0"/>
              <a:t>15</a:t>
            </a:fld>
            <a:endParaRPr lang="en-US"/>
          </a:p>
        </p:txBody>
      </p:sp>
    </p:spTree>
    <p:extLst>
      <p:ext uri="{BB962C8B-B14F-4D97-AF65-F5344CB8AC3E}">
        <p14:creationId xmlns:p14="http://schemas.microsoft.com/office/powerpoint/2010/main" val="1924556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sv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svg"/><Relationship Id="rId9" Type="http://schemas.openxmlformats.org/officeDocument/2006/relationships/image" Target="../media/image7.svg"/><Relationship Id="rId14" Type="http://schemas.openxmlformats.org/officeDocument/2006/relationships/image" Target="../media/image12.pn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5.svg"/><Relationship Id="rId1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image" Target="../media/image13.png"/><Relationship Id="rId12" Type="http://schemas.openxmlformats.org/officeDocument/2006/relationships/image" Target="../media/image14.png"/><Relationship Id="rId17" Type="http://schemas.openxmlformats.org/officeDocument/2006/relationships/diagramColors" Target="../diagrams/colors1.xml"/><Relationship Id="rId2" Type="http://schemas.openxmlformats.org/officeDocument/2006/relationships/notesSlide" Target="../notesSlides/notesSlide2.xml"/><Relationship Id="rId16" Type="http://schemas.openxmlformats.org/officeDocument/2006/relationships/diagramQuickStyle" Target="../diagrams/quickStyl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svg"/><Relationship Id="rId5" Type="http://schemas.openxmlformats.org/officeDocument/2006/relationships/image" Target="../media/image3.png"/><Relationship Id="rId15" Type="http://schemas.openxmlformats.org/officeDocument/2006/relationships/diagramLayout" Target="../diagrams/layout1.xml"/><Relationship Id="rId10" Type="http://schemas.openxmlformats.org/officeDocument/2006/relationships/image" Target="../media/image8.png"/><Relationship Id="rId4" Type="http://schemas.openxmlformats.org/officeDocument/2006/relationships/image" Target="../media/image2.svg"/><Relationship Id="rId9" Type="http://schemas.openxmlformats.org/officeDocument/2006/relationships/image" Target="../media/image7.svg"/><Relationship Id="rId1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7.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15.sv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17.png"/><Relationship Id="rId18" Type="http://schemas.openxmlformats.org/officeDocument/2006/relationships/diagramColors" Target="../diagrams/colors2.xml"/><Relationship Id="rId3" Type="http://schemas.openxmlformats.org/officeDocument/2006/relationships/image" Target="../media/image14.png"/><Relationship Id="rId7" Type="http://schemas.openxmlformats.org/officeDocument/2006/relationships/image" Target="../media/image3.png"/><Relationship Id="rId12" Type="http://schemas.openxmlformats.org/officeDocument/2006/relationships/image" Target="../media/image7.svg"/><Relationship Id="rId17" Type="http://schemas.openxmlformats.org/officeDocument/2006/relationships/diagramQuickStyle" Target="../diagrams/quickStyle2.xml"/><Relationship Id="rId2" Type="http://schemas.openxmlformats.org/officeDocument/2006/relationships/notesSlide" Target="../notesSlides/notesSlide4.xml"/><Relationship Id="rId16" Type="http://schemas.openxmlformats.org/officeDocument/2006/relationships/diagramLayout" Target="../diagrams/layout2.xml"/><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6.png"/><Relationship Id="rId5" Type="http://schemas.openxmlformats.org/officeDocument/2006/relationships/image" Target="../media/image1.png"/><Relationship Id="rId15" Type="http://schemas.openxmlformats.org/officeDocument/2006/relationships/diagramData" Target="../diagrams/data2.xml"/><Relationship Id="rId10" Type="http://schemas.openxmlformats.org/officeDocument/2006/relationships/image" Target="../media/image9.svg"/><Relationship Id="rId19" Type="http://schemas.microsoft.com/office/2007/relationships/diagramDrawing" Target="../diagrams/drawing2.xml"/><Relationship Id="rId4" Type="http://schemas.openxmlformats.org/officeDocument/2006/relationships/image" Target="../media/image15.svg"/><Relationship Id="rId9" Type="http://schemas.openxmlformats.org/officeDocument/2006/relationships/image" Target="../media/image8.png"/><Relationship Id="rId14" Type="http://schemas.openxmlformats.org/officeDocument/2006/relationships/image" Target="../media/image18.png"/></Relationships>
</file>

<file path=ppt/slides/_rels/slide5.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14.png"/><Relationship Id="rId7"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5.svg"/><Relationship Id="rId9"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20.jpeg"/><Relationship Id="rId18" Type="http://schemas.openxmlformats.org/officeDocument/2006/relationships/image" Target="../media/image25.svg"/><Relationship Id="rId3" Type="http://schemas.openxmlformats.org/officeDocument/2006/relationships/image" Target="../media/image14.png"/><Relationship Id="rId21" Type="http://schemas.openxmlformats.org/officeDocument/2006/relationships/diagramQuickStyle" Target="../diagrams/quickStyle3.xml"/><Relationship Id="rId7" Type="http://schemas.openxmlformats.org/officeDocument/2006/relationships/image" Target="../media/image3.png"/><Relationship Id="rId12" Type="http://schemas.openxmlformats.org/officeDocument/2006/relationships/image" Target="../media/image7.svg"/><Relationship Id="rId17" Type="http://schemas.openxmlformats.org/officeDocument/2006/relationships/image" Target="../media/image24.png"/><Relationship Id="rId2" Type="http://schemas.openxmlformats.org/officeDocument/2006/relationships/notesSlide" Target="../notesSlides/notesSlide6.xml"/><Relationship Id="rId16" Type="http://schemas.openxmlformats.org/officeDocument/2006/relationships/image" Target="../media/image23.png"/><Relationship Id="rId20" Type="http://schemas.openxmlformats.org/officeDocument/2006/relationships/diagramLayout" Target="../diagrams/layout3.xml"/><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6.png"/><Relationship Id="rId5" Type="http://schemas.openxmlformats.org/officeDocument/2006/relationships/image" Target="../media/image1.png"/><Relationship Id="rId15" Type="http://schemas.openxmlformats.org/officeDocument/2006/relationships/image" Target="../media/image22.svg"/><Relationship Id="rId23" Type="http://schemas.microsoft.com/office/2007/relationships/diagramDrawing" Target="../diagrams/drawing3.xml"/><Relationship Id="rId10" Type="http://schemas.openxmlformats.org/officeDocument/2006/relationships/image" Target="../media/image9.svg"/><Relationship Id="rId19" Type="http://schemas.openxmlformats.org/officeDocument/2006/relationships/diagramData" Target="../diagrams/data3.xml"/><Relationship Id="rId4" Type="http://schemas.openxmlformats.org/officeDocument/2006/relationships/image" Target="../media/image15.svg"/><Relationship Id="rId9" Type="http://schemas.openxmlformats.org/officeDocument/2006/relationships/image" Target="../media/image8.png"/><Relationship Id="rId14" Type="http://schemas.openxmlformats.org/officeDocument/2006/relationships/image" Target="../media/image21.png"/><Relationship Id="rId22"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20.jpeg"/><Relationship Id="rId18" Type="http://schemas.openxmlformats.org/officeDocument/2006/relationships/image" Target="../media/image25.svg"/><Relationship Id="rId3" Type="http://schemas.openxmlformats.org/officeDocument/2006/relationships/image" Target="../media/image14.png"/><Relationship Id="rId21" Type="http://schemas.openxmlformats.org/officeDocument/2006/relationships/diagramQuickStyle" Target="../diagrams/quickStyle4.xml"/><Relationship Id="rId7" Type="http://schemas.openxmlformats.org/officeDocument/2006/relationships/image" Target="../media/image3.png"/><Relationship Id="rId12" Type="http://schemas.openxmlformats.org/officeDocument/2006/relationships/image" Target="../media/image7.svg"/><Relationship Id="rId17" Type="http://schemas.openxmlformats.org/officeDocument/2006/relationships/image" Target="../media/image24.png"/><Relationship Id="rId2" Type="http://schemas.openxmlformats.org/officeDocument/2006/relationships/notesSlide" Target="../notesSlides/notesSlide7.xml"/><Relationship Id="rId16" Type="http://schemas.openxmlformats.org/officeDocument/2006/relationships/image" Target="../media/image23.png"/><Relationship Id="rId20" Type="http://schemas.openxmlformats.org/officeDocument/2006/relationships/diagramLayout" Target="../diagrams/layout4.xml"/><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6.png"/><Relationship Id="rId5" Type="http://schemas.openxmlformats.org/officeDocument/2006/relationships/image" Target="../media/image1.png"/><Relationship Id="rId15" Type="http://schemas.openxmlformats.org/officeDocument/2006/relationships/image" Target="../media/image22.svg"/><Relationship Id="rId23" Type="http://schemas.microsoft.com/office/2007/relationships/diagramDrawing" Target="../diagrams/drawing4.xml"/><Relationship Id="rId10" Type="http://schemas.openxmlformats.org/officeDocument/2006/relationships/image" Target="../media/image9.svg"/><Relationship Id="rId19" Type="http://schemas.openxmlformats.org/officeDocument/2006/relationships/diagramData" Target="../diagrams/data4.xml"/><Relationship Id="rId4" Type="http://schemas.openxmlformats.org/officeDocument/2006/relationships/image" Target="../media/image15.svg"/><Relationship Id="rId9" Type="http://schemas.openxmlformats.org/officeDocument/2006/relationships/image" Target="../media/image8.png"/><Relationship Id="rId14" Type="http://schemas.openxmlformats.org/officeDocument/2006/relationships/image" Target="../media/image21.png"/><Relationship Id="rId22" Type="http://schemas.openxmlformats.org/officeDocument/2006/relationships/diagramColors" Target="../diagrams/colors4.xml"/></Relationships>
</file>

<file path=ppt/slides/_rels/slide8.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26.png"/><Relationship Id="rId3" Type="http://schemas.openxmlformats.org/officeDocument/2006/relationships/image" Target="../media/image1.png"/><Relationship Id="rId7" Type="http://schemas.openxmlformats.org/officeDocument/2006/relationships/image" Target="../media/image6.png"/><Relationship Id="rId12" Type="http://schemas.openxmlformats.org/officeDocument/2006/relationships/image" Target="../media/image15.sv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14.png"/><Relationship Id="rId5" Type="http://schemas.openxmlformats.org/officeDocument/2006/relationships/image" Target="../media/image3.png"/><Relationship Id="rId15" Type="http://schemas.openxmlformats.org/officeDocument/2006/relationships/image" Target="../media/image28.svg"/><Relationship Id="rId10" Type="http://schemas.openxmlformats.org/officeDocument/2006/relationships/image" Target="../media/image9.svg"/><Relationship Id="rId4" Type="http://schemas.openxmlformats.org/officeDocument/2006/relationships/image" Target="../media/image2.svg"/><Relationship Id="rId9" Type="http://schemas.openxmlformats.org/officeDocument/2006/relationships/image" Target="../media/image8.png"/><Relationship Id="rId14" Type="http://schemas.openxmlformats.org/officeDocument/2006/relationships/image" Target="../media/image27.png"/></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25.svg"/><Relationship Id="rId3" Type="http://schemas.openxmlformats.org/officeDocument/2006/relationships/image" Target="../media/image6.png"/><Relationship Id="rId7" Type="http://schemas.openxmlformats.org/officeDocument/2006/relationships/image" Target="../media/image2.svg"/><Relationship Id="rId12"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png"/><Relationship Id="rId11" Type="http://schemas.openxmlformats.org/officeDocument/2006/relationships/image" Target="../media/image15.svg"/><Relationship Id="rId5" Type="http://schemas.openxmlformats.org/officeDocument/2006/relationships/image" Target="../media/image29.png"/><Relationship Id="rId10" Type="http://schemas.openxmlformats.org/officeDocument/2006/relationships/image" Target="../media/image14.png"/><Relationship Id="rId4" Type="http://schemas.openxmlformats.org/officeDocument/2006/relationships/image" Target="../media/image7.svg"/><Relationship Id="rId9" Type="http://schemas.openxmlformats.org/officeDocument/2006/relationships/image" Target="../media/image4.svg"/></Relationships>
</file>

<file path=ppt/slides/_rels/slide10.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30.png"/><Relationship Id="rId18" Type="http://schemas.openxmlformats.org/officeDocument/2006/relationships/diagramColors" Target="../diagrams/colors5.xml"/><Relationship Id="rId3" Type="http://schemas.openxmlformats.org/officeDocument/2006/relationships/image" Target="../media/image1.png"/><Relationship Id="rId7" Type="http://schemas.openxmlformats.org/officeDocument/2006/relationships/image" Target="../media/image6.png"/><Relationship Id="rId12" Type="http://schemas.openxmlformats.org/officeDocument/2006/relationships/image" Target="../media/image15.svg"/><Relationship Id="rId17" Type="http://schemas.openxmlformats.org/officeDocument/2006/relationships/diagramQuickStyle" Target="../diagrams/quickStyle5.xml"/><Relationship Id="rId2" Type="http://schemas.openxmlformats.org/officeDocument/2006/relationships/notesSlide" Target="../notesSlides/notesSlide10.xml"/><Relationship Id="rId16" Type="http://schemas.openxmlformats.org/officeDocument/2006/relationships/diagramLayout" Target="../diagrams/layout5.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14.png"/><Relationship Id="rId5" Type="http://schemas.openxmlformats.org/officeDocument/2006/relationships/image" Target="../media/image3.png"/><Relationship Id="rId15" Type="http://schemas.openxmlformats.org/officeDocument/2006/relationships/diagramData" Target="../diagrams/data5.xml"/><Relationship Id="rId10" Type="http://schemas.openxmlformats.org/officeDocument/2006/relationships/image" Target="../media/image9.svg"/><Relationship Id="rId19" Type="http://schemas.microsoft.com/office/2007/relationships/diagramDrawing" Target="../diagrams/drawing5.xml"/><Relationship Id="rId4" Type="http://schemas.openxmlformats.org/officeDocument/2006/relationships/image" Target="../media/image2.svg"/><Relationship Id="rId9" Type="http://schemas.openxmlformats.org/officeDocument/2006/relationships/image" Target="../media/image8.png"/><Relationship Id="rId14" Type="http://schemas.openxmlformats.org/officeDocument/2006/relationships/image" Target="../media/image31.png"/></Relationships>
</file>

<file path=ppt/slides/_rels/slide1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14.png"/><Relationship Id="rId7"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5.svg"/><Relationship Id="rId9" Type="http://schemas.openxmlformats.org/officeDocument/2006/relationships/image" Target="../media/image34.png"/></Relationships>
</file>

<file path=ppt/slides/_rels/slide12.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25.svg"/><Relationship Id="rId3" Type="http://schemas.openxmlformats.org/officeDocument/2006/relationships/image" Target="../media/image6.png"/><Relationship Id="rId7" Type="http://schemas.openxmlformats.org/officeDocument/2006/relationships/image" Target="../media/image2.svg"/><Relationship Id="rId12"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png"/><Relationship Id="rId11" Type="http://schemas.openxmlformats.org/officeDocument/2006/relationships/image" Target="../media/image15.svg"/><Relationship Id="rId5" Type="http://schemas.openxmlformats.org/officeDocument/2006/relationships/image" Target="../media/image29.png"/><Relationship Id="rId10" Type="http://schemas.openxmlformats.org/officeDocument/2006/relationships/image" Target="../media/image14.png"/><Relationship Id="rId4" Type="http://schemas.openxmlformats.org/officeDocument/2006/relationships/image" Target="../media/image7.svg"/><Relationship Id="rId9" Type="http://schemas.openxmlformats.org/officeDocument/2006/relationships/image" Target="../media/image4.svg"/></Relationships>
</file>

<file path=ppt/slides/_rels/slide13.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18.png"/><Relationship Id="rId3" Type="http://schemas.openxmlformats.org/officeDocument/2006/relationships/image" Target="../media/image14.png"/><Relationship Id="rId7" Type="http://schemas.openxmlformats.org/officeDocument/2006/relationships/image" Target="../media/image3.png"/><Relationship Id="rId12" Type="http://schemas.openxmlformats.org/officeDocument/2006/relationships/image" Target="../media/image7.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6.png"/><Relationship Id="rId5" Type="http://schemas.openxmlformats.org/officeDocument/2006/relationships/image" Target="../media/image1.png"/><Relationship Id="rId10" Type="http://schemas.openxmlformats.org/officeDocument/2006/relationships/image" Target="../media/image9.svg"/><Relationship Id="rId4" Type="http://schemas.openxmlformats.org/officeDocument/2006/relationships/image" Target="../media/image15.svg"/><Relationship Id="rId9" Type="http://schemas.openxmlformats.org/officeDocument/2006/relationships/image" Target="../media/image8.png"/></Relationships>
</file>

<file path=ppt/slides/_rels/slide14.xml.rels><?xml version="1.0" encoding="UTF-8" standalone="yes"?>
<Relationships xmlns="http://schemas.openxmlformats.org/package/2006/relationships"><Relationship Id="rId8" Type="http://schemas.openxmlformats.org/officeDocument/2006/relationships/image" Target="../media/image33.svg"/><Relationship Id="rId13" Type="http://schemas.openxmlformats.org/officeDocument/2006/relationships/diagramColors" Target="../diagrams/colors6.xml"/><Relationship Id="rId3" Type="http://schemas.openxmlformats.org/officeDocument/2006/relationships/image" Target="../media/image14.png"/><Relationship Id="rId7" Type="http://schemas.openxmlformats.org/officeDocument/2006/relationships/image" Target="../media/image32.png"/><Relationship Id="rId12" Type="http://schemas.openxmlformats.org/officeDocument/2006/relationships/diagramQuickStyle" Target="../diagrams/quickStyle6.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7.svg"/><Relationship Id="rId11" Type="http://schemas.openxmlformats.org/officeDocument/2006/relationships/diagramLayout" Target="../diagrams/layout6.xml"/><Relationship Id="rId5" Type="http://schemas.openxmlformats.org/officeDocument/2006/relationships/image" Target="../media/image6.png"/><Relationship Id="rId10" Type="http://schemas.openxmlformats.org/officeDocument/2006/relationships/diagramData" Target="../diagrams/data6.xml"/><Relationship Id="rId4" Type="http://schemas.openxmlformats.org/officeDocument/2006/relationships/image" Target="../media/image15.svg"/><Relationship Id="rId9" Type="http://schemas.openxmlformats.org/officeDocument/2006/relationships/image" Target="../media/image34.png"/><Relationship Id="rId14" Type="http://schemas.microsoft.com/office/2007/relationships/diagramDrawing" Target="../diagrams/drawing6.xml"/></Relationships>
</file>

<file path=ppt/slides/_rels/slide15.xml.rels><?xml version="1.0" encoding="UTF-8" standalone="yes"?>
<Relationships xmlns="http://schemas.openxmlformats.org/package/2006/relationships"><Relationship Id="rId8" Type="http://schemas.openxmlformats.org/officeDocument/2006/relationships/image" Target="../media/image2.svg"/><Relationship Id="rId13" Type="http://schemas.openxmlformats.org/officeDocument/2006/relationships/hyperlink" Target="https://www.health.org.uk/publications/reports/the-marmot-review-10-years-on" TargetMode="External"/><Relationship Id="rId18" Type="http://schemas.openxmlformats.org/officeDocument/2006/relationships/hyperlink" Target="https://www.kingsfund.org.uk/publications/integrated-care-systems-explained" TargetMode="External"/><Relationship Id="rId3" Type="http://schemas.openxmlformats.org/officeDocument/2006/relationships/image" Target="../media/image32.png"/><Relationship Id="rId7" Type="http://schemas.openxmlformats.org/officeDocument/2006/relationships/image" Target="../media/image1.png"/><Relationship Id="rId12" Type="http://schemas.openxmlformats.org/officeDocument/2006/relationships/hyperlink" Target="https://www.longtermplan.nhs.uk/publication/nhs-long-term-plan/" TargetMode="External"/><Relationship Id="rId17" Type="http://schemas.openxmlformats.org/officeDocument/2006/relationships/hyperlink" Target="https://www.gov.uk/government/publications/health-and-wellbeing-framework" TargetMode="External"/><Relationship Id="rId2" Type="http://schemas.openxmlformats.org/officeDocument/2006/relationships/notesSlide" Target="../notesSlides/notesSlide15.xml"/><Relationship Id="rId16" Type="http://schemas.openxmlformats.org/officeDocument/2006/relationships/hyperlink" Target="https://sdgs.un.org/goals" TargetMode="External"/><Relationship Id="rId20" Type="http://schemas.openxmlformats.org/officeDocument/2006/relationships/hyperlink" Target="https://www.who.int/health-topics/health-in-all-policies" TargetMode="External"/><Relationship Id="rId1" Type="http://schemas.openxmlformats.org/officeDocument/2006/relationships/slideLayout" Target="../slideLayouts/slideLayout7.xml"/><Relationship Id="rId6" Type="http://schemas.openxmlformats.org/officeDocument/2006/relationships/image" Target="../media/image15.svg"/><Relationship Id="rId11" Type="http://schemas.openxmlformats.org/officeDocument/2006/relationships/hyperlink" Target="https://www.who.int/data/gho" TargetMode="External"/><Relationship Id="rId5" Type="http://schemas.openxmlformats.org/officeDocument/2006/relationships/image" Target="../media/image14.png"/><Relationship Id="rId15" Type="http://schemas.openxmlformats.org/officeDocument/2006/relationships/hyperlink" Target="https://www.gov.uk/government/publications/health-inequalities-dashboard" TargetMode="External"/><Relationship Id="rId10" Type="http://schemas.openxmlformats.org/officeDocument/2006/relationships/image" Target="../media/image4.svg"/><Relationship Id="rId19" Type="http://schemas.openxmlformats.org/officeDocument/2006/relationships/hyperlink" Target="https://www.gov.uk/government/publications/working-for-a-healthier-tomorrow" TargetMode="External"/><Relationship Id="rId4" Type="http://schemas.openxmlformats.org/officeDocument/2006/relationships/image" Target="../media/image33.svg"/><Relationship Id="rId9" Type="http://schemas.openxmlformats.org/officeDocument/2006/relationships/image" Target="../media/image3.png"/><Relationship Id="rId14" Type="http://schemas.openxmlformats.org/officeDocument/2006/relationships/hyperlink" Target="https://www.euro.who.int/__data/assets/pdf_file/0003/74791/E8938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949787">
            <a:off x="-1893406" y="4208619"/>
            <a:ext cx="21767755" cy="7121539"/>
            <a:chOff x="0" y="0"/>
            <a:chExt cx="29023673" cy="9495386"/>
          </a:xfrm>
        </p:grpSpPr>
        <p:sp>
          <p:nvSpPr>
            <p:cNvPr id="3" name="Freeform 3"/>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r:embed="rId3">
                <a:alphaModFix amt="47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r:embed="rId5">
                <a:alphaModFix amt="47000"/>
                <a:extLst>
                  <a:ext uri="{96DAC541-7B7A-43D3-8B79-37D633B846F1}">
                    <asvg:svgBlip xmlns:asvg="http://schemas.microsoft.com/office/drawing/2016/SVG/main" r:embed="rId6"/>
                  </a:ext>
                </a:extLst>
              </a:blip>
              <a:stretch>
                <a:fillRect/>
              </a:stretch>
            </a:blipFill>
          </p:spPr>
          <p:txBody>
            <a:bodyPr/>
            <a:lstStyle/>
            <a:p>
              <a:endParaRPr lang="en-GB"/>
            </a:p>
          </p:txBody>
        </p:sp>
      </p:grpSp>
      <p:sp>
        <p:nvSpPr>
          <p:cNvPr id="5" name="Freeform 5"/>
          <p:cNvSpPr/>
          <p:nvPr/>
        </p:nvSpPr>
        <p:spPr>
          <a:xfrm>
            <a:off x="10022085" y="1422081"/>
            <a:ext cx="8265915" cy="9184350"/>
          </a:xfrm>
          <a:custGeom>
            <a:avLst/>
            <a:gdLst/>
            <a:ahLst/>
            <a:cxnLst/>
            <a:rect l="l" t="t" r="r" b="b"/>
            <a:pathLst>
              <a:path w="8265915" h="9184350">
                <a:moveTo>
                  <a:pt x="0" y="0"/>
                </a:moveTo>
                <a:lnTo>
                  <a:pt x="8265915" y="0"/>
                </a:lnTo>
                <a:lnTo>
                  <a:pt x="8265915" y="9184350"/>
                </a:lnTo>
                <a:lnTo>
                  <a:pt x="0" y="9184350"/>
                </a:lnTo>
                <a:lnTo>
                  <a:pt x="0" y="0"/>
                </a:lnTo>
                <a:close/>
              </a:path>
            </a:pathLst>
          </a:custGeom>
          <a:blipFill>
            <a:blip r:embed="rId7"/>
            <a:stretch>
              <a:fillRect/>
            </a:stretch>
          </a:blipFill>
        </p:spPr>
        <p:txBody>
          <a:bodyPr/>
          <a:lstStyle/>
          <a:p>
            <a:endParaRPr lang="en-GB"/>
          </a:p>
        </p:txBody>
      </p:sp>
      <p:sp>
        <p:nvSpPr>
          <p:cNvPr id="9" name="TextBox 9"/>
          <p:cNvSpPr txBox="1"/>
          <p:nvPr/>
        </p:nvSpPr>
        <p:spPr>
          <a:xfrm>
            <a:off x="943136" y="4993610"/>
            <a:ext cx="7826372" cy="2579424"/>
          </a:xfrm>
          <a:prstGeom prst="rect">
            <a:avLst/>
          </a:prstGeom>
        </p:spPr>
        <p:txBody>
          <a:bodyPr lIns="0" tIns="0" rIns="0" bIns="0" rtlCol="0" anchor="t">
            <a:spAutoFit/>
          </a:bodyPr>
          <a:lstStyle/>
          <a:p>
            <a:pPr algn="l">
              <a:lnSpc>
                <a:spcPts val="2520"/>
              </a:lnSpc>
            </a:pPr>
            <a:r>
              <a:rPr lang="en-US" sz="2800" dirty="0">
                <a:solidFill>
                  <a:srgbClr val="000000"/>
                </a:solidFill>
                <a:ea typeface="Canva Sans"/>
                <a:cs typeface="Canva Sans"/>
                <a:sym typeface="Canva Sans"/>
              </a:rPr>
              <a:t>BMHP6030: Health, Wellbeing and Sustainable Development</a:t>
            </a:r>
          </a:p>
          <a:p>
            <a:pPr>
              <a:lnSpc>
                <a:spcPts val="2520"/>
              </a:lnSpc>
            </a:pPr>
            <a:r>
              <a:rPr lang="en-US" sz="2800" dirty="0">
                <a:solidFill>
                  <a:srgbClr val="000000"/>
                </a:solidFill>
                <a:ea typeface="Canva Sans"/>
                <a:cs typeface="Canva Sans"/>
                <a:sym typeface="Canva Sans"/>
              </a:rPr>
              <a:t>Component 1: Presentation</a:t>
            </a:r>
          </a:p>
          <a:p>
            <a:pPr>
              <a:lnSpc>
                <a:spcPts val="2520"/>
              </a:lnSpc>
            </a:pPr>
            <a:r>
              <a:rPr lang="en-US" sz="2800" dirty="0">
                <a:solidFill>
                  <a:srgbClr val="000000"/>
                </a:solidFill>
                <a:ea typeface="Canva Sans"/>
                <a:cs typeface="Canva Sans"/>
                <a:sym typeface="Canva Sans"/>
              </a:rPr>
              <a:t>Lecturer: Dr </a:t>
            </a:r>
            <a:r>
              <a:rPr lang="en-US" sz="2800" dirty="0" err="1">
                <a:solidFill>
                  <a:srgbClr val="000000"/>
                </a:solidFill>
                <a:ea typeface="Canva Sans"/>
                <a:cs typeface="Canva Sans"/>
                <a:sym typeface="Canva Sans"/>
              </a:rPr>
              <a:t>Itse</a:t>
            </a:r>
            <a:r>
              <a:rPr lang="en-US" sz="2800" dirty="0">
                <a:solidFill>
                  <a:srgbClr val="000000"/>
                </a:solidFill>
                <a:ea typeface="Canva Sans"/>
                <a:cs typeface="Canva Sans"/>
                <a:sym typeface="Canva Sans"/>
              </a:rPr>
              <a:t> Olaoye (Module Leader)</a:t>
            </a:r>
          </a:p>
          <a:p>
            <a:pPr algn="l">
              <a:lnSpc>
                <a:spcPts val="2520"/>
              </a:lnSpc>
            </a:pPr>
            <a:r>
              <a:rPr lang="en-US" sz="2800" dirty="0" err="1">
                <a:solidFill>
                  <a:srgbClr val="000000"/>
                </a:solidFill>
                <a:ea typeface="Canva Sans"/>
                <a:cs typeface="Canva Sans"/>
                <a:sym typeface="Canva Sans"/>
              </a:rPr>
              <a:t>Programme</a:t>
            </a:r>
            <a:r>
              <a:rPr lang="en-US" sz="2800" dirty="0">
                <a:solidFill>
                  <a:srgbClr val="000000"/>
                </a:solidFill>
                <a:ea typeface="Canva Sans"/>
                <a:cs typeface="Canva Sans"/>
                <a:sym typeface="Canva Sans"/>
              </a:rPr>
              <a:t>: BSc (Hons) Health and Social Care</a:t>
            </a:r>
          </a:p>
          <a:p>
            <a:pPr algn="l">
              <a:lnSpc>
                <a:spcPts val="2520"/>
              </a:lnSpc>
            </a:pPr>
            <a:r>
              <a:rPr lang="en-US" sz="2800" dirty="0">
                <a:solidFill>
                  <a:srgbClr val="000000"/>
                </a:solidFill>
                <a:ea typeface="Canva Sans"/>
                <a:cs typeface="Canva Sans"/>
                <a:sym typeface="Canva Sans"/>
              </a:rPr>
              <a:t>Date:31</a:t>
            </a:r>
            <a:r>
              <a:rPr lang="en-US" sz="2800" baseline="30000" dirty="0">
                <a:solidFill>
                  <a:srgbClr val="000000"/>
                </a:solidFill>
                <a:ea typeface="Canva Sans"/>
                <a:cs typeface="Canva Sans"/>
                <a:sym typeface="Canva Sans"/>
              </a:rPr>
              <a:t>st</a:t>
            </a:r>
            <a:r>
              <a:rPr lang="en-US" sz="2800" dirty="0">
                <a:solidFill>
                  <a:srgbClr val="000000"/>
                </a:solidFill>
                <a:ea typeface="Canva Sans"/>
                <a:cs typeface="Canva Sans"/>
                <a:sym typeface="Canva Sans"/>
              </a:rPr>
              <a:t> of March 2026</a:t>
            </a:r>
          </a:p>
          <a:p>
            <a:pPr algn="l">
              <a:lnSpc>
                <a:spcPts val="2520"/>
              </a:lnSpc>
            </a:pPr>
            <a:r>
              <a:rPr lang="en-US" sz="2800" dirty="0">
                <a:solidFill>
                  <a:srgbClr val="000000"/>
                </a:solidFill>
                <a:ea typeface="Canva Sans"/>
                <a:cs typeface="Canva Sans"/>
                <a:sym typeface="Canva Sans"/>
              </a:rPr>
              <a:t>Name: Cristina Petrescu</a:t>
            </a:r>
          </a:p>
          <a:p>
            <a:pPr algn="l">
              <a:lnSpc>
                <a:spcPts val="2520"/>
              </a:lnSpc>
            </a:pPr>
            <a:r>
              <a:rPr lang="en-US" sz="2800" dirty="0">
                <a:solidFill>
                  <a:srgbClr val="000000"/>
                </a:solidFill>
                <a:ea typeface="Canva Sans"/>
                <a:cs typeface="Canva Sans"/>
                <a:sym typeface="Canva Sans"/>
              </a:rPr>
              <a:t>Student ID:2237166</a:t>
            </a:r>
          </a:p>
        </p:txBody>
      </p:sp>
      <p:sp>
        <p:nvSpPr>
          <p:cNvPr id="11" name="Freeform 11"/>
          <p:cNvSpPr/>
          <p:nvPr/>
        </p:nvSpPr>
        <p:spPr>
          <a:xfrm>
            <a:off x="7516931" y="7061470"/>
            <a:ext cx="3870219" cy="3870219"/>
          </a:xfrm>
          <a:custGeom>
            <a:avLst/>
            <a:gdLst/>
            <a:ahLst/>
            <a:cxnLst/>
            <a:rect l="l" t="t" r="r" b="b"/>
            <a:pathLst>
              <a:path w="3870219" h="3870219">
                <a:moveTo>
                  <a:pt x="0" y="0"/>
                </a:moveTo>
                <a:lnTo>
                  <a:pt x="3870219" y="0"/>
                </a:lnTo>
                <a:lnTo>
                  <a:pt x="3870219" y="3870219"/>
                </a:lnTo>
                <a:lnTo>
                  <a:pt x="0" y="3870219"/>
                </a:lnTo>
                <a:lnTo>
                  <a:pt x="0" y="0"/>
                </a:lnTo>
                <a:close/>
              </a:path>
            </a:pathLst>
          </a:custGeom>
          <a:blipFill>
            <a:blip r:embed="rId8">
              <a:alphaModFix amt="8999"/>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2" name="Freeform 12"/>
          <p:cNvSpPr/>
          <p:nvPr/>
        </p:nvSpPr>
        <p:spPr>
          <a:xfrm>
            <a:off x="10022085" y="1044707"/>
            <a:ext cx="680278" cy="680278"/>
          </a:xfrm>
          <a:custGeom>
            <a:avLst/>
            <a:gdLst/>
            <a:ahLst/>
            <a:cxnLst/>
            <a:rect l="l" t="t" r="r" b="b"/>
            <a:pathLst>
              <a:path w="680278" h="680278">
                <a:moveTo>
                  <a:pt x="0" y="0"/>
                </a:moveTo>
                <a:lnTo>
                  <a:pt x="680278" y="0"/>
                </a:lnTo>
                <a:lnTo>
                  <a:pt x="680278" y="680278"/>
                </a:lnTo>
                <a:lnTo>
                  <a:pt x="0" y="68027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3" name="Freeform 13"/>
          <p:cNvSpPr/>
          <p:nvPr/>
        </p:nvSpPr>
        <p:spPr>
          <a:xfrm rot="-939673">
            <a:off x="15715112" y="473106"/>
            <a:ext cx="926099" cy="855869"/>
          </a:xfrm>
          <a:custGeom>
            <a:avLst/>
            <a:gdLst/>
            <a:ahLst/>
            <a:cxnLst/>
            <a:rect l="l" t="t" r="r" b="b"/>
            <a:pathLst>
              <a:path w="926099" h="855869">
                <a:moveTo>
                  <a:pt x="0" y="0"/>
                </a:moveTo>
                <a:lnTo>
                  <a:pt x="926099" y="0"/>
                </a:lnTo>
                <a:lnTo>
                  <a:pt x="926099" y="855869"/>
                </a:lnTo>
                <a:lnTo>
                  <a:pt x="0" y="855869"/>
                </a:lnTo>
                <a:lnTo>
                  <a:pt x="0" y="0"/>
                </a:lnTo>
                <a:close/>
              </a:path>
            </a:pathLst>
          </a:custGeom>
          <a:blipFill>
            <a:blip r:embed="rId12">
              <a:alphaModFix amt="47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4" name="Freeform 14"/>
          <p:cNvSpPr/>
          <p:nvPr/>
        </p:nvSpPr>
        <p:spPr>
          <a:xfrm rot="-1126581">
            <a:off x="16160054" y="578279"/>
            <a:ext cx="698492" cy="645523"/>
          </a:xfrm>
          <a:custGeom>
            <a:avLst/>
            <a:gdLst/>
            <a:ahLst/>
            <a:cxnLst/>
            <a:rect l="l" t="t" r="r" b="b"/>
            <a:pathLst>
              <a:path w="698492" h="645523">
                <a:moveTo>
                  <a:pt x="0" y="0"/>
                </a:moveTo>
                <a:lnTo>
                  <a:pt x="698492" y="0"/>
                </a:lnTo>
                <a:lnTo>
                  <a:pt x="698492" y="645523"/>
                </a:lnTo>
                <a:lnTo>
                  <a:pt x="0" y="645523"/>
                </a:lnTo>
                <a:lnTo>
                  <a:pt x="0" y="0"/>
                </a:lnTo>
                <a:close/>
              </a:path>
            </a:pathLst>
          </a:custGeom>
          <a:blipFill>
            <a:blip r:embed="rId12">
              <a:alphaModFix amt="47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5" name="Freeform 15"/>
          <p:cNvSpPr/>
          <p:nvPr/>
        </p:nvSpPr>
        <p:spPr>
          <a:xfrm rot="1365076">
            <a:off x="14883890" y="715721"/>
            <a:ext cx="401052" cy="370639"/>
          </a:xfrm>
          <a:custGeom>
            <a:avLst/>
            <a:gdLst/>
            <a:ahLst/>
            <a:cxnLst/>
            <a:rect l="l" t="t" r="r" b="b"/>
            <a:pathLst>
              <a:path w="401052" h="370639">
                <a:moveTo>
                  <a:pt x="0" y="0"/>
                </a:moveTo>
                <a:lnTo>
                  <a:pt x="401053" y="0"/>
                </a:lnTo>
                <a:lnTo>
                  <a:pt x="401053" y="370639"/>
                </a:lnTo>
                <a:lnTo>
                  <a:pt x="0" y="370639"/>
                </a:lnTo>
                <a:lnTo>
                  <a:pt x="0" y="0"/>
                </a:lnTo>
                <a:close/>
              </a:path>
            </a:pathLst>
          </a:custGeom>
          <a:blipFill>
            <a:blip r:embed="rId12">
              <a:alphaModFix amt="47000"/>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6" name="Freeform 16"/>
          <p:cNvSpPr/>
          <p:nvPr/>
        </p:nvSpPr>
        <p:spPr>
          <a:xfrm rot="1085734">
            <a:off x="4966560" y="7477011"/>
            <a:ext cx="1351730" cy="3653325"/>
          </a:xfrm>
          <a:custGeom>
            <a:avLst/>
            <a:gdLst/>
            <a:ahLst/>
            <a:cxnLst/>
            <a:rect l="l" t="t" r="r" b="b"/>
            <a:pathLst>
              <a:path w="1351730" h="3653325">
                <a:moveTo>
                  <a:pt x="0" y="0"/>
                </a:moveTo>
                <a:lnTo>
                  <a:pt x="1351730" y="0"/>
                </a:lnTo>
                <a:lnTo>
                  <a:pt x="1351730" y="3653325"/>
                </a:lnTo>
                <a:lnTo>
                  <a:pt x="0" y="3653325"/>
                </a:lnTo>
                <a:lnTo>
                  <a:pt x="0" y="0"/>
                </a:lnTo>
                <a:close/>
              </a:path>
            </a:pathLst>
          </a:custGeom>
          <a:blipFill>
            <a:blip r:embed="rId14"/>
            <a:stretch>
              <a:fillRect/>
            </a:stretch>
          </a:blipFill>
        </p:spPr>
        <p:txBody>
          <a:bodyPr/>
          <a:lstStyle/>
          <a:p>
            <a:endParaRPr lang="en-GB"/>
          </a:p>
        </p:txBody>
      </p:sp>
      <p:sp>
        <p:nvSpPr>
          <p:cNvPr id="19" name="TextBox 19"/>
          <p:cNvSpPr txBox="1"/>
          <p:nvPr/>
        </p:nvSpPr>
        <p:spPr>
          <a:xfrm>
            <a:off x="862236" y="2575627"/>
            <a:ext cx="9499988" cy="1886670"/>
          </a:xfrm>
          <a:prstGeom prst="rect">
            <a:avLst/>
          </a:prstGeom>
        </p:spPr>
        <p:txBody>
          <a:bodyPr lIns="0" tIns="0" rIns="0" bIns="0" rtlCol="0" anchor="t">
            <a:spAutoFit/>
          </a:bodyPr>
          <a:lstStyle/>
          <a:p>
            <a:pPr algn="l">
              <a:lnSpc>
                <a:spcPts val="4841"/>
              </a:lnSpc>
            </a:pPr>
            <a:r>
              <a:rPr lang="en-US" sz="4800" b="1" dirty="0">
                <a:solidFill>
                  <a:srgbClr val="000000"/>
                </a:solidFill>
                <a:latin typeface="Poppins Bold"/>
                <a:ea typeface="Poppins Bold"/>
                <a:cs typeface="Poppins Bold"/>
                <a:sym typeface="Poppins Bold"/>
              </a:rPr>
              <a:t>Health, Wellbeing and Sustainable Development in Health and Social Care</a:t>
            </a:r>
          </a:p>
        </p:txBody>
      </p:sp>
      <p:sp>
        <p:nvSpPr>
          <p:cNvPr id="23" name="Freeform 23"/>
          <p:cNvSpPr/>
          <p:nvPr/>
        </p:nvSpPr>
        <p:spPr>
          <a:xfrm>
            <a:off x="7516931" y="7061470"/>
            <a:ext cx="3870219" cy="3870219"/>
          </a:xfrm>
          <a:custGeom>
            <a:avLst/>
            <a:gdLst/>
            <a:ahLst/>
            <a:cxnLst/>
            <a:rect l="l" t="t" r="r" b="b"/>
            <a:pathLst>
              <a:path w="3870219" h="3870219">
                <a:moveTo>
                  <a:pt x="0" y="0"/>
                </a:moveTo>
                <a:lnTo>
                  <a:pt x="3870219" y="0"/>
                </a:lnTo>
                <a:lnTo>
                  <a:pt x="3870219" y="3870219"/>
                </a:lnTo>
                <a:lnTo>
                  <a:pt x="0" y="3870219"/>
                </a:lnTo>
                <a:lnTo>
                  <a:pt x="0" y="0"/>
                </a:lnTo>
                <a:close/>
              </a:path>
            </a:pathLst>
          </a:custGeom>
          <a:blipFill>
            <a:blip r:embed="rId8">
              <a:alphaModFix amt="8999"/>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89098">
            <a:off x="-1893406" y="5527367"/>
            <a:ext cx="21767755" cy="7121539"/>
            <a:chOff x="0" y="0"/>
            <a:chExt cx="29023673" cy="9495386"/>
          </a:xfrm>
        </p:grpSpPr>
        <p:sp>
          <p:nvSpPr>
            <p:cNvPr id="3" name="Freeform 3"/>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r:embed="rId3">
                <a:alphaModFix amt="47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r:embed="rId5">
                <a:alphaModFix amt="47000"/>
                <a:extLst>
                  <a:ext uri="{96DAC541-7B7A-43D3-8B79-37D633B846F1}">
                    <asvg:svgBlip xmlns:asvg="http://schemas.microsoft.com/office/drawing/2016/SVG/main" r:embed="rId6"/>
                  </a:ext>
                </a:extLst>
              </a:blip>
              <a:stretch>
                <a:fillRect/>
              </a:stretch>
            </a:blipFill>
          </p:spPr>
          <p:txBody>
            <a:bodyPr/>
            <a:lstStyle/>
            <a:p>
              <a:endParaRPr lang="en-GB"/>
            </a:p>
          </p:txBody>
        </p:sp>
      </p:grpSp>
      <p:sp>
        <p:nvSpPr>
          <p:cNvPr id="5" name="Freeform 5"/>
          <p:cNvSpPr/>
          <p:nvPr/>
        </p:nvSpPr>
        <p:spPr>
          <a:xfrm>
            <a:off x="11060533" y="1533779"/>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7"/>
            <a:stretch>
              <a:fillRect/>
            </a:stretch>
          </a:blipFill>
        </p:spPr>
        <p:txBody>
          <a:bodyPr/>
          <a:lstStyle/>
          <a:p>
            <a:endParaRPr lang="en-GB"/>
          </a:p>
        </p:txBody>
      </p:sp>
      <p:sp>
        <p:nvSpPr>
          <p:cNvPr id="7" name="TextBox 7"/>
          <p:cNvSpPr txBox="1"/>
          <p:nvPr/>
        </p:nvSpPr>
        <p:spPr>
          <a:xfrm>
            <a:off x="621440" y="1454389"/>
            <a:ext cx="11109282" cy="965329"/>
          </a:xfrm>
          <a:prstGeom prst="rect">
            <a:avLst/>
          </a:prstGeom>
        </p:spPr>
        <p:txBody>
          <a:bodyPr lIns="0" tIns="0" rIns="0" bIns="0" rtlCol="0" anchor="t">
            <a:spAutoFit/>
          </a:bodyPr>
          <a:lstStyle/>
          <a:p>
            <a:pPr algn="l">
              <a:lnSpc>
                <a:spcPts val="7219"/>
              </a:lnSpc>
            </a:pPr>
            <a:r>
              <a:rPr lang="en-US" sz="7599" b="1" dirty="0">
                <a:solidFill>
                  <a:srgbClr val="4590BF"/>
                </a:solidFill>
                <a:latin typeface="Poppins Bold"/>
                <a:ea typeface="Poppins Bold"/>
                <a:cs typeface="Poppins Bold"/>
                <a:sym typeface="Poppins Bold"/>
              </a:rPr>
              <a:t>Introduction</a:t>
            </a:r>
          </a:p>
        </p:txBody>
      </p:sp>
      <p:sp>
        <p:nvSpPr>
          <p:cNvPr id="10" name="Freeform 10"/>
          <p:cNvSpPr/>
          <p:nvPr/>
        </p:nvSpPr>
        <p:spPr>
          <a:xfrm>
            <a:off x="7516931" y="7061470"/>
            <a:ext cx="3870219" cy="3870219"/>
          </a:xfrm>
          <a:custGeom>
            <a:avLst/>
            <a:gdLst/>
            <a:ahLst/>
            <a:cxnLst/>
            <a:rect l="l" t="t" r="r" b="b"/>
            <a:pathLst>
              <a:path w="3870219" h="3870219">
                <a:moveTo>
                  <a:pt x="0" y="0"/>
                </a:moveTo>
                <a:lnTo>
                  <a:pt x="3870219" y="0"/>
                </a:lnTo>
                <a:lnTo>
                  <a:pt x="3870219" y="3870219"/>
                </a:lnTo>
                <a:lnTo>
                  <a:pt x="0" y="3870219"/>
                </a:lnTo>
                <a:lnTo>
                  <a:pt x="0" y="0"/>
                </a:lnTo>
                <a:close/>
              </a:path>
            </a:pathLst>
          </a:custGeom>
          <a:blipFill>
            <a:blip r:embed="rId8">
              <a:alphaModFix amt="8999"/>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1" name="Freeform 11"/>
          <p:cNvSpPr/>
          <p:nvPr/>
        </p:nvSpPr>
        <p:spPr>
          <a:xfrm>
            <a:off x="9781288" y="688561"/>
            <a:ext cx="680278" cy="680278"/>
          </a:xfrm>
          <a:custGeom>
            <a:avLst/>
            <a:gdLst/>
            <a:ahLst/>
            <a:cxnLst/>
            <a:rect l="l" t="t" r="r" b="b"/>
            <a:pathLst>
              <a:path w="680278" h="680278">
                <a:moveTo>
                  <a:pt x="0" y="0"/>
                </a:moveTo>
                <a:lnTo>
                  <a:pt x="680278" y="0"/>
                </a:lnTo>
                <a:lnTo>
                  <a:pt x="680278" y="680278"/>
                </a:lnTo>
                <a:lnTo>
                  <a:pt x="0" y="68027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2" name="Freeform 12"/>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4" name="Freeform 14"/>
          <p:cNvSpPr/>
          <p:nvPr/>
        </p:nvSpPr>
        <p:spPr>
          <a:xfrm>
            <a:off x="7516931" y="7061470"/>
            <a:ext cx="3870219" cy="3870219"/>
          </a:xfrm>
          <a:custGeom>
            <a:avLst/>
            <a:gdLst/>
            <a:ahLst/>
            <a:cxnLst/>
            <a:rect l="l" t="t" r="r" b="b"/>
            <a:pathLst>
              <a:path w="3870219" h="3870219">
                <a:moveTo>
                  <a:pt x="0" y="0"/>
                </a:moveTo>
                <a:lnTo>
                  <a:pt x="3870219" y="0"/>
                </a:lnTo>
                <a:lnTo>
                  <a:pt x="3870219" y="3870219"/>
                </a:lnTo>
                <a:lnTo>
                  <a:pt x="0" y="3870219"/>
                </a:lnTo>
                <a:lnTo>
                  <a:pt x="0" y="0"/>
                </a:lnTo>
                <a:close/>
              </a:path>
            </a:pathLst>
          </a:custGeom>
          <a:blipFill>
            <a:blip r:embed="rId8">
              <a:alphaModFix amt="8999"/>
              <a:extLst>
                <a:ext uri="{96DAC541-7B7A-43D3-8B79-37D633B846F1}">
                  <asvg:svgBlip xmlns:asvg="http://schemas.microsoft.com/office/drawing/2016/SVG/main" r:embed="rId9"/>
                </a:ext>
              </a:extLst>
            </a:blip>
            <a:stretch>
              <a:fillRect/>
            </a:stretch>
          </a:blipFill>
        </p:spPr>
        <p:txBody>
          <a:bodyPr/>
          <a:lstStyle/>
          <a:p>
            <a:endParaRPr lang="en-GB"/>
          </a:p>
        </p:txBody>
      </p:sp>
      <p:graphicFrame>
        <p:nvGraphicFramePr>
          <p:cNvPr id="15" name="Diagram 14">
            <a:extLst>
              <a:ext uri="{FF2B5EF4-FFF2-40B4-BE49-F238E27FC236}">
                <a16:creationId xmlns:a16="http://schemas.microsoft.com/office/drawing/2014/main" id="{0FE6E39B-B873-1415-378A-141AB599EAEC}"/>
              </a:ext>
            </a:extLst>
          </p:cNvPr>
          <p:cNvGraphicFramePr/>
          <p:nvPr>
            <p:extLst>
              <p:ext uri="{D42A27DB-BD31-4B8C-83A1-F6EECF244321}">
                <p14:modId xmlns:p14="http://schemas.microsoft.com/office/powerpoint/2010/main" val="94708747"/>
              </p:ext>
            </p:extLst>
          </p:nvPr>
        </p:nvGraphicFramePr>
        <p:xfrm>
          <a:off x="621440" y="2720080"/>
          <a:ext cx="9296400" cy="6487137"/>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046008" y="3726804"/>
            <a:ext cx="9417305" cy="4875546"/>
            <a:chOff x="0" y="0"/>
            <a:chExt cx="1937717" cy="1003199"/>
          </a:xfrm>
        </p:grpSpPr>
        <p:sp>
          <p:nvSpPr>
            <p:cNvPr id="3" name="Freeform 3"/>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A7C1D2"/>
            </a:solidFill>
            <a:ln w="19050" cap="rnd">
              <a:solidFill>
                <a:srgbClr val="4383D1"/>
              </a:solidFill>
              <a:prstDash val="solid"/>
              <a:round/>
            </a:ln>
          </p:spPr>
          <p:txBody>
            <a:bodyPr/>
            <a:lstStyle/>
            <a:p>
              <a:endParaRPr lang="en-GB"/>
            </a:p>
          </p:txBody>
        </p:sp>
        <p:sp>
          <p:nvSpPr>
            <p:cNvPr id="4" name="TextBox 4"/>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7841995" y="3436913"/>
            <a:ext cx="9417305" cy="4875546"/>
            <a:chOff x="0" y="0"/>
            <a:chExt cx="1937717" cy="1003199"/>
          </a:xfrm>
        </p:grpSpPr>
        <p:sp>
          <p:nvSpPr>
            <p:cNvPr id="6" name="Freeform 6"/>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FFFFFF"/>
            </a:solidFill>
            <a:ln w="19050" cap="rnd">
              <a:solidFill>
                <a:srgbClr val="4383D1"/>
              </a:solidFill>
              <a:prstDash val="solid"/>
              <a:round/>
            </a:ln>
          </p:spPr>
          <p:txBody>
            <a:bodyPr/>
            <a:lstStyle/>
            <a:p>
              <a:endParaRPr lang="en-GB"/>
            </a:p>
          </p:txBody>
        </p:sp>
        <p:sp>
          <p:nvSpPr>
            <p:cNvPr id="7" name="TextBox 7"/>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sp>
        <p:nvSpPr>
          <p:cNvPr id="8" name="Freeform 8"/>
          <p:cNvSpPr/>
          <p:nvPr/>
        </p:nvSpPr>
        <p:spPr>
          <a:xfrm flipH="1">
            <a:off x="-1089183" y="2406480"/>
            <a:ext cx="9294209" cy="8229600"/>
          </a:xfrm>
          <a:custGeom>
            <a:avLst/>
            <a:gdLst/>
            <a:ahLst/>
            <a:cxnLst/>
            <a:rect l="l" t="t" r="r" b="b"/>
            <a:pathLst>
              <a:path w="9294209" h="8229600">
                <a:moveTo>
                  <a:pt x="9294209" y="0"/>
                </a:moveTo>
                <a:lnTo>
                  <a:pt x="0" y="0"/>
                </a:lnTo>
                <a:lnTo>
                  <a:pt x="0" y="8229600"/>
                </a:lnTo>
                <a:lnTo>
                  <a:pt x="9294209" y="8229600"/>
                </a:lnTo>
                <a:lnTo>
                  <a:pt x="9294209" y="0"/>
                </a:lnTo>
                <a:close/>
              </a:path>
            </a:pathLst>
          </a:custGeom>
          <a:blipFill>
            <a:blip r:embed="rId3"/>
            <a:stretch>
              <a:fillRect/>
            </a:stretch>
          </a:blipFill>
        </p:spPr>
        <p:txBody>
          <a:bodyPr/>
          <a:lstStyle/>
          <a:p>
            <a:endParaRPr lang="en-GB"/>
          </a:p>
        </p:txBody>
      </p:sp>
      <p:sp>
        <p:nvSpPr>
          <p:cNvPr id="9" name="TextBox 9"/>
          <p:cNvSpPr txBox="1"/>
          <p:nvPr/>
        </p:nvSpPr>
        <p:spPr>
          <a:xfrm>
            <a:off x="6177314" y="1260641"/>
            <a:ext cx="11285999" cy="974947"/>
          </a:xfrm>
          <a:prstGeom prst="rect">
            <a:avLst/>
          </a:prstGeom>
        </p:spPr>
        <p:txBody>
          <a:bodyPr lIns="0" tIns="0" rIns="0" bIns="0" rtlCol="0" anchor="t">
            <a:spAutoFit/>
          </a:bodyPr>
          <a:lstStyle/>
          <a:p>
            <a:pPr algn="r">
              <a:lnSpc>
                <a:spcPts val="7295"/>
              </a:lnSpc>
            </a:pPr>
            <a:r>
              <a:rPr lang="en-US" sz="7599" b="1" dirty="0">
                <a:solidFill>
                  <a:srgbClr val="4590BF"/>
                </a:solidFill>
                <a:latin typeface="Poppins Bold"/>
                <a:ea typeface="Poppins Bold"/>
                <a:cs typeface="Poppins Bold"/>
                <a:sym typeface="Poppins Bold"/>
              </a:rPr>
              <a:t>Key Concepts</a:t>
            </a:r>
          </a:p>
        </p:txBody>
      </p:sp>
      <p:sp>
        <p:nvSpPr>
          <p:cNvPr id="11" name="TextBox 11"/>
          <p:cNvSpPr txBox="1"/>
          <p:nvPr/>
        </p:nvSpPr>
        <p:spPr>
          <a:xfrm>
            <a:off x="8046008" y="3658694"/>
            <a:ext cx="8850261" cy="4431983"/>
          </a:xfrm>
          <a:prstGeom prst="rect">
            <a:avLst/>
          </a:prstGeom>
        </p:spPr>
        <p:txBody>
          <a:bodyPr wrap="square" lIns="0" tIns="0" rIns="0" bIns="0" rtlCol="0" anchor="t">
            <a:spAutoFit/>
          </a:bodyPr>
          <a:lstStyle/>
          <a:p>
            <a:r>
              <a:rPr lang="en-US" sz="2400" b="1" dirty="0"/>
              <a:t>Health</a:t>
            </a:r>
            <a:endParaRPr lang="en-US" sz="2400" dirty="0"/>
          </a:p>
          <a:p>
            <a:pPr marL="342900" indent="-342900">
              <a:buFont typeface="Arial" panose="020B0604020202020204" pitchFamily="34" charset="0"/>
              <a:buChar char="•"/>
            </a:pPr>
            <a:r>
              <a:rPr lang="en-US" sz="2400" dirty="0"/>
              <a:t>WHO defines health as a state of complete physical, mental and social wellbeing (The King’s Fund, 2023).</a:t>
            </a:r>
          </a:p>
          <a:p>
            <a:r>
              <a:rPr lang="en-US" sz="2400" b="1" dirty="0"/>
              <a:t>Wellbeing</a:t>
            </a:r>
            <a:endParaRPr lang="en-US" sz="2400" dirty="0"/>
          </a:p>
          <a:p>
            <a:pPr marL="342900" indent="-342900">
              <a:buFont typeface="Arial" panose="020B0604020202020204" pitchFamily="34" charset="0"/>
              <a:buChar char="•"/>
            </a:pPr>
            <a:r>
              <a:rPr lang="en-US" sz="2400" dirty="0"/>
              <a:t>A holistic concept that includes emotional, psychological and social life satisfaction.</a:t>
            </a:r>
          </a:p>
          <a:p>
            <a:r>
              <a:rPr lang="en-US" sz="2400" b="1" dirty="0"/>
              <a:t>Sustainable Development</a:t>
            </a:r>
            <a:endParaRPr lang="en-US" sz="2400" dirty="0"/>
          </a:p>
          <a:p>
            <a:pPr marL="342900" indent="-342900">
              <a:buFont typeface="Arial" panose="020B0604020202020204" pitchFamily="34" charset="0"/>
              <a:buChar char="•"/>
            </a:pPr>
            <a:r>
              <a:rPr lang="en-US" sz="2400" dirty="0"/>
              <a:t>Development that meets present needs without compromising the needs of future generations (World Health Organization, 2020).</a:t>
            </a:r>
          </a:p>
          <a:p>
            <a:r>
              <a:rPr lang="en-US" sz="2400" b="1" dirty="0"/>
              <a:t>Importance</a:t>
            </a:r>
            <a:endParaRPr lang="en-US" sz="2400" dirty="0"/>
          </a:p>
          <a:p>
            <a:pPr marL="342900" indent="-342900">
              <a:buFont typeface="Arial" panose="020B0604020202020204" pitchFamily="34" charset="0"/>
              <a:buChar char="•"/>
            </a:pPr>
            <a:r>
              <a:rPr lang="en-US" sz="2400" dirty="0"/>
              <a:t>These concepts guide modern healthcare systems toward prevention, equity and long-term health improvement.</a:t>
            </a:r>
          </a:p>
        </p:txBody>
      </p:sp>
      <p:sp>
        <p:nvSpPr>
          <p:cNvPr id="13" name="TextBox 13"/>
          <p:cNvSpPr txBox="1"/>
          <p:nvPr/>
        </p:nvSpPr>
        <p:spPr>
          <a:xfrm>
            <a:off x="10102828" y="9050431"/>
            <a:ext cx="6868267" cy="425262"/>
          </a:xfrm>
          <a:prstGeom prst="rect">
            <a:avLst/>
          </a:prstGeom>
        </p:spPr>
        <p:txBody>
          <a:bodyPr lIns="0" tIns="0" rIns="0" bIns="0" rtlCol="0" anchor="t">
            <a:spAutoFit/>
          </a:bodyPr>
          <a:lstStyle/>
          <a:p>
            <a:pPr algn="r">
              <a:lnSpc>
                <a:spcPts val="3132"/>
              </a:lnSpc>
            </a:pPr>
            <a:r>
              <a:rPr lang="en-US" sz="2900" b="1">
                <a:solidFill>
                  <a:srgbClr val="000000"/>
                </a:solidFill>
                <a:latin typeface="Poppins Bold"/>
                <a:ea typeface="Poppins Bold"/>
                <a:cs typeface="Poppins Bold"/>
                <a:sym typeface="Poppins Bold"/>
              </a:rPr>
              <a:t>Saving Lives is Our Commitment.</a:t>
            </a:r>
          </a:p>
        </p:txBody>
      </p:sp>
      <p:sp>
        <p:nvSpPr>
          <p:cNvPr id="14" name="Freeform 14"/>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Freeform 16"/>
          <p:cNvSpPr/>
          <p:nvPr/>
        </p:nvSpPr>
        <p:spPr>
          <a:xfrm>
            <a:off x="16547188" y="8916675"/>
            <a:ext cx="2512684" cy="2512684"/>
          </a:xfrm>
          <a:custGeom>
            <a:avLst/>
            <a:gdLst/>
            <a:ahLst/>
            <a:cxnLst/>
            <a:rect l="l" t="t" r="r" b="b"/>
            <a:pathLst>
              <a:path w="2512684" h="2512684">
                <a:moveTo>
                  <a:pt x="0" y="0"/>
                </a:moveTo>
                <a:lnTo>
                  <a:pt x="2512684" y="0"/>
                </a:lnTo>
                <a:lnTo>
                  <a:pt x="2512684" y="2512685"/>
                </a:lnTo>
                <a:lnTo>
                  <a:pt x="0" y="2512685"/>
                </a:lnTo>
                <a:lnTo>
                  <a:pt x="0" y="0"/>
                </a:lnTo>
                <a:close/>
              </a:path>
            </a:pathLst>
          </a:custGeom>
          <a:blipFill>
            <a:blip r:embed="rId6">
              <a:alphaModFix amt="8999"/>
              <a:extLst>
                <a:ext uri="{96DAC541-7B7A-43D3-8B79-37D633B846F1}">
                  <asvg:svgBlip xmlns:asvg="http://schemas.microsoft.com/office/drawing/2016/SVG/main" r:embed="rId7"/>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rot="-189098">
            <a:off x="-1893406" y="5527367"/>
            <a:ext cx="21767755" cy="7121539"/>
            <a:chOff x="0" y="0"/>
            <a:chExt cx="29023673" cy="9495386"/>
          </a:xfrm>
        </p:grpSpPr>
        <p:sp>
          <p:nvSpPr>
            <p:cNvPr id="4" name="Freeform 4"/>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r:embed="rId5">
                <a:alphaModFix amt="47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r:embed="rId7">
                <a:alphaModFix amt="47000"/>
                <a:extLst>
                  <a:ext uri="{96DAC541-7B7A-43D3-8B79-37D633B846F1}">
                    <asvg:svgBlip xmlns:asvg="http://schemas.microsoft.com/office/drawing/2016/SVG/main" r:embed="rId8"/>
                  </a:ext>
                </a:extLst>
              </a:blip>
              <a:stretch>
                <a:fillRect/>
              </a:stretch>
            </a:blipFill>
          </p:spPr>
          <p:txBody>
            <a:bodyPr/>
            <a:lstStyle/>
            <a:p>
              <a:endParaRPr lang="en-GB"/>
            </a:p>
          </p:txBody>
        </p:sp>
      </p:grpSp>
      <p:grpSp>
        <p:nvGrpSpPr>
          <p:cNvPr id="6" name="Group 6"/>
          <p:cNvGrpSpPr/>
          <p:nvPr/>
        </p:nvGrpSpPr>
        <p:grpSpPr>
          <a:xfrm>
            <a:off x="12868851" y="2994656"/>
            <a:ext cx="4952058" cy="810276"/>
            <a:chOff x="0" y="0"/>
            <a:chExt cx="1937717" cy="317057"/>
          </a:xfrm>
        </p:grpSpPr>
        <p:sp>
          <p:nvSpPr>
            <p:cNvPr id="7" name="Freeform 7"/>
            <p:cNvSpPr/>
            <p:nvPr/>
          </p:nvSpPr>
          <p:spPr>
            <a:xfrm>
              <a:off x="0" y="0"/>
              <a:ext cx="1937717" cy="317057"/>
            </a:xfrm>
            <a:custGeom>
              <a:avLst/>
              <a:gdLst/>
              <a:ahLst/>
              <a:cxnLst/>
              <a:rect l="l" t="t" r="r" b="b"/>
              <a:pathLst>
                <a:path w="1937717" h="317057">
                  <a:moveTo>
                    <a:pt x="30535" y="0"/>
                  </a:moveTo>
                  <a:lnTo>
                    <a:pt x="1907183" y="0"/>
                  </a:lnTo>
                  <a:cubicBezTo>
                    <a:pt x="1915281" y="0"/>
                    <a:pt x="1923048" y="3217"/>
                    <a:pt x="1928774" y="8943"/>
                  </a:cubicBezTo>
                  <a:cubicBezTo>
                    <a:pt x="1934500" y="14670"/>
                    <a:pt x="1937717" y="22436"/>
                    <a:pt x="1937717" y="30535"/>
                  </a:cubicBezTo>
                  <a:lnTo>
                    <a:pt x="1937717" y="286522"/>
                  </a:lnTo>
                  <a:cubicBezTo>
                    <a:pt x="1937717" y="294621"/>
                    <a:pt x="1934500" y="302387"/>
                    <a:pt x="1928774" y="308114"/>
                  </a:cubicBezTo>
                  <a:cubicBezTo>
                    <a:pt x="1923048" y="313840"/>
                    <a:pt x="1915281" y="317057"/>
                    <a:pt x="1907183" y="317057"/>
                  </a:cubicBezTo>
                  <a:lnTo>
                    <a:pt x="30535" y="317057"/>
                  </a:lnTo>
                  <a:cubicBezTo>
                    <a:pt x="22436" y="317057"/>
                    <a:pt x="14670" y="313840"/>
                    <a:pt x="8943" y="308114"/>
                  </a:cubicBezTo>
                  <a:cubicBezTo>
                    <a:pt x="3217" y="302387"/>
                    <a:pt x="0" y="294621"/>
                    <a:pt x="0" y="286522"/>
                  </a:cubicBezTo>
                  <a:lnTo>
                    <a:pt x="0" y="30535"/>
                  </a:lnTo>
                  <a:cubicBezTo>
                    <a:pt x="0" y="22436"/>
                    <a:pt x="3217" y="14670"/>
                    <a:pt x="8943" y="8943"/>
                  </a:cubicBezTo>
                  <a:cubicBezTo>
                    <a:pt x="14670" y="3217"/>
                    <a:pt x="22436" y="0"/>
                    <a:pt x="30535" y="0"/>
                  </a:cubicBezTo>
                  <a:close/>
                </a:path>
              </a:pathLst>
            </a:custGeom>
            <a:solidFill>
              <a:srgbClr val="A7C1D2"/>
            </a:solidFill>
            <a:ln w="19050" cap="rnd">
              <a:solidFill>
                <a:srgbClr val="4383D1"/>
              </a:solidFill>
              <a:prstDash val="solid"/>
              <a:round/>
            </a:ln>
          </p:spPr>
          <p:txBody>
            <a:bodyPr/>
            <a:lstStyle/>
            <a:p>
              <a:endParaRPr lang="en-GB"/>
            </a:p>
          </p:txBody>
        </p:sp>
        <p:sp>
          <p:nvSpPr>
            <p:cNvPr id="8" name="TextBox 8"/>
            <p:cNvSpPr txBox="1"/>
            <p:nvPr/>
          </p:nvSpPr>
          <p:spPr>
            <a:xfrm>
              <a:off x="0" y="-28575"/>
              <a:ext cx="1937717" cy="345632"/>
            </a:xfrm>
            <a:prstGeom prst="rect">
              <a:avLst/>
            </a:prstGeom>
          </p:spPr>
          <p:txBody>
            <a:bodyPr lIns="50800" tIns="50800" rIns="50800" bIns="50800" rtlCol="0" anchor="ctr"/>
            <a:lstStyle/>
            <a:p>
              <a:pPr algn="ctr">
                <a:lnSpc>
                  <a:spcPts val="2520"/>
                </a:lnSpc>
              </a:pPr>
              <a:endParaRPr/>
            </a:p>
          </p:txBody>
        </p:sp>
      </p:grpSp>
      <p:grpSp>
        <p:nvGrpSpPr>
          <p:cNvPr id="9" name="Group 9"/>
          <p:cNvGrpSpPr/>
          <p:nvPr/>
        </p:nvGrpSpPr>
        <p:grpSpPr>
          <a:xfrm>
            <a:off x="12761572" y="2920161"/>
            <a:ext cx="4952058" cy="810276"/>
            <a:chOff x="0" y="0"/>
            <a:chExt cx="1937717" cy="317057"/>
          </a:xfrm>
        </p:grpSpPr>
        <p:sp>
          <p:nvSpPr>
            <p:cNvPr id="10" name="Freeform 10"/>
            <p:cNvSpPr/>
            <p:nvPr/>
          </p:nvSpPr>
          <p:spPr>
            <a:xfrm>
              <a:off x="0" y="0"/>
              <a:ext cx="1937717" cy="317057"/>
            </a:xfrm>
            <a:custGeom>
              <a:avLst/>
              <a:gdLst/>
              <a:ahLst/>
              <a:cxnLst/>
              <a:rect l="l" t="t" r="r" b="b"/>
              <a:pathLst>
                <a:path w="1937717" h="317057">
                  <a:moveTo>
                    <a:pt x="30535" y="0"/>
                  </a:moveTo>
                  <a:lnTo>
                    <a:pt x="1907183" y="0"/>
                  </a:lnTo>
                  <a:cubicBezTo>
                    <a:pt x="1915281" y="0"/>
                    <a:pt x="1923048" y="3217"/>
                    <a:pt x="1928774" y="8943"/>
                  </a:cubicBezTo>
                  <a:cubicBezTo>
                    <a:pt x="1934500" y="14670"/>
                    <a:pt x="1937717" y="22436"/>
                    <a:pt x="1937717" y="30535"/>
                  </a:cubicBezTo>
                  <a:lnTo>
                    <a:pt x="1937717" y="286522"/>
                  </a:lnTo>
                  <a:cubicBezTo>
                    <a:pt x="1937717" y="294621"/>
                    <a:pt x="1934500" y="302387"/>
                    <a:pt x="1928774" y="308114"/>
                  </a:cubicBezTo>
                  <a:cubicBezTo>
                    <a:pt x="1923048" y="313840"/>
                    <a:pt x="1915281" y="317057"/>
                    <a:pt x="1907183" y="317057"/>
                  </a:cubicBezTo>
                  <a:lnTo>
                    <a:pt x="30535" y="317057"/>
                  </a:lnTo>
                  <a:cubicBezTo>
                    <a:pt x="22436" y="317057"/>
                    <a:pt x="14670" y="313840"/>
                    <a:pt x="8943" y="308114"/>
                  </a:cubicBezTo>
                  <a:cubicBezTo>
                    <a:pt x="3217" y="302387"/>
                    <a:pt x="0" y="294621"/>
                    <a:pt x="0" y="286522"/>
                  </a:cubicBezTo>
                  <a:lnTo>
                    <a:pt x="0" y="30535"/>
                  </a:lnTo>
                  <a:cubicBezTo>
                    <a:pt x="0" y="22436"/>
                    <a:pt x="3217" y="14670"/>
                    <a:pt x="8943" y="8943"/>
                  </a:cubicBezTo>
                  <a:cubicBezTo>
                    <a:pt x="14670" y="3217"/>
                    <a:pt x="22436" y="0"/>
                    <a:pt x="30535" y="0"/>
                  </a:cubicBezTo>
                  <a:close/>
                </a:path>
              </a:pathLst>
            </a:custGeom>
            <a:solidFill>
              <a:srgbClr val="FFFFFF"/>
            </a:solidFill>
            <a:ln w="19050" cap="rnd">
              <a:solidFill>
                <a:srgbClr val="4383D1"/>
              </a:solidFill>
              <a:prstDash val="solid"/>
              <a:round/>
            </a:ln>
          </p:spPr>
          <p:txBody>
            <a:bodyPr/>
            <a:lstStyle/>
            <a:p>
              <a:endParaRPr lang="en-GB"/>
            </a:p>
          </p:txBody>
        </p:sp>
        <p:sp>
          <p:nvSpPr>
            <p:cNvPr id="11" name="TextBox 11"/>
            <p:cNvSpPr txBox="1"/>
            <p:nvPr/>
          </p:nvSpPr>
          <p:spPr>
            <a:xfrm>
              <a:off x="0" y="-28575"/>
              <a:ext cx="1937717" cy="345632"/>
            </a:xfrm>
            <a:prstGeom prst="rect">
              <a:avLst/>
            </a:prstGeom>
          </p:spPr>
          <p:txBody>
            <a:bodyPr lIns="50800" tIns="50800" rIns="50800" bIns="50800" rtlCol="0" anchor="ctr"/>
            <a:lstStyle/>
            <a:p>
              <a:pPr algn="ctr">
                <a:lnSpc>
                  <a:spcPts val="2520"/>
                </a:lnSpc>
              </a:pPr>
              <a:endParaRPr/>
            </a:p>
          </p:txBody>
        </p:sp>
      </p:grpSp>
      <p:sp>
        <p:nvSpPr>
          <p:cNvPr id="12" name="Freeform 12"/>
          <p:cNvSpPr/>
          <p:nvPr/>
        </p:nvSpPr>
        <p:spPr>
          <a:xfrm>
            <a:off x="11271444" y="744138"/>
            <a:ext cx="680278" cy="680278"/>
          </a:xfrm>
          <a:custGeom>
            <a:avLst/>
            <a:gdLst/>
            <a:ahLst/>
            <a:cxnLst/>
            <a:rect l="l" t="t" r="r" b="b"/>
            <a:pathLst>
              <a:path w="680278" h="680278">
                <a:moveTo>
                  <a:pt x="0" y="0"/>
                </a:moveTo>
                <a:lnTo>
                  <a:pt x="680278" y="0"/>
                </a:lnTo>
                <a:lnTo>
                  <a:pt x="680278" y="680278"/>
                </a:lnTo>
                <a:lnTo>
                  <a:pt x="0" y="6802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3" name="Freeform 13"/>
          <p:cNvSpPr/>
          <p:nvPr/>
        </p:nvSpPr>
        <p:spPr>
          <a:xfrm>
            <a:off x="16045315" y="-444274"/>
            <a:ext cx="2679247" cy="2679247"/>
          </a:xfrm>
          <a:custGeom>
            <a:avLst/>
            <a:gdLst/>
            <a:ahLst/>
            <a:cxnLst/>
            <a:rect l="l" t="t" r="r" b="b"/>
            <a:pathLst>
              <a:path w="2679247" h="2679247">
                <a:moveTo>
                  <a:pt x="0" y="0"/>
                </a:moveTo>
                <a:lnTo>
                  <a:pt x="2679247" y="0"/>
                </a:lnTo>
                <a:lnTo>
                  <a:pt x="2679247" y="2679248"/>
                </a:lnTo>
                <a:lnTo>
                  <a:pt x="0" y="2679248"/>
                </a:lnTo>
                <a:lnTo>
                  <a:pt x="0" y="0"/>
                </a:lnTo>
                <a:close/>
              </a:path>
            </a:pathLst>
          </a:custGeom>
          <a:blipFill>
            <a:blip r:embed="rId11">
              <a:alphaModFix amt="8999"/>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4" name="Freeform 14"/>
          <p:cNvSpPr/>
          <p:nvPr/>
        </p:nvSpPr>
        <p:spPr>
          <a:xfrm rot="1105912">
            <a:off x="9482686" y="5225455"/>
            <a:ext cx="2248061" cy="2507131"/>
          </a:xfrm>
          <a:custGeom>
            <a:avLst/>
            <a:gdLst/>
            <a:ahLst/>
            <a:cxnLst/>
            <a:rect l="l" t="t" r="r" b="b"/>
            <a:pathLst>
              <a:path w="2248061" h="2507131">
                <a:moveTo>
                  <a:pt x="0" y="0"/>
                </a:moveTo>
                <a:lnTo>
                  <a:pt x="2248061" y="0"/>
                </a:lnTo>
                <a:lnTo>
                  <a:pt x="2248061" y="2507131"/>
                </a:lnTo>
                <a:lnTo>
                  <a:pt x="0" y="2507131"/>
                </a:lnTo>
                <a:lnTo>
                  <a:pt x="0" y="0"/>
                </a:lnTo>
                <a:close/>
              </a:path>
            </a:pathLst>
          </a:custGeom>
          <a:blipFill>
            <a:blip r:embed="rId13"/>
            <a:stretch>
              <a:fillRect/>
            </a:stretch>
          </a:blipFill>
        </p:spPr>
        <p:txBody>
          <a:bodyPr/>
          <a:lstStyle/>
          <a:p>
            <a:endParaRPr lang="en-GB"/>
          </a:p>
        </p:txBody>
      </p:sp>
      <p:sp>
        <p:nvSpPr>
          <p:cNvPr id="15" name="Freeform 15"/>
          <p:cNvSpPr/>
          <p:nvPr/>
        </p:nvSpPr>
        <p:spPr>
          <a:xfrm>
            <a:off x="12177034" y="4128940"/>
            <a:ext cx="6547528" cy="6535623"/>
          </a:xfrm>
          <a:custGeom>
            <a:avLst/>
            <a:gdLst/>
            <a:ahLst/>
            <a:cxnLst/>
            <a:rect l="l" t="t" r="r" b="b"/>
            <a:pathLst>
              <a:path w="6547528" h="6535623">
                <a:moveTo>
                  <a:pt x="0" y="0"/>
                </a:moveTo>
                <a:lnTo>
                  <a:pt x="6547528" y="0"/>
                </a:lnTo>
                <a:lnTo>
                  <a:pt x="6547528" y="6535624"/>
                </a:lnTo>
                <a:lnTo>
                  <a:pt x="0" y="6535624"/>
                </a:lnTo>
                <a:lnTo>
                  <a:pt x="0" y="0"/>
                </a:lnTo>
                <a:close/>
              </a:path>
            </a:pathLst>
          </a:custGeom>
          <a:blipFill>
            <a:blip r:embed="rId14"/>
            <a:stretch>
              <a:fillRect/>
            </a:stretch>
          </a:blipFill>
        </p:spPr>
        <p:txBody>
          <a:bodyPr/>
          <a:lstStyle/>
          <a:p>
            <a:endParaRPr lang="en-GB"/>
          </a:p>
        </p:txBody>
      </p:sp>
      <p:sp>
        <p:nvSpPr>
          <p:cNvPr id="18" name="TextBox 18"/>
          <p:cNvSpPr txBox="1"/>
          <p:nvPr/>
        </p:nvSpPr>
        <p:spPr>
          <a:xfrm>
            <a:off x="621440" y="1784076"/>
            <a:ext cx="11109282" cy="1974656"/>
          </a:xfrm>
          <a:prstGeom prst="rect">
            <a:avLst/>
          </a:prstGeom>
        </p:spPr>
        <p:txBody>
          <a:bodyPr lIns="0" tIns="0" rIns="0" bIns="0" rtlCol="0" anchor="t">
            <a:spAutoFit/>
          </a:bodyPr>
          <a:lstStyle/>
          <a:p>
            <a:pPr algn="l">
              <a:lnSpc>
                <a:spcPts val="7295"/>
              </a:lnSpc>
            </a:pPr>
            <a:r>
              <a:rPr lang="en-US" sz="7599" b="1" dirty="0">
                <a:solidFill>
                  <a:srgbClr val="4590BF"/>
                </a:solidFill>
                <a:latin typeface="Poppins Bold"/>
                <a:ea typeface="Poppins Bold"/>
                <a:cs typeface="Poppins Bold"/>
                <a:sym typeface="Poppins Bold"/>
              </a:rPr>
              <a:t>Importance in Health and Social Care</a:t>
            </a:r>
          </a:p>
        </p:txBody>
      </p:sp>
      <p:sp>
        <p:nvSpPr>
          <p:cNvPr id="21" name="TextBox 21"/>
          <p:cNvSpPr txBox="1"/>
          <p:nvPr/>
        </p:nvSpPr>
        <p:spPr>
          <a:xfrm>
            <a:off x="13062976" y="3191652"/>
            <a:ext cx="4321963" cy="263983"/>
          </a:xfrm>
          <a:prstGeom prst="rect">
            <a:avLst/>
          </a:prstGeom>
        </p:spPr>
        <p:txBody>
          <a:bodyPr lIns="0" tIns="0" rIns="0" bIns="0" rtlCol="0" anchor="t">
            <a:spAutoFit/>
          </a:bodyPr>
          <a:lstStyle/>
          <a:p>
            <a:pPr algn="ctr">
              <a:lnSpc>
                <a:spcPts val="1854"/>
              </a:lnSpc>
            </a:pPr>
            <a:r>
              <a:rPr lang="en-US" sz="2400" dirty="0">
                <a:solidFill>
                  <a:srgbClr val="000000"/>
                </a:solidFill>
                <a:ea typeface="Poppins"/>
                <a:cs typeface="Poppins"/>
                <a:sym typeface="Poppins"/>
              </a:rPr>
              <a:t>Integrated Care, Better Outcomes</a:t>
            </a:r>
            <a:r>
              <a:rPr lang="en-US" sz="1800" dirty="0">
                <a:solidFill>
                  <a:srgbClr val="000000"/>
                </a:solidFill>
                <a:latin typeface="Poppins"/>
                <a:ea typeface="Poppins"/>
                <a:cs typeface="Poppins"/>
                <a:sym typeface="Poppins"/>
              </a:rPr>
              <a:t>.</a:t>
            </a:r>
          </a:p>
        </p:txBody>
      </p:sp>
      <p:graphicFrame>
        <p:nvGraphicFramePr>
          <p:cNvPr id="23" name="Diagram 22">
            <a:extLst>
              <a:ext uri="{FF2B5EF4-FFF2-40B4-BE49-F238E27FC236}">
                <a16:creationId xmlns:a16="http://schemas.microsoft.com/office/drawing/2014/main" id="{D748FA20-24F7-3AAF-4F5C-71B753C573F2}"/>
              </a:ext>
            </a:extLst>
          </p:cNvPr>
          <p:cNvGraphicFramePr/>
          <p:nvPr>
            <p:extLst>
              <p:ext uri="{D42A27DB-BD31-4B8C-83A1-F6EECF244321}">
                <p14:modId xmlns:p14="http://schemas.microsoft.com/office/powerpoint/2010/main" val="1503546915"/>
              </p:ext>
            </p:extLst>
          </p:nvPr>
        </p:nvGraphicFramePr>
        <p:xfrm>
          <a:off x="841049" y="4018380"/>
          <a:ext cx="10896600" cy="5725085"/>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046008" y="3726804"/>
            <a:ext cx="9417305" cy="4875546"/>
            <a:chOff x="0" y="0"/>
            <a:chExt cx="1937717" cy="1003199"/>
          </a:xfrm>
        </p:grpSpPr>
        <p:sp>
          <p:nvSpPr>
            <p:cNvPr id="3" name="Freeform 3"/>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A7C1D2"/>
            </a:solidFill>
            <a:ln w="19050" cap="rnd">
              <a:solidFill>
                <a:srgbClr val="4383D1"/>
              </a:solidFill>
              <a:prstDash val="solid"/>
              <a:round/>
            </a:ln>
          </p:spPr>
          <p:txBody>
            <a:bodyPr/>
            <a:lstStyle/>
            <a:p>
              <a:endParaRPr lang="en-GB"/>
            </a:p>
          </p:txBody>
        </p:sp>
        <p:sp>
          <p:nvSpPr>
            <p:cNvPr id="4" name="TextBox 4"/>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7841995" y="3436913"/>
            <a:ext cx="9417305" cy="4875546"/>
            <a:chOff x="0" y="0"/>
            <a:chExt cx="1937717" cy="1003199"/>
          </a:xfrm>
        </p:grpSpPr>
        <p:sp>
          <p:nvSpPr>
            <p:cNvPr id="6" name="Freeform 6"/>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FFFFFF"/>
            </a:solidFill>
            <a:ln w="19050" cap="rnd">
              <a:solidFill>
                <a:srgbClr val="4383D1"/>
              </a:solidFill>
              <a:prstDash val="solid"/>
              <a:round/>
            </a:ln>
          </p:spPr>
          <p:txBody>
            <a:bodyPr/>
            <a:lstStyle/>
            <a:p>
              <a:endParaRPr lang="en-GB"/>
            </a:p>
          </p:txBody>
        </p:sp>
        <p:sp>
          <p:nvSpPr>
            <p:cNvPr id="7" name="TextBox 7"/>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sp>
        <p:nvSpPr>
          <p:cNvPr id="8" name="TextBox 8"/>
          <p:cNvSpPr txBox="1"/>
          <p:nvPr/>
        </p:nvSpPr>
        <p:spPr>
          <a:xfrm>
            <a:off x="10102828" y="9050431"/>
            <a:ext cx="6868267" cy="425262"/>
          </a:xfrm>
          <a:prstGeom prst="rect">
            <a:avLst/>
          </a:prstGeom>
        </p:spPr>
        <p:txBody>
          <a:bodyPr lIns="0" tIns="0" rIns="0" bIns="0" rtlCol="0" anchor="t">
            <a:spAutoFit/>
          </a:bodyPr>
          <a:lstStyle/>
          <a:p>
            <a:pPr algn="r">
              <a:lnSpc>
                <a:spcPts val="3132"/>
              </a:lnSpc>
            </a:pPr>
            <a:r>
              <a:rPr lang="en-US" sz="2900" b="1">
                <a:solidFill>
                  <a:srgbClr val="000000"/>
                </a:solidFill>
                <a:latin typeface="Poppins Bold"/>
                <a:ea typeface="Poppins Bold"/>
                <a:cs typeface="Poppins Bold"/>
                <a:sym typeface="Poppins Bold"/>
              </a:rPr>
              <a:t>Innovation Saves Time and Lives.</a:t>
            </a:r>
          </a:p>
        </p:txBody>
      </p:sp>
      <p:sp>
        <p:nvSpPr>
          <p:cNvPr id="9" name="Freeform 9"/>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a:off x="16547188" y="8916675"/>
            <a:ext cx="2512684" cy="2512684"/>
          </a:xfrm>
          <a:custGeom>
            <a:avLst/>
            <a:gdLst/>
            <a:ahLst/>
            <a:cxnLst/>
            <a:rect l="l" t="t" r="r" b="b"/>
            <a:pathLst>
              <a:path w="2512684" h="2512684">
                <a:moveTo>
                  <a:pt x="0" y="0"/>
                </a:moveTo>
                <a:lnTo>
                  <a:pt x="2512684" y="0"/>
                </a:lnTo>
                <a:lnTo>
                  <a:pt x="2512684" y="2512685"/>
                </a:lnTo>
                <a:lnTo>
                  <a:pt x="0" y="2512685"/>
                </a:lnTo>
                <a:lnTo>
                  <a:pt x="0" y="0"/>
                </a:lnTo>
                <a:close/>
              </a:path>
            </a:pathLst>
          </a:custGeom>
          <a:blipFill>
            <a:blip r:embed="rId5">
              <a:alphaModFix amt="8999"/>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TextBox 11"/>
          <p:cNvSpPr txBox="1"/>
          <p:nvPr/>
        </p:nvSpPr>
        <p:spPr>
          <a:xfrm>
            <a:off x="6177314" y="1232066"/>
            <a:ext cx="11285999" cy="2041022"/>
          </a:xfrm>
          <a:prstGeom prst="rect">
            <a:avLst/>
          </a:prstGeom>
        </p:spPr>
        <p:txBody>
          <a:bodyPr lIns="0" tIns="0" rIns="0" bIns="0" rtlCol="0" anchor="t">
            <a:spAutoFit/>
          </a:bodyPr>
          <a:lstStyle/>
          <a:p>
            <a:pPr algn="r">
              <a:lnSpc>
                <a:spcPts val="7599"/>
              </a:lnSpc>
            </a:pPr>
            <a:r>
              <a:rPr lang="en-US" sz="7599" b="1" dirty="0">
                <a:solidFill>
                  <a:srgbClr val="4590BF"/>
                </a:solidFill>
                <a:latin typeface="Poppins Bold"/>
                <a:ea typeface="Poppins Bold"/>
                <a:cs typeface="Poppins Bold"/>
                <a:sym typeface="Poppins Bold"/>
              </a:rPr>
              <a:t>Integration of Health and Wellbeing</a:t>
            </a:r>
          </a:p>
        </p:txBody>
      </p:sp>
      <p:sp>
        <p:nvSpPr>
          <p:cNvPr id="12" name="Freeform 12"/>
          <p:cNvSpPr/>
          <p:nvPr/>
        </p:nvSpPr>
        <p:spPr>
          <a:xfrm>
            <a:off x="16971095" y="475588"/>
            <a:ext cx="451096" cy="451096"/>
          </a:xfrm>
          <a:custGeom>
            <a:avLst/>
            <a:gdLst/>
            <a:ahLst/>
            <a:cxnLst/>
            <a:rect l="l" t="t" r="r" b="b"/>
            <a:pathLst>
              <a:path w="451096" h="451096">
                <a:moveTo>
                  <a:pt x="0" y="0"/>
                </a:moveTo>
                <a:lnTo>
                  <a:pt x="451096" y="0"/>
                </a:lnTo>
                <a:lnTo>
                  <a:pt x="451096" y="451097"/>
                </a:lnTo>
                <a:lnTo>
                  <a:pt x="0" y="45109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Freeform 13"/>
          <p:cNvSpPr/>
          <p:nvPr/>
        </p:nvSpPr>
        <p:spPr>
          <a:xfrm>
            <a:off x="4773871" y="1613965"/>
            <a:ext cx="2679247" cy="2679247"/>
          </a:xfrm>
          <a:custGeom>
            <a:avLst/>
            <a:gdLst/>
            <a:ahLst/>
            <a:cxnLst/>
            <a:rect l="l" t="t" r="r" b="b"/>
            <a:pathLst>
              <a:path w="2679247" h="2679247">
                <a:moveTo>
                  <a:pt x="0" y="0"/>
                </a:moveTo>
                <a:lnTo>
                  <a:pt x="2679247" y="0"/>
                </a:lnTo>
                <a:lnTo>
                  <a:pt x="2679247" y="2679248"/>
                </a:lnTo>
                <a:lnTo>
                  <a:pt x="0" y="2679248"/>
                </a:lnTo>
                <a:lnTo>
                  <a:pt x="0" y="0"/>
                </a:lnTo>
                <a:close/>
              </a:path>
            </a:pathLst>
          </a:custGeom>
          <a:blipFill>
            <a:blip r:embed="rId5">
              <a:alphaModFix amt="8999"/>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Freeform 14"/>
          <p:cNvSpPr/>
          <p:nvPr/>
        </p:nvSpPr>
        <p:spPr>
          <a:xfrm>
            <a:off x="-1070950" y="2836422"/>
            <a:ext cx="8524068" cy="8229600"/>
          </a:xfrm>
          <a:custGeom>
            <a:avLst/>
            <a:gdLst/>
            <a:ahLst/>
            <a:cxnLst/>
            <a:rect l="l" t="t" r="r" b="b"/>
            <a:pathLst>
              <a:path w="8524068" h="8229600">
                <a:moveTo>
                  <a:pt x="0" y="0"/>
                </a:moveTo>
                <a:lnTo>
                  <a:pt x="8524068" y="0"/>
                </a:lnTo>
                <a:lnTo>
                  <a:pt x="8524068" y="8229600"/>
                </a:lnTo>
                <a:lnTo>
                  <a:pt x="0" y="8229600"/>
                </a:lnTo>
                <a:lnTo>
                  <a:pt x="0" y="0"/>
                </a:lnTo>
                <a:close/>
              </a:path>
            </a:pathLst>
          </a:custGeom>
          <a:blipFill>
            <a:blip r:embed="rId9"/>
            <a:stretch>
              <a:fillRect/>
            </a:stretch>
          </a:blipFill>
        </p:spPr>
        <p:txBody>
          <a:bodyPr/>
          <a:lstStyle/>
          <a:p>
            <a:endParaRPr lang="en-GB"/>
          </a:p>
        </p:txBody>
      </p:sp>
      <p:sp>
        <p:nvSpPr>
          <p:cNvPr id="15" name="TextBox 15"/>
          <p:cNvSpPr txBox="1"/>
          <p:nvPr/>
        </p:nvSpPr>
        <p:spPr>
          <a:xfrm>
            <a:off x="9116291" y="3859031"/>
            <a:ext cx="6868267" cy="799834"/>
          </a:xfrm>
          <a:prstGeom prst="rect">
            <a:avLst/>
          </a:prstGeom>
        </p:spPr>
        <p:txBody>
          <a:bodyPr lIns="0" tIns="0" rIns="0" bIns="0" rtlCol="0" anchor="t">
            <a:spAutoFit/>
          </a:bodyPr>
          <a:lstStyle/>
          <a:p>
            <a:pPr algn="ctr">
              <a:lnSpc>
                <a:spcPts val="3132"/>
              </a:lnSpc>
            </a:pPr>
            <a:r>
              <a:rPr lang="en-US" sz="2900" b="1" dirty="0">
                <a:solidFill>
                  <a:srgbClr val="000000"/>
                </a:solidFill>
                <a:latin typeface="Poppins Bold"/>
                <a:ea typeface="Poppins Bold"/>
                <a:cs typeface="Poppins Bold"/>
                <a:sym typeface="Poppins Bold"/>
              </a:rPr>
              <a:t>Healthcare systems increasingly adopt holistic approaches</a:t>
            </a:r>
          </a:p>
        </p:txBody>
      </p:sp>
      <p:sp>
        <p:nvSpPr>
          <p:cNvPr id="19" name="TextBox 18">
            <a:extLst>
              <a:ext uri="{FF2B5EF4-FFF2-40B4-BE49-F238E27FC236}">
                <a16:creationId xmlns:a16="http://schemas.microsoft.com/office/drawing/2014/main" id="{F38C9AFF-6CA6-71AF-CFFC-D1E875D30179}"/>
              </a:ext>
            </a:extLst>
          </p:cNvPr>
          <p:cNvSpPr txBox="1"/>
          <p:nvPr/>
        </p:nvSpPr>
        <p:spPr>
          <a:xfrm>
            <a:off x="8382000" y="5143500"/>
            <a:ext cx="8305800" cy="3046988"/>
          </a:xfrm>
          <a:prstGeom prst="rect">
            <a:avLst/>
          </a:prstGeom>
          <a:noFill/>
        </p:spPr>
        <p:txBody>
          <a:bodyPr wrap="square" rtlCol="0">
            <a:spAutoFit/>
          </a:bodyPr>
          <a:lstStyle/>
          <a:p>
            <a:pPr algn="just"/>
            <a:r>
              <a:rPr lang="en-US" sz="2400" dirty="0"/>
              <a:t>Examples include:</a:t>
            </a:r>
          </a:p>
          <a:p>
            <a:pPr marL="285750" indent="-285750" algn="just">
              <a:buFont typeface="Arial" panose="020B0604020202020204" pitchFamily="34" charset="0"/>
              <a:buChar char="•"/>
            </a:pPr>
            <a:r>
              <a:rPr lang="en-US" sz="2400" dirty="0"/>
              <a:t>Mental health support integrated into primary healthcare (Dahlgren &amp; Whitehead, 2007).</a:t>
            </a:r>
          </a:p>
          <a:p>
            <a:pPr marL="285750" indent="-285750" algn="just">
              <a:buFont typeface="Arial" panose="020B0604020202020204" pitchFamily="34" charset="0"/>
              <a:buChar char="•"/>
            </a:pPr>
            <a:r>
              <a:rPr lang="en-US" sz="2400" dirty="0"/>
              <a:t>Community wellbeing programs promoting healthy lifestyles.</a:t>
            </a:r>
          </a:p>
          <a:p>
            <a:pPr marL="285750" indent="-285750" algn="just">
              <a:buFont typeface="Arial" panose="020B0604020202020204" pitchFamily="34" charset="0"/>
              <a:buChar char="•"/>
            </a:pPr>
            <a:r>
              <a:rPr lang="en-US" sz="2400" dirty="0"/>
              <a:t>Preventive care initiatives targeting obesity and chronic diseases.</a:t>
            </a:r>
          </a:p>
          <a:p>
            <a:pPr marL="285750" indent="-285750" algn="just">
              <a:buFont typeface="Arial" panose="020B0604020202020204" pitchFamily="34" charset="0"/>
              <a:buChar char="•"/>
            </a:pPr>
            <a:r>
              <a:rPr lang="en-US" sz="2400" dirty="0"/>
              <a:t>Multidisciplinary teams addressing social and psychological needs (Black, 2021).</a:t>
            </a:r>
          </a:p>
        </p:txBody>
      </p:sp>
    </p:spTree>
    <p:extLst>
      <p:ext uri="{BB962C8B-B14F-4D97-AF65-F5344CB8AC3E}">
        <p14:creationId xmlns:p14="http://schemas.microsoft.com/office/powerpoint/2010/main" val="2001272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16627-5B5B-C85F-2E6D-1F6A9D9BAED0}"/>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8D247481-F650-E1C0-794C-6493A779678B}"/>
              </a:ext>
            </a:extLst>
          </p:cNvPr>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a:extLst>
              <a:ext uri="{FF2B5EF4-FFF2-40B4-BE49-F238E27FC236}">
                <a16:creationId xmlns:a16="http://schemas.microsoft.com/office/drawing/2014/main" id="{B29AA734-029C-13C0-6D3F-A0DD30E990D7}"/>
              </a:ext>
            </a:extLst>
          </p:cNvPr>
          <p:cNvGrpSpPr/>
          <p:nvPr/>
        </p:nvGrpSpPr>
        <p:grpSpPr>
          <a:xfrm rot="-189098">
            <a:off x="-1893406" y="5527367"/>
            <a:ext cx="21767755" cy="7121539"/>
            <a:chOff x="0" y="0"/>
            <a:chExt cx="29023673" cy="9495386"/>
          </a:xfrm>
        </p:grpSpPr>
        <p:sp>
          <p:nvSpPr>
            <p:cNvPr id="4" name="Freeform 4">
              <a:extLst>
                <a:ext uri="{FF2B5EF4-FFF2-40B4-BE49-F238E27FC236}">
                  <a16:creationId xmlns:a16="http://schemas.microsoft.com/office/drawing/2014/main" id="{C4A80AA5-EF7C-BDE0-1456-9A3F4BDB319E}"/>
                </a:ext>
              </a:extLst>
            </p:cNvPr>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r:embed="rId5">
                <a:alphaModFix amt="47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a:extLst>
                <a:ext uri="{FF2B5EF4-FFF2-40B4-BE49-F238E27FC236}">
                  <a16:creationId xmlns:a16="http://schemas.microsoft.com/office/drawing/2014/main" id="{37C6174B-CF70-8C6B-E2AD-5ADC182F3C6E}"/>
                </a:ext>
              </a:extLst>
            </p:cNvPr>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r:embed="rId7">
                <a:alphaModFix amt="47000"/>
                <a:extLst>
                  <a:ext uri="{96DAC541-7B7A-43D3-8B79-37D633B846F1}">
                    <asvg:svgBlip xmlns:asvg="http://schemas.microsoft.com/office/drawing/2016/SVG/main" r:embed="rId8"/>
                  </a:ext>
                </a:extLst>
              </a:blip>
              <a:stretch>
                <a:fillRect/>
              </a:stretch>
            </a:blipFill>
          </p:spPr>
          <p:txBody>
            <a:bodyPr/>
            <a:lstStyle/>
            <a:p>
              <a:endParaRPr lang="en-GB"/>
            </a:p>
          </p:txBody>
        </p:sp>
      </p:grpSp>
      <p:sp>
        <p:nvSpPr>
          <p:cNvPr id="6" name="Freeform 6">
            <a:extLst>
              <a:ext uri="{FF2B5EF4-FFF2-40B4-BE49-F238E27FC236}">
                <a16:creationId xmlns:a16="http://schemas.microsoft.com/office/drawing/2014/main" id="{C53498D6-B330-C965-A418-DE2E27B26D7B}"/>
              </a:ext>
            </a:extLst>
          </p:cNvPr>
          <p:cNvSpPr/>
          <p:nvPr/>
        </p:nvSpPr>
        <p:spPr>
          <a:xfrm>
            <a:off x="11271444" y="744138"/>
            <a:ext cx="680278" cy="680278"/>
          </a:xfrm>
          <a:custGeom>
            <a:avLst/>
            <a:gdLst/>
            <a:ahLst/>
            <a:cxnLst/>
            <a:rect l="l" t="t" r="r" b="b"/>
            <a:pathLst>
              <a:path w="680278" h="680278">
                <a:moveTo>
                  <a:pt x="0" y="0"/>
                </a:moveTo>
                <a:lnTo>
                  <a:pt x="680278" y="0"/>
                </a:lnTo>
                <a:lnTo>
                  <a:pt x="680278" y="680278"/>
                </a:lnTo>
                <a:lnTo>
                  <a:pt x="0" y="6802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a:extLst>
              <a:ext uri="{FF2B5EF4-FFF2-40B4-BE49-F238E27FC236}">
                <a16:creationId xmlns:a16="http://schemas.microsoft.com/office/drawing/2014/main" id="{629D4264-D2E5-9326-B231-5A084F970D5B}"/>
              </a:ext>
            </a:extLst>
          </p:cNvPr>
          <p:cNvSpPr/>
          <p:nvPr/>
        </p:nvSpPr>
        <p:spPr>
          <a:xfrm>
            <a:off x="16045315" y="-444274"/>
            <a:ext cx="2679247" cy="2679247"/>
          </a:xfrm>
          <a:custGeom>
            <a:avLst/>
            <a:gdLst/>
            <a:ahLst/>
            <a:cxnLst/>
            <a:rect l="l" t="t" r="r" b="b"/>
            <a:pathLst>
              <a:path w="2679247" h="2679247">
                <a:moveTo>
                  <a:pt x="0" y="0"/>
                </a:moveTo>
                <a:lnTo>
                  <a:pt x="2679247" y="0"/>
                </a:lnTo>
                <a:lnTo>
                  <a:pt x="2679247" y="2679248"/>
                </a:lnTo>
                <a:lnTo>
                  <a:pt x="0" y="2679248"/>
                </a:lnTo>
                <a:lnTo>
                  <a:pt x="0" y="0"/>
                </a:lnTo>
                <a:close/>
              </a:path>
            </a:pathLst>
          </a:custGeom>
          <a:blipFill>
            <a:blip r:embed="rId11">
              <a:alphaModFix amt="8999"/>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a:extLst>
              <a:ext uri="{FF2B5EF4-FFF2-40B4-BE49-F238E27FC236}">
                <a16:creationId xmlns:a16="http://schemas.microsoft.com/office/drawing/2014/main" id="{B43ADBDF-A5BD-73D4-E52C-176F2BE1A5D9}"/>
              </a:ext>
            </a:extLst>
          </p:cNvPr>
          <p:cNvSpPr/>
          <p:nvPr/>
        </p:nvSpPr>
        <p:spPr>
          <a:xfrm>
            <a:off x="11271444" y="2702634"/>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13"/>
            <a:stretch>
              <a:fillRect/>
            </a:stretch>
          </a:blipFill>
        </p:spPr>
        <p:txBody>
          <a:bodyPr/>
          <a:lstStyle/>
          <a:p>
            <a:endParaRPr lang="en-GB"/>
          </a:p>
        </p:txBody>
      </p:sp>
      <p:grpSp>
        <p:nvGrpSpPr>
          <p:cNvPr id="9" name="Group 9">
            <a:extLst>
              <a:ext uri="{FF2B5EF4-FFF2-40B4-BE49-F238E27FC236}">
                <a16:creationId xmlns:a16="http://schemas.microsoft.com/office/drawing/2014/main" id="{49AC84A9-0409-B9F2-A500-5691D7EC98E3}"/>
              </a:ext>
            </a:extLst>
          </p:cNvPr>
          <p:cNvGrpSpPr/>
          <p:nvPr/>
        </p:nvGrpSpPr>
        <p:grpSpPr>
          <a:xfrm>
            <a:off x="12761572" y="1834246"/>
            <a:ext cx="5059338" cy="884771"/>
            <a:chOff x="0" y="0"/>
            <a:chExt cx="6745784" cy="1179694"/>
          </a:xfrm>
        </p:grpSpPr>
        <p:grpSp>
          <p:nvGrpSpPr>
            <p:cNvPr id="10" name="Group 10">
              <a:extLst>
                <a:ext uri="{FF2B5EF4-FFF2-40B4-BE49-F238E27FC236}">
                  <a16:creationId xmlns:a16="http://schemas.microsoft.com/office/drawing/2014/main" id="{13B80F93-ECF0-1FAC-B675-8E440F81CAD2}"/>
                </a:ext>
              </a:extLst>
            </p:cNvPr>
            <p:cNvGrpSpPr/>
            <p:nvPr/>
          </p:nvGrpSpPr>
          <p:grpSpPr>
            <a:xfrm>
              <a:off x="143039" y="99326"/>
              <a:ext cx="6602745" cy="1080368"/>
              <a:chOff x="0" y="0"/>
              <a:chExt cx="1937717" cy="317057"/>
            </a:xfrm>
          </p:grpSpPr>
          <p:sp>
            <p:nvSpPr>
              <p:cNvPr id="11" name="Freeform 11">
                <a:extLst>
                  <a:ext uri="{FF2B5EF4-FFF2-40B4-BE49-F238E27FC236}">
                    <a16:creationId xmlns:a16="http://schemas.microsoft.com/office/drawing/2014/main" id="{624A9E01-830B-1A56-822D-3970B2F43335}"/>
                  </a:ext>
                </a:extLst>
              </p:cNvPr>
              <p:cNvSpPr/>
              <p:nvPr/>
            </p:nvSpPr>
            <p:spPr>
              <a:xfrm>
                <a:off x="0" y="0"/>
                <a:ext cx="1937717" cy="317057"/>
              </a:xfrm>
              <a:custGeom>
                <a:avLst/>
                <a:gdLst/>
                <a:ahLst/>
                <a:cxnLst/>
                <a:rect l="l" t="t" r="r" b="b"/>
                <a:pathLst>
                  <a:path w="1937717" h="317057">
                    <a:moveTo>
                      <a:pt x="30535" y="0"/>
                    </a:moveTo>
                    <a:lnTo>
                      <a:pt x="1907183" y="0"/>
                    </a:lnTo>
                    <a:cubicBezTo>
                      <a:pt x="1915281" y="0"/>
                      <a:pt x="1923048" y="3217"/>
                      <a:pt x="1928774" y="8943"/>
                    </a:cubicBezTo>
                    <a:cubicBezTo>
                      <a:pt x="1934500" y="14670"/>
                      <a:pt x="1937717" y="22436"/>
                      <a:pt x="1937717" y="30535"/>
                    </a:cubicBezTo>
                    <a:lnTo>
                      <a:pt x="1937717" y="286522"/>
                    </a:lnTo>
                    <a:cubicBezTo>
                      <a:pt x="1937717" y="294621"/>
                      <a:pt x="1934500" y="302387"/>
                      <a:pt x="1928774" y="308114"/>
                    </a:cubicBezTo>
                    <a:cubicBezTo>
                      <a:pt x="1923048" y="313840"/>
                      <a:pt x="1915281" y="317057"/>
                      <a:pt x="1907183" y="317057"/>
                    </a:cubicBezTo>
                    <a:lnTo>
                      <a:pt x="30535" y="317057"/>
                    </a:lnTo>
                    <a:cubicBezTo>
                      <a:pt x="22436" y="317057"/>
                      <a:pt x="14670" y="313840"/>
                      <a:pt x="8943" y="308114"/>
                    </a:cubicBezTo>
                    <a:cubicBezTo>
                      <a:pt x="3217" y="302387"/>
                      <a:pt x="0" y="294621"/>
                      <a:pt x="0" y="286522"/>
                    </a:cubicBezTo>
                    <a:lnTo>
                      <a:pt x="0" y="30535"/>
                    </a:lnTo>
                    <a:cubicBezTo>
                      <a:pt x="0" y="22436"/>
                      <a:pt x="3217" y="14670"/>
                      <a:pt x="8943" y="8943"/>
                    </a:cubicBezTo>
                    <a:cubicBezTo>
                      <a:pt x="14670" y="3217"/>
                      <a:pt x="22436" y="0"/>
                      <a:pt x="30535" y="0"/>
                    </a:cubicBezTo>
                    <a:close/>
                  </a:path>
                </a:pathLst>
              </a:custGeom>
              <a:solidFill>
                <a:srgbClr val="A7C1D2"/>
              </a:solidFill>
              <a:ln w="19050" cap="rnd">
                <a:solidFill>
                  <a:srgbClr val="4383D1"/>
                </a:solidFill>
                <a:prstDash val="solid"/>
                <a:round/>
              </a:ln>
            </p:spPr>
            <p:txBody>
              <a:bodyPr/>
              <a:lstStyle/>
              <a:p>
                <a:endParaRPr lang="en-GB"/>
              </a:p>
            </p:txBody>
          </p:sp>
          <p:sp>
            <p:nvSpPr>
              <p:cNvPr id="12" name="TextBox 12">
                <a:extLst>
                  <a:ext uri="{FF2B5EF4-FFF2-40B4-BE49-F238E27FC236}">
                    <a16:creationId xmlns:a16="http://schemas.microsoft.com/office/drawing/2014/main" id="{686242CA-A3E2-B9C3-DE31-4C33E8C277F0}"/>
                  </a:ext>
                </a:extLst>
              </p:cNvPr>
              <p:cNvSpPr txBox="1"/>
              <p:nvPr/>
            </p:nvSpPr>
            <p:spPr>
              <a:xfrm>
                <a:off x="0" y="-28575"/>
                <a:ext cx="1937717" cy="345632"/>
              </a:xfrm>
              <a:prstGeom prst="rect">
                <a:avLst/>
              </a:prstGeom>
            </p:spPr>
            <p:txBody>
              <a:bodyPr lIns="50800" tIns="50800" rIns="50800" bIns="50800" rtlCol="0" anchor="ctr"/>
              <a:lstStyle/>
              <a:p>
                <a:pPr algn="ctr">
                  <a:lnSpc>
                    <a:spcPts val="2520"/>
                  </a:lnSpc>
                </a:pPr>
                <a:endParaRPr/>
              </a:p>
            </p:txBody>
          </p:sp>
        </p:grpSp>
        <p:grpSp>
          <p:nvGrpSpPr>
            <p:cNvPr id="13" name="Group 13">
              <a:extLst>
                <a:ext uri="{FF2B5EF4-FFF2-40B4-BE49-F238E27FC236}">
                  <a16:creationId xmlns:a16="http://schemas.microsoft.com/office/drawing/2014/main" id="{56C65425-5282-A594-ED08-323CB39DA7BE}"/>
                </a:ext>
              </a:extLst>
            </p:cNvPr>
            <p:cNvGrpSpPr/>
            <p:nvPr/>
          </p:nvGrpSpPr>
          <p:grpSpPr>
            <a:xfrm>
              <a:off x="0" y="0"/>
              <a:ext cx="6602745" cy="1080368"/>
              <a:chOff x="0" y="0"/>
              <a:chExt cx="1937717" cy="317057"/>
            </a:xfrm>
          </p:grpSpPr>
          <p:sp>
            <p:nvSpPr>
              <p:cNvPr id="14" name="Freeform 14">
                <a:extLst>
                  <a:ext uri="{FF2B5EF4-FFF2-40B4-BE49-F238E27FC236}">
                    <a16:creationId xmlns:a16="http://schemas.microsoft.com/office/drawing/2014/main" id="{C7C8B391-C9EC-8F07-742C-41510E341A12}"/>
                  </a:ext>
                </a:extLst>
              </p:cNvPr>
              <p:cNvSpPr/>
              <p:nvPr/>
            </p:nvSpPr>
            <p:spPr>
              <a:xfrm>
                <a:off x="0" y="0"/>
                <a:ext cx="1937717" cy="317057"/>
              </a:xfrm>
              <a:custGeom>
                <a:avLst/>
                <a:gdLst/>
                <a:ahLst/>
                <a:cxnLst/>
                <a:rect l="l" t="t" r="r" b="b"/>
                <a:pathLst>
                  <a:path w="1937717" h="317057">
                    <a:moveTo>
                      <a:pt x="30535" y="0"/>
                    </a:moveTo>
                    <a:lnTo>
                      <a:pt x="1907183" y="0"/>
                    </a:lnTo>
                    <a:cubicBezTo>
                      <a:pt x="1915281" y="0"/>
                      <a:pt x="1923048" y="3217"/>
                      <a:pt x="1928774" y="8943"/>
                    </a:cubicBezTo>
                    <a:cubicBezTo>
                      <a:pt x="1934500" y="14670"/>
                      <a:pt x="1937717" y="22436"/>
                      <a:pt x="1937717" y="30535"/>
                    </a:cubicBezTo>
                    <a:lnTo>
                      <a:pt x="1937717" y="286522"/>
                    </a:lnTo>
                    <a:cubicBezTo>
                      <a:pt x="1937717" y="294621"/>
                      <a:pt x="1934500" y="302387"/>
                      <a:pt x="1928774" y="308114"/>
                    </a:cubicBezTo>
                    <a:cubicBezTo>
                      <a:pt x="1923048" y="313840"/>
                      <a:pt x="1915281" y="317057"/>
                      <a:pt x="1907183" y="317057"/>
                    </a:cubicBezTo>
                    <a:lnTo>
                      <a:pt x="30535" y="317057"/>
                    </a:lnTo>
                    <a:cubicBezTo>
                      <a:pt x="22436" y="317057"/>
                      <a:pt x="14670" y="313840"/>
                      <a:pt x="8943" y="308114"/>
                    </a:cubicBezTo>
                    <a:cubicBezTo>
                      <a:pt x="3217" y="302387"/>
                      <a:pt x="0" y="294621"/>
                      <a:pt x="0" y="286522"/>
                    </a:cubicBezTo>
                    <a:lnTo>
                      <a:pt x="0" y="30535"/>
                    </a:lnTo>
                    <a:cubicBezTo>
                      <a:pt x="0" y="22436"/>
                      <a:pt x="3217" y="14670"/>
                      <a:pt x="8943" y="8943"/>
                    </a:cubicBezTo>
                    <a:cubicBezTo>
                      <a:pt x="14670" y="3217"/>
                      <a:pt x="22436" y="0"/>
                      <a:pt x="30535" y="0"/>
                    </a:cubicBezTo>
                    <a:close/>
                  </a:path>
                </a:pathLst>
              </a:custGeom>
              <a:solidFill>
                <a:srgbClr val="FFFFFF"/>
              </a:solidFill>
              <a:ln w="19050" cap="rnd">
                <a:solidFill>
                  <a:srgbClr val="4383D1"/>
                </a:solidFill>
                <a:prstDash val="solid"/>
                <a:round/>
              </a:ln>
            </p:spPr>
            <p:txBody>
              <a:bodyPr/>
              <a:lstStyle/>
              <a:p>
                <a:endParaRPr lang="en-GB"/>
              </a:p>
            </p:txBody>
          </p:sp>
          <p:sp>
            <p:nvSpPr>
              <p:cNvPr id="15" name="TextBox 15">
                <a:extLst>
                  <a:ext uri="{FF2B5EF4-FFF2-40B4-BE49-F238E27FC236}">
                    <a16:creationId xmlns:a16="http://schemas.microsoft.com/office/drawing/2014/main" id="{57A513CC-D7C6-CD77-A0A1-C9616C46FD0F}"/>
                  </a:ext>
                </a:extLst>
              </p:cNvPr>
              <p:cNvSpPr txBox="1"/>
              <p:nvPr/>
            </p:nvSpPr>
            <p:spPr>
              <a:xfrm>
                <a:off x="0" y="-28575"/>
                <a:ext cx="1937717" cy="345632"/>
              </a:xfrm>
              <a:prstGeom prst="rect">
                <a:avLst/>
              </a:prstGeom>
            </p:spPr>
            <p:txBody>
              <a:bodyPr lIns="50800" tIns="50800" rIns="50800" bIns="50800" rtlCol="0" anchor="ctr"/>
              <a:lstStyle/>
              <a:p>
                <a:pPr algn="ctr">
                  <a:lnSpc>
                    <a:spcPts val="2520"/>
                  </a:lnSpc>
                </a:pPr>
                <a:endParaRPr/>
              </a:p>
            </p:txBody>
          </p:sp>
        </p:grpSp>
        <p:sp>
          <p:nvSpPr>
            <p:cNvPr id="16" name="TextBox 16">
              <a:extLst>
                <a:ext uri="{FF2B5EF4-FFF2-40B4-BE49-F238E27FC236}">
                  <a16:creationId xmlns:a16="http://schemas.microsoft.com/office/drawing/2014/main" id="{BF08EFE4-1BEC-C1E7-C2C9-D9342FB20874}"/>
                </a:ext>
              </a:extLst>
            </p:cNvPr>
            <p:cNvSpPr txBox="1"/>
            <p:nvPr/>
          </p:nvSpPr>
          <p:spPr>
            <a:xfrm>
              <a:off x="401873" y="358813"/>
              <a:ext cx="5762617" cy="351977"/>
            </a:xfrm>
            <a:prstGeom prst="rect">
              <a:avLst/>
            </a:prstGeom>
          </p:spPr>
          <p:txBody>
            <a:bodyPr lIns="0" tIns="0" rIns="0" bIns="0" rtlCol="0" anchor="t">
              <a:spAutoFit/>
            </a:bodyPr>
            <a:lstStyle/>
            <a:p>
              <a:pPr algn="ctr">
                <a:lnSpc>
                  <a:spcPts val="1854"/>
                </a:lnSpc>
              </a:pPr>
              <a:r>
                <a:rPr lang="en-US" sz="2400" dirty="0">
                  <a:solidFill>
                    <a:srgbClr val="000000"/>
                  </a:solidFill>
                  <a:ea typeface="Poppins"/>
                  <a:cs typeface="Poppins"/>
                  <a:sym typeface="Poppins"/>
                </a:rPr>
                <a:t>Integrated Care, Better Outcomes</a:t>
              </a:r>
              <a:r>
                <a:rPr lang="en-US" sz="1800" dirty="0">
                  <a:solidFill>
                    <a:srgbClr val="000000"/>
                  </a:solidFill>
                  <a:latin typeface="Poppins"/>
                  <a:ea typeface="Poppins"/>
                  <a:cs typeface="Poppins"/>
                  <a:sym typeface="Poppins"/>
                </a:rPr>
                <a:t>.</a:t>
              </a:r>
            </a:p>
          </p:txBody>
        </p:sp>
      </p:grpSp>
      <p:sp>
        <p:nvSpPr>
          <p:cNvPr id="17" name="Freeform 17">
            <a:extLst>
              <a:ext uri="{FF2B5EF4-FFF2-40B4-BE49-F238E27FC236}">
                <a16:creationId xmlns:a16="http://schemas.microsoft.com/office/drawing/2014/main" id="{CB1FD590-A037-C842-366C-50BBD6F1C3C7}"/>
              </a:ext>
            </a:extLst>
          </p:cNvPr>
          <p:cNvSpPr/>
          <p:nvPr/>
        </p:nvSpPr>
        <p:spPr>
          <a:xfrm>
            <a:off x="8834224" y="8277615"/>
            <a:ext cx="1801160" cy="1621044"/>
          </a:xfrm>
          <a:custGeom>
            <a:avLst/>
            <a:gdLst/>
            <a:ahLst/>
            <a:cxnLst/>
            <a:rect l="l" t="t" r="r" b="b"/>
            <a:pathLst>
              <a:path w="1801160" h="1621044">
                <a:moveTo>
                  <a:pt x="0" y="0"/>
                </a:moveTo>
                <a:lnTo>
                  <a:pt x="1801159" y="0"/>
                </a:lnTo>
                <a:lnTo>
                  <a:pt x="1801159" y="1621044"/>
                </a:lnTo>
                <a:lnTo>
                  <a:pt x="0" y="1621044"/>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8" name="Freeform 18">
            <a:extLst>
              <a:ext uri="{FF2B5EF4-FFF2-40B4-BE49-F238E27FC236}">
                <a16:creationId xmlns:a16="http://schemas.microsoft.com/office/drawing/2014/main" id="{A1FF8CA1-B3FD-5371-D13E-F6FD1531B387}"/>
              </a:ext>
            </a:extLst>
          </p:cNvPr>
          <p:cNvSpPr/>
          <p:nvPr/>
        </p:nvSpPr>
        <p:spPr>
          <a:xfrm>
            <a:off x="-513424" y="6725705"/>
            <a:ext cx="3600890" cy="5065190"/>
          </a:xfrm>
          <a:custGeom>
            <a:avLst/>
            <a:gdLst/>
            <a:ahLst/>
            <a:cxnLst/>
            <a:rect l="l" t="t" r="r" b="b"/>
            <a:pathLst>
              <a:path w="3600890" h="5065190">
                <a:moveTo>
                  <a:pt x="0" y="0"/>
                </a:moveTo>
                <a:lnTo>
                  <a:pt x="3600889" y="0"/>
                </a:lnTo>
                <a:lnTo>
                  <a:pt x="3600889" y="5065190"/>
                </a:lnTo>
                <a:lnTo>
                  <a:pt x="0" y="5065190"/>
                </a:lnTo>
                <a:lnTo>
                  <a:pt x="0" y="0"/>
                </a:lnTo>
                <a:close/>
              </a:path>
            </a:pathLst>
          </a:custGeom>
          <a:blipFill>
            <a:blip r:embed="rId16"/>
            <a:stretch>
              <a:fillRect/>
            </a:stretch>
          </a:blipFill>
        </p:spPr>
        <p:txBody>
          <a:bodyPr/>
          <a:lstStyle/>
          <a:p>
            <a:endParaRPr lang="en-GB"/>
          </a:p>
        </p:txBody>
      </p:sp>
      <p:sp>
        <p:nvSpPr>
          <p:cNvPr id="19" name="Freeform 19">
            <a:extLst>
              <a:ext uri="{FF2B5EF4-FFF2-40B4-BE49-F238E27FC236}">
                <a16:creationId xmlns:a16="http://schemas.microsoft.com/office/drawing/2014/main" id="{F77A2C7B-4036-A2B9-235A-6E0923161481}"/>
              </a:ext>
            </a:extLst>
          </p:cNvPr>
          <p:cNvSpPr/>
          <p:nvPr/>
        </p:nvSpPr>
        <p:spPr>
          <a:xfrm>
            <a:off x="3516926" y="7895697"/>
            <a:ext cx="1808466" cy="1621044"/>
          </a:xfrm>
          <a:custGeom>
            <a:avLst/>
            <a:gdLst/>
            <a:ahLst/>
            <a:cxnLst/>
            <a:rect l="l" t="t" r="r" b="b"/>
            <a:pathLst>
              <a:path w="1808466" h="1621044">
                <a:moveTo>
                  <a:pt x="0" y="0"/>
                </a:moveTo>
                <a:lnTo>
                  <a:pt x="1808466" y="0"/>
                </a:lnTo>
                <a:lnTo>
                  <a:pt x="1808466" y="1621043"/>
                </a:lnTo>
                <a:lnTo>
                  <a:pt x="0" y="1621043"/>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22" name="TextBox 22">
            <a:extLst>
              <a:ext uri="{FF2B5EF4-FFF2-40B4-BE49-F238E27FC236}">
                <a16:creationId xmlns:a16="http://schemas.microsoft.com/office/drawing/2014/main" id="{D15C18F4-6473-8498-DBFD-27A81D9A74C9}"/>
              </a:ext>
            </a:extLst>
          </p:cNvPr>
          <p:cNvSpPr txBox="1"/>
          <p:nvPr/>
        </p:nvSpPr>
        <p:spPr>
          <a:xfrm>
            <a:off x="621440" y="1784076"/>
            <a:ext cx="11109282" cy="917559"/>
          </a:xfrm>
          <a:prstGeom prst="rect">
            <a:avLst/>
          </a:prstGeom>
        </p:spPr>
        <p:txBody>
          <a:bodyPr lIns="0" tIns="0" rIns="0" bIns="0" rtlCol="0" anchor="t">
            <a:spAutoFit/>
          </a:bodyPr>
          <a:lstStyle/>
          <a:p>
            <a:pPr algn="ctr">
              <a:lnSpc>
                <a:spcPts val="7295"/>
              </a:lnSpc>
            </a:pPr>
            <a:r>
              <a:rPr lang="en-US" sz="6000" b="1" dirty="0">
                <a:solidFill>
                  <a:srgbClr val="4590BF"/>
                </a:solidFill>
                <a:latin typeface="Poppins Bold"/>
                <a:ea typeface="Poppins Bold"/>
                <a:cs typeface="Poppins Bold"/>
                <a:sym typeface="Poppins Bold"/>
              </a:rPr>
              <a:t>Case Example</a:t>
            </a:r>
          </a:p>
        </p:txBody>
      </p:sp>
      <p:sp>
        <p:nvSpPr>
          <p:cNvPr id="23" name="TextBox 23">
            <a:extLst>
              <a:ext uri="{FF2B5EF4-FFF2-40B4-BE49-F238E27FC236}">
                <a16:creationId xmlns:a16="http://schemas.microsoft.com/office/drawing/2014/main" id="{71A53785-789D-A0D8-D316-CB95489498A3}"/>
              </a:ext>
            </a:extLst>
          </p:cNvPr>
          <p:cNvSpPr txBox="1"/>
          <p:nvPr/>
        </p:nvSpPr>
        <p:spPr>
          <a:xfrm>
            <a:off x="640490" y="3718957"/>
            <a:ext cx="7826372" cy="547842"/>
          </a:xfrm>
          <a:prstGeom prst="rect">
            <a:avLst/>
          </a:prstGeom>
        </p:spPr>
        <p:txBody>
          <a:bodyPr wrap="square" lIns="0" tIns="0" rIns="0" bIns="0" rtlCol="0" anchor="t">
            <a:spAutoFit/>
          </a:bodyPr>
          <a:lstStyle/>
          <a:p>
            <a:pPr algn="l">
              <a:lnSpc>
                <a:spcPts val="4841"/>
              </a:lnSpc>
            </a:pPr>
            <a:r>
              <a:rPr lang="en-US" sz="2400" b="1" dirty="0">
                <a:solidFill>
                  <a:srgbClr val="000000"/>
                </a:solidFill>
                <a:latin typeface="Poppins Bold"/>
                <a:ea typeface="Poppins Bold"/>
                <a:cs typeface="Poppins Bold"/>
                <a:sym typeface="Poppins Bold"/>
              </a:rPr>
              <a:t>Example: Integrated Care Systems (UK)</a:t>
            </a:r>
          </a:p>
        </p:txBody>
      </p:sp>
      <p:graphicFrame>
        <p:nvGraphicFramePr>
          <p:cNvPr id="25" name="Diagram 24">
            <a:extLst>
              <a:ext uri="{FF2B5EF4-FFF2-40B4-BE49-F238E27FC236}">
                <a16:creationId xmlns:a16="http://schemas.microsoft.com/office/drawing/2014/main" id="{49279FBE-296D-32CA-F85F-5285C31D7582}"/>
              </a:ext>
            </a:extLst>
          </p:cNvPr>
          <p:cNvGraphicFramePr/>
          <p:nvPr>
            <p:extLst>
              <p:ext uri="{D42A27DB-BD31-4B8C-83A1-F6EECF244321}">
                <p14:modId xmlns:p14="http://schemas.microsoft.com/office/powerpoint/2010/main" val="2373699520"/>
              </p:ext>
            </p:extLst>
          </p:nvPr>
        </p:nvGraphicFramePr>
        <p:xfrm>
          <a:off x="453931" y="4538298"/>
          <a:ext cx="10362549" cy="4491401"/>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spTree>
    <p:extLst>
      <p:ext uri="{BB962C8B-B14F-4D97-AF65-F5344CB8AC3E}">
        <p14:creationId xmlns:p14="http://schemas.microsoft.com/office/powerpoint/2010/main" val="419818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p:cNvGrpSpPr/>
          <p:nvPr/>
        </p:nvGrpSpPr>
        <p:grpSpPr>
          <a:xfrm rot="-189098">
            <a:off x="-1893406" y="5527367"/>
            <a:ext cx="21767755" cy="7121539"/>
            <a:chOff x="0" y="0"/>
            <a:chExt cx="29023673" cy="9495386"/>
          </a:xfrm>
        </p:grpSpPr>
        <p:sp>
          <p:nvSpPr>
            <p:cNvPr id="4" name="Freeform 4"/>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r:embed="rId5">
                <a:alphaModFix amt="47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r:embed="rId7">
                <a:alphaModFix amt="47000"/>
                <a:extLst>
                  <a:ext uri="{96DAC541-7B7A-43D3-8B79-37D633B846F1}">
                    <asvg:svgBlip xmlns:asvg="http://schemas.microsoft.com/office/drawing/2016/SVG/main" r:embed="rId8"/>
                  </a:ext>
                </a:extLst>
              </a:blip>
              <a:stretch>
                <a:fillRect/>
              </a:stretch>
            </a:blipFill>
          </p:spPr>
          <p:txBody>
            <a:bodyPr/>
            <a:lstStyle/>
            <a:p>
              <a:endParaRPr lang="en-GB"/>
            </a:p>
          </p:txBody>
        </p:sp>
      </p:grpSp>
      <p:sp>
        <p:nvSpPr>
          <p:cNvPr id="6" name="Freeform 6"/>
          <p:cNvSpPr/>
          <p:nvPr/>
        </p:nvSpPr>
        <p:spPr>
          <a:xfrm>
            <a:off x="11271444" y="744138"/>
            <a:ext cx="680278" cy="680278"/>
          </a:xfrm>
          <a:custGeom>
            <a:avLst/>
            <a:gdLst/>
            <a:ahLst/>
            <a:cxnLst/>
            <a:rect l="l" t="t" r="r" b="b"/>
            <a:pathLst>
              <a:path w="680278" h="680278">
                <a:moveTo>
                  <a:pt x="0" y="0"/>
                </a:moveTo>
                <a:lnTo>
                  <a:pt x="680278" y="0"/>
                </a:lnTo>
                <a:lnTo>
                  <a:pt x="680278" y="680278"/>
                </a:lnTo>
                <a:lnTo>
                  <a:pt x="0" y="6802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7" name="Freeform 7"/>
          <p:cNvSpPr/>
          <p:nvPr/>
        </p:nvSpPr>
        <p:spPr>
          <a:xfrm>
            <a:off x="16045315" y="-444274"/>
            <a:ext cx="2679247" cy="2679247"/>
          </a:xfrm>
          <a:custGeom>
            <a:avLst/>
            <a:gdLst/>
            <a:ahLst/>
            <a:cxnLst/>
            <a:rect l="l" t="t" r="r" b="b"/>
            <a:pathLst>
              <a:path w="2679247" h="2679247">
                <a:moveTo>
                  <a:pt x="0" y="0"/>
                </a:moveTo>
                <a:lnTo>
                  <a:pt x="2679247" y="0"/>
                </a:lnTo>
                <a:lnTo>
                  <a:pt x="2679247" y="2679248"/>
                </a:lnTo>
                <a:lnTo>
                  <a:pt x="0" y="2679248"/>
                </a:lnTo>
                <a:lnTo>
                  <a:pt x="0" y="0"/>
                </a:lnTo>
                <a:close/>
              </a:path>
            </a:pathLst>
          </a:custGeom>
          <a:blipFill>
            <a:blip r:embed="rId11">
              <a:alphaModFix amt="8999"/>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8" name="Freeform 8"/>
          <p:cNvSpPr/>
          <p:nvPr/>
        </p:nvSpPr>
        <p:spPr>
          <a:xfrm>
            <a:off x="11271444" y="2702634"/>
            <a:ext cx="8229600" cy="8229600"/>
          </a:xfrm>
          <a:custGeom>
            <a:avLst/>
            <a:gdLst/>
            <a:ahLst/>
            <a:cxnLst/>
            <a:rect l="l" t="t" r="r" b="b"/>
            <a:pathLst>
              <a:path w="8229600" h="8229600">
                <a:moveTo>
                  <a:pt x="0" y="0"/>
                </a:moveTo>
                <a:lnTo>
                  <a:pt x="8229600" y="0"/>
                </a:lnTo>
                <a:lnTo>
                  <a:pt x="8229600" y="8229600"/>
                </a:lnTo>
                <a:lnTo>
                  <a:pt x="0" y="8229600"/>
                </a:lnTo>
                <a:lnTo>
                  <a:pt x="0" y="0"/>
                </a:lnTo>
                <a:close/>
              </a:path>
            </a:pathLst>
          </a:custGeom>
          <a:blipFill>
            <a:blip r:embed="rId13"/>
            <a:stretch>
              <a:fillRect/>
            </a:stretch>
          </a:blipFill>
        </p:spPr>
        <p:txBody>
          <a:bodyPr/>
          <a:lstStyle/>
          <a:p>
            <a:endParaRPr lang="en-GB"/>
          </a:p>
        </p:txBody>
      </p:sp>
      <p:grpSp>
        <p:nvGrpSpPr>
          <p:cNvPr id="9" name="Group 9"/>
          <p:cNvGrpSpPr/>
          <p:nvPr/>
        </p:nvGrpSpPr>
        <p:grpSpPr>
          <a:xfrm>
            <a:off x="12761572" y="1834246"/>
            <a:ext cx="5059338" cy="884770"/>
            <a:chOff x="0" y="0"/>
            <a:chExt cx="6745784" cy="1179693"/>
          </a:xfrm>
        </p:grpSpPr>
        <p:grpSp>
          <p:nvGrpSpPr>
            <p:cNvPr id="10" name="Group 10"/>
            <p:cNvGrpSpPr/>
            <p:nvPr/>
          </p:nvGrpSpPr>
          <p:grpSpPr>
            <a:xfrm>
              <a:off x="143039" y="99326"/>
              <a:ext cx="6602745" cy="1080368"/>
              <a:chOff x="0" y="0"/>
              <a:chExt cx="1937717" cy="317057"/>
            </a:xfrm>
          </p:grpSpPr>
          <p:sp>
            <p:nvSpPr>
              <p:cNvPr id="11" name="Freeform 11"/>
              <p:cNvSpPr/>
              <p:nvPr/>
            </p:nvSpPr>
            <p:spPr>
              <a:xfrm>
                <a:off x="0" y="0"/>
                <a:ext cx="1937717" cy="317057"/>
              </a:xfrm>
              <a:custGeom>
                <a:avLst/>
                <a:gdLst/>
                <a:ahLst/>
                <a:cxnLst/>
                <a:rect l="l" t="t" r="r" b="b"/>
                <a:pathLst>
                  <a:path w="1937717" h="317057">
                    <a:moveTo>
                      <a:pt x="30535" y="0"/>
                    </a:moveTo>
                    <a:lnTo>
                      <a:pt x="1907183" y="0"/>
                    </a:lnTo>
                    <a:cubicBezTo>
                      <a:pt x="1915281" y="0"/>
                      <a:pt x="1923048" y="3217"/>
                      <a:pt x="1928774" y="8943"/>
                    </a:cubicBezTo>
                    <a:cubicBezTo>
                      <a:pt x="1934500" y="14670"/>
                      <a:pt x="1937717" y="22436"/>
                      <a:pt x="1937717" y="30535"/>
                    </a:cubicBezTo>
                    <a:lnTo>
                      <a:pt x="1937717" y="286522"/>
                    </a:lnTo>
                    <a:cubicBezTo>
                      <a:pt x="1937717" y="294621"/>
                      <a:pt x="1934500" y="302387"/>
                      <a:pt x="1928774" y="308114"/>
                    </a:cubicBezTo>
                    <a:cubicBezTo>
                      <a:pt x="1923048" y="313840"/>
                      <a:pt x="1915281" y="317057"/>
                      <a:pt x="1907183" y="317057"/>
                    </a:cubicBezTo>
                    <a:lnTo>
                      <a:pt x="30535" y="317057"/>
                    </a:lnTo>
                    <a:cubicBezTo>
                      <a:pt x="22436" y="317057"/>
                      <a:pt x="14670" y="313840"/>
                      <a:pt x="8943" y="308114"/>
                    </a:cubicBezTo>
                    <a:cubicBezTo>
                      <a:pt x="3217" y="302387"/>
                      <a:pt x="0" y="294621"/>
                      <a:pt x="0" y="286522"/>
                    </a:cubicBezTo>
                    <a:lnTo>
                      <a:pt x="0" y="30535"/>
                    </a:lnTo>
                    <a:cubicBezTo>
                      <a:pt x="0" y="22436"/>
                      <a:pt x="3217" y="14670"/>
                      <a:pt x="8943" y="8943"/>
                    </a:cubicBezTo>
                    <a:cubicBezTo>
                      <a:pt x="14670" y="3217"/>
                      <a:pt x="22436" y="0"/>
                      <a:pt x="30535" y="0"/>
                    </a:cubicBezTo>
                    <a:close/>
                  </a:path>
                </a:pathLst>
              </a:custGeom>
              <a:solidFill>
                <a:srgbClr val="A7C1D2"/>
              </a:solidFill>
              <a:ln w="19050" cap="rnd">
                <a:solidFill>
                  <a:srgbClr val="4383D1"/>
                </a:solidFill>
                <a:prstDash val="solid"/>
                <a:round/>
              </a:ln>
            </p:spPr>
            <p:txBody>
              <a:bodyPr/>
              <a:lstStyle/>
              <a:p>
                <a:endParaRPr lang="en-GB"/>
              </a:p>
            </p:txBody>
          </p:sp>
          <p:sp>
            <p:nvSpPr>
              <p:cNvPr id="12" name="TextBox 12"/>
              <p:cNvSpPr txBox="1"/>
              <p:nvPr/>
            </p:nvSpPr>
            <p:spPr>
              <a:xfrm>
                <a:off x="0" y="-28575"/>
                <a:ext cx="1937717" cy="345632"/>
              </a:xfrm>
              <a:prstGeom prst="rect">
                <a:avLst/>
              </a:prstGeom>
            </p:spPr>
            <p:txBody>
              <a:bodyPr lIns="50800" tIns="50800" rIns="50800" bIns="50800" rtlCol="0" anchor="ctr"/>
              <a:lstStyle/>
              <a:p>
                <a:pPr algn="ctr">
                  <a:lnSpc>
                    <a:spcPts val="2520"/>
                  </a:lnSpc>
                </a:pPr>
                <a:endParaRPr/>
              </a:p>
            </p:txBody>
          </p:sp>
        </p:grpSp>
        <p:grpSp>
          <p:nvGrpSpPr>
            <p:cNvPr id="13" name="Group 13"/>
            <p:cNvGrpSpPr/>
            <p:nvPr/>
          </p:nvGrpSpPr>
          <p:grpSpPr>
            <a:xfrm>
              <a:off x="0" y="0"/>
              <a:ext cx="6602745" cy="1080368"/>
              <a:chOff x="0" y="0"/>
              <a:chExt cx="1937717" cy="317057"/>
            </a:xfrm>
          </p:grpSpPr>
          <p:sp>
            <p:nvSpPr>
              <p:cNvPr id="14" name="Freeform 14"/>
              <p:cNvSpPr/>
              <p:nvPr/>
            </p:nvSpPr>
            <p:spPr>
              <a:xfrm>
                <a:off x="0" y="0"/>
                <a:ext cx="1937717" cy="317057"/>
              </a:xfrm>
              <a:custGeom>
                <a:avLst/>
                <a:gdLst/>
                <a:ahLst/>
                <a:cxnLst/>
                <a:rect l="l" t="t" r="r" b="b"/>
                <a:pathLst>
                  <a:path w="1937717" h="317057">
                    <a:moveTo>
                      <a:pt x="30535" y="0"/>
                    </a:moveTo>
                    <a:lnTo>
                      <a:pt x="1907183" y="0"/>
                    </a:lnTo>
                    <a:cubicBezTo>
                      <a:pt x="1915281" y="0"/>
                      <a:pt x="1923048" y="3217"/>
                      <a:pt x="1928774" y="8943"/>
                    </a:cubicBezTo>
                    <a:cubicBezTo>
                      <a:pt x="1934500" y="14670"/>
                      <a:pt x="1937717" y="22436"/>
                      <a:pt x="1937717" y="30535"/>
                    </a:cubicBezTo>
                    <a:lnTo>
                      <a:pt x="1937717" y="286522"/>
                    </a:lnTo>
                    <a:cubicBezTo>
                      <a:pt x="1937717" y="294621"/>
                      <a:pt x="1934500" y="302387"/>
                      <a:pt x="1928774" y="308114"/>
                    </a:cubicBezTo>
                    <a:cubicBezTo>
                      <a:pt x="1923048" y="313840"/>
                      <a:pt x="1915281" y="317057"/>
                      <a:pt x="1907183" y="317057"/>
                    </a:cubicBezTo>
                    <a:lnTo>
                      <a:pt x="30535" y="317057"/>
                    </a:lnTo>
                    <a:cubicBezTo>
                      <a:pt x="22436" y="317057"/>
                      <a:pt x="14670" y="313840"/>
                      <a:pt x="8943" y="308114"/>
                    </a:cubicBezTo>
                    <a:cubicBezTo>
                      <a:pt x="3217" y="302387"/>
                      <a:pt x="0" y="294621"/>
                      <a:pt x="0" y="286522"/>
                    </a:cubicBezTo>
                    <a:lnTo>
                      <a:pt x="0" y="30535"/>
                    </a:lnTo>
                    <a:cubicBezTo>
                      <a:pt x="0" y="22436"/>
                      <a:pt x="3217" y="14670"/>
                      <a:pt x="8943" y="8943"/>
                    </a:cubicBezTo>
                    <a:cubicBezTo>
                      <a:pt x="14670" y="3217"/>
                      <a:pt x="22436" y="0"/>
                      <a:pt x="30535" y="0"/>
                    </a:cubicBezTo>
                    <a:close/>
                  </a:path>
                </a:pathLst>
              </a:custGeom>
              <a:solidFill>
                <a:srgbClr val="FFFFFF"/>
              </a:solidFill>
              <a:ln w="19050" cap="rnd">
                <a:solidFill>
                  <a:srgbClr val="4383D1"/>
                </a:solidFill>
                <a:prstDash val="solid"/>
                <a:round/>
              </a:ln>
            </p:spPr>
            <p:txBody>
              <a:bodyPr/>
              <a:lstStyle/>
              <a:p>
                <a:endParaRPr lang="en-GB"/>
              </a:p>
            </p:txBody>
          </p:sp>
          <p:sp>
            <p:nvSpPr>
              <p:cNvPr id="15" name="TextBox 15"/>
              <p:cNvSpPr txBox="1"/>
              <p:nvPr/>
            </p:nvSpPr>
            <p:spPr>
              <a:xfrm>
                <a:off x="0" y="-28575"/>
                <a:ext cx="1937717" cy="345632"/>
              </a:xfrm>
              <a:prstGeom prst="rect">
                <a:avLst/>
              </a:prstGeom>
            </p:spPr>
            <p:txBody>
              <a:bodyPr lIns="50800" tIns="50800" rIns="50800" bIns="50800" rtlCol="0" anchor="ctr"/>
              <a:lstStyle/>
              <a:p>
                <a:pPr algn="ctr">
                  <a:lnSpc>
                    <a:spcPts val="2520"/>
                  </a:lnSpc>
                </a:pPr>
                <a:endParaRPr/>
              </a:p>
            </p:txBody>
          </p:sp>
        </p:grpSp>
        <p:sp>
          <p:nvSpPr>
            <p:cNvPr id="16" name="TextBox 16"/>
            <p:cNvSpPr txBox="1"/>
            <p:nvPr/>
          </p:nvSpPr>
          <p:spPr>
            <a:xfrm>
              <a:off x="401873" y="358813"/>
              <a:ext cx="5762617" cy="347003"/>
            </a:xfrm>
            <a:prstGeom prst="rect">
              <a:avLst/>
            </a:prstGeom>
          </p:spPr>
          <p:txBody>
            <a:bodyPr lIns="0" tIns="0" rIns="0" bIns="0" rtlCol="0" anchor="t">
              <a:spAutoFit/>
            </a:bodyPr>
            <a:lstStyle/>
            <a:p>
              <a:pPr algn="ctr">
                <a:lnSpc>
                  <a:spcPts val="1854"/>
                </a:lnSpc>
              </a:pPr>
              <a:r>
                <a:rPr lang="en-US" sz="1800">
                  <a:solidFill>
                    <a:srgbClr val="000000"/>
                  </a:solidFill>
                  <a:latin typeface="Poppins"/>
                  <a:ea typeface="Poppins"/>
                  <a:cs typeface="Poppins"/>
                  <a:sym typeface="Poppins"/>
                </a:rPr>
                <a:t>Integrated Care, Better Outcomes.</a:t>
              </a:r>
            </a:p>
          </p:txBody>
        </p:sp>
      </p:grpSp>
      <p:sp>
        <p:nvSpPr>
          <p:cNvPr id="17" name="Freeform 17"/>
          <p:cNvSpPr/>
          <p:nvPr/>
        </p:nvSpPr>
        <p:spPr>
          <a:xfrm>
            <a:off x="8834224" y="8277615"/>
            <a:ext cx="1801160" cy="1621044"/>
          </a:xfrm>
          <a:custGeom>
            <a:avLst/>
            <a:gdLst/>
            <a:ahLst/>
            <a:cxnLst/>
            <a:rect l="l" t="t" r="r" b="b"/>
            <a:pathLst>
              <a:path w="1801160" h="1621044">
                <a:moveTo>
                  <a:pt x="0" y="0"/>
                </a:moveTo>
                <a:lnTo>
                  <a:pt x="1801159" y="0"/>
                </a:lnTo>
                <a:lnTo>
                  <a:pt x="1801159" y="1621044"/>
                </a:lnTo>
                <a:lnTo>
                  <a:pt x="0" y="1621044"/>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
        <p:nvSpPr>
          <p:cNvPr id="18" name="Freeform 18"/>
          <p:cNvSpPr/>
          <p:nvPr/>
        </p:nvSpPr>
        <p:spPr>
          <a:xfrm>
            <a:off x="-513424" y="6725705"/>
            <a:ext cx="3600890" cy="5065190"/>
          </a:xfrm>
          <a:custGeom>
            <a:avLst/>
            <a:gdLst/>
            <a:ahLst/>
            <a:cxnLst/>
            <a:rect l="l" t="t" r="r" b="b"/>
            <a:pathLst>
              <a:path w="3600890" h="5065190">
                <a:moveTo>
                  <a:pt x="0" y="0"/>
                </a:moveTo>
                <a:lnTo>
                  <a:pt x="3600889" y="0"/>
                </a:lnTo>
                <a:lnTo>
                  <a:pt x="3600889" y="5065190"/>
                </a:lnTo>
                <a:lnTo>
                  <a:pt x="0" y="5065190"/>
                </a:lnTo>
                <a:lnTo>
                  <a:pt x="0" y="0"/>
                </a:lnTo>
                <a:close/>
              </a:path>
            </a:pathLst>
          </a:custGeom>
          <a:blipFill>
            <a:blip r:embed="rId16"/>
            <a:stretch>
              <a:fillRect/>
            </a:stretch>
          </a:blipFill>
        </p:spPr>
        <p:txBody>
          <a:bodyPr/>
          <a:lstStyle/>
          <a:p>
            <a:endParaRPr lang="en-GB"/>
          </a:p>
        </p:txBody>
      </p:sp>
      <p:sp>
        <p:nvSpPr>
          <p:cNvPr id="19" name="Freeform 19"/>
          <p:cNvSpPr/>
          <p:nvPr/>
        </p:nvSpPr>
        <p:spPr>
          <a:xfrm>
            <a:off x="3516926" y="7895697"/>
            <a:ext cx="1808466" cy="1621044"/>
          </a:xfrm>
          <a:custGeom>
            <a:avLst/>
            <a:gdLst/>
            <a:ahLst/>
            <a:cxnLst/>
            <a:rect l="l" t="t" r="r" b="b"/>
            <a:pathLst>
              <a:path w="1808466" h="1621044">
                <a:moveTo>
                  <a:pt x="0" y="0"/>
                </a:moveTo>
                <a:lnTo>
                  <a:pt x="1808466" y="0"/>
                </a:lnTo>
                <a:lnTo>
                  <a:pt x="1808466" y="1621043"/>
                </a:lnTo>
                <a:lnTo>
                  <a:pt x="0" y="1621043"/>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txBody>
          <a:bodyPr/>
          <a:lstStyle/>
          <a:p>
            <a:endParaRPr lang="en-GB"/>
          </a:p>
        </p:txBody>
      </p:sp>
      <p:sp>
        <p:nvSpPr>
          <p:cNvPr id="21" name="TextBox 21"/>
          <p:cNvSpPr txBox="1"/>
          <p:nvPr/>
        </p:nvSpPr>
        <p:spPr>
          <a:xfrm>
            <a:off x="640490" y="5109990"/>
            <a:ext cx="7826372" cy="306687"/>
          </a:xfrm>
          <a:prstGeom prst="rect">
            <a:avLst/>
          </a:prstGeom>
        </p:spPr>
        <p:txBody>
          <a:bodyPr lIns="0" tIns="0" rIns="0" bIns="0" rtlCol="0" anchor="t">
            <a:spAutoFit/>
          </a:bodyPr>
          <a:lstStyle/>
          <a:p>
            <a:pPr algn="l">
              <a:lnSpc>
                <a:spcPts val="2520"/>
              </a:lnSpc>
            </a:pPr>
            <a:r>
              <a:rPr lang="en-US" sz="2000" b="1" dirty="0">
                <a:solidFill>
                  <a:schemeClr val="accent1">
                    <a:lumMod val="50000"/>
                  </a:schemeClr>
                </a:solidFill>
                <a:latin typeface="Canva Sans"/>
                <a:ea typeface="Canva Sans"/>
                <a:cs typeface="Canva Sans"/>
                <a:sym typeface="Canva Sans"/>
              </a:rPr>
              <a:t>Examples:</a:t>
            </a:r>
          </a:p>
        </p:txBody>
      </p:sp>
      <p:sp>
        <p:nvSpPr>
          <p:cNvPr id="22" name="TextBox 22"/>
          <p:cNvSpPr txBox="1"/>
          <p:nvPr/>
        </p:nvSpPr>
        <p:spPr>
          <a:xfrm>
            <a:off x="621440" y="1784076"/>
            <a:ext cx="11109282" cy="1853713"/>
          </a:xfrm>
          <a:prstGeom prst="rect">
            <a:avLst/>
          </a:prstGeom>
        </p:spPr>
        <p:txBody>
          <a:bodyPr lIns="0" tIns="0" rIns="0" bIns="0" rtlCol="0" anchor="t">
            <a:spAutoFit/>
          </a:bodyPr>
          <a:lstStyle/>
          <a:p>
            <a:pPr algn="ctr">
              <a:lnSpc>
                <a:spcPts val="7295"/>
              </a:lnSpc>
            </a:pPr>
            <a:r>
              <a:rPr lang="en-US" sz="6000" b="1" dirty="0">
                <a:solidFill>
                  <a:srgbClr val="4590BF"/>
                </a:solidFill>
                <a:latin typeface="Poppins Bold"/>
                <a:ea typeface="Poppins Bold"/>
                <a:cs typeface="Poppins Bold"/>
                <a:sym typeface="Poppins Bold"/>
              </a:rPr>
              <a:t>Sustainable Development in Health Policy</a:t>
            </a:r>
          </a:p>
        </p:txBody>
      </p:sp>
      <p:sp>
        <p:nvSpPr>
          <p:cNvPr id="23" name="TextBox 23"/>
          <p:cNvSpPr txBox="1"/>
          <p:nvPr/>
        </p:nvSpPr>
        <p:spPr>
          <a:xfrm>
            <a:off x="640490" y="3718957"/>
            <a:ext cx="7826372" cy="1177758"/>
          </a:xfrm>
          <a:prstGeom prst="rect">
            <a:avLst/>
          </a:prstGeom>
        </p:spPr>
        <p:txBody>
          <a:bodyPr wrap="square" lIns="0" tIns="0" rIns="0" bIns="0" rtlCol="0" anchor="t">
            <a:spAutoFit/>
          </a:bodyPr>
          <a:lstStyle/>
          <a:p>
            <a:pPr algn="l">
              <a:lnSpc>
                <a:spcPts val="4841"/>
              </a:lnSpc>
            </a:pPr>
            <a:r>
              <a:rPr lang="en-US" sz="3200" b="1" dirty="0">
                <a:solidFill>
                  <a:srgbClr val="000000"/>
                </a:solidFill>
                <a:ea typeface="Poppins Bold"/>
                <a:cs typeface="Poppins Bold"/>
                <a:sym typeface="Poppins Bold"/>
              </a:rPr>
              <a:t>The concept of sustainability is embedded within global and national policies.</a:t>
            </a:r>
          </a:p>
        </p:txBody>
      </p:sp>
      <p:graphicFrame>
        <p:nvGraphicFramePr>
          <p:cNvPr id="25" name="Diagram 24">
            <a:extLst>
              <a:ext uri="{FF2B5EF4-FFF2-40B4-BE49-F238E27FC236}">
                <a16:creationId xmlns:a16="http://schemas.microsoft.com/office/drawing/2014/main" id="{2ABD14B7-65B8-C7B6-948F-4F3FD1B7ED90}"/>
              </a:ext>
            </a:extLst>
          </p:cNvPr>
          <p:cNvGraphicFramePr/>
          <p:nvPr>
            <p:extLst>
              <p:ext uri="{D42A27DB-BD31-4B8C-83A1-F6EECF244321}">
                <p14:modId xmlns:p14="http://schemas.microsoft.com/office/powerpoint/2010/main" val="677442517"/>
              </p:ext>
            </p:extLst>
          </p:nvPr>
        </p:nvGraphicFramePr>
        <p:xfrm>
          <a:off x="2006705" y="4934372"/>
          <a:ext cx="9144000" cy="3739316"/>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spTree>
    <p:extLst>
      <p:ext uri="{BB962C8B-B14F-4D97-AF65-F5344CB8AC3E}">
        <p14:creationId xmlns:p14="http://schemas.microsoft.com/office/powerpoint/2010/main" val="3646456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89098">
            <a:off x="-1893406" y="5527367"/>
            <a:ext cx="21767755" cy="7121539"/>
            <a:chOff x="0" y="0"/>
            <a:chExt cx="29023673" cy="9495386"/>
          </a:xfrm>
        </p:grpSpPr>
        <p:sp>
          <p:nvSpPr>
            <p:cNvPr id="3" name="Freeform 3"/>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r:embed="rId3">
                <a:alphaModFix amt="47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r:embed="rId5">
                <a:alphaModFix amt="47000"/>
                <a:extLst>
                  <a:ext uri="{96DAC541-7B7A-43D3-8B79-37D633B846F1}">
                    <asvg:svgBlip xmlns:asvg="http://schemas.microsoft.com/office/drawing/2016/SVG/main" r:embed="rId6"/>
                  </a:ext>
                </a:extLst>
              </a:blip>
              <a:stretch>
                <a:fillRect/>
              </a:stretch>
            </a:blipFill>
          </p:spPr>
          <p:txBody>
            <a:bodyPr/>
            <a:lstStyle/>
            <a:p>
              <a:endParaRPr lang="en-GB"/>
            </a:p>
          </p:txBody>
        </p:sp>
      </p:grpSp>
      <p:sp>
        <p:nvSpPr>
          <p:cNvPr id="5" name="TextBox 5"/>
          <p:cNvSpPr txBox="1"/>
          <p:nvPr/>
        </p:nvSpPr>
        <p:spPr>
          <a:xfrm>
            <a:off x="621440" y="1454389"/>
            <a:ext cx="11109282" cy="1974656"/>
          </a:xfrm>
          <a:prstGeom prst="rect">
            <a:avLst/>
          </a:prstGeom>
        </p:spPr>
        <p:txBody>
          <a:bodyPr lIns="0" tIns="0" rIns="0" bIns="0" rtlCol="0" anchor="t">
            <a:spAutoFit/>
          </a:bodyPr>
          <a:lstStyle/>
          <a:p>
            <a:pPr algn="l">
              <a:lnSpc>
                <a:spcPts val="7295"/>
              </a:lnSpc>
            </a:pPr>
            <a:r>
              <a:rPr lang="en-US" sz="7599" b="1" dirty="0">
                <a:solidFill>
                  <a:srgbClr val="4590BF"/>
                </a:solidFill>
                <a:latin typeface="Poppins Bold"/>
                <a:ea typeface="Poppins Bold"/>
                <a:cs typeface="Poppins Bold"/>
                <a:sym typeface="Poppins Bold"/>
              </a:rPr>
              <a:t>Theoretical Perspectives</a:t>
            </a:r>
          </a:p>
        </p:txBody>
      </p:sp>
      <p:sp>
        <p:nvSpPr>
          <p:cNvPr id="6" name="Freeform 6"/>
          <p:cNvSpPr/>
          <p:nvPr/>
        </p:nvSpPr>
        <p:spPr>
          <a:xfrm>
            <a:off x="7516931" y="7061470"/>
            <a:ext cx="3870219" cy="3870219"/>
          </a:xfrm>
          <a:custGeom>
            <a:avLst/>
            <a:gdLst/>
            <a:ahLst/>
            <a:cxnLst/>
            <a:rect l="l" t="t" r="r" b="b"/>
            <a:pathLst>
              <a:path w="3870219" h="3870219">
                <a:moveTo>
                  <a:pt x="0" y="0"/>
                </a:moveTo>
                <a:lnTo>
                  <a:pt x="3870219" y="0"/>
                </a:lnTo>
                <a:lnTo>
                  <a:pt x="3870219" y="3870219"/>
                </a:lnTo>
                <a:lnTo>
                  <a:pt x="0" y="3870219"/>
                </a:lnTo>
                <a:lnTo>
                  <a:pt x="0" y="0"/>
                </a:lnTo>
                <a:close/>
              </a:path>
            </a:pathLst>
          </a:custGeom>
          <a:blipFill>
            <a:blip r:embed="rId7">
              <a:alphaModFix amt="8999"/>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9781288" y="688561"/>
            <a:ext cx="680278" cy="680278"/>
          </a:xfrm>
          <a:custGeom>
            <a:avLst/>
            <a:gdLst/>
            <a:ahLst/>
            <a:cxnLst/>
            <a:rect l="l" t="t" r="r" b="b"/>
            <a:pathLst>
              <a:path w="680278" h="680278">
                <a:moveTo>
                  <a:pt x="0" y="0"/>
                </a:moveTo>
                <a:lnTo>
                  <a:pt x="680278" y="0"/>
                </a:lnTo>
                <a:lnTo>
                  <a:pt x="680278" y="680278"/>
                </a:lnTo>
                <a:lnTo>
                  <a:pt x="0" y="6802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Freeform 9"/>
          <p:cNvSpPr/>
          <p:nvPr/>
        </p:nvSpPr>
        <p:spPr>
          <a:xfrm>
            <a:off x="7516931" y="7061470"/>
            <a:ext cx="3870219" cy="3870219"/>
          </a:xfrm>
          <a:custGeom>
            <a:avLst/>
            <a:gdLst/>
            <a:ahLst/>
            <a:cxnLst/>
            <a:rect l="l" t="t" r="r" b="b"/>
            <a:pathLst>
              <a:path w="3870219" h="3870219">
                <a:moveTo>
                  <a:pt x="0" y="0"/>
                </a:moveTo>
                <a:lnTo>
                  <a:pt x="3870219" y="0"/>
                </a:lnTo>
                <a:lnTo>
                  <a:pt x="3870219" y="3870219"/>
                </a:lnTo>
                <a:lnTo>
                  <a:pt x="0" y="3870219"/>
                </a:lnTo>
                <a:lnTo>
                  <a:pt x="0" y="0"/>
                </a:lnTo>
                <a:close/>
              </a:path>
            </a:pathLst>
          </a:custGeom>
          <a:blipFill>
            <a:blip r:embed="rId7">
              <a:alphaModFix amt="8999"/>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0" name="Group 10"/>
          <p:cNvGrpSpPr/>
          <p:nvPr/>
        </p:nvGrpSpPr>
        <p:grpSpPr>
          <a:xfrm>
            <a:off x="704122" y="3993971"/>
            <a:ext cx="9417305" cy="4875546"/>
            <a:chOff x="0" y="0"/>
            <a:chExt cx="1937717" cy="1003199"/>
          </a:xfrm>
        </p:grpSpPr>
        <p:sp>
          <p:nvSpPr>
            <p:cNvPr id="11" name="Freeform 11"/>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A7C1D2"/>
            </a:solidFill>
            <a:ln w="19050" cap="rnd">
              <a:solidFill>
                <a:srgbClr val="4383D1"/>
              </a:solidFill>
              <a:prstDash val="solid"/>
              <a:round/>
            </a:ln>
          </p:spPr>
          <p:txBody>
            <a:bodyPr/>
            <a:lstStyle/>
            <a:p>
              <a:endParaRPr lang="en-GB"/>
            </a:p>
          </p:txBody>
        </p:sp>
        <p:sp>
          <p:nvSpPr>
            <p:cNvPr id="12" name="TextBox 12"/>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grpSp>
        <p:nvGrpSpPr>
          <p:cNvPr id="13" name="Group 13"/>
          <p:cNvGrpSpPr/>
          <p:nvPr/>
        </p:nvGrpSpPr>
        <p:grpSpPr>
          <a:xfrm>
            <a:off x="500109" y="3704079"/>
            <a:ext cx="9417305" cy="4875546"/>
            <a:chOff x="0" y="0"/>
            <a:chExt cx="1937717" cy="1003199"/>
          </a:xfrm>
        </p:grpSpPr>
        <p:sp>
          <p:nvSpPr>
            <p:cNvPr id="14" name="Freeform 14"/>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FFFFFF"/>
            </a:solidFill>
            <a:ln w="19050" cap="rnd">
              <a:solidFill>
                <a:srgbClr val="4383D1"/>
              </a:solidFill>
              <a:prstDash val="solid"/>
              <a:round/>
            </a:ln>
          </p:spPr>
          <p:txBody>
            <a:bodyPr/>
            <a:lstStyle/>
            <a:p>
              <a:endParaRPr lang="en-GB"/>
            </a:p>
          </p:txBody>
        </p:sp>
        <p:sp>
          <p:nvSpPr>
            <p:cNvPr id="15" name="TextBox 15"/>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sp>
        <p:nvSpPr>
          <p:cNvPr id="17" name="TextBox 17"/>
          <p:cNvSpPr txBox="1"/>
          <p:nvPr/>
        </p:nvSpPr>
        <p:spPr>
          <a:xfrm>
            <a:off x="1164437" y="3993971"/>
            <a:ext cx="8161523" cy="4431983"/>
          </a:xfrm>
          <a:prstGeom prst="rect">
            <a:avLst/>
          </a:prstGeom>
        </p:spPr>
        <p:txBody>
          <a:bodyPr wrap="square" lIns="0" tIns="0" rIns="0" bIns="0" rtlCol="0" anchor="t">
            <a:spAutoFit/>
          </a:bodyPr>
          <a:lstStyle/>
          <a:p>
            <a:pPr algn="just"/>
            <a:r>
              <a:rPr lang="en-US" sz="2400" b="1" dirty="0"/>
              <a:t>Biopsychosocial Model</a:t>
            </a:r>
            <a:endParaRPr lang="en-US" sz="2400" dirty="0"/>
          </a:p>
          <a:p>
            <a:pPr marL="285750" indent="-285750" algn="just">
              <a:buFont typeface="Arial" panose="020B0604020202020204" pitchFamily="34" charset="0"/>
              <a:buChar char="•"/>
            </a:pPr>
            <a:r>
              <a:rPr lang="en-US" sz="2400" dirty="0"/>
              <a:t>Explains health through biological, psychological and social factors (Department of Health, 2022).</a:t>
            </a:r>
          </a:p>
          <a:p>
            <a:pPr algn="just"/>
            <a:r>
              <a:rPr lang="en-US" sz="2400" b="1" dirty="0"/>
              <a:t>Social Determinants of Health Model</a:t>
            </a:r>
            <a:endParaRPr lang="en-US" sz="2400" dirty="0"/>
          </a:p>
          <a:p>
            <a:pPr marL="285750" indent="-285750" algn="just">
              <a:buFont typeface="Arial" panose="020B0604020202020204" pitchFamily="34" charset="0"/>
              <a:buChar char="•"/>
            </a:pPr>
            <a:r>
              <a:rPr lang="en-US" sz="2400" dirty="0"/>
              <a:t>Highlights how income, education and environment influence health.</a:t>
            </a:r>
          </a:p>
          <a:p>
            <a:pPr algn="just"/>
            <a:r>
              <a:rPr lang="en-US" sz="2400" b="1" dirty="0"/>
              <a:t>Wellbeing Framework</a:t>
            </a:r>
            <a:endParaRPr lang="en-US" sz="2400" dirty="0"/>
          </a:p>
          <a:p>
            <a:pPr marL="285750" indent="-285750" algn="just">
              <a:buFont typeface="Arial" panose="020B0604020202020204" pitchFamily="34" charset="0"/>
              <a:buChar char="•"/>
            </a:pPr>
            <a:r>
              <a:rPr lang="en-US" sz="2400" dirty="0"/>
              <a:t>Focuses on mental health, quality of life and social participation (Public Health England, 2021).</a:t>
            </a:r>
          </a:p>
          <a:p>
            <a:pPr algn="just"/>
            <a:r>
              <a:rPr lang="en-US" sz="2400" b="1" dirty="0"/>
              <a:t>Significance</a:t>
            </a:r>
            <a:endParaRPr lang="en-US" sz="2400" dirty="0"/>
          </a:p>
          <a:p>
            <a:pPr marL="285750" indent="-285750" algn="just">
              <a:buFont typeface="Arial" panose="020B0604020202020204" pitchFamily="34" charset="0"/>
              <a:buChar char="•"/>
            </a:pPr>
            <a:r>
              <a:rPr lang="en-US" sz="2400" dirty="0"/>
              <a:t>These models demonstrate that health outcomes depend on multiple interconnected factors.</a:t>
            </a:r>
          </a:p>
        </p:txBody>
      </p:sp>
      <p:sp>
        <p:nvSpPr>
          <p:cNvPr id="19" name="Freeform 19"/>
          <p:cNvSpPr/>
          <p:nvPr/>
        </p:nvSpPr>
        <p:spPr>
          <a:xfrm flipH="1">
            <a:off x="11387150" y="2580168"/>
            <a:ext cx="8229600" cy="8229600"/>
          </a:xfrm>
          <a:custGeom>
            <a:avLst/>
            <a:gdLst/>
            <a:ahLst/>
            <a:cxnLst/>
            <a:rect l="l" t="t" r="r" b="b"/>
            <a:pathLst>
              <a:path w="8229600" h="8229600">
                <a:moveTo>
                  <a:pt x="8229600" y="0"/>
                </a:moveTo>
                <a:lnTo>
                  <a:pt x="0" y="0"/>
                </a:lnTo>
                <a:lnTo>
                  <a:pt x="0" y="8229600"/>
                </a:lnTo>
                <a:lnTo>
                  <a:pt x="8229600" y="8229600"/>
                </a:lnTo>
                <a:lnTo>
                  <a:pt x="8229600" y="0"/>
                </a:lnTo>
                <a:close/>
              </a:path>
            </a:pathLst>
          </a:custGeom>
          <a:blipFill>
            <a:blip r:embed="rId13"/>
            <a:stretch>
              <a:fillRect/>
            </a:stretch>
          </a:blipFill>
        </p:spPr>
        <p:txBody>
          <a:bodyPr/>
          <a:lstStyle/>
          <a:p>
            <a:endParaRPr lang="en-GB"/>
          </a:p>
        </p:txBody>
      </p:sp>
      <p:sp>
        <p:nvSpPr>
          <p:cNvPr id="20" name="Freeform 20"/>
          <p:cNvSpPr/>
          <p:nvPr/>
        </p:nvSpPr>
        <p:spPr>
          <a:xfrm>
            <a:off x="15574482" y="398988"/>
            <a:ext cx="1684818" cy="1684818"/>
          </a:xfrm>
          <a:custGeom>
            <a:avLst/>
            <a:gdLst/>
            <a:ahLst/>
            <a:cxnLst/>
            <a:rect l="l" t="t" r="r" b="b"/>
            <a:pathLst>
              <a:path w="1684818" h="1684818">
                <a:moveTo>
                  <a:pt x="0" y="0"/>
                </a:moveTo>
                <a:lnTo>
                  <a:pt x="1684818" y="0"/>
                </a:lnTo>
                <a:lnTo>
                  <a:pt x="1684818" y="1684819"/>
                </a:lnTo>
                <a:lnTo>
                  <a:pt x="0" y="1684819"/>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448221" y="3705231"/>
            <a:ext cx="2122159" cy="2122159"/>
          </a:xfrm>
          <a:custGeom>
            <a:avLst/>
            <a:gdLst/>
            <a:ahLst/>
            <a:cxnLst/>
            <a:rect l="l" t="t" r="r" b="b"/>
            <a:pathLst>
              <a:path w="2122159" h="2122159">
                <a:moveTo>
                  <a:pt x="0" y="0"/>
                </a:moveTo>
                <a:lnTo>
                  <a:pt x="2122159" y="0"/>
                </a:lnTo>
                <a:lnTo>
                  <a:pt x="2122159" y="2122159"/>
                </a:lnTo>
                <a:lnTo>
                  <a:pt x="0" y="2122159"/>
                </a:lnTo>
                <a:lnTo>
                  <a:pt x="0" y="0"/>
                </a:lnTo>
                <a:close/>
              </a:path>
            </a:pathLst>
          </a:custGeom>
          <a:blipFill>
            <a:blip r:embed="rId3">
              <a:alphaModFix amt="8999"/>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3007245" y="611972"/>
            <a:ext cx="5747251" cy="5747251"/>
          </a:xfrm>
          <a:custGeom>
            <a:avLst/>
            <a:gdLst/>
            <a:ahLst/>
            <a:cxnLst/>
            <a:rect l="l" t="t" r="r" b="b"/>
            <a:pathLst>
              <a:path w="5747251" h="5747251">
                <a:moveTo>
                  <a:pt x="0" y="0"/>
                </a:moveTo>
                <a:lnTo>
                  <a:pt x="5747251" y="0"/>
                </a:lnTo>
                <a:lnTo>
                  <a:pt x="5747251" y="5747250"/>
                </a:lnTo>
                <a:lnTo>
                  <a:pt x="0" y="5747250"/>
                </a:lnTo>
                <a:lnTo>
                  <a:pt x="0" y="0"/>
                </a:lnTo>
                <a:close/>
              </a:path>
            </a:pathLst>
          </a:custGeom>
          <a:blipFill>
            <a:blip r:embed="rId5"/>
            <a:stretch>
              <a:fillRect/>
            </a:stretch>
          </a:blipFill>
        </p:spPr>
        <p:txBody>
          <a:bodyPr/>
          <a:lstStyle/>
          <a:p>
            <a:endParaRPr lang="en-GB"/>
          </a:p>
        </p:txBody>
      </p:sp>
      <p:grpSp>
        <p:nvGrpSpPr>
          <p:cNvPr id="4" name="Group 4"/>
          <p:cNvGrpSpPr/>
          <p:nvPr/>
        </p:nvGrpSpPr>
        <p:grpSpPr>
          <a:xfrm rot="-189098">
            <a:off x="-1893406" y="5527367"/>
            <a:ext cx="21767755" cy="7121539"/>
            <a:chOff x="0" y="0"/>
            <a:chExt cx="29023673" cy="9495386"/>
          </a:xfrm>
        </p:grpSpPr>
        <p:sp>
          <p:nvSpPr>
            <p:cNvPr id="5" name="Freeform 5"/>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r:embed="rId6">
                <a:alphaModFix amt="47000"/>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r:embed="rId8">
                <a:alphaModFix amt="47000"/>
                <a:extLst>
                  <a:ext uri="{96DAC541-7B7A-43D3-8B79-37D633B846F1}">
                    <asvg:svgBlip xmlns:asvg="http://schemas.microsoft.com/office/drawing/2016/SVG/main" r:embed="rId9"/>
                  </a:ext>
                </a:extLst>
              </a:blip>
              <a:stretch>
                <a:fillRect/>
              </a:stretch>
            </a:blipFill>
          </p:spPr>
          <p:txBody>
            <a:bodyPr/>
            <a:lstStyle/>
            <a:p>
              <a:endParaRPr lang="en-GB"/>
            </a:p>
          </p:txBody>
        </p:sp>
      </p:grpSp>
      <p:sp>
        <p:nvSpPr>
          <p:cNvPr id="7" name="Freeform 7"/>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grpSp>
        <p:nvGrpSpPr>
          <p:cNvPr id="8" name="Group 8"/>
          <p:cNvGrpSpPr/>
          <p:nvPr/>
        </p:nvGrpSpPr>
        <p:grpSpPr>
          <a:xfrm>
            <a:off x="500109" y="5505615"/>
            <a:ext cx="17223513" cy="4273343"/>
            <a:chOff x="0" y="0"/>
            <a:chExt cx="22964684" cy="5697791"/>
          </a:xfrm>
        </p:grpSpPr>
        <p:grpSp>
          <p:nvGrpSpPr>
            <p:cNvPr id="9" name="Group 9"/>
            <p:cNvGrpSpPr/>
            <p:nvPr/>
          </p:nvGrpSpPr>
          <p:grpSpPr>
            <a:xfrm>
              <a:off x="486949" y="319768"/>
              <a:ext cx="22477734" cy="5378023"/>
              <a:chOff x="0" y="0"/>
              <a:chExt cx="3468786" cy="829942"/>
            </a:xfrm>
          </p:grpSpPr>
          <p:sp>
            <p:nvSpPr>
              <p:cNvPr id="10" name="Freeform 10"/>
              <p:cNvSpPr/>
              <p:nvPr/>
            </p:nvSpPr>
            <p:spPr>
              <a:xfrm>
                <a:off x="0" y="0"/>
                <a:ext cx="3468786" cy="829942"/>
              </a:xfrm>
              <a:custGeom>
                <a:avLst/>
                <a:gdLst/>
                <a:ahLst/>
                <a:cxnLst/>
                <a:rect l="l" t="t" r="r" b="b"/>
                <a:pathLst>
                  <a:path w="3468786" h="829942">
                    <a:moveTo>
                      <a:pt x="8969" y="0"/>
                    </a:moveTo>
                    <a:lnTo>
                      <a:pt x="3459816" y="0"/>
                    </a:lnTo>
                    <a:cubicBezTo>
                      <a:pt x="3464770" y="0"/>
                      <a:pt x="3468786" y="4016"/>
                      <a:pt x="3468786" y="8969"/>
                    </a:cubicBezTo>
                    <a:lnTo>
                      <a:pt x="3468786" y="820972"/>
                    </a:lnTo>
                    <a:cubicBezTo>
                      <a:pt x="3468786" y="823351"/>
                      <a:pt x="3467841" y="825633"/>
                      <a:pt x="3466159" y="827315"/>
                    </a:cubicBezTo>
                    <a:cubicBezTo>
                      <a:pt x="3464477" y="828997"/>
                      <a:pt x="3462195" y="829942"/>
                      <a:pt x="3459816" y="829942"/>
                    </a:cubicBezTo>
                    <a:lnTo>
                      <a:pt x="8969" y="829942"/>
                    </a:lnTo>
                    <a:cubicBezTo>
                      <a:pt x="6591" y="829942"/>
                      <a:pt x="4309" y="828997"/>
                      <a:pt x="2627" y="827315"/>
                    </a:cubicBezTo>
                    <a:cubicBezTo>
                      <a:pt x="945" y="825633"/>
                      <a:pt x="0" y="823351"/>
                      <a:pt x="0" y="820972"/>
                    </a:cubicBezTo>
                    <a:lnTo>
                      <a:pt x="0" y="8969"/>
                    </a:lnTo>
                    <a:cubicBezTo>
                      <a:pt x="0" y="6591"/>
                      <a:pt x="945" y="4309"/>
                      <a:pt x="2627" y="2627"/>
                    </a:cubicBezTo>
                    <a:cubicBezTo>
                      <a:pt x="4309" y="945"/>
                      <a:pt x="6591" y="0"/>
                      <a:pt x="8969" y="0"/>
                    </a:cubicBezTo>
                    <a:close/>
                  </a:path>
                </a:pathLst>
              </a:custGeom>
              <a:solidFill>
                <a:srgbClr val="A7C1D2"/>
              </a:solidFill>
              <a:ln w="19050" cap="rnd">
                <a:solidFill>
                  <a:srgbClr val="4383D1"/>
                </a:solidFill>
                <a:prstDash val="solid"/>
                <a:round/>
              </a:ln>
            </p:spPr>
            <p:txBody>
              <a:bodyPr/>
              <a:lstStyle/>
              <a:p>
                <a:endParaRPr lang="en-GB"/>
              </a:p>
            </p:txBody>
          </p:sp>
          <p:sp>
            <p:nvSpPr>
              <p:cNvPr id="11" name="TextBox 11"/>
              <p:cNvSpPr txBox="1"/>
              <p:nvPr/>
            </p:nvSpPr>
            <p:spPr>
              <a:xfrm>
                <a:off x="0" y="-28575"/>
                <a:ext cx="3468786" cy="858517"/>
              </a:xfrm>
              <a:prstGeom prst="rect">
                <a:avLst/>
              </a:prstGeom>
            </p:spPr>
            <p:txBody>
              <a:bodyPr lIns="50800" tIns="50800" rIns="50800" bIns="50800" rtlCol="0" anchor="ctr"/>
              <a:lstStyle/>
              <a:p>
                <a:pPr algn="ctr">
                  <a:lnSpc>
                    <a:spcPts val="2520"/>
                  </a:lnSpc>
                </a:pPr>
                <a:endParaRPr/>
              </a:p>
            </p:txBody>
          </p:sp>
        </p:grpSp>
        <p:grpSp>
          <p:nvGrpSpPr>
            <p:cNvPr id="12" name="Group 12"/>
            <p:cNvGrpSpPr/>
            <p:nvPr/>
          </p:nvGrpSpPr>
          <p:grpSpPr>
            <a:xfrm>
              <a:off x="0" y="0"/>
              <a:ext cx="22477734" cy="5378023"/>
              <a:chOff x="0" y="0"/>
              <a:chExt cx="3468786" cy="829942"/>
            </a:xfrm>
          </p:grpSpPr>
          <p:sp>
            <p:nvSpPr>
              <p:cNvPr id="13" name="Freeform 13"/>
              <p:cNvSpPr/>
              <p:nvPr/>
            </p:nvSpPr>
            <p:spPr>
              <a:xfrm>
                <a:off x="0" y="0"/>
                <a:ext cx="3468786" cy="829942"/>
              </a:xfrm>
              <a:custGeom>
                <a:avLst/>
                <a:gdLst/>
                <a:ahLst/>
                <a:cxnLst/>
                <a:rect l="l" t="t" r="r" b="b"/>
                <a:pathLst>
                  <a:path w="3468786" h="829942">
                    <a:moveTo>
                      <a:pt x="8969" y="0"/>
                    </a:moveTo>
                    <a:lnTo>
                      <a:pt x="3459816" y="0"/>
                    </a:lnTo>
                    <a:cubicBezTo>
                      <a:pt x="3464770" y="0"/>
                      <a:pt x="3468786" y="4016"/>
                      <a:pt x="3468786" y="8969"/>
                    </a:cubicBezTo>
                    <a:lnTo>
                      <a:pt x="3468786" y="820972"/>
                    </a:lnTo>
                    <a:cubicBezTo>
                      <a:pt x="3468786" y="823351"/>
                      <a:pt x="3467841" y="825633"/>
                      <a:pt x="3466159" y="827315"/>
                    </a:cubicBezTo>
                    <a:cubicBezTo>
                      <a:pt x="3464477" y="828997"/>
                      <a:pt x="3462195" y="829942"/>
                      <a:pt x="3459816" y="829942"/>
                    </a:cubicBezTo>
                    <a:lnTo>
                      <a:pt x="8969" y="829942"/>
                    </a:lnTo>
                    <a:cubicBezTo>
                      <a:pt x="6591" y="829942"/>
                      <a:pt x="4309" y="828997"/>
                      <a:pt x="2627" y="827315"/>
                    </a:cubicBezTo>
                    <a:cubicBezTo>
                      <a:pt x="945" y="825633"/>
                      <a:pt x="0" y="823351"/>
                      <a:pt x="0" y="820972"/>
                    </a:cubicBezTo>
                    <a:lnTo>
                      <a:pt x="0" y="8969"/>
                    </a:lnTo>
                    <a:cubicBezTo>
                      <a:pt x="0" y="6591"/>
                      <a:pt x="945" y="4309"/>
                      <a:pt x="2627" y="2627"/>
                    </a:cubicBezTo>
                    <a:cubicBezTo>
                      <a:pt x="4309" y="945"/>
                      <a:pt x="6591" y="0"/>
                      <a:pt x="8969" y="0"/>
                    </a:cubicBezTo>
                    <a:close/>
                  </a:path>
                </a:pathLst>
              </a:custGeom>
              <a:solidFill>
                <a:srgbClr val="FFFFFF"/>
              </a:solidFill>
              <a:ln w="19050" cap="rnd">
                <a:solidFill>
                  <a:srgbClr val="4383D1"/>
                </a:solidFill>
                <a:prstDash val="solid"/>
                <a:round/>
              </a:ln>
            </p:spPr>
            <p:txBody>
              <a:bodyPr/>
              <a:lstStyle/>
              <a:p>
                <a:endParaRPr lang="en-GB"/>
              </a:p>
            </p:txBody>
          </p:sp>
          <p:sp>
            <p:nvSpPr>
              <p:cNvPr id="14" name="TextBox 14"/>
              <p:cNvSpPr txBox="1"/>
              <p:nvPr/>
            </p:nvSpPr>
            <p:spPr>
              <a:xfrm>
                <a:off x="0" y="-28575"/>
                <a:ext cx="3468786" cy="858517"/>
              </a:xfrm>
              <a:prstGeom prst="rect">
                <a:avLst/>
              </a:prstGeom>
            </p:spPr>
            <p:txBody>
              <a:bodyPr lIns="50800" tIns="50800" rIns="50800" bIns="50800" rtlCol="0" anchor="ctr"/>
              <a:lstStyle/>
              <a:p>
                <a:pPr algn="ctr">
                  <a:lnSpc>
                    <a:spcPts val="2520"/>
                  </a:lnSpc>
                </a:pPr>
                <a:endParaRPr/>
              </a:p>
            </p:txBody>
          </p:sp>
        </p:grpSp>
      </p:grpSp>
      <p:grpSp>
        <p:nvGrpSpPr>
          <p:cNvPr id="15" name="Group 15"/>
          <p:cNvGrpSpPr/>
          <p:nvPr/>
        </p:nvGrpSpPr>
        <p:grpSpPr>
          <a:xfrm>
            <a:off x="5645451" y="3705231"/>
            <a:ext cx="6997097" cy="1425763"/>
            <a:chOff x="0" y="0"/>
            <a:chExt cx="9329463" cy="1901018"/>
          </a:xfrm>
        </p:grpSpPr>
        <p:grpSp>
          <p:nvGrpSpPr>
            <p:cNvPr id="16" name="Group 16"/>
            <p:cNvGrpSpPr/>
            <p:nvPr/>
          </p:nvGrpSpPr>
          <p:grpSpPr>
            <a:xfrm>
              <a:off x="197825" y="106688"/>
              <a:ext cx="9131638" cy="1794330"/>
              <a:chOff x="0" y="0"/>
              <a:chExt cx="3468786" cy="681602"/>
            </a:xfrm>
          </p:grpSpPr>
          <p:sp>
            <p:nvSpPr>
              <p:cNvPr id="17" name="Freeform 17"/>
              <p:cNvSpPr/>
              <p:nvPr/>
            </p:nvSpPr>
            <p:spPr>
              <a:xfrm>
                <a:off x="0" y="0"/>
                <a:ext cx="3468786" cy="681602"/>
              </a:xfrm>
              <a:custGeom>
                <a:avLst/>
                <a:gdLst/>
                <a:ahLst/>
                <a:cxnLst/>
                <a:rect l="l" t="t" r="r" b="b"/>
                <a:pathLst>
                  <a:path w="3468786" h="681602">
                    <a:moveTo>
                      <a:pt x="22078" y="0"/>
                    </a:moveTo>
                    <a:lnTo>
                      <a:pt x="3446707" y="0"/>
                    </a:lnTo>
                    <a:cubicBezTo>
                      <a:pt x="3458901" y="0"/>
                      <a:pt x="3468786" y="9885"/>
                      <a:pt x="3468786" y="22078"/>
                    </a:cubicBezTo>
                    <a:lnTo>
                      <a:pt x="3468786" y="659524"/>
                    </a:lnTo>
                    <a:cubicBezTo>
                      <a:pt x="3468786" y="665379"/>
                      <a:pt x="3466460" y="670995"/>
                      <a:pt x="3462319" y="675136"/>
                    </a:cubicBezTo>
                    <a:cubicBezTo>
                      <a:pt x="3458179" y="679276"/>
                      <a:pt x="3452563" y="681602"/>
                      <a:pt x="3446707" y="681602"/>
                    </a:cubicBezTo>
                    <a:lnTo>
                      <a:pt x="22078" y="681602"/>
                    </a:lnTo>
                    <a:cubicBezTo>
                      <a:pt x="16223" y="681602"/>
                      <a:pt x="10607" y="679276"/>
                      <a:pt x="6467" y="675136"/>
                    </a:cubicBezTo>
                    <a:cubicBezTo>
                      <a:pt x="2326" y="670995"/>
                      <a:pt x="0" y="665379"/>
                      <a:pt x="0" y="659524"/>
                    </a:cubicBezTo>
                    <a:lnTo>
                      <a:pt x="0" y="22078"/>
                    </a:lnTo>
                    <a:cubicBezTo>
                      <a:pt x="0" y="16223"/>
                      <a:pt x="2326" y="10607"/>
                      <a:pt x="6467" y="6467"/>
                    </a:cubicBezTo>
                    <a:cubicBezTo>
                      <a:pt x="10607" y="2326"/>
                      <a:pt x="16223" y="0"/>
                      <a:pt x="22078" y="0"/>
                    </a:cubicBezTo>
                    <a:close/>
                  </a:path>
                </a:pathLst>
              </a:custGeom>
              <a:solidFill>
                <a:srgbClr val="A7C1D2"/>
              </a:solidFill>
              <a:ln w="19050" cap="rnd">
                <a:solidFill>
                  <a:srgbClr val="4383D1"/>
                </a:solidFill>
                <a:prstDash val="solid"/>
                <a:round/>
              </a:ln>
            </p:spPr>
            <p:txBody>
              <a:bodyPr/>
              <a:lstStyle/>
              <a:p>
                <a:endParaRPr lang="en-GB"/>
              </a:p>
            </p:txBody>
          </p:sp>
          <p:sp>
            <p:nvSpPr>
              <p:cNvPr id="18" name="TextBox 18"/>
              <p:cNvSpPr txBox="1"/>
              <p:nvPr/>
            </p:nvSpPr>
            <p:spPr>
              <a:xfrm>
                <a:off x="0" y="-28575"/>
                <a:ext cx="3468786" cy="710177"/>
              </a:xfrm>
              <a:prstGeom prst="rect">
                <a:avLst/>
              </a:prstGeom>
            </p:spPr>
            <p:txBody>
              <a:bodyPr lIns="20638" tIns="20638" rIns="20638" bIns="20638" rtlCol="0" anchor="ctr"/>
              <a:lstStyle/>
              <a:p>
                <a:pPr algn="ctr">
                  <a:lnSpc>
                    <a:spcPts val="2520"/>
                  </a:lnSpc>
                </a:pPr>
                <a:endParaRPr/>
              </a:p>
            </p:txBody>
          </p:sp>
        </p:grpSp>
        <p:grpSp>
          <p:nvGrpSpPr>
            <p:cNvPr id="19" name="Group 19"/>
            <p:cNvGrpSpPr/>
            <p:nvPr/>
          </p:nvGrpSpPr>
          <p:grpSpPr>
            <a:xfrm>
              <a:off x="0" y="0"/>
              <a:ext cx="9131638" cy="1794330"/>
              <a:chOff x="0" y="0"/>
              <a:chExt cx="3468786" cy="681602"/>
            </a:xfrm>
          </p:grpSpPr>
          <p:sp>
            <p:nvSpPr>
              <p:cNvPr id="20" name="Freeform 20"/>
              <p:cNvSpPr/>
              <p:nvPr/>
            </p:nvSpPr>
            <p:spPr>
              <a:xfrm>
                <a:off x="0" y="0"/>
                <a:ext cx="3468786" cy="681602"/>
              </a:xfrm>
              <a:custGeom>
                <a:avLst/>
                <a:gdLst/>
                <a:ahLst/>
                <a:cxnLst/>
                <a:rect l="l" t="t" r="r" b="b"/>
                <a:pathLst>
                  <a:path w="3468786" h="681602">
                    <a:moveTo>
                      <a:pt x="22078" y="0"/>
                    </a:moveTo>
                    <a:lnTo>
                      <a:pt x="3446707" y="0"/>
                    </a:lnTo>
                    <a:cubicBezTo>
                      <a:pt x="3458901" y="0"/>
                      <a:pt x="3468786" y="9885"/>
                      <a:pt x="3468786" y="22078"/>
                    </a:cubicBezTo>
                    <a:lnTo>
                      <a:pt x="3468786" y="659524"/>
                    </a:lnTo>
                    <a:cubicBezTo>
                      <a:pt x="3468786" y="665379"/>
                      <a:pt x="3466460" y="670995"/>
                      <a:pt x="3462319" y="675136"/>
                    </a:cubicBezTo>
                    <a:cubicBezTo>
                      <a:pt x="3458179" y="679276"/>
                      <a:pt x="3452563" y="681602"/>
                      <a:pt x="3446707" y="681602"/>
                    </a:cubicBezTo>
                    <a:lnTo>
                      <a:pt x="22078" y="681602"/>
                    </a:lnTo>
                    <a:cubicBezTo>
                      <a:pt x="16223" y="681602"/>
                      <a:pt x="10607" y="679276"/>
                      <a:pt x="6467" y="675136"/>
                    </a:cubicBezTo>
                    <a:cubicBezTo>
                      <a:pt x="2326" y="670995"/>
                      <a:pt x="0" y="665379"/>
                      <a:pt x="0" y="659524"/>
                    </a:cubicBezTo>
                    <a:lnTo>
                      <a:pt x="0" y="22078"/>
                    </a:lnTo>
                    <a:cubicBezTo>
                      <a:pt x="0" y="16223"/>
                      <a:pt x="2326" y="10607"/>
                      <a:pt x="6467" y="6467"/>
                    </a:cubicBezTo>
                    <a:cubicBezTo>
                      <a:pt x="10607" y="2326"/>
                      <a:pt x="16223" y="0"/>
                      <a:pt x="22078" y="0"/>
                    </a:cubicBezTo>
                    <a:close/>
                  </a:path>
                </a:pathLst>
              </a:custGeom>
              <a:solidFill>
                <a:srgbClr val="FFFFFF"/>
              </a:solidFill>
              <a:ln w="19050" cap="rnd">
                <a:solidFill>
                  <a:srgbClr val="4383D1"/>
                </a:solidFill>
                <a:prstDash val="solid"/>
                <a:round/>
              </a:ln>
            </p:spPr>
            <p:txBody>
              <a:bodyPr/>
              <a:lstStyle/>
              <a:p>
                <a:endParaRPr lang="en-GB"/>
              </a:p>
            </p:txBody>
          </p:sp>
          <p:sp>
            <p:nvSpPr>
              <p:cNvPr id="21" name="TextBox 21"/>
              <p:cNvSpPr txBox="1"/>
              <p:nvPr/>
            </p:nvSpPr>
            <p:spPr>
              <a:xfrm>
                <a:off x="0" y="-28575"/>
                <a:ext cx="3468786" cy="710177"/>
              </a:xfrm>
              <a:prstGeom prst="rect">
                <a:avLst/>
              </a:prstGeom>
            </p:spPr>
            <p:txBody>
              <a:bodyPr lIns="20638" tIns="20638" rIns="20638" bIns="20638" rtlCol="0" anchor="ctr"/>
              <a:lstStyle/>
              <a:p>
                <a:pPr algn="ctr">
                  <a:lnSpc>
                    <a:spcPts val="2520"/>
                  </a:lnSpc>
                </a:pPr>
                <a:endParaRPr/>
              </a:p>
            </p:txBody>
          </p:sp>
        </p:grpSp>
      </p:grpSp>
      <p:sp>
        <p:nvSpPr>
          <p:cNvPr id="22" name="TextBox 22"/>
          <p:cNvSpPr txBox="1"/>
          <p:nvPr/>
        </p:nvSpPr>
        <p:spPr>
          <a:xfrm>
            <a:off x="621440" y="1575428"/>
            <a:ext cx="11109282" cy="1974656"/>
          </a:xfrm>
          <a:prstGeom prst="rect">
            <a:avLst/>
          </a:prstGeom>
        </p:spPr>
        <p:txBody>
          <a:bodyPr lIns="0" tIns="0" rIns="0" bIns="0" rtlCol="0" anchor="t">
            <a:spAutoFit/>
          </a:bodyPr>
          <a:lstStyle/>
          <a:p>
            <a:pPr algn="l">
              <a:lnSpc>
                <a:spcPts val="7295"/>
              </a:lnSpc>
            </a:pPr>
            <a:r>
              <a:rPr lang="en-US" sz="7599" b="1" dirty="0">
                <a:solidFill>
                  <a:srgbClr val="4590BF"/>
                </a:solidFill>
                <a:latin typeface="Poppins Bold"/>
                <a:ea typeface="Poppins Bold"/>
                <a:cs typeface="Poppins Bold"/>
                <a:sym typeface="Poppins Bold"/>
              </a:rPr>
              <a:t>Policy and Governance</a:t>
            </a:r>
          </a:p>
        </p:txBody>
      </p:sp>
      <p:sp>
        <p:nvSpPr>
          <p:cNvPr id="28" name="TextBox 28"/>
          <p:cNvSpPr txBox="1"/>
          <p:nvPr/>
        </p:nvSpPr>
        <p:spPr>
          <a:xfrm>
            <a:off x="6042943" y="3966233"/>
            <a:ext cx="6053746" cy="795089"/>
          </a:xfrm>
          <a:prstGeom prst="rect">
            <a:avLst/>
          </a:prstGeom>
        </p:spPr>
        <p:txBody>
          <a:bodyPr lIns="0" tIns="0" rIns="0" bIns="0" rtlCol="0" anchor="t">
            <a:spAutoFit/>
          </a:bodyPr>
          <a:lstStyle/>
          <a:p>
            <a:pPr algn="ctr">
              <a:lnSpc>
                <a:spcPts val="3132"/>
              </a:lnSpc>
            </a:pPr>
            <a:r>
              <a:rPr lang="en-US" sz="2800" b="1" dirty="0">
                <a:solidFill>
                  <a:srgbClr val="000000"/>
                </a:solidFill>
                <a:ea typeface="Poppins Bold"/>
                <a:cs typeface="Poppins Bold"/>
                <a:sym typeface="Poppins Bold"/>
              </a:rPr>
              <a:t>Government policies play a key role in promoting health and wellbeing.</a:t>
            </a:r>
          </a:p>
        </p:txBody>
      </p:sp>
      <p:sp>
        <p:nvSpPr>
          <p:cNvPr id="29" name="Freeform 29"/>
          <p:cNvSpPr/>
          <p:nvPr/>
        </p:nvSpPr>
        <p:spPr>
          <a:xfrm>
            <a:off x="10826489" y="706423"/>
            <a:ext cx="1808466" cy="1621044"/>
          </a:xfrm>
          <a:custGeom>
            <a:avLst/>
            <a:gdLst/>
            <a:ahLst/>
            <a:cxnLst/>
            <a:rect l="l" t="t" r="r" b="b"/>
            <a:pathLst>
              <a:path w="1808466" h="1621044">
                <a:moveTo>
                  <a:pt x="0" y="0"/>
                </a:moveTo>
                <a:lnTo>
                  <a:pt x="1808466" y="0"/>
                </a:lnTo>
                <a:lnTo>
                  <a:pt x="1808466" y="1621043"/>
                </a:lnTo>
                <a:lnTo>
                  <a:pt x="0" y="162104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30" name="TextBox 29">
            <a:extLst>
              <a:ext uri="{FF2B5EF4-FFF2-40B4-BE49-F238E27FC236}">
                <a16:creationId xmlns:a16="http://schemas.microsoft.com/office/drawing/2014/main" id="{C88EE9DE-B87E-D0E2-F1B3-BD49B54711FF}"/>
              </a:ext>
            </a:extLst>
          </p:cNvPr>
          <p:cNvSpPr txBox="1"/>
          <p:nvPr/>
        </p:nvSpPr>
        <p:spPr>
          <a:xfrm>
            <a:off x="1129477" y="5779257"/>
            <a:ext cx="15599563" cy="3539430"/>
          </a:xfrm>
          <a:prstGeom prst="rect">
            <a:avLst/>
          </a:prstGeom>
          <a:noFill/>
        </p:spPr>
        <p:txBody>
          <a:bodyPr wrap="square" rtlCol="0">
            <a:spAutoFit/>
          </a:bodyPr>
          <a:lstStyle/>
          <a:p>
            <a:r>
              <a:rPr lang="en-US" sz="2800" dirty="0"/>
              <a:t>Examples:</a:t>
            </a:r>
          </a:p>
          <a:p>
            <a:pPr marL="457200" indent="-457200">
              <a:buFont typeface="Arial" panose="020B0604020202020204" pitchFamily="34" charset="0"/>
              <a:buChar char="•"/>
            </a:pPr>
            <a:r>
              <a:rPr lang="en-US" sz="2800" dirty="0"/>
              <a:t>NHS Long Term Plan (2019) focuses on prevention and community care (World Health Organization, 2018).</a:t>
            </a:r>
          </a:p>
          <a:p>
            <a:pPr marL="457200" indent="-457200">
              <a:buFont typeface="Arial" panose="020B0604020202020204" pitchFamily="34" charset="0"/>
              <a:buChar char="•"/>
            </a:pPr>
            <a:r>
              <a:rPr lang="en-US" sz="2800" dirty="0"/>
              <a:t>Mental Health Act 2014 reforms supporting psychological wellbeing.</a:t>
            </a:r>
          </a:p>
          <a:p>
            <a:pPr marL="457200" indent="-457200">
              <a:buFont typeface="Arial" panose="020B0604020202020204" pitchFamily="34" charset="0"/>
              <a:buChar char="•"/>
            </a:pPr>
            <a:r>
              <a:rPr lang="en-US" sz="2800" dirty="0"/>
              <a:t>Public health policies addressing health inequalities (The King’s Fund, 2023).</a:t>
            </a:r>
          </a:p>
          <a:p>
            <a:pPr marL="457200" indent="-457200">
              <a:buFont typeface="Arial" panose="020B0604020202020204" pitchFamily="34" charset="0"/>
              <a:buChar char="•"/>
            </a:pPr>
            <a:r>
              <a:rPr lang="en-US" sz="2800" dirty="0"/>
              <a:t>Sustainability strategies reducing carbon emissions within healthcare systems.</a:t>
            </a:r>
          </a:p>
          <a:p>
            <a:endParaRPr lang="en-US" sz="2800" dirty="0"/>
          </a:p>
          <a:p>
            <a:r>
              <a:rPr lang="en-US" sz="2800" dirty="0"/>
              <a:t>Challenges include funding limitations and regulatory barriers.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89098">
            <a:off x="-1893406" y="5527367"/>
            <a:ext cx="21767755" cy="7121539"/>
            <a:chOff x="0" y="0"/>
            <a:chExt cx="29023673" cy="9495386"/>
          </a:xfrm>
        </p:grpSpPr>
        <p:sp>
          <p:nvSpPr>
            <p:cNvPr id="3" name="Freeform 3"/>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r:embed="rId3">
                <a:alphaModFix amt="47000"/>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r:embed="rId5">
                <a:alphaModFix amt="47000"/>
                <a:extLst>
                  <a:ext uri="{96DAC541-7B7A-43D3-8B79-37D633B846F1}">
                    <asvg:svgBlip xmlns:asvg="http://schemas.microsoft.com/office/drawing/2016/SVG/main" r:embed="rId6"/>
                  </a:ext>
                </a:extLst>
              </a:blip>
              <a:stretch>
                <a:fillRect/>
              </a:stretch>
            </a:blipFill>
          </p:spPr>
          <p:txBody>
            <a:bodyPr/>
            <a:lstStyle/>
            <a:p>
              <a:endParaRPr lang="en-GB"/>
            </a:p>
          </p:txBody>
        </p:sp>
      </p:grpSp>
      <p:sp>
        <p:nvSpPr>
          <p:cNvPr id="5" name="TextBox 5"/>
          <p:cNvSpPr txBox="1"/>
          <p:nvPr/>
        </p:nvSpPr>
        <p:spPr>
          <a:xfrm>
            <a:off x="621440" y="1454389"/>
            <a:ext cx="11109282" cy="1974656"/>
          </a:xfrm>
          <a:prstGeom prst="rect">
            <a:avLst/>
          </a:prstGeom>
        </p:spPr>
        <p:txBody>
          <a:bodyPr lIns="0" tIns="0" rIns="0" bIns="0" rtlCol="0" anchor="t">
            <a:spAutoFit/>
          </a:bodyPr>
          <a:lstStyle/>
          <a:p>
            <a:pPr algn="l">
              <a:lnSpc>
                <a:spcPts val="7295"/>
              </a:lnSpc>
            </a:pPr>
            <a:r>
              <a:rPr lang="en-US" sz="7599" b="1" dirty="0">
                <a:solidFill>
                  <a:srgbClr val="4590BF"/>
                </a:solidFill>
                <a:latin typeface="Poppins Bold"/>
                <a:ea typeface="Poppins Bold"/>
                <a:cs typeface="Poppins Bold"/>
                <a:sym typeface="Poppins Bold"/>
              </a:rPr>
              <a:t>Service Delivery Approaches</a:t>
            </a:r>
          </a:p>
        </p:txBody>
      </p:sp>
      <p:sp>
        <p:nvSpPr>
          <p:cNvPr id="6" name="Freeform 6"/>
          <p:cNvSpPr/>
          <p:nvPr/>
        </p:nvSpPr>
        <p:spPr>
          <a:xfrm>
            <a:off x="7516931" y="7061470"/>
            <a:ext cx="3870219" cy="3870219"/>
          </a:xfrm>
          <a:custGeom>
            <a:avLst/>
            <a:gdLst/>
            <a:ahLst/>
            <a:cxnLst/>
            <a:rect l="l" t="t" r="r" b="b"/>
            <a:pathLst>
              <a:path w="3870219" h="3870219">
                <a:moveTo>
                  <a:pt x="0" y="0"/>
                </a:moveTo>
                <a:lnTo>
                  <a:pt x="3870219" y="0"/>
                </a:lnTo>
                <a:lnTo>
                  <a:pt x="3870219" y="3870219"/>
                </a:lnTo>
                <a:lnTo>
                  <a:pt x="0" y="3870219"/>
                </a:lnTo>
                <a:lnTo>
                  <a:pt x="0" y="0"/>
                </a:lnTo>
                <a:close/>
              </a:path>
            </a:pathLst>
          </a:custGeom>
          <a:blipFill>
            <a:blip r:embed="rId7">
              <a:alphaModFix amt="8999"/>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Freeform 7"/>
          <p:cNvSpPr/>
          <p:nvPr/>
        </p:nvSpPr>
        <p:spPr>
          <a:xfrm>
            <a:off x="16919161" y="1028700"/>
            <a:ext cx="680278" cy="680278"/>
          </a:xfrm>
          <a:custGeom>
            <a:avLst/>
            <a:gdLst/>
            <a:ahLst/>
            <a:cxnLst/>
            <a:rect l="l" t="t" r="r" b="b"/>
            <a:pathLst>
              <a:path w="680278" h="680278">
                <a:moveTo>
                  <a:pt x="0" y="0"/>
                </a:moveTo>
                <a:lnTo>
                  <a:pt x="680278" y="0"/>
                </a:lnTo>
                <a:lnTo>
                  <a:pt x="680278" y="680278"/>
                </a:lnTo>
                <a:lnTo>
                  <a:pt x="0" y="6802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8" name="Freeform 8"/>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9" name="Freeform 9"/>
          <p:cNvSpPr/>
          <p:nvPr/>
        </p:nvSpPr>
        <p:spPr>
          <a:xfrm>
            <a:off x="7516931" y="7061470"/>
            <a:ext cx="3870219" cy="3870219"/>
          </a:xfrm>
          <a:custGeom>
            <a:avLst/>
            <a:gdLst/>
            <a:ahLst/>
            <a:cxnLst/>
            <a:rect l="l" t="t" r="r" b="b"/>
            <a:pathLst>
              <a:path w="3870219" h="3870219">
                <a:moveTo>
                  <a:pt x="0" y="0"/>
                </a:moveTo>
                <a:lnTo>
                  <a:pt x="3870219" y="0"/>
                </a:lnTo>
                <a:lnTo>
                  <a:pt x="3870219" y="3870219"/>
                </a:lnTo>
                <a:lnTo>
                  <a:pt x="0" y="3870219"/>
                </a:lnTo>
                <a:lnTo>
                  <a:pt x="0" y="0"/>
                </a:lnTo>
                <a:close/>
              </a:path>
            </a:pathLst>
          </a:custGeom>
          <a:blipFill>
            <a:blip r:embed="rId7">
              <a:alphaModFix amt="8999"/>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10" name="Group 10"/>
          <p:cNvGrpSpPr/>
          <p:nvPr/>
        </p:nvGrpSpPr>
        <p:grpSpPr>
          <a:xfrm>
            <a:off x="704122" y="3993970"/>
            <a:ext cx="9417305" cy="5954821"/>
            <a:chOff x="0" y="0"/>
            <a:chExt cx="1937717" cy="1003199"/>
          </a:xfrm>
        </p:grpSpPr>
        <p:sp>
          <p:nvSpPr>
            <p:cNvPr id="11" name="Freeform 11"/>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A7C1D2"/>
            </a:solidFill>
            <a:ln w="19050" cap="rnd">
              <a:solidFill>
                <a:srgbClr val="4383D1"/>
              </a:solidFill>
              <a:prstDash val="solid"/>
              <a:round/>
            </a:ln>
          </p:spPr>
          <p:txBody>
            <a:bodyPr/>
            <a:lstStyle/>
            <a:p>
              <a:endParaRPr lang="en-GB"/>
            </a:p>
          </p:txBody>
        </p:sp>
        <p:sp>
          <p:nvSpPr>
            <p:cNvPr id="12" name="TextBox 12"/>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grpSp>
        <p:nvGrpSpPr>
          <p:cNvPr id="13" name="Group 13"/>
          <p:cNvGrpSpPr/>
          <p:nvPr/>
        </p:nvGrpSpPr>
        <p:grpSpPr>
          <a:xfrm>
            <a:off x="500109" y="3704078"/>
            <a:ext cx="9417305" cy="6124437"/>
            <a:chOff x="0" y="0"/>
            <a:chExt cx="1937717" cy="1003199"/>
          </a:xfrm>
        </p:grpSpPr>
        <p:sp>
          <p:nvSpPr>
            <p:cNvPr id="14" name="Freeform 14"/>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FFFFFF"/>
            </a:solidFill>
            <a:ln w="19050" cap="rnd">
              <a:solidFill>
                <a:srgbClr val="4383D1"/>
              </a:solidFill>
              <a:prstDash val="solid"/>
              <a:round/>
            </a:ln>
          </p:spPr>
          <p:txBody>
            <a:bodyPr/>
            <a:lstStyle/>
            <a:p>
              <a:endParaRPr lang="en-GB"/>
            </a:p>
          </p:txBody>
        </p:sp>
        <p:sp>
          <p:nvSpPr>
            <p:cNvPr id="15" name="TextBox 15"/>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sp>
        <p:nvSpPr>
          <p:cNvPr id="16" name="Freeform 16"/>
          <p:cNvSpPr/>
          <p:nvPr/>
        </p:nvSpPr>
        <p:spPr>
          <a:xfrm>
            <a:off x="12207827" y="4613521"/>
            <a:ext cx="6733309" cy="8229600"/>
          </a:xfrm>
          <a:custGeom>
            <a:avLst/>
            <a:gdLst/>
            <a:ahLst/>
            <a:cxnLst/>
            <a:rect l="l" t="t" r="r" b="b"/>
            <a:pathLst>
              <a:path w="6733309" h="8229600">
                <a:moveTo>
                  <a:pt x="0" y="0"/>
                </a:moveTo>
                <a:lnTo>
                  <a:pt x="6733309" y="0"/>
                </a:lnTo>
                <a:lnTo>
                  <a:pt x="6733309" y="8229600"/>
                </a:lnTo>
                <a:lnTo>
                  <a:pt x="0" y="8229600"/>
                </a:lnTo>
                <a:lnTo>
                  <a:pt x="0" y="0"/>
                </a:lnTo>
                <a:close/>
              </a:path>
            </a:pathLst>
          </a:custGeom>
          <a:blipFill>
            <a:blip r:embed="rId13"/>
            <a:stretch>
              <a:fillRect/>
            </a:stretch>
          </a:blipFill>
        </p:spPr>
        <p:txBody>
          <a:bodyPr/>
          <a:lstStyle/>
          <a:p>
            <a:endParaRPr lang="en-GB"/>
          </a:p>
        </p:txBody>
      </p:sp>
      <p:sp>
        <p:nvSpPr>
          <p:cNvPr id="17" name="Freeform 17"/>
          <p:cNvSpPr/>
          <p:nvPr/>
        </p:nvSpPr>
        <p:spPr>
          <a:xfrm>
            <a:off x="11387150" y="1241397"/>
            <a:ext cx="4488444" cy="4488444"/>
          </a:xfrm>
          <a:custGeom>
            <a:avLst/>
            <a:gdLst/>
            <a:ahLst/>
            <a:cxnLst/>
            <a:rect l="l" t="t" r="r" b="b"/>
            <a:pathLst>
              <a:path w="4488444" h="4488444">
                <a:moveTo>
                  <a:pt x="0" y="0"/>
                </a:moveTo>
                <a:lnTo>
                  <a:pt x="4488444" y="0"/>
                </a:lnTo>
                <a:lnTo>
                  <a:pt x="4488444" y="4488445"/>
                </a:lnTo>
                <a:lnTo>
                  <a:pt x="0" y="4488445"/>
                </a:lnTo>
                <a:lnTo>
                  <a:pt x="0" y="0"/>
                </a:lnTo>
                <a:close/>
              </a:path>
            </a:pathLst>
          </a:custGeom>
          <a:blipFill>
            <a:blip r:embed="rId14"/>
            <a:stretch>
              <a:fillRect/>
            </a:stretch>
          </a:blipFill>
          <a:ln w="95250" cap="sq">
            <a:solidFill>
              <a:srgbClr val="FFFFFF"/>
            </a:solidFill>
            <a:prstDash val="solid"/>
            <a:miter/>
          </a:ln>
        </p:spPr>
        <p:txBody>
          <a:bodyPr/>
          <a:lstStyle/>
          <a:p>
            <a:endParaRPr lang="en-GB"/>
          </a:p>
        </p:txBody>
      </p:sp>
      <p:sp>
        <p:nvSpPr>
          <p:cNvPr id="18" name="TextBox 18"/>
          <p:cNvSpPr txBox="1"/>
          <p:nvPr/>
        </p:nvSpPr>
        <p:spPr>
          <a:xfrm>
            <a:off x="1499588" y="4188259"/>
            <a:ext cx="6868267" cy="781881"/>
          </a:xfrm>
          <a:prstGeom prst="rect">
            <a:avLst/>
          </a:prstGeom>
        </p:spPr>
        <p:txBody>
          <a:bodyPr lIns="0" tIns="0" rIns="0" bIns="0" rtlCol="0" anchor="t">
            <a:spAutoFit/>
          </a:bodyPr>
          <a:lstStyle/>
          <a:p>
            <a:pPr algn="ctr">
              <a:lnSpc>
                <a:spcPts val="3132"/>
              </a:lnSpc>
            </a:pPr>
            <a:r>
              <a:rPr lang="en-US" sz="2400" b="1" dirty="0">
                <a:solidFill>
                  <a:srgbClr val="000000"/>
                </a:solidFill>
                <a:latin typeface="Poppins Bold"/>
                <a:ea typeface="Poppins Bold"/>
                <a:cs typeface="Poppins Bold"/>
                <a:sym typeface="Poppins Bold"/>
              </a:rPr>
              <a:t>Modern healthcare delivery integrates wellbeing and sustainability</a:t>
            </a:r>
          </a:p>
        </p:txBody>
      </p:sp>
      <p:graphicFrame>
        <p:nvGraphicFramePr>
          <p:cNvPr id="22" name="Diagram 21">
            <a:extLst>
              <a:ext uri="{FF2B5EF4-FFF2-40B4-BE49-F238E27FC236}">
                <a16:creationId xmlns:a16="http://schemas.microsoft.com/office/drawing/2014/main" id="{5A57A2B7-98F3-969B-4979-2EEF46F9CBD0}"/>
              </a:ext>
            </a:extLst>
          </p:cNvPr>
          <p:cNvGraphicFramePr/>
          <p:nvPr>
            <p:extLst>
              <p:ext uri="{D42A27DB-BD31-4B8C-83A1-F6EECF244321}">
                <p14:modId xmlns:p14="http://schemas.microsoft.com/office/powerpoint/2010/main" val="3406190651"/>
              </p:ext>
            </p:extLst>
          </p:nvPr>
        </p:nvGraphicFramePr>
        <p:xfrm>
          <a:off x="962768" y="5164429"/>
          <a:ext cx="8454807" cy="4510600"/>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019602" y="2705727"/>
            <a:ext cx="9417305" cy="4875546"/>
            <a:chOff x="0" y="0"/>
            <a:chExt cx="1937717" cy="1003199"/>
          </a:xfrm>
        </p:grpSpPr>
        <p:sp>
          <p:nvSpPr>
            <p:cNvPr id="3" name="Freeform 3"/>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A7C1D2"/>
            </a:solidFill>
            <a:ln w="19050" cap="rnd">
              <a:solidFill>
                <a:srgbClr val="4383D1"/>
              </a:solidFill>
              <a:prstDash val="solid"/>
              <a:round/>
            </a:ln>
          </p:spPr>
          <p:txBody>
            <a:bodyPr/>
            <a:lstStyle/>
            <a:p>
              <a:endParaRPr lang="en-GB"/>
            </a:p>
          </p:txBody>
        </p:sp>
        <p:sp>
          <p:nvSpPr>
            <p:cNvPr id="4" name="TextBox 4"/>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grpSp>
        <p:nvGrpSpPr>
          <p:cNvPr id="5" name="Group 5"/>
          <p:cNvGrpSpPr/>
          <p:nvPr/>
        </p:nvGrpSpPr>
        <p:grpSpPr>
          <a:xfrm>
            <a:off x="7837270" y="3028149"/>
            <a:ext cx="9688729" cy="6118451"/>
            <a:chOff x="0" y="0"/>
            <a:chExt cx="1937717" cy="1003199"/>
          </a:xfrm>
        </p:grpSpPr>
        <p:sp>
          <p:nvSpPr>
            <p:cNvPr id="6" name="Freeform 6"/>
            <p:cNvSpPr/>
            <p:nvPr/>
          </p:nvSpPr>
          <p:spPr>
            <a:xfrm>
              <a:off x="0" y="0"/>
              <a:ext cx="1937717" cy="1003199"/>
            </a:xfrm>
            <a:custGeom>
              <a:avLst/>
              <a:gdLst/>
              <a:ahLst/>
              <a:cxnLst/>
              <a:rect l="l" t="t" r="r" b="b"/>
              <a:pathLst>
                <a:path w="1937717" h="1003199">
                  <a:moveTo>
                    <a:pt x="16057" y="0"/>
                  </a:moveTo>
                  <a:lnTo>
                    <a:pt x="1921661" y="0"/>
                  </a:lnTo>
                  <a:cubicBezTo>
                    <a:pt x="1925919" y="0"/>
                    <a:pt x="1930003" y="1692"/>
                    <a:pt x="1933014" y="4703"/>
                  </a:cubicBezTo>
                  <a:cubicBezTo>
                    <a:pt x="1936025" y="7714"/>
                    <a:pt x="1937717" y="11798"/>
                    <a:pt x="1937717" y="16057"/>
                  </a:cubicBezTo>
                  <a:lnTo>
                    <a:pt x="1937717" y="987142"/>
                  </a:lnTo>
                  <a:cubicBezTo>
                    <a:pt x="1937717" y="991401"/>
                    <a:pt x="1936025" y="995485"/>
                    <a:pt x="1933014" y="998496"/>
                  </a:cubicBezTo>
                  <a:cubicBezTo>
                    <a:pt x="1930003" y="1001507"/>
                    <a:pt x="1925919" y="1003199"/>
                    <a:pt x="1921661" y="1003199"/>
                  </a:cubicBezTo>
                  <a:lnTo>
                    <a:pt x="16057" y="1003199"/>
                  </a:lnTo>
                  <a:cubicBezTo>
                    <a:pt x="11798" y="1003199"/>
                    <a:pt x="7714" y="1001507"/>
                    <a:pt x="4703" y="998496"/>
                  </a:cubicBezTo>
                  <a:cubicBezTo>
                    <a:pt x="1692" y="995485"/>
                    <a:pt x="0" y="991401"/>
                    <a:pt x="0" y="987142"/>
                  </a:cubicBezTo>
                  <a:lnTo>
                    <a:pt x="0" y="16057"/>
                  </a:lnTo>
                  <a:cubicBezTo>
                    <a:pt x="0" y="11798"/>
                    <a:pt x="1692" y="7714"/>
                    <a:pt x="4703" y="4703"/>
                  </a:cubicBezTo>
                  <a:cubicBezTo>
                    <a:pt x="7714" y="1692"/>
                    <a:pt x="11798" y="0"/>
                    <a:pt x="16057" y="0"/>
                  </a:cubicBezTo>
                  <a:close/>
                </a:path>
              </a:pathLst>
            </a:custGeom>
            <a:solidFill>
              <a:srgbClr val="FFFFFF"/>
            </a:solidFill>
            <a:ln w="19050" cap="rnd">
              <a:solidFill>
                <a:srgbClr val="4383D1"/>
              </a:solidFill>
              <a:prstDash val="solid"/>
              <a:round/>
            </a:ln>
          </p:spPr>
          <p:txBody>
            <a:bodyPr/>
            <a:lstStyle/>
            <a:p>
              <a:endParaRPr lang="en-GB"/>
            </a:p>
          </p:txBody>
        </p:sp>
        <p:sp>
          <p:nvSpPr>
            <p:cNvPr id="7" name="TextBox 7"/>
            <p:cNvSpPr txBox="1"/>
            <p:nvPr/>
          </p:nvSpPr>
          <p:spPr>
            <a:xfrm>
              <a:off x="0" y="-28575"/>
              <a:ext cx="1937717" cy="1031774"/>
            </a:xfrm>
            <a:prstGeom prst="rect">
              <a:avLst/>
            </a:prstGeom>
          </p:spPr>
          <p:txBody>
            <a:bodyPr lIns="50800" tIns="50800" rIns="50800" bIns="50800" rtlCol="0" anchor="ctr"/>
            <a:lstStyle/>
            <a:p>
              <a:pPr algn="ctr">
                <a:lnSpc>
                  <a:spcPts val="2520"/>
                </a:lnSpc>
              </a:pPr>
              <a:endParaRPr/>
            </a:p>
          </p:txBody>
        </p:sp>
      </p:grpSp>
      <p:sp>
        <p:nvSpPr>
          <p:cNvPr id="9" name="Freeform 9"/>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a:off x="16547188" y="8916675"/>
            <a:ext cx="2512684" cy="2512684"/>
          </a:xfrm>
          <a:custGeom>
            <a:avLst/>
            <a:gdLst/>
            <a:ahLst/>
            <a:cxnLst/>
            <a:rect l="l" t="t" r="r" b="b"/>
            <a:pathLst>
              <a:path w="2512684" h="2512684">
                <a:moveTo>
                  <a:pt x="0" y="0"/>
                </a:moveTo>
                <a:lnTo>
                  <a:pt x="2512684" y="0"/>
                </a:lnTo>
                <a:lnTo>
                  <a:pt x="2512684" y="2512685"/>
                </a:lnTo>
                <a:lnTo>
                  <a:pt x="0" y="2512685"/>
                </a:lnTo>
                <a:lnTo>
                  <a:pt x="0" y="0"/>
                </a:lnTo>
                <a:close/>
              </a:path>
            </a:pathLst>
          </a:custGeom>
          <a:blipFill>
            <a:blip r:embed="rId5">
              <a:alphaModFix amt="8999"/>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p:cNvSpPr/>
          <p:nvPr/>
        </p:nvSpPr>
        <p:spPr>
          <a:xfrm>
            <a:off x="7366798" y="1028700"/>
            <a:ext cx="1777202" cy="1767508"/>
          </a:xfrm>
          <a:custGeom>
            <a:avLst/>
            <a:gdLst/>
            <a:ahLst/>
            <a:cxnLst/>
            <a:rect l="l" t="t" r="r" b="b"/>
            <a:pathLst>
              <a:path w="1777202" h="1767508">
                <a:moveTo>
                  <a:pt x="0" y="0"/>
                </a:moveTo>
                <a:lnTo>
                  <a:pt x="1777202" y="0"/>
                </a:lnTo>
                <a:lnTo>
                  <a:pt x="1777202" y="1767508"/>
                </a:lnTo>
                <a:lnTo>
                  <a:pt x="0" y="176750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AutoShape 12"/>
          <p:cNvSpPr/>
          <p:nvPr/>
        </p:nvSpPr>
        <p:spPr>
          <a:xfrm>
            <a:off x="10971073" y="2425530"/>
            <a:ext cx="6492240" cy="0"/>
          </a:xfrm>
          <a:prstGeom prst="line">
            <a:avLst/>
          </a:prstGeom>
          <a:ln w="38100" cap="flat">
            <a:solidFill>
              <a:srgbClr val="4590BF"/>
            </a:solidFill>
            <a:prstDash val="solid"/>
            <a:headEnd type="diamond" w="lg" len="lg"/>
            <a:tailEnd type="diamond" w="lg" len="lg"/>
          </a:ln>
        </p:spPr>
        <p:txBody>
          <a:bodyPr/>
          <a:lstStyle/>
          <a:p>
            <a:endParaRPr lang="en-GB"/>
          </a:p>
        </p:txBody>
      </p:sp>
      <p:sp>
        <p:nvSpPr>
          <p:cNvPr id="13" name="Freeform 13"/>
          <p:cNvSpPr/>
          <p:nvPr/>
        </p:nvSpPr>
        <p:spPr>
          <a:xfrm>
            <a:off x="-1077754" y="2425530"/>
            <a:ext cx="8444552" cy="8229600"/>
          </a:xfrm>
          <a:custGeom>
            <a:avLst/>
            <a:gdLst/>
            <a:ahLst/>
            <a:cxnLst/>
            <a:rect l="l" t="t" r="r" b="b"/>
            <a:pathLst>
              <a:path w="8444552" h="8229600">
                <a:moveTo>
                  <a:pt x="0" y="0"/>
                </a:moveTo>
                <a:lnTo>
                  <a:pt x="8444552" y="0"/>
                </a:lnTo>
                <a:lnTo>
                  <a:pt x="8444552" y="8229600"/>
                </a:lnTo>
                <a:lnTo>
                  <a:pt x="0" y="8229600"/>
                </a:lnTo>
                <a:lnTo>
                  <a:pt x="0" y="0"/>
                </a:lnTo>
                <a:close/>
              </a:path>
            </a:pathLst>
          </a:custGeom>
          <a:blipFill>
            <a:blip r:embed="rId9"/>
            <a:stretch>
              <a:fillRect/>
            </a:stretch>
          </a:blipFill>
        </p:spPr>
        <p:txBody>
          <a:bodyPr/>
          <a:lstStyle/>
          <a:p>
            <a:endParaRPr lang="en-GB"/>
          </a:p>
        </p:txBody>
      </p:sp>
      <p:sp>
        <p:nvSpPr>
          <p:cNvPr id="14" name="TextBox 14"/>
          <p:cNvSpPr txBox="1"/>
          <p:nvPr/>
        </p:nvSpPr>
        <p:spPr>
          <a:xfrm>
            <a:off x="6177314" y="1260641"/>
            <a:ext cx="11285999" cy="917559"/>
          </a:xfrm>
          <a:prstGeom prst="rect">
            <a:avLst/>
          </a:prstGeom>
        </p:spPr>
        <p:txBody>
          <a:bodyPr lIns="0" tIns="0" rIns="0" bIns="0" rtlCol="0" anchor="t">
            <a:spAutoFit/>
          </a:bodyPr>
          <a:lstStyle/>
          <a:p>
            <a:pPr algn="r">
              <a:lnSpc>
                <a:spcPts val="7295"/>
              </a:lnSpc>
            </a:pPr>
            <a:r>
              <a:rPr lang="en-US" sz="5400" b="1" dirty="0">
                <a:solidFill>
                  <a:srgbClr val="4590BF"/>
                </a:solidFill>
                <a:latin typeface="Poppins Bold"/>
                <a:ea typeface="Poppins Bold"/>
                <a:cs typeface="Poppins Bold"/>
                <a:sym typeface="Poppins Bold"/>
              </a:rPr>
              <a:t>Public Health Initiatives</a:t>
            </a:r>
          </a:p>
        </p:txBody>
      </p:sp>
      <p:sp>
        <p:nvSpPr>
          <p:cNvPr id="15" name="TextBox 15"/>
          <p:cNvSpPr txBox="1"/>
          <p:nvPr/>
        </p:nvSpPr>
        <p:spPr>
          <a:xfrm>
            <a:off x="9116085" y="3126341"/>
            <a:ext cx="6868267" cy="799834"/>
          </a:xfrm>
          <a:prstGeom prst="rect">
            <a:avLst/>
          </a:prstGeom>
        </p:spPr>
        <p:txBody>
          <a:bodyPr lIns="0" tIns="0" rIns="0" bIns="0" rtlCol="0" anchor="t">
            <a:spAutoFit/>
          </a:bodyPr>
          <a:lstStyle/>
          <a:p>
            <a:pPr algn="ctr">
              <a:lnSpc>
                <a:spcPts val="3132"/>
              </a:lnSpc>
            </a:pPr>
            <a:r>
              <a:rPr lang="en-US" sz="2800" b="1" dirty="0">
                <a:solidFill>
                  <a:srgbClr val="000000"/>
                </a:solidFill>
                <a:ea typeface="Poppins Bold"/>
                <a:cs typeface="Poppins Bold"/>
                <a:sym typeface="Poppins Bold"/>
              </a:rPr>
              <a:t>Public health initiatives play a crucial role in improving wellbeing</a:t>
            </a:r>
          </a:p>
        </p:txBody>
      </p:sp>
      <p:sp>
        <p:nvSpPr>
          <p:cNvPr id="18" name="TextBox 18"/>
          <p:cNvSpPr txBox="1"/>
          <p:nvPr/>
        </p:nvSpPr>
        <p:spPr>
          <a:xfrm>
            <a:off x="8768449" y="3955007"/>
            <a:ext cx="7826372" cy="5170646"/>
          </a:xfrm>
          <a:prstGeom prst="rect">
            <a:avLst/>
          </a:prstGeom>
        </p:spPr>
        <p:txBody>
          <a:bodyPr lIns="0" tIns="0" rIns="0" bIns="0" rtlCol="0" anchor="t">
            <a:spAutoFit/>
          </a:bodyPr>
          <a:lstStyle/>
          <a:p>
            <a:pPr algn="just"/>
            <a:r>
              <a:rPr lang="en-US" sz="2400" dirty="0"/>
              <a:t>Public health initiatives play an important role in improving population wellbeing by preventing disease and promoting healthy lifestyles (The King’s Fund, 2023). </a:t>
            </a:r>
          </a:p>
          <a:p>
            <a:pPr algn="just"/>
            <a:r>
              <a:rPr lang="en-US" sz="2400" dirty="0"/>
              <a:t>Campaigns such as : </a:t>
            </a:r>
          </a:p>
          <a:p>
            <a:pPr algn="just"/>
            <a:r>
              <a:rPr lang="en-US" sz="2400" dirty="0"/>
              <a:t>1.</a:t>
            </a:r>
            <a:r>
              <a:rPr lang="en-US" sz="2400" b="1" dirty="0"/>
              <a:t>anti-smoking </a:t>
            </a:r>
            <a:r>
              <a:rPr lang="en-US" sz="2400" b="1" dirty="0" err="1"/>
              <a:t>programmes</a:t>
            </a:r>
            <a:r>
              <a:rPr lang="en-US" sz="2400" dirty="0"/>
              <a:t>:</a:t>
            </a:r>
          </a:p>
          <a:p>
            <a:pPr algn="just"/>
            <a:r>
              <a:rPr lang="en-US" sz="2400" dirty="0"/>
              <a:t>   UK “Stoptober” campaign</a:t>
            </a:r>
          </a:p>
          <a:p>
            <a:pPr algn="just"/>
            <a:r>
              <a:rPr lang="en-US" sz="2400" dirty="0"/>
              <a:t>  Plain packaging laws for cigarettes</a:t>
            </a:r>
          </a:p>
          <a:p>
            <a:pPr algn="just"/>
            <a:r>
              <a:rPr lang="en-US" sz="2400" dirty="0"/>
              <a:t> 2.</a:t>
            </a:r>
            <a:r>
              <a:rPr lang="en-US" sz="2400" b="1" dirty="0"/>
              <a:t>obesity prevention strategies</a:t>
            </a:r>
          </a:p>
          <a:p>
            <a:pPr algn="just"/>
            <a:r>
              <a:rPr lang="en-US" sz="2400" dirty="0"/>
              <a:t>NHS“Change4Life” </a:t>
            </a:r>
            <a:r>
              <a:rPr lang="en-US" sz="2400" dirty="0" err="1"/>
              <a:t>programme</a:t>
            </a:r>
            <a:r>
              <a:rPr lang="en-US" sz="2400" dirty="0"/>
              <a:t> or Sugar tax on soft drinks in the UK</a:t>
            </a:r>
          </a:p>
          <a:p>
            <a:pPr algn="just"/>
            <a:r>
              <a:rPr lang="en-US" sz="2400" dirty="0"/>
              <a:t> 3.</a:t>
            </a:r>
            <a:r>
              <a:rPr lang="en-US" sz="2400" b="1" dirty="0"/>
              <a:t>mental health awareness initiatives</a:t>
            </a:r>
          </a:p>
          <a:p>
            <a:pPr algn="just"/>
            <a:r>
              <a:rPr lang="en-US" sz="2400" dirty="0"/>
              <a:t>Mind awareness campaigns and University mental health support </a:t>
            </a:r>
            <a:r>
              <a:rPr lang="en-US" sz="2400" dirty="0" err="1"/>
              <a:t>programmes</a:t>
            </a:r>
            <a:endParaRPr lang="en-US" sz="2400" dirty="0"/>
          </a:p>
          <a:p>
            <a:pPr algn="just"/>
            <a:r>
              <a:rPr lang="en-US" sz="2400" dirty="0"/>
              <a:t> encourage healthier </a:t>
            </a:r>
            <a:r>
              <a:rPr lang="en-US" sz="2400" dirty="0" err="1"/>
              <a:t>behaviours</a:t>
            </a:r>
            <a:r>
              <a:rPr lang="en-US" sz="2400" dirty="0"/>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51283-FD75-C63E-6EE0-7CC2183DAFB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6867C78-00AB-77B3-F2DD-17178C0C34F1}"/>
              </a:ext>
            </a:extLst>
          </p:cNvPr>
          <p:cNvSpPr/>
          <p:nvPr/>
        </p:nvSpPr>
        <p:spPr>
          <a:xfrm>
            <a:off x="2448221" y="3705231"/>
            <a:ext cx="2122159" cy="2122159"/>
          </a:xfrm>
          <a:custGeom>
            <a:avLst/>
            <a:gdLst/>
            <a:ahLst/>
            <a:cxnLst/>
            <a:rect l="l" t="t" r="r" b="b"/>
            <a:pathLst>
              <a:path w="2122159" h="2122159">
                <a:moveTo>
                  <a:pt x="0" y="0"/>
                </a:moveTo>
                <a:lnTo>
                  <a:pt x="2122159" y="0"/>
                </a:lnTo>
                <a:lnTo>
                  <a:pt x="2122159" y="2122159"/>
                </a:lnTo>
                <a:lnTo>
                  <a:pt x="0" y="2122159"/>
                </a:lnTo>
                <a:lnTo>
                  <a:pt x="0" y="0"/>
                </a:lnTo>
                <a:close/>
              </a:path>
            </a:pathLst>
          </a:custGeom>
          <a:blipFill>
            <a:blip r:embed="rId3">
              <a:alphaModFix amt="8999"/>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a:extLst>
              <a:ext uri="{FF2B5EF4-FFF2-40B4-BE49-F238E27FC236}">
                <a16:creationId xmlns:a16="http://schemas.microsoft.com/office/drawing/2014/main" id="{5D683312-A7B5-3708-99F7-9ACF39080864}"/>
              </a:ext>
            </a:extLst>
          </p:cNvPr>
          <p:cNvSpPr/>
          <p:nvPr/>
        </p:nvSpPr>
        <p:spPr>
          <a:xfrm>
            <a:off x="13007245" y="611972"/>
            <a:ext cx="5747251" cy="5747251"/>
          </a:xfrm>
          <a:custGeom>
            <a:avLst/>
            <a:gdLst/>
            <a:ahLst/>
            <a:cxnLst/>
            <a:rect l="l" t="t" r="r" b="b"/>
            <a:pathLst>
              <a:path w="5747251" h="5747251">
                <a:moveTo>
                  <a:pt x="0" y="0"/>
                </a:moveTo>
                <a:lnTo>
                  <a:pt x="5747251" y="0"/>
                </a:lnTo>
                <a:lnTo>
                  <a:pt x="5747251" y="5747250"/>
                </a:lnTo>
                <a:lnTo>
                  <a:pt x="0" y="5747250"/>
                </a:lnTo>
                <a:lnTo>
                  <a:pt x="0" y="0"/>
                </a:lnTo>
                <a:close/>
              </a:path>
            </a:pathLst>
          </a:custGeom>
          <a:blipFill>
            <a:blip r:embed="rId5"/>
            <a:stretch>
              <a:fillRect/>
            </a:stretch>
          </a:blipFill>
        </p:spPr>
        <p:txBody>
          <a:bodyPr/>
          <a:lstStyle/>
          <a:p>
            <a:endParaRPr lang="en-GB"/>
          </a:p>
        </p:txBody>
      </p:sp>
      <p:grpSp>
        <p:nvGrpSpPr>
          <p:cNvPr id="4" name="Group 4">
            <a:extLst>
              <a:ext uri="{FF2B5EF4-FFF2-40B4-BE49-F238E27FC236}">
                <a16:creationId xmlns:a16="http://schemas.microsoft.com/office/drawing/2014/main" id="{B94943B4-ADA6-11B2-C08D-7CC7C14D13BC}"/>
              </a:ext>
            </a:extLst>
          </p:cNvPr>
          <p:cNvGrpSpPr/>
          <p:nvPr/>
        </p:nvGrpSpPr>
        <p:grpSpPr>
          <a:xfrm rot="-189098">
            <a:off x="-1893406" y="5527367"/>
            <a:ext cx="21767755" cy="7121539"/>
            <a:chOff x="0" y="0"/>
            <a:chExt cx="29023673" cy="9495386"/>
          </a:xfrm>
        </p:grpSpPr>
        <p:sp>
          <p:nvSpPr>
            <p:cNvPr id="5" name="Freeform 5">
              <a:extLst>
                <a:ext uri="{FF2B5EF4-FFF2-40B4-BE49-F238E27FC236}">
                  <a16:creationId xmlns:a16="http://schemas.microsoft.com/office/drawing/2014/main" id="{C74D1DE5-7DFE-F219-3DAA-92041FBB00B8}"/>
                </a:ext>
              </a:extLst>
            </p:cNvPr>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r:embed="rId6">
                <a:alphaModFix amt="47000"/>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a:extLst>
                <a:ext uri="{FF2B5EF4-FFF2-40B4-BE49-F238E27FC236}">
                  <a16:creationId xmlns:a16="http://schemas.microsoft.com/office/drawing/2014/main" id="{D062608F-51E3-BBFD-5259-12830E1306A3}"/>
                </a:ext>
              </a:extLst>
            </p:cNvPr>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r:embed="rId8">
                <a:alphaModFix amt="47000"/>
                <a:extLst>
                  <a:ext uri="{96DAC541-7B7A-43D3-8B79-37D633B846F1}">
                    <asvg:svgBlip xmlns:asvg="http://schemas.microsoft.com/office/drawing/2016/SVG/main" r:embed="rId9"/>
                  </a:ext>
                </a:extLst>
              </a:blip>
              <a:stretch>
                <a:fillRect/>
              </a:stretch>
            </a:blipFill>
          </p:spPr>
          <p:txBody>
            <a:bodyPr/>
            <a:lstStyle/>
            <a:p>
              <a:endParaRPr lang="en-GB"/>
            </a:p>
          </p:txBody>
        </p:sp>
      </p:grpSp>
      <p:sp>
        <p:nvSpPr>
          <p:cNvPr id="7" name="Freeform 7">
            <a:extLst>
              <a:ext uri="{FF2B5EF4-FFF2-40B4-BE49-F238E27FC236}">
                <a16:creationId xmlns:a16="http://schemas.microsoft.com/office/drawing/2014/main" id="{CDEFB8EB-527C-B9F9-E751-5F897739C659}"/>
              </a:ext>
            </a:extLst>
          </p:cNvPr>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C2B50A98-82C2-4833-E891-EE0687F201D7}"/>
              </a:ext>
            </a:extLst>
          </p:cNvPr>
          <p:cNvGrpSpPr/>
          <p:nvPr/>
        </p:nvGrpSpPr>
        <p:grpSpPr>
          <a:xfrm>
            <a:off x="-64990" y="5414550"/>
            <a:ext cx="17223513" cy="4273343"/>
            <a:chOff x="0" y="0"/>
            <a:chExt cx="22964684" cy="5697791"/>
          </a:xfrm>
        </p:grpSpPr>
        <p:grpSp>
          <p:nvGrpSpPr>
            <p:cNvPr id="9" name="Group 9">
              <a:extLst>
                <a:ext uri="{FF2B5EF4-FFF2-40B4-BE49-F238E27FC236}">
                  <a16:creationId xmlns:a16="http://schemas.microsoft.com/office/drawing/2014/main" id="{FD6078EC-7F5F-B6F6-5C15-429BB544E0C5}"/>
                </a:ext>
              </a:extLst>
            </p:cNvPr>
            <p:cNvGrpSpPr/>
            <p:nvPr/>
          </p:nvGrpSpPr>
          <p:grpSpPr>
            <a:xfrm>
              <a:off x="486949" y="319768"/>
              <a:ext cx="22477734" cy="5378023"/>
              <a:chOff x="0" y="0"/>
              <a:chExt cx="3468786" cy="829942"/>
            </a:xfrm>
          </p:grpSpPr>
          <p:sp>
            <p:nvSpPr>
              <p:cNvPr id="10" name="Freeform 10">
                <a:extLst>
                  <a:ext uri="{FF2B5EF4-FFF2-40B4-BE49-F238E27FC236}">
                    <a16:creationId xmlns:a16="http://schemas.microsoft.com/office/drawing/2014/main" id="{69549155-BF7E-83AD-F3C5-012989825F73}"/>
                  </a:ext>
                </a:extLst>
              </p:cNvPr>
              <p:cNvSpPr/>
              <p:nvPr/>
            </p:nvSpPr>
            <p:spPr>
              <a:xfrm>
                <a:off x="0" y="0"/>
                <a:ext cx="3468786" cy="829942"/>
              </a:xfrm>
              <a:custGeom>
                <a:avLst/>
                <a:gdLst/>
                <a:ahLst/>
                <a:cxnLst/>
                <a:rect l="l" t="t" r="r" b="b"/>
                <a:pathLst>
                  <a:path w="3468786" h="829942">
                    <a:moveTo>
                      <a:pt x="8969" y="0"/>
                    </a:moveTo>
                    <a:lnTo>
                      <a:pt x="3459816" y="0"/>
                    </a:lnTo>
                    <a:cubicBezTo>
                      <a:pt x="3464770" y="0"/>
                      <a:pt x="3468786" y="4016"/>
                      <a:pt x="3468786" y="8969"/>
                    </a:cubicBezTo>
                    <a:lnTo>
                      <a:pt x="3468786" y="820972"/>
                    </a:lnTo>
                    <a:cubicBezTo>
                      <a:pt x="3468786" y="823351"/>
                      <a:pt x="3467841" y="825633"/>
                      <a:pt x="3466159" y="827315"/>
                    </a:cubicBezTo>
                    <a:cubicBezTo>
                      <a:pt x="3464477" y="828997"/>
                      <a:pt x="3462195" y="829942"/>
                      <a:pt x="3459816" y="829942"/>
                    </a:cubicBezTo>
                    <a:lnTo>
                      <a:pt x="8969" y="829942"/>
                    </a:lnTo>
                    <a:cubicBezTo>
                      <a:pt x="6591" y="829942"/>
                      <a:pt x="4309" y="828997"/>
                      <a:pt x="2627" y="827315"/>
                    </a:cubicBezTo>
                    <a:cubicBezTo>
                      <a:pt x="945" y="825633"/>
                      <a:pt x="0" y="823351"/>
                      <a:pt x="0" y="820972"/>
                    </a:cubicBezTo>
                    <a:lnTo>
                      <a:pt x="0" y="8969"/>
                    </a:lnTo>
                    <a:cubicBezTo>
                      <a:pt x="0" y="6591"/>
                      <a:pt x="945" y="4309"/>
                      <a:pt x="2627" y="2627"/>
                    </a:cubicBezTo>
                    <a:cubicBezTo>
                      <a:pt x="4309" y="945"/>
                      <a:pt x="6591" y="0"/>
                      <a:pt x="8969" y="0"/>
                    </a:cubicBezTo>
                    <a:close/>
                  </a:path>
                </a:pathLst>
              </a:custGeom>
              <a:solidFill>
                <a:srgbClr val="A7C1D2"/>
              </a:solidFill>
              <a:ln w="19050" cap="rnd">
                <a:solidFill>
                  <a:srgbClr val="4383D1"/>
                </a:solidFill>
                <a:prstDash val="solid"/>
                <a:round/>
              </a:ln>
            </p:spPr>
            <p:txBody>
              <a:bodyPr/>
              <a:lstStyle/>
              <a:p>
                <a:endParaRPr lang="en-GB"/>
              </a:p>
            </p:txBody>
          </p:sp>
          <p:sp>
            <p:nvSpPr>
              <p:cNvPr id="11" name="TextBox 11">
                <a:extLst>
                  <a:ext uri="{FF2B5EF4-FFF2-40B4-BE49-F238E27FC236}">
                    <a16:creationId xmlns:a16="http://schemas.microsoft.com/office/drawing/2014/main" id="{6CAE8CBE-1D0E-4112-6967-330B6F8E0702}"/>
                  </a:ext>
                </a:extLst>
              </p:cNvPr>
              <p:cNvSpPr txBox="1"/>
              <p:nvPr/>
            </p:nvSpPr>
            <p:spPr>
              <a:xfrm>
                <a:off x="0" y="-28575"/>
                <a:ext cx="3468786" cy="858517"/>
              </a:xfrm>
              <a:prstGeom prst="rect">
                <a:avLst/>
              </a:prstGeom>
            </p:spPr>
            <p:txBody>
              <a:bodyPr lIns="50800" tIns="50800" rIns="50800" bIns="50800" rtlCol="0" anchor="ctr"/>
              <a:lstStyle/>
              <a:p>
                <a:pPr algn="ctr">
                  <a:lnSpc>
                    <a:spcPts val="2520"/>
                  </a:lnSpc>
                </a:pPr>
                <a:endParaRPr/>
              </a:p>
            </p:txBody>
          </p:sp>
        </p:grpSp>
        <p:grpSp>
          <p:nvGrpSpPr>
            <p:cNvPr id="12" name="Group 12">
              <a:extLst>
                <a:ext uri="{FF2B5EF4-FFF2-40B4-BE49-F238E27FC236}">
                  <a16:creationId xmlns:a16="http://schemas.microsoft.com/office/drawing/2014/main" id="{E83D14C0-3F9F-7844-3B10-0CED23002835}"/>
                </a:ext>
              </a:extLst>
            </p:cNvPr>
            <p:cNvGrpSpPr/>
            <p:nvPr/>
          </p:nvGrpSpPr>
          <p:grpSpPr>
            <a:xfrm>
              <a:off x="0" y="0"/>
              <a:ext cx="22477734" cy="5378023"/>
              <a:chOff x="0" y="0"/>
              <a:chExt cx="3468786" cy="829942"/>
            </a:xfrm>
          </p:grpSpPr>
          <p:sp>
            <p:nvSpPr>
              <p:cNvPr id="13" name="Freeform 13">
                <a:extLst>
                  <a:ext uri="{FF2B5EF4-FFF2-40B4-BE49-F238E27FC236}">
                    <a16:creationId xmlns:a16="http://schemas.microsoft.com/office/drawing/2014/main" id="{443952BA-AE43-F804-94A2-8AB2C8DD8903}"/>
                  </a:ext>
                </a:extLst>
              </p:cNvPr>
              <p:cNvSpPr/>
              <p:nvPr/>
            </p:nvSpPr>
            <p:spPr>
              <a:xfrm>
                <a:off x="0" y="0"/>
                <a:ext cx="3468786" cy="829942"/>
              </a:xfrm>
              <a:custGeom>
                <a:avLst/>
                <a:gdLst/>
                <a:ahLst/>
                <a:cxnLst/>
                <a:rect l="l" t="t" r="r" b="b"/>
                <a:pathLst>
                  <a:path w="3468786" h="829942">
                    <a:moveTo>
                      <a:pt x="8969" y="0"/>
                    </a:moveTo>
                    <a:lnTo>
                      <a:pt x="3459816" y="0"/>
                    </a:lnTo>
                    <a:cubicBezTo>
                      <a:pt x="3464770" y="0"/>
                      <a:pt x="3468786" y="4016"/>
                      <a:pt x="3468786" y="8969"/>
                    </a:cubicBezTo>
                    <a:lnTo>
                      <a:pt x="3468786" y="820972"/>
                    </a:lnTo>
                    <a:cubicBezTo>
                      <a:pt x="3468786" y="823351"/>
                      <a:pt x="3467841" y="825633"/>
                      <a:pt x="3466159" y="827315"/>
                    </a:cubicBezTo>
                    <a:cubicBezTo>
                      <a:pt x="3464477" y="828997"/>
                      <a:pt x="3462195" y="829942"/>
                      <a:pt x="3459816" y="829942"/>
                    </a:cubicBezTo>
                    <a:lnTo>
                      <a:pt x="8969" y="829942"/>
                    </a:lnTo>
                    <a:cubicBezTo>
                      <a:pt x="6591" y="829942"/>
                      <a:pt x="4309" y="828997"/>
                      <a:pt x="2627" y="827315"/>
                    </a:cubicBezTo>
                    <a:cubicBezTo>
                      <a:pt x="945" y="825633"/>
                      <a:pt x="0" y="823351"/>
                      <a:pt x="0" y="820972"/>
                    </a:cubicBezTo>
                    <a:lnTo>
                      <a:pt x="0" y="8969"/>
                    </a:lnTo>
                    <a:cubicBezTo>
                      <a:pt x="0" y="6591"/>
                      <a:pt x="945" y="4309"/>
                      <a:pt x="2627" y="2627"/>
                    </a:cubicBezTo>
                    <a:cubicBezTo>
                      <a:pt x="4309" y="945"/>
                      <a:pt x="6591" y="0"/>
                      <a:pt x="8969" y="0"/>
                    </a:cubicBezTo>
                    <a:close/>
                  </a:path>
                </a:pathLst>
              </a:custGeom>
              <a:solidFill>
                <a:srgbClr val="FFFFFF"/>
              </a:solidFill>
              <a:ln w="19050" cap="rnd">
                <a:solidFill>
                  <a:srgbClr val="4383D1"/>
                </a:solidFill>
                <a:prstDash val="solid"/>
                <a:round/>
              </a:ln>
            </p:spPr>
            <p:txBody>
              <a:bodyPr/>
              <a:lstStyle/>
              <a:p>
                <a:endParaRPr lang="en-GB"/>
              </a:p>
            </p:txBody>
          </p:sp>
          <p:sp>
            <p:nvSpPr>
              <p:cNvPr id="14" name="TextBox 14">
                <a:extLst>
                  <a:ext uri="{FF2B5EF4-FFF2-40B4-BE49-F238E27FC236}">
                    <a16:creationId xmlns:a16="http://schemas.microsoft.com/office/drawing/2014/main" id="{1C44F8B9-B450-0BFA-0670-8BAFE4CDA5D7}"/>
                  </a:ext>
                </a:extLst>
              </p:cNvPr>
              <p:cNvSpPr txBox="1"/>
              <p:nvPr/>
            </p:nvSpPr>
            <p:spPr>
              <a:xfrm>
                <a:off x="0" y="-28575"/>
                <a:ext cx="3468786" cy="858517"/>
              </a:xfrm>
              <a:prstGeom prst="rect">
                <a:avLst/>
              </a:prstGeom>
            </p:spPr>
            <p:txBody>
              <a:bodyPr lIns="50800" tIns="50800" rIns="50800" bIns="50800" rtlCol="0" anchor="ctr"/>
              <a:lstStyle/>
              <a:p>
                <a:pPr algn="ctr">
                  <a:lnSpc>
                    <a:spcPts val="2520"/>
                  </a:lnSpc>
                </a:pPr>
                <a:endParaRPr/>
              </a:p>
            </p:txBody>
          </p:sp>
        </p:grpSp>
      </p:grpSp>
      <p:grpSp>
        <p:nvGrpSpPr>
          <p:cNvPr id="15" name="Group 15">
            <a:extLst>
              <a:ext uri="{FF2B5EF4-FFF2-40B4-BE49-F238E27FC236}">
                <a16:creationId xmlns:a16="http://schemas.microsoft.com/office/drawing/2014/main" id="{9689EFEC-D6C1-8CC7-E192-DC500FBD607D}"/>
              </a:ext>
            </a:extLst>
          </p:cNvPr>
          <p:cNvGrpSpPr/>
          <p:nvPr/>
        </p:nvGrpSpPr>
        <p:grpSpPr>
          <a:xfrm>
            <a:off x="5869664" y="2330697"/>
            <a:ext cx="6997097" cy="1486313"/>
            <a:chOff x="0" y="-75224"/>
            <a:chExt cx="9329463" cy="1981752"/>
          </a:xfrm>
        </p:grpSpPr>
        <p:grpSp>
          <p:nvGrpSpPr>
            <p:cNvPr id="16" name="Group 16">
              <a:extLst>
                <a:ext uri="{FF2B5EF4-FFF2-40B4-BE49-F238E27FC236}">
                  <a16:creationId xmlns:a16="http://schemas.microsoft.com/office/drawing/2014/main" id="{FFF403C9-2A8A-AD5D-B269-E9EE66333780}"/>
                </a:ext>
              </a:extLst>
            </p:cNvPr>
            <p:cNvGrpSpPr/>
            <p:nvPr/>
          </p:nvGrpSpPr>
          <p:grpSpPr>
            <a:xfrm>
              <a:off x="197825" y="106688"/>
              <a:ext cx="9131638" cy="1794330"/>
              <a:chOff x="0" y="0"/>
              <a:chExt cx="3468786" cy="681602"/>
            </a:xfrm>
          </p:grpSpPr>
          <p:sp>
            <p:nvSpPr>
              <p:cNvPr id="17" name="Freeform 17">
                <a:extLst>
                  <a:ext uri="{FF2B5EF4-FFF2-40B4-BE49-F238E27FC236}">
                    <a16:creationId xmlns:a16="http://schemas.microsoft.com/office/drawing/2014/main" id="{2EFC334F-E9A7-66D3-68C4-5B287263C65C}"/>
                  </a:ext>
                </a:extLst>
              </p:cNvPr>
              <p:cNvSpPr/>
              <p:nvPr/>
            </p:nvSpPr>
            <p:spPr>
              <a:xfrm>
                <a:off x="0" y="0"/>
                <a:ext cx="3468786" cy="681602"/>
              </a:xfrm>
              <a:custGeom>
                <a:avLst/>
                <a:gdLst/>
                <a:ahLst/>
                <a:cxnLst/>
                <a:rect l="l" t="t" r="r" b="b"/>
                <a:pathLst>
                  <a:path w="3468786" h="681602">
                    <a:moveTo>
                      <a:pt x="22078" y="0"/>
                    </a:moveTo>
                    <a:lnTo>
                      <a:pt x="3446707" y="0"/>
                    </a:lnTo>
                    <a:cubicBezTo>
                      <a:pt x="3458901" y="0"/>
                      <a:pt x="3468786" y="9885"/>
                      <a:pt x="3468786" y="22078"/>
                    </a:cubicBezTo>
                    <a:lnTo>
                      <a:pt x="3468786" y="659524"/>
                    </a:lnTo>
                    <a:cubicBezTo>
                      <a:pt x="3468786" y="665379"/>
                      <a:pt x="3466460" y="670995"/>
                      <a:pt x="3462319" y="675136"/>
                    </a:cubicBezTo>
                    <a:cubicBezTo>
                      <a:pt x="3458179" y="679276"/>
                      <a:pt x="3452563" y="681602"/>
                      <a:pt x="3446707" y="681602"/>
                    </a:cubicBezTo>
                    <a:lnTo>
                      <a:pt x="22078" y="681602"/>
                    </a:lnTo>
                    <a:cubicBezTo>
                      <a:pt x="16223" y="681602"/>
                      <a:pt x="10607" y="679276"/>
                      <a:pt x="6467" y="675136"/>
                    </a:cubicBezTo>
                    <a:cubicBezTo>
                      <a:pt x="2326" y="670995"/>
                      <a:pt x="0" y="665379"/>
                      <a:pt x="0" y="659524"/>
                    </a:cubicBezTo>
                    <a:lnTo>
                      <a:pt x="0" y="22078"/>
                    </a:lnTo>
                    <a:cubicBezTo>
                      <a:pt x="0" y="16223"/>
                      <a:pt x="2326" y="10607"/>
                      <a:pt x="6467" y="6467"/>
                    </a:cubicBezTo>
                    <a:cubicBezTo>
                      <a:pt x="10607" y="2326"/>
                      <a:pt x="16223" y="0"/>
                      <a:pt x="22078" y="0"/>
                    </a:cubicBezTo>
                    <a:close/>
                  </a:path>
                </a:pathLst>
              </a:custGeom>
              <a:solidFill>
                <a:srgbClr val="A7C1D2"/>
              </a:solidFill>
              <a:ln w="19050" cap="rnd">
                <a:solidFill>
                  <a:srgbClr val="4383D1"/>
                </a:solidFill>
                <a:prstDash val="solid"/>
                <a:round/>
              </a:ln>
            </p:spPr>
            <p:txBody>
              <a:bodyPr/>
              <a:lstStyle/>
              <a:p>
                <a:endParaRPr lang="en-GB"/>
              </a:p>
            </p:txBody>
          </p:sp>
          <p:sp>
            <p:nvSpPr>
              <p:cNvPr id="18" name="TextBox 18">
                <a:extLst>
                  <a:ext uri="{FF2B5EF4-FFF2-40B4-BE49-F238E27FC236}">
                    <a16:creationId xmlns:a16="http://schemas.microsoft.com/office/drawing/2014/main" id="{D9A26638-A1AA-FB7E-F46C-E310C05F0550}"/>
                  </a:ext>
                </a:extLst>
              </p:cNvPr>
              <p:cNvSpPr txBox="1"/>
              <p:nvPr/>
            </p:nvSpPr>
            <p:spPr>
              <a:xfrm>
                <a:off x="0" y="-28575"/>
                <a:ext cx="3468786" cy="710177"/>
              </a:xfrm>
              <a:prstGeom prst="rect">
                <a:avLst/>
              </a:prstGeom>
            </p:spPr>
            <p:txBody>
              <a:bodyPr lIns="20638" tIns="20638" rIns="20638" bIns="20638" rtlCol="0" anchor="ctr"/>
              <a:lstStyle/>
              <a:p>
                <a:pPr algn="ctr">
                  <a:lnSpc>
                    <a:spcPts val="2520"/>
                  </a:lnSpc>
                </a:pPr>
                <a:endParaRPr/>
              </a:p>
            </p:txBody>
          </p:sp>
        </p:grpSp>
        <p:grpSp>
          <p:nvGrpSpPr>
            <p:cNvPr id="19" name="Group 19">
              <a:extLst>
                <a:ext uri="{FF2B5EF4-FFF2-40B4-BE49-F238E27FC236}">
                  <a16:creationId xmlns:a16="http://schemas.microsoft.com/office/drawing/2014/main" id="{5D3C59C6-4B37-53BD-81D1-655554784484}"/>
                </a:ext>
              </a:extLst>
            </p:cNvPr>
            <p:cNvGrpSpPr/>
            <p:nvPr/>
          </p:nvGrpSpPr>
          <p:grpSpPr>
            <a:xfrm>
              <a:off x="0" y="-75224"/>
              <a:ext cx="9131638" cy="1981752"/>
              <a:chOff x="0" y="-28575"/>
              <a:chExt cx="3468786" cy="752797"/>
            </a:xfrm>
          </p:grpSpPr>
          <p:sp>
            <p:nvSpPr>
              <p:cNvPr id="20" name="Freeform 20">
                <a:extLst>
                  <a:ext uri="{FF2B5EF4-FFF2-40B4-BE49-F238E27FC236}">
                    <a16:creationId xmlns:a16="http://schemas.microsoft.com/office/drawing/2014/main" id="{B9209A10-936A-5425-33E0-A03891EE31EB}"/>
                  </a:ext>
                </a:extLst>
              </p:cNvPr>
              <p:cNvSpPr/>
              <p:nvPr/>
            </p:nvSpPr>
            <p:spPr>
              <a:xfrm>
                <a:off x="0" y="42620"/>
                <a:ext cx="3468786" cy="681602"/>
              </a:xfrm>
              <a:custGeom>
                <a:avLst/>
                <a:gdLst/>
                <a:ahLst/>
                <a:cxnLst/>
                <a:rect l="l" t="t" r="r" b="b"/>
                <a:pathLst>
                  <a:path w="3468786" h="681602">
                    <a:moveTo>
                      <a:pt x="22078" y="0"/>
                    </a:moveTo>
                    <a:lnTo>
                      <a:pt x="3446707" y="0"/>
                    </a:lnTo>
                    <a:cubicBezTo>
                      <a:pt x="3458901" y="0"/>
                      <a:pt x="3468786" y="9885"/>
                      <a:pt x="3468786" y="22078"/>
                    </a:cubicBezTo>
                    <a:lnTo>
                      <a:pt x="3468786" y="659524"/>
                    </a:lnTo>
                    <a:cubicBezTo>
                      <a:pt x="3468786" y="665379"/>
                      <a:pt x="3466460" y="670995"/>
                      <a:pt x="3462319" y="675136"/>
                    </a:cubicBezTo>
                    <a:cubicBezTo>
                      <a:pt x="3458179" y="679276"/>
                      <a:pt x="3452563" y="681602"/>
                      <a:pt x="3446707" y="681602"/>
                    </a:cubicBezTo>
                    <a:lnTo>
                      <a:pt x="22078" y="681602"/>
                    </a:lnTo>
                    <a:cubicBezTo>
                      <a:pt x="16223" y="681602"/>
                      <a:pt x="10607" y="679276"/>
                      <a:pt x="6467" y="675136"/>
                    </a:cubicBezTo>
                    <a:cubicBezTo>
                      <a:pt x="2326" y="670995"/>
                      <a:pt x="0" y="665379"/>
                      <a:pt x="0" y="659524"/>
                    </a:cubicBezTo>
                    <a:lnTo>
                      <a:pt x="0" y="22078"/>
                    </a:lnTo>
                    <a:cubicBezTo>
                      <a:pt x="0" y="16223"/>
                      <a:pt x="2326" y="10607"/>
                      <a:pt x="6467" y="6467"/>
                    </a:cubicBezTo>
                    <a:cubicBezTo>
                      <a:pt x="10607" y="2326"/>
                      <a:pt x="16223" y="0"/>
                      <a:pt x="22078" y="0"/>
                    </a:cubicBezTo>
                    <a:close/>
                  </a:path>
                </a:pathLst>
              </a:custGeom>
              <a:solidFill>
                <a:srgbClr val="FFFFFF"/>
              </a:solidFill>
              <a:ln w="19050" cap="rnd">
                <a:solidFill>
                  <a:srgbClr val="4383D1"/>
                </a:solidFill>
                <a:prstDash val="solid"/>
                <a:round/>
              </a:ln>
            </p:spPr>
            <p:txBody>
              <a:bodyPr/>
              <a:lstStyle/>
              <a:p>
                <a:endParaRPr lang="en-GB"/>
              </a:p>
            </p:txBody>
          </p:sp>
          <p:sp>
            <p:nvSpPr>
              <p:cNvPr id="21" name="TextBox 21">
                <a:extLst>
                  <a:ext uri="{FF2B5EF4-FFF2-40B4-BE49-F238E27FC236}">
                    <a16:creationId xmlns:a16="http://schemas.microsoft.com/office/drawing/2014/main" id="{7964AFA9-374C-2A89-6E3E-2AB09E59B1AF}"/>
                  </a:ext>
                </a:extLst>
              </p:cNvPr>
              <p:cNvSpPr txBox="1"/>
              <p:nvPr/>
            </p:nvSpPr>
            <p:spPr>
              <a:xfrm>
                <a:off x="0" y="-28575"/>
                <a:ext cx="3468786" cy="710177"/>
              </a:xfrm>
              <a:prstGeom prst="rect">
                <a:avLst/>
              </a:prstGeom>
            </p:spPr>
            <p:txBody>
              <a:bodyPr lIns="20638" tIns="20638" rIns="20638" bIns="20638" rtlCol="0" anchor="ctr"/>
              <a:lstStyle/>
              <a:p>
                <a:pPr algn="ctr">
                  <a:lnSpc>
                    <a:spcPts val="2520"/>
                  </a:lnSpc>
                </a:pPr>
                <a:endParaRPr/>
              </a:p>
            </p:txBody>
          </p:sp>
        </p:grpSp>
      </p:grpSp>
      <p:sp>
        <p:nvSpPr>
          <p:cNvPr id="22" name="TextBox 22">
            <a:extLst>
              <a:ext uri="{FF2B5EF4-FFF2-40B4-BE49-F238E27FC236}">
                <a16:creationId xmlns:a16="http://schemas.microsoft.com/office/drawing/2014/main" id="{D0778665-BB47-E324-0C26-3FA845C41C42}"/>
              </a:ext>
            </a:extLst>
          </p:cNvPr>
          <p:cNvSpPr txBox="1"/>
          <p:nvPr/>
        </p:nvSpPr>
        <p:spPr>
          <a:xfrm>
            <a:off x="621440" y="1575428"/>
            <a:ext cx="11109282" cy="974947"/>
          </a:xfrm>
          <a:prstGeom prst="rect">
            <a:avLst/>
          </a:prstGeom>
        </p:spPr>
        <p:txBody>
          <a:bodyPr lIns="0" tIns="0" rIns="0" bIns="0" rtlCol="0" anchor="t">
            <a:spAutoFit/>
          </a:bodyPr>
          <a:lstStyle/>
          <a:p>
            <a:pPr algn="l">
              <a:lnSpc>
                <a:spcPts val="7295"/>
              </a:lnSpc>
            </a:pPr>
            <a:r>
              <a:rPr lang="en-US" sz="7599" b="1" dirty="0">
                <a:solidFill>
                  <a:srgbClr val="4590BF"/>
                </a:solidFill>
                <a:latin typeface="Poppins Bold"/>
                <a:ea typeface="Poppins Bold"/>
                <a:cs typeface="Poppins Bold"/>
                <a:sym typeface="Poppins Bold"/>
              </a:rPr>
              <a:t>Equity and Access</a:t>
            </a:r>
          </a:p>
        </p:txBody>
      </p:sp>
      <p:sp>
        <p:nvSpPr>
          <p:cNvPr id="28" name="TextBox 28">
            <a:extLst>
              <a:ext uri="{FF2B5EF4-FFF2-40B4-BE49-F238E27FC236}">
                <a16:creationId xmlns:a16="http://schemas.microsoft.com/office/drawing/2014/main" id="{E3A27471-3B10-5C9F-1240-9076FA064B1D}"/>
              </a:ext>
            </a:extLst>
          </p:cNvPr>
          <p:cNvSpPr txBox="1"/>
          <p:nvPr/>
        </p:nvSpPr>
        <p:spPr>
          <a:xfrm>
            <a:off x="6048575" y="2702482"/>
            <a:ext cx="6053746" cy="795089"/>
          </a:xfrm>
          <a:prstGeom prst="rect">
            <a:avLst/>
          </a:prstGeom>
        </p:spPr>
        <p:txBody>
          <a:bodyPr lIns="0" tIns="0" rIns="0" bIns="0" rtlCol="0" anchor="t">
            <a:spAutoFit/>
          </a:bodyPr>
          <a:lstStyle/>
          <a:p>
            <a:pPr algn="ctr">
              <a:lnSpc>
                <a:spcPts val="3132"/>
              </a:lnSpc>
            </a:pPr>
            <a:r>
              <a:rPr lang="en-US" sz="2800" b="1" dirty="0">
                <a:solidFill>
                  <a:srgbClr val="000000"/>
                </a:solidFill>
                <a:ea typeface="Poppins Bold"/>
                <a:cs typeface="Poppins Bold"/>
                <a:sym typeface="Poppins Bold"/>
              </a:rPr>
              <a:t>Healthcare inequalities remain a major challenge</a:t>
            </a:r>
          </a:p>
        </p:txBody>
      </p:sp>
      <p:sp>
        <p:nvSpPr>
          <p:cNvPr id="29" name="Freeform 29">
            <a:extLst>
              <a:ext uri="{FF2B5EF4-FFF2-40B4-BE49-F238E27FC236}">
                <a16:creationId xmlns:a16="http://schemas.microsoft.com/office/drawing/2014/main" id="{CC4F630E-5408-31D6-78C9-9E974954A467}"/>
              </a:ext>
            </a:extLst>
          </p:cNvPr>
          <p:cNvSpPr/>
          <p:nvPr/>
        </p:nvSpPr>
        <p:spPr>
          <a:xfrm>
            <a:off x="10826489" y="706423"/>
            <a:ext cx="1808466" cy="1621044"/>
          </a:xfrm>
          <a:custGeom>
            <a:avLst/>
            <a:gdLst/>
            <a:ahLst/>
            <a:cxnLst/>
            <a:rect l="l" t="t" r="r" b="b"/>
            <a:pathLst>
              <a:path w="1808466" h="1621044">
                <a:moveTo>
                  <a:pt x="0" y="0"/>
                </a:moveTo>
                <a:lnTo>
                  <a:pt x="1808466" y="0"/>
                </a:lnTo>
                <a:lnTo>
                  <a:pt x="1808466" y="1621043"/>
                </a:lnTo>
                <a:lnTo>
                  <a:pt x="0" y="162104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30" name="TextBox 29">
            <a:extLst>
              <a:ext uri="{FF2B5EF4-FFF2-40B4-BE49-F238E27FC236}">
                <a16:creationId xmlns:a16="http://schemas.microsoft.com/office/drawing/2014/main" id="{EDA3AC4F-65AD-F003-183F-692D7900E634}"/>
              </a:ext>
            </a:extLst>
          </p:cNvPr>
          <p:cNvSpPr txBox="1"/>
          <p:nvPr/>
        </p:nvSpPr>
        <p:spPr>
          <a:xfrm>
            <a:off x="300222" y="5331262"/>
            <a:ext cx="15599563" cy="3970318"/>
          </a:xfrm>
          <a:prstGeom prst="rect">
            <a:avLst/>
          </a:prstGeom>
          <a:noFill/>
        </p:spPr>
        <p:txBody>
          <a:bodyPr wrap="square" rtlCol="0">
            <a:spAutoFit/>
          </a:bodyPr>
          <a:lstStyle/>
          <a:p>
            <a:r>
              <a:rPr lang="en-US" sz="2800" dirty="0"/>
              <a:t>Issues include:</a:t>
            </a:r>
          </a:p>
          <a:p>
            <a:pPr marL="457200" indent="-457200">
              <a:buFont typeface="Arial" panose="020B0604020202020204" pitchFamily="34" charset="0"/>
              <a:buChar char="•"/>
            </a:pPr>
            <a:r>
              <a:rPr lang="en-US" sz="2800" dirty="0"/>
              <a:t>Socioeconomic disparities affecting access to care.</a:t>
            </a:r>
          </a:p>
          <a:p>
            <a:pPr marL="457200" indent="-457200">
              <a:buFont typeface="Arial" panose="020B0604020202020204" pitchFamily="34" charset="0"/>
              <a:buChar char="•"/>
            </a:pPr>
            <a:r>
              <a:rPr lang="en-US" sz="2800" dirty="0"/>
              <a:t>Geographic inequalities in healthcare availability (Dahlgren &amp; Whitehead, 2007).</a:t>
            </a:r>
          </a:p>
          <a:p>
            <a:pPr marL="457200" indent="-457200">
              <a:buFont typeface="Arial" panose="020B0604020202020204" pitchFamily="34" charset="0"/>
              <a:buChar char="•"/>
            </a:pPr>
            <a:r>
              <a:rPr lang="en-US" sz="2800" dirty="0"/>
              <a:t>Differences in healthcare outcomes among minority groups.</a:t>
            </a:r>
          </a:p>
          <a:p>
            <a:pPr marL="457200" indent="-457200">
              <a:buFont typeface="Arial" panose="020B0604020202020204" pitchFamily="34" charset="0"/>
              <a:buChar char="•"/>
            </a:pPr>
            <a:r>
              <a:rPr lang="en-US" sz="2800" dirty="0"/>
              <a:t>Barriers faced by vulnerable populations (World Health Organization, 2020).</a:t>
            </a:r>
          </a:p>
          <a:p>
            <a:r>
              <a:rPr lang="en-US" sz="2800" dirty="0"/>
              <a:t>Solutions include universal healthcare policies, targeted interventions and community-based services.</a:t>
            </a:r>
          </a:p>
          <a:p>
            <a:r>
              <a:rPr lang="en-US" sz="2800" dirty="0"/>
              <a:t>Examples: NHS UK, Free Vaccination </a:t>
            </a:r>
            <a:r>
              <a:rPr lang="en-US" sz="2800" dirty="0" err="1"/>
              <a:t>Programmes</a:t>
            </a:r>
            <a:r>
              <a:rPr lang="en-US" sz="2800" dirty="0"/>
              <a:t> , Universal Health Coverage, Screening programs in high-risk </a:t>
            </a:r>
            <a:r>
              <a:rPr lang="en-US" sz="2800" dirty="0" err="1"/>
              <a:t>communities,Community</a:t>
            </a:r>
            <a:r>
              <a:rPr lang="en-US" sz="2800" dirty="0"/>
              <a:t> Health </a:t>
            </a:r>
            <a:r>
              <a:rPr lang="en-US" sz="2800" dirty="0" err="1"/>
              <a:t>Centres</a:t>
            </a:r>
            <a:r>
              <a:rPr lang="en-US" sz="2800" dirty="0"/>
              <a:t>, Health visitors and home care services, Social Prescribing(UK).</a:t>
            </a:r>
          </a:p>
        </p:txBody>
      </p:sp>
    </p:spTree>
    <p:extLst>
      <p:ext uri="{BB962C8B-B14F-4D97-AF65-F5344CB8AC3E}">
        <p14:creationId xmlns:p14="http://schemas.microsoft.com/office/powerpoint/2010/main" val="2175388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E173FB-A910-2C82-5549-013B47D7CB98}"/>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0154DE0-3C30-3B59-4CBA-E6E4CE167B5B}"/>
              </a:ext>
            </a:extLst>
          </p:cNvPr>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3" name="Group 3">
            <a:extLst>
              <a:ext uri="{FF2B5EF4-FFF2-40B4-BE49-F238E27FC236}">
                <a16:creationId xmlns:a16="http://schemas.microsoft.com/office/drawing/2014/main" id="{53919CCF-54BA-5BED-509C-52371C3786BA}"/>
              </a:ext>
            </a:extLst>
          </p:cNvPr>
          <p:cNvGrpSpPr/>
          <p:nvPr/>
        </p:nvGrpSpPr>
        <p:grpSpPr>
          <a:xfrm rot="-189098">
            <a:off x="-1893406" y="5527367"/>
            <a:ext cx="21767755" cy="7121539"/>
            <a:chOff x="0" y="0"/>
            <a:chExt cx="29023673" cy="9495386"/>
          </a:xfrm>
        </p:grpSpPr>
        <p:sp>
          <p:nvSpPr>
            <p:cNvPr id="4" name="Freeform 4">
              <a:extLst>
                <a:ext uri="{FF2B5EF4-FFF2-40B4-BE49-F238E27FC236}">
                  <a16:creationId xmlns:a16="http://schemas.microsoft.com/office/drawing/2014/main" id="{004C2A9F-29B6-CE5A-DF05-C0F2C5D0D666}"/>
                </a:ext>
              </a:extLst>
            </p:cNvPr>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r:embed="rId5">
                <a:alphaModFix amt="47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a:extLst>
                <a:ext uri="{FF2B5EF4-FFF2-40B4-BE49-F238E27FC236}">
                  <a16:creationId xmlns:a16="http://schemas.microsoft.com/office/drawing/2014/main" id="{1833F50C-17EE-6905-9ABF-59A6B00B25C5}"/>
                </a:ext>
              </a:extLst>
            </p:cNvPr>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r:embed="rId7">
                <a:alphaModFix amt="47000"/>
                <a:extLst>
                  <a:ext uri="{96DAC541-7B7A-43D3-8B79-37D633B846F1}">
                    <asvg:svgBlip xmlns:asvg="http://schemas.microsoft.com/office/drawing/2016/SVG/main" r:embed="rId8"/>
                  </a:ext>
                </a:extLst>
              </a:blip>
              <a:stretch>
                <a:fillRect/>
              </a:stretch>
            </a:blipFill>
          </p:spPr>
          <p:txBody>
            <a:bodyPr/>
            <a:lstStyle/>
            <a:p>
              <a:endParaRPr lang="en-GB"/>
            </a:p>
          </p:txBody>
        </p:sp>
      </p:grpSp>
      <p:grpSp>
        <p:nvGrpSpPr>
          <p:cNvPr id="6" name="Group 6">
            <a:extLst>
              <a:ext uri="{FF2B5EF4-FFF2-40B4-BE49-F238E27FC236}">
                <a16:creationId xmlns:a16="http://schemas.microsoft.com/office/drawing/2014/main" id="{CB01E9E6-E040-BDFF-5513-53C6FEDF4132}"/>
              </a:ext>
            </a:extLst>
          </p:cNvPr>
          <p:cNvGrpSpPr/>
          <p:nvPr/>
        </p:nvGrpSpPr>
        <p:grpSpPr>
          <a:xfrm>
            <a:off x="12868851" y="2994656"/>
            <a:ext cx="4952058" cy="810276"/>
            <a:chOff x="0" y="0"/>
            <a:chExt cx="1937717" cy="317057"/>
          </a:xfrm>
        </p:grpSpPr>
        <p:sp>
          <p:nvSpPr>
            <p:cNvPr id="7" name="Freeform 7">
              <a:extLst>
                <a:ext uri="{FF2B5EF4-FFF2-40B4-BE49-F238E27FC236}">
                  <a16:creationId xmlns:a16="http://schemas.microsoft.com/office/drawing/2014/main" id="{FE64141D-6E41-6CAE-8957-3EB75A1F7CDA}"/>
                </a:ext>
              </a:extLst>
            </p:cNvPr>
            <p:cNvSpPr/>
            <p:nvPr/>
          </p:nvSpPr>
          <p:spPr>
            <a:xfrm>
              <a:off x="0" y="0"/>
              <a:ext cx="1937717" cy="317057"/>
            </a:xfrm>
            <a:custGeom>
              <a:avLst/>
              <a:gdLst/>
              <a:ahLst/>
              <a:cxnLst/>
              <a:rect l="l" t="t" r="r" b="b"/>
              <a:pathLst>
                <a:path w="1937717" h="317057">
                  <a:moveTo>
                    <a:pt x="30535" y="0"/>
                  </a:moveTo>
                  <a:lnTo>
                    <a:pt x="1907183" y="0"/>
                  </a:lnTo>
                  <a:cubicBezTo>
                    <a:pt x="1915281" y="0"/>
                    <a:pt x="1923048" y="3217"/>
                    <a:pt x="1928774" y="8943"/>
                  </a:cubicBezTo>
                  <a:cubicBezTo>
                    <a:pt x="1934500" y="14670"/>
                    <a:pt x="1937717" y="22436"/>
                    <a:pt x="1937717" y="30535"/>
                  </a:cubicBezTo>
                  <a:lnTo>
                    <a:pt x="1937717" y="286522"/>
                  </a:lnTo>
                  <a:cubicBezTo>
                    <a:pt x="1937717" y="294621"/>
                    <a:pt x="1934500" y="302387"/>
                    <a:pt x="1928774" y="308114"/>
                  </a:cubicBezTo>
                  <a:cubicBezTo>
                    <a:pt x="1923048" y="313840"/>
                    <a:pt x="1915281" y="317057"/>
                    <a:pt x="1907183" y="317057"/>
                  </a:cubicBezTo>
                  <a:lnTo>
                    <a:pt x="30535" y="317057"/>
                  </a:lnTo>
                  <a:cubicBezTo>
                    <a:pt x="22436" y="317057"/>
                    <a:pt x="14670" y="313840"/>
                    <a:pt x="8943" y="308114"/>
                  </a:cubicBezTo>
                  <a:cubicBezTo>
                    <a:pt x="3217" y="302387"/>
                    <a:pt x="0" y="294621"/>
                    <a:pt x="0" y="286522"/>
                  </a:cubicBezTo>
                  <a:lnTo>
                    <a:pt x="0" y="30535"/>
                  </a:lnTo>
                  <a:cubicBezTo>
                    <a:pt x="0" y="22436"/>
                    <a:pt x="3217" y="14670"/>
                    <a:pt x="8943" y="8943"/>
                  </a:cubicBezTo>
                  <a:cubicBezTo>
                    <a:pt x="14670" y="3217"/>
                    <a:pt x="22436" y="0"/>
                    <a:pt x="30535" y="0"/>
                  </a:cubicBezTo>
                  <a:close/>
                </a:path>
              </a:pathLst>
            </a:custGeom>
            <a:solidFill>
              <a:srgbClr val="A7C1D2"/>
            </a:solidFill>
            <a:ln w="19050" cap="rnd">
              <a:solidFill>
                <a:srgbClr val="4383D1"/>
              </a:solidFill>
              <a:prstDash val="solid"/>
              <a:round/>
            </a:ln>
          </p:spPr>
          <p:txBody>
            <a:bodyPr/>
            <a:lstStyle/>
            <a:p>
              <a:endParaRPr lang="en-GB"/>
            </a:p>
          </p:txBody>
        </p:sp>
        <p:sp>
          <p:nvSpPr>
            <p:cNvPr id="8" name="TextBox 8">
              <a:extLst>
                <a:ext uri="{FF2B5EF4-FFF2-40B4-BE49-F238E27FC236}">
                  <a16:creationId xmlns:a16="http://schemas.microsoft.com/office/drawing/2014/main" id="{73EFBE9D-8937-CDB1-EA54-8516254226AB}"/>
                </a:ext>
              </a:extLst>
            </p:cNvPr>
            <p:cNvSpPr txBox="1"/>
            <p:nvPr/>
          </p:nvSpPr>
          <p:spPr>
            <a:xfrm>
              <a:off x="0" y="-28575"/>
              <a:ext cx="1937717" cy="345632"/>
            </a:xfrm>
            <a:prstGeom prst="rect">
              <a:avLst/>
            </a:prstGeom>
          </p:spPr>
          <p:txBody>
            <a:bodyPr lIns="50800" tIns="50800" rIns="50800" bIns="50800" rtlCol="0" anchor="ctr"/>
            <a:lstStyle/>
            <a:p>
              <a:pPr algn="ctr">
                <a:lnSpc>
                  <a:spcPts val="2520"/>
                </a:lnSpc>
              </a:pPr>
              <a:endParaRPr/>
            </a:p>
          </p:txBody>
        </p:sp>
      </p:grpSp>
      <p:grpSp>
        <p:nvGrpSpPr>
          <p:cNvPr id="9" name="Group 9">
            <a:extLst>
              <a:ext uri="{FF2B5EF4-FFF2-40B4-BE49-F238E27FC236}">
                <a16:creationId xmlns:a16="http://schemas.microsoft.com/office/drawing/2014/main" id="{F11C0607-0EC5-5965-2B75-3F7C549740C6}"/>
              </a:ext>
            </a:extLst>
          </p:cNvPr>
          <p:cNvGrpSpPr/>
          <p:nvPr/>
        </p:nvGrpSpPr>
        <p:grpSpPr>
          <a:xfrm>
            <a:off x="12761572" y="2920161"/>
            <a:ext cx="4952058" cy="810276"/>
            <a:chOff x="0" y="0"/>
            <a:chExt cx="1937717" cy="317057"/>
          </a:xfrm>
        </p:grpSpPr>
        <p:sp>
          <p:nvSpPr>
            <p:cNvPr id="10" name="Freeform 10">
              <a:extLst>
                <a:ext uri="{FF2B5EF4-FFF2-40B4-BE49-F238E27FC236}">
                  <a16:creationId xmlns:a16="http://schemas.microsoft.com/office/drawing/2014/main" id="{C2890D68-AB46-36C8-26EB-49D1E45FEE21}"/>
                </a:ext>
              </a:extLst>
            </p:cNvPr>
            <p:cNvSpPr/>
            <p:nvPr/>
          </p:nvSpPr>
          <p:spPr>
            <a:xfrm>
              <a:off x="0" y="0"/>
              <a:ext cx="1937717" cy="317057"/>
            </a:xfrm>
            <a:custGeom>
              <a:avLst/>
              <a:gdLst/>
              <a:ahLst/>
              <a:cxnLst/>
              <a:rect l="l" t="t" r="r" b="b"/>
              <a:pathLst>
                <a:path w="1937717" h="317057">
                  <a:moveTo>
                    <a:pt x="30535" y="0"/>
                  </a:moveTo>
                  <a:lnTo>
                    <a:pt x="1907183" y="0"/>
                  </a:lnTo>
                  <a:cubicBezTo>
                    <a:pt x="1915281" y="0"/>
                    <a:pt x="1923048" y="3217"/>
                    <a:pt x="1928774" y="8943"/>
                  </a:cubicBezTo>
                  <a:cubicBezTo>
                    <a:pt x="1934500" y="14670"/>
                    <a:pt x="1937717" y="22436"/>
                    <a:pt x="1937717" y="30535"/>
                  </a:cubicBezTo>
                  <a:lnTo>
                    <a:pt x="1937717" y="286522"/>
                  </a:lnTo>
                  <a:cubicBezTo>
                    <a:pt x="1937717" y="294621"/>
                    <a:pt x="1934500" y="302387"/>
                    <a:pt x="1928774" y="308114"/>
                  </a:cubicBezTo>
                  <a:cubicBezTo>
                    <a:pt x="1923048" y="313840"/>
                    <a:pt x="1915281" y="317057"/>
                    <a:pt x="1907183" y="317057"/>
                  </a:cubicBezTo>
                  <a:lnTo>
                    <a:pt x="30535" y="317057"/>
                  </a:lnTo>
                  <a:cubicBezTo>
                    <a:pt x="22436" y="317057"/>
                    <a:pt x="14670" y="313840"/>
                    <a:pt x="8943" y="308114"/>
                  </a:cubicBezTo>
                  <a:cubicBezTo>
                    <a:pt x="3217" y="302387"/>
                    <a:pt x="0" y="294621"/>
                    <a:pt x="0" y="286522"/>
                  </a:cubicBezTo>
                  <a:lnTo>
                    <a:pt x="0" y="30535"/>
                  </a:lnTo>
                  <a:cubicBezTo>
                    <a:pt x="0" y="22436"/>
                    <a:pt x="3217" y="14670"/>
                    <a:pt x="8943" y="8943"/>
                  </a:cubicBezTo>
                  <a:cubicBezTo>
                    <a:pt x="14670" y="3217"/>
                    <a:pt x="22436" y="0"/>
                    <a:pt x="30535" y="0"/>
                  </a:cubicBezTo>
                  <a:close/>
                </a:path>
              </a:pathLst>
            </a:custGeom>
            <a:solidFill>
              <a:srgbClr val="FFFFFF"/>
            </a:solidFill>
            <a:ln w="19050" cap="rnd">
              <a:solidFill>
                <a:srgbClr val="4383D1"/>
              </a:solidFill>
              <a:prstDash val="solid"/>
              <a:round/>
            </a:ln>
          </p:spPr>
          <p:txBody>
            <a:bodyPr/>
            <a:lstStyle/>
            <a:p>
              <a:endParaRPr lang="en-GB"/>
            </a:p>
          </p:txBody>
        </p:sp>
        <p:sp>
          <p:nvSpPr>
            <p:cNvPr id="11" name="TextBox 11">
              <a:extLst>
                <a:ext uri="{FF2B5EF4-FFF2-40B4-BE49-F238E27FC236}">
                  <a16:creationId xmlns:a16="http://schemas.microsoft.com/office/drawing/2014/main" id="{6D1ADE14-C800-D190-9A76-47EE1E9EEA30}"/>
                </a:ext>
              </a:extLst>
            </p:cNvPr>
            <p:cNvSpPr txBox="1"/>
            <p:nvPr/>
          </p:nvSpPr>
          <p:spPr>
            <a:xfrm>
              <a:off x="0" y="-28575"/>
              <a:ext cx="1937717" cy="345632"/>
            </a:xfrm>
            <a:prstGeom prst="rect">
              <a:avLst/>
            </a:prstGeom>
          </p:spPr>
          <p:txBody>
            <a:bodyPr lIns="50800" tIns="50800" rIns="50800" bIns="50800" rtlCol="0" anchor="ctr"/>
            <a:lstStyle/>
            <a:p>
              <a:pPr algn="ctr">
                <a:lnSpc>
                  <a:spcPts val="2520"/>
                </a:lnSpc>
              </a:pPr>
              <a:endParaRPr/>
            </a:p>
          </p:txBody>
        </p:sp>
      </p:grpSp>
      <p:sp>
        <p:nvSpPr>
          <p:cNvPr id="12" name="Freeform 12">
            <a:extLst>
              <a:ext uri="{FF2B5EF4-FFF2-40B4-BE49-F238E27FC236}">
                <a16:creationId xmlns:a16="http://schemas.microsoft.com/office/drawing/2014/main" id="{B559C8A8-BC7D-9F9E-F860-E8C5D7C077ED}"/>
              </a:ext>
            </a:extLst>
          </p:cNvPr>
          <p:cNvSpPr/>
          <p:nvPr/>
        </p:nvSpPr>
        <p:spPr>
          <a:xfrm>
            <a:off x="11271444" y="744138"/>
            <a:ext cx="680278" cy="680278"/>
          </a:xfrm>
          <a:custGeom>
            <a:avLst/>
            <a:gdLst/>
            <a:ahLst/>
            <a:cxnLst/>
            <a:rect l="l" t="t" r="r" b="b"/>
            <a:pathLst>
              <a:path w="680278" h="680278">
                <a:moveTo>
                  <a:pt x="0" y="0"/>
                </a:moveTo>
                <a:lnTo>
                  <a:pt x="680278" y="0"/>
                </a:lnTo>
                <a:lnTo>
                  <a:pt x="680278" y="680278"/>
                </a:lnTo>
                <a:lnTo>
                  <a:pt x="0" y="68027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3" name="Freeform 13">
            <a:extLst>
              <a:ext uri="{FF2B5EF4-FFF2-40B4-BE49-F238E27FC236}">
                <a16:creationId xmlns:a16="http://schemas.microsoft.com/office/drawing/2014/main" id="{DE572D1E-26E1-BC66-CF0A-9843AAF7F668}"/>
              </a:ext>
            </a:extLst>
          </p:cNvPr>
          <p:cNvSpPr/>
          <p:nvPr/>
        </p:nvSpPr>
        <p:spPr>
          <a:xfrm>
            <a:off x="16045315" y="-444274"/>
            <a:ext cx="2679247" cy="2679247"/>
          </a:xfrm>
          <a:custGeom>
            <a:avLst/>
            <a:gdLst/>
            <a:ahLst/>
            <a:cxnLst/>
            <a:rect l="l" t="t" r="r" b="b"/>
            <a:pathLst>
              <a:path w="2679247" h="2679247">
                <a:moveTo>
                  <a:pt x="0" y="0"/>
                </a:moveTo>
                <a:lnTo>
                  <a:pt x="2679247" y="0"/>
                </a:lnTo>
                <a:lnTo>
                  <a:pt x="2679247" y="2679248"/>
                </a:lnTo>
                <a:lnTo>
                  <a:pt x="0" y="2679248"/>
                </a:lnTo>
                <a:lnTo>
                  <a:pt x="0" y="0"/>
                </a:lnTo>
                <a:close/>
              </a:path>
            </a:pathLst>
          </a:custGeom>
          <a:blipFill>
            <a:blip r:embed="rId11">
              <a:alphaModFix amt="8999"/>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5" name="Freeform 15">
            <a:extLst>
              <a:ext uri="{FF2B5EF4-FFF2-40B4-BE49-F238E27FC236}">
                <a16:creationId xmlns:a16="http://schemas.microsoft.com/office/drawing/2014/main" id="{EA7FAF96-9308-1620-07D3-305822C4A622}"/>
              </a:ext>
            </a:extLst>
          </p:cNvPr>
          <p:cNvSpPr/>
          <p:nvPr/>
        </p:nvSpPr>
        <p:spPr>
          <a:xfrm>
            <a:off x="12177034" y="4128940"/>
            <a:ext cx="6547528" cy="6535623"/>
          </a:xfrm>
          <a:custGeom>
            <a:avLst/>
            <a:gdLst/>
            <a:ahLst/>
            <a:cxnLst/>
            <a:rect l="l" t="t" r="r" b="b"/>
            <a:pathLst>
              <a:path w="6547528" h="6535623">
                <a:moveTo>
                  <a:pt x="0" y="0"/>
                </a:moveTo>
                <a:lnTo>
                  <a:pt x="6547528" y="0"/>
                </a:lnTo>
                <a:lnTo>
                  <a:pt x="6547528" y="6535624"/>
                </a:lnTo>
                <a:lnTo>
                  <a:pt x="0" y="6535624"/>
                </a:lnTo>
                <a:lnTo>
                  <a:pt x="0" y="0"/>
                </a:lnTo>
                <a:close/>
              </a:path>
            </a:pathLst>
          </a:custGeom>
          <a:blipFill>
            <a:blip r:embed="rId13"/>
            <a:stretch>
              <a:fillRect/>
            </a:stretch>
          </a:blipFill>
        </p:spPr>
        <p:txBody>
          <a:bodyPr/>
          <a:lstStyle/>
          <a:p>
            <a:endParaRPr lang="en-GB"/>
          </a:p>
        </p:txBody>
      </p:sp>
      <p:sp>
        <p:nvSpPr>
          <p:cNvPr id="18" name="TextBox 18">
            <a:extLst>
              <a:ext uri="{FF2B5EF4-FFF2-40B4-BE49-F238E27FC236}">
                <a16:creationId xmlns:a16="http://schemas.microsoft.com/office/drawing/2014/main" id="{06975A3A-E8E1-2DEE-998A-D1CE5879BEEE}"/>
              </a:ext>
            </a:extLst>
          </p:cNvPr>
          <p:cNvSpPr txBox="1"/>
          <p:nvPr/>
        </p:nvSpPr>
        <p:spPr>
          <a:xfrm>
            <a:off x="621440" y="1784076"/>
            <a:ext cx="11109282" cy="974947"/>
          </a:xfrm>
          <a:prstGeom prst="rect">
            <a:avLst/>
          </a:prstGeom>
        </p:spPr>
        <p:txBody>
          <a:bodyPr lIns="0" tIns="0" rIns="0" bIns="0" rtlCol="0" anchor="t">
            <a:spAutoFit/>
          </a:bodyPr>
          <a:lstStyle/>
          <a:p>
            <a:pPr algn="l">
              <a:lnSpc>
                <a:spcPts val="7295"/>
              </a:lnSpc>
            </a:pPr>
            <a:r>
              <a:rPr lang="en-US" sz="7599" b="1" dirty="0">
                <a:solidFill>
                  <a:srgbClr val="4590BF"/>
                </a:solidFill>
                <a:latin typeface="Poppins Bold"/>
                <a:ea typeface="Poppins Bold"/>
                <a:cs typeface="Poppins Bold"/>
                <a:sym typeface="Poppins Bold"/>
              </a:rPr>
              <a:t>Critical Evaluation</a:t>
            </a:r>
          </a:p>
        </p:txBody>
      </p:sp>
      <p:sp>
        <p:nvSpPr>
          <p:cNvPr id="21" name="TextBox 21">
            <a:extLst>
              <a:ext uri="{FF2B5EF4-FFF2-40B4-BE49-F238E27FC236}">
                <a16:creationId xmlns:a16="http://schemas.microsoft.com/office/drawing/2014/main" id="{8E54409E-2DF8-E0C7-8227-3456F5827A89}"/>
              </a:ext>
            </a:extLst>
          </p:cNvPr>
          <p:cNvSpPr txBox="1"/>
          <p:nvPr/>
        </p:nvSpPr>
        <p:spPr>
          <a:xfrm>
            <a:off x="13062976" y="3191652"/>
            <a:ext cx="4321963" cy="263983"/>
          </a:xfrm>
          <a:prstGeom prst="rect">
            <a:avLst/>
          </a:prstGeom>
        </p:spPr>
        <p:txBody>
          <a:bodyPr lIns="0" tIns="0" rIns="0" bIns="0" rtlCol="0" anchor="t">
            <a:spAutoFit/>
          </a:bodyPr>
          <a:lstStyle/>
          <a:p>
            <a:pPr algn="ctr">
              <a:lnSpc>
                <a:spcPts val="1854"/>
              </a:lnSpc>
            </a:pPr>
            <a:r>
              <a:rPr lang="en-US" sz="2400" dirty="0">
                <a:solidFill>
                  <a:srgbClr val="000000"/>
                </a:solidFill>
                <a:ea typeface="Poppins"/>
                <a:cs typeface="Poppins"/>
                <a:sym typeface="Poppins"/>
              </a:rPr>
              <a:t>Integrated Care, Better Outcomes</a:t>
            </a:r>
            <a:r>
              <a:rPr lang="en-US" sz="1800" dirty="0">
                <a:solidFill>
                  <a:srgbClr val="000000"/>
                </a:solidFill>
                <a:latin typeface="Poppins"/>
                <a:ea typeface="Poppins"/>
                <a:cs typeface="Poppins"/>
                <a:sym typeface="Poppins"/>
              </a:rPr>
              <a:t>.</a:t>
            </a:r>
          </a:p>
        </p:txBody>
      </p:sp>
      <p:sp>
        <p:nvSpPr>
          <p:cNvPr id="16" name="TextBox 15">
            <a:extLst>
              <a:ext uri="{FF2B5EF4-FFF2-40B4-BE49-F238E27FC236}">
                <a16:creationId xmlns:a16="http://schemas.microsoft.com/office/drawing/2014/main" id="{27AAB0C1-B003-7B56-E741-94D3F7D87CD3}"/>
              </a:ext>
            </a:extLst>
          </p:cNvPr>
          <p:cNvSpPr txBox="1"/>
          <p:nvPr/>
        </p:nvSpPr>
        <p:spPr>
          <a:xfrm>
            <a:off x="990599" y="3449523"/>
            <a:ext cx="11066417" cy="5509200"/>
          </a:xfrm>
          <a:prstGeom prst="rect">
            <a:avLst/>
          </a:prstGeom>
          <a:solidFill>
            <a:schemeClr val="accent5">
              <a:lumMod val="40000"/>
              <a:lumOff val="60000"/>
            </a:schemeClr>
          </a:solidFill>
        </p:spPr>
        <p:txBody>
          <a:bodyPr wrap="square" rtlCol="0">
            <a:spAutoFit/>
          </a:bodyPr>
          <a:lstStyle/>
          <a:p>
            <a:pPr algn="just"/>
            <a:r>
              <a:rPr lang="en-US" sz="3600" b="1" dirty="0">
                <a:solidFill>
                  <a:schemeClr val="accent1">
                    <a:lumMod val="50000"/>
                  </a:schemeClr>
                </a:solidFill>
              </a:rPr>
              <a:t>Strengths of integrated approaches:</a:t>
            </a:r>
          </a:p>
          <a:p>
            <a:pPr marL="457200" indent="-457200" algn="just">
              <a:buFont typeface="Arial" panose="020B0604020202020204" pitchFamily="34" charset="0"/>
              <a:buChar char="•"/>
            </a:pPr>
            <a:r>
              <a:rPr lang="en-US" sz="2800" dirty="0"/>
              <a:t>Improved patient outcomes</a:t>
            </a:r>
          </a:p>
          <a:p>
            <a:pPr marL="457200" indent="-457200" algn="just">
              <a:buFont typeface="Arial" panose="020B0604020202020204" pitchFamily="34" charset="0"/>
              <a:buChar char="•"/>
            </a:pPr>
            <a:r>
              <a:rPr lang="en-US" sz="2800" dirty="0"/>
              <a:t>Preventive healthcare focus (Department of Health, 2022)</a:t>
            </a:r>
          </a:p>
          <a:p>
            <a:pPr marL="457200" indent="-457200" algn="just">
              <a:buFont typeface="Arial" panose="020B0604020202020204" pitchFamily="34" charset="0"/>
              <a:buChar char="•"/>
            </a:pPr>
            <a:r>
              <a:rPr lang="en-US" sz="2800" dirty="0"/>
              <a:t>Better coordination of services</a:t>
            </a:r>
          </a:p>
          <a:p>
            <a:pPr algn="just"/>
            <a:endParaRPr lang="en-US" sz="2800" dirty="0"/>
          </a:p>
          <a:p>
            <a:pPr algn="just"/>
            <a:r>
              <a:rPr lang="en-US" sz="3600" b="1" dirty="0">
                <a:solidFill>
                  <a:schemeClr val="accent1">
                    <a:lumMod val="50000"/>
                  </a:schemeClr>
                </a:solidFill>
              </a:rPr>
              <a:t>Limitations:</a:t>
            </a:r>
          </a:p>
          <a:p>
            <a:pPr marL="457200" indent="-457200" algn="just">
              <a:buFont typeface="Arial" panose="020B0604020202020204" pitchFamily="34" charset="0"/>
              <a:buChar char="•"/>
            </a:pPr>
            <a:r>
              <a:rPr lang="en-US" sz="2800" dirty="0"/>
              <a:t>Funding constraints</a:t>
            </a:r>
          </a:p>
          <a:p>
            <a:pPr marL="457200" indent="-457200" algn="just">
              <a:buFont typeface="Arial" panose="020B0604020202020204" pitchFamily="34" charset="0"/>
              <a:buChar char="•"/>
            </a:pPr>
            <a:r>
              <a:rPr lang="en-US" sz="2800" dirty="0"/>
              <a:t>Workforce shortages (Black, 2021)</a:t>
            </a:r>
          </a:p>
          <a:p>
            <a:pPr marL="457200" indent="-457200" algn="just">
              <a:buFont typeface="Arial" panose="020B0604020202020204" pitchFamily="34" charset="0"/>
              <a:buChar char="•"/>
            </a:pPr>
            <a:r>
              <a:rPr lang="en-US" sz="2800" dirty="0"/>
              <a:t>Policy implementation challenges</a:t>
            </a:r>
          </a:p>
          <a:p>
            <a:pPr algn="just"/>
            <a:endParaRPr lang="en-US" sz="2800" dirty="0"/>
          </a:p>
          <a:p>
            <a:pPr algn="just"/>
            <a:r>
              <a:rPr lang="en-US" sz="2800" dirty="0"/>
              <a:t>Despite these limitations, integrated health and wellbeing strategies remain essential for sustainable healthcare.</a:t>
            </a:r>
          </a:p>
        </p:txBody>
      </p:sp>
    </p:spTree>
    <p:extLst>
      <p:ext uri="{BB962C8B-B14F-4D97-AF65-F5344CB8AC3E}">
        <p14:creationId xmlns:p14="http://schemas.microsoft.com/office/powerpoint/2010/main" val="4148284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EFF18F-83DB-8030-526A-D873C4DBA47A}"/>
            </a:ext>
          </a:extLst>
        </p:cNvPr>
        <p:cNvGrpSpPr/>
        <p:nvPr/>
      </p:nvGrpSpPr>
      <p:grpSpPr>
        <a:xfrm>
          <a:off x="0" y="0"/>
          <a:ext cx="0" cy="0"/>
          <a:chOff x="0" y="0"/>
          <a:chExt cx="0" cy="0"/>
        </a:xfrm>
      </p:grpSpPr>
      <p:sp>
        <p:nvSpPr>
          <p:cNvPr id="9" name="Freeform 9">
            <a:extLst>
              <a:ext uri="{FF2B5EF4-FFF2-40B4-BE49-F238E27FC236}">
                <a16:creationId xmlns:a16="http://schemas.microsoft.com/office/drawing/2014/main" id="{C2F2D2B5-ECCC-0F18-57FA-4CFB33D66C96}"/>
              </a:ext>
            </a:extLst>
          </p:cNvPr>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a:extLst>
              <a:ext uri="{FF2B5EF4-FFF2-40B4-BE49-F238E27FC236}">
                <a16:creationId xmlns:a16="http://schemas.microsoft.com/office/drawing/2014/main" id="{47452568-7900-C6F7-FA8B-393FC4B061FD}"/>
              </a:ext>
            </a:extLst>
          </p:cNvPr>
          <p:cNvSpPr/>
          <p:nvPr/>
        </p:nvSpPr>
        <p:spPr>
          <a:xfrm>
            <a:off x="16547188" y="8916675"/>
            <a:ext cx="2512684" cy="2512684"/>
          </a:xfrm>
          <a:custGeom>
            <a:avLst/>
            <a:gdLst/>
            <a:ahLst/>
            <a:cxnLst/>
            <a:rect l="l" t="t" r="r" b="b"/>
            <a:pathLst>
              <a:path w="2512684" h="2512684">
                <a:moveTo>
                  <a:pt x="0" y="0"/>
                </a:moveTo>
                <a:lnTo>
                  <a:pt x="2512684" y="0"/>
                </a:lnTo>
                <a:lnTo>
                  <a:pt x="2512684" y="2512685"/>
                </a:lnTo>
                <a:lnTo>
                  <a:pt x="0" y="2512685"/>
                </a:lnTo>
                <a:lnTo>
                  <a:pt x="0" y="0"/>
                </a:lnTo>
                <a:close/>
              </a:path>
            </a:pathLst>
          </a:custGeom>
          <a:blipFill>
            <a:blip r:embed="rId5">
              <a:alphaModFix amt="8999"/>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14E16246-B7E3-D8AF-2B09-3381E5739041}"/>
              </a:ext>
            </a:extLst>
          </p:cNvPr>
          <p:cNvSpPr/>
          <p:nvPr/>
        </p:nvSpPr>
        <p:spPr>
          <a:xfrm>
            <a:off x="7366798" y="1028700"/>
            <a:ext cx="1777202" cy="1767508"/>
          </a:xfrm>
          <a:custGeom>
            <a:avLst/>
            <a:gdLst/>
            <a:ahLst/>
            <a:cxnLst/>
            <a:rect l="l" t="t" r="r" b="b"/>
            <a:pathLst>
              <a:path w="1777202" h="1767508">
                <a:moveTo>
                  <a:pt x="0" y="0"/>
                </a:moveTo>
                <a:lnTo>
                  <a:pt x="1777202" y="0"/>
                </a:lnTo>
                <a:lnTo>
                  <a:pt x="1777202" y="1767508"/>
                </a:lnTo>
                <a:lnTo>
                  <a:pt x="0" y="176750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2" name="AutoShape 12">
            <a:extLst>
              <a:ext uri="{FF2B5EF4-FFF2-40B4-BE49-F238E27FC236}">
                <a16:creationId xmlns:a16="http://schemas.microsoft.com/office/drawing/2014/main" id="{3E1168FB-10F5-A47D-2371-E962B4CBD8EF}"/>
              </a:ext>
            </a:extLst>
          </p:cNvPr>
          <p:cNvSpPr/>
          <p:nvPr/>
        </p:nvSpPr>
        <p:spPr>
          <a:xfrm>
            <a:off x="10971073" y="2425530"/>
            <a:ext cx="6492240" cy="0"/>
          </a:xfrm>
          <a:prstGeom prst="line">
            <a:avLst/>
          </a:prstGeom>
          <a:ln w="38100" cap="flat">
            <a:solidFill>
              <a:srgbClr val="4590BF"/>
            </a:solidFill>
            <a:prstDash val="solid"/>
            <a:headEnd type="diamond" w="lg" len="lg"/>
            <a:tailEnd type="diamond" w="lg" len="lg"/>
          </a:ln>
        </p:spPr>
        <p:txBody>
          <a:bodyPr/>
          <a:lstStyle/>
          <a:p>
            <a:endParaRPr lang="en-GB"/>
          </a:p>
        </p:txBody>
      </p:sp>
      <p:sp>
        <p:nvSpPr>
          <p:cNvPr id="13" name="Freeform 13">
            <a:extLst>
              <a:ext uri="{FF2B5EF4-FFF2-40B4-BE49-F238E27FC236}">
                <a16:creationId xmlns:a16="http://schemas.microsoft.com/office/drawing/2014/main" id="{CE58A4DC-A200-755C-5F65-8E322A167054}"/>
              </a:ext>
            </a:extLst>
          </p:cNvPr>
          <p:cNvSpPr/>
          <p:nvPr/>
        </p:nvSpPr>
        <p:spPr>
          <a:xfrm>
            <a:off x="-1077754" y="2425530"/>
            <a:ext cx="8444552" cy="8229600"/>
          </a:xfrm>
          <a:custGeom>
            <a:avLst/>
            <a:gdLst/>
            <a:ahLst/>
            <a:cxnLst/>
            <a:rect l="l" t="t" r="r" b="b"/>
            <a:pathLst>
              <a:path w="8444552" h="8229600">
                <a:moveTo>
                  <a:pt x="0" y="0"/>
                </a:moveTo>
                <a:lnTo>
                  <a:pt x="8444552" y="0"/>
                </a:lnTo>
                <a:lnTo>
                  <a:pt x="8444552" y="8229600"/>
                </a:lnTo>
                <a:lnTo>
                  <a:pt x="0" y="8229600"/>
                </a:lnTo>
                <a:lnTo>
                  <a:pt x="0" y="0"/>
                </a:lnTo>
                <a:close/>
              </a:path>
            </a:pathLst>
          </a:custGeom>
          <a:blipFill>
            <a:blip r:embed="rId9"/>
            <a:stretch>
              <a:fillRect/>
            </a:stretch>
          </a:blipFill>
        </p:spPr>
        <p:txBody>
          <a:bodyPr/>
          <a:lstStyle/>
          <a:p>
            <a:endParaRPr lang="en-GB"/>
          </a:p>
        </p:txBody>
      </p:sp>
      <p:sp>
        <p:nvSpPr>
          <p:cNvPr id="14" name="TextBox 14">
            <a:extLst>
              <a:ext uri="{FF2B5EF4-FFF2-40B4-BE49-F238E27FC236}">
                <a16:creationId xmlns:a16="http://schemas.microsoft.com/office/drawing/2014/main" id="{D47C9DBD-D8D5-D392-86A5-C341580CA5C2}"/>
              </a:ext>
            </a:extLst>
          </p:cNvPr>
          <p:cNvSpPr txBox="1"/>
          <p:nvPr/>
        </p:nvSpPr>
        <p:spPr>
          <a:xfrm>
            <a:off x="6177314" y="1260641"/>
            <a:ext cx="11285999" cy="1050764"/>
          </a:xfrm>
          <a:prstGeom prst="rect">
            <a:avLst/>
          </a:prstGeom>
        </p:spPr>
        <p:txBody>
          <a:bodyPr lIns="0" tIns="0" rIns="0" bIns="0" rtlCol="0" anchor="t">
            <a:spAutoFit/>
          </a:bodyPr>
          <a:lstStyle/>
          <a:p>
            <a:pPr algn="r">
              <a:lnSpc>
                <a:spcPts val="7295"/>
              </a:lnSpc>
            </a:pPr>
            <a:r>
              <a:rPr lang="en-US" sz="7599" b="1" dirty="0">
                <a:solidFill>
                  <a:srgbClr val="4590BF"/>
                </a:solidFill>
                <a:latin typeface="Poppins Bold"/>
                <a:ea typeface="Poppins Bold"/>
                <a:cs typeface="Poppins Bold"/>
                <a:sym typeface="Poppins Bold"/>
              </a:rPr>
              <a:t>Conclusion</a:t>
            </a:r>
          </a:p>
        </p:txBody>
      </p:sp>
      <p:graphicFrame>
        <p:nvGraphicFramePr>
          <p:cNvPr id="19" name="Diagram 18">
            <a:extLst>
              <a:ext uri="{FF2B5EF4-FFF2-40B4-BE49-F238E27FC236}">
                <a16:creationId xmlns:a16="http://schemas.microsoft.com/office/drawing/2014/main" id="{5D8BBD9E-C461-F6DC-9BB1-F22F25D96852}"/>
              </a:ext>
            </a:extLst>
          </p:cNvPr>
          <p:cNvGraphicFramePr/>
          <p:nvPr>
            <p:extLst>
              <p:ext uri="{D42A27DB-BD31-4B8C-83A1-F6EECF244321}">
                <p14:modId xmlns:p14="http://schemas.microsoft.com/office/powerpoint/2010/main" val="2410547476"/>
              </p:ext>
            </p:extLst>
          </p:nvPr>
        </p:nvGraphicFramePr>
        <p:xfrm>
          <a:off x="8153399" y="3495537"/>
          <a:ext cx="9328093" cy="6296163"/>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4132731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11">
            <a:extLst>
              <a:ext uri="{FF2B5EF4-FFF2-40B4-BE49-F238E27FC236}">
                <a16:creationId xmlns:a16="http://schemas.microsoft.com/office/drawing/2014/main" id="{7F6800EE-129E-3D71-0EE7-5B9122DBE659}"/>
              </a:ext>
            </a:extLst>
          </p:cNvPr>
          <p:cNvSpPr/>
          <p:nvPr/>
        </p:nvSpPr>
        <p:spPr>
          <a:xfrm>
            <a:off x="16510798" y="744213"/>
            <a:ext cx="1777202" cy="1767508"/>
          </a:xfrm>
          <a:custGeom>
            <a:avLst/>
            <a:gdLst/>
            <a:ahLst/>
            <a:cxnLst/>
            <a:rect l="l" t="t" r="r" b="b"/>
            <a:pathLst>
              <a:path w="1777202" h="1767508">
                <a:moveTo>
                  <a:pt x="0" y="0"/>
                </a:moveTo>
                <a:lnTo>
                  <a:pt x="1777202" y="0"/>
                </a:lnTo>
                <a:lnTo>
                  <a:pt x="1777202" y="1767508"/>
                </a:lnTo>
                <a:lnTo>
                  <a:pt x="0" y="176750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9">
            <a:extLst>
              <a:ext uri="{FF2B5EF4-FFF2-40B4-BE49-F238E27FC236}">
                <a16:creationId xmlns:a16="http://schemas.microsoft.com/office/drawing/2014/main" id="{AF163DA4-7AC4-8F1C-8353-623C681E461C}"/>
              </a:ext>
            </a:extLst>
          </p:cNvPr>
          <p:cNvSpPr/>
          <p:nvPr/>
        </p:nvSpPr>
        <p:spPr>
          <a:xfrm>
            <a:off x="1164437" y="611972"/>
            <a:ext cx="636031" cy="629426"/>
          </a:xfrm>
          <a:custGeom>
            <a:avLst/>
            <a:gdLst/>
            <a:ahLst/>
            <a:cxnLst/>
            <a:rect l="l" t="t" r="r" b="b"/>
            <a:pathLst>
              <a:path w="636031" h="629426">
                <a:moveTo>
                  <a:pt x="0" y="0"/>
                </a:moveTo>
                <a:lnTo>
                  <a:pt x="636031" y="0"/>
                </a:lnTo>
                <a:lnTo>
                  <a:pt x="636031" y="629425"/>
                </a:lnTo>
                <a:lnTo>
                  <a:pt x="0" y="62942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4" name="Group 3">
            <a:extLst>
              <a:ext uri="{FF2B5EF4-FFF2-40B4-BE49-F238E27FC236}">
                <a16:creationId xmlns:a16="http://schemas.microsoft.com/office/drawing/2014/main" id="{50A783A0-9634-3335-CCD1-44E040F0B8F9}"/>
              </a:ext>
            </a:extLst>
          </p:cNvPr>
          <p:cNvGrpSpPr/>
          <p:nvPr/>
        </p:nvGrpSpPr>
        <p:grpSpPr>
          <a:xfrm rot="-189098">
            <a:off x="-1893406" y="5527367"/>
            <a:ext cx="21767755" cy="7121539"/>
            <a:chOff x="0" y="0"/>
            <a:chExt cx="29023673" cy="9495386"/>
          </a:xfrm>
        </p:grpSpPr>
        <p:sp>
          <p:nvSpPr>
            <p:cNvPr id="5" name="Freeform 4">
              <a:extLst>
                <a:ext uri="{FF2B5EF4-FFF2-40B4-BE49-F238E27FC236}">
                  <a16:creationId xmlns:a16="http://schemas.microsoft.com/office/drawing/2014/main" id="{62816A91-A8E6-B45D-EC3E-1F190AFC7AF3}"/>
                </a:ext>
              </a:extLst>
            </p:cNvPr>
            <p:cNvSpPr/>
            <p:nvPr/>
          </p:nvSpPr>
          <p:spPr>
            <a:xfrm>
              <a:off x="1139231" y="0"/>
              <a:ext cx="27884442" cy="7127249"/>
            </a:xfrm>
            <a:custGeom>
              <a:avLst/>
              <a:gdLst/>
              <a:ahLst/>
              <a:cxnLst/>
              <a:rect l="l" t="t" r="r" b="b"/>
              <a:pathLst>
                <a:path w="27884442" h="7127249">
                  <a:moveTo>
                    <a:pt x="0" y="0"/>
                  </a:moveTo>
                  <a:lnTo>
                    <a:pt x="27884442" y="0"/>
                  </a:lnTo>
                  <a:lnTo>
                    <a:pt x="27884442" y="7127249"/>
                  </a:lnTo>
                  <a:lnTo>
                    <a:pt x="0" y="7127249"/>
                  </a:lnTo>
                  <a:lnTo>
                    <a:pt x="0" y="0"/>
                  </a:lnTo>
                  <a:close/>
                </a:path>
              </a:pathLst>
            </a:custGeom>
            <a:blipFill>
              <a:blip r:embed="rId7">
                <a:alphaModFix amt="47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6" name="Freeform 5">
              <a:extLst>
                <a:ext uri="{FF2B5EF4-FFF2-40B4-BE49-F238E27FC236}">
                  <a16:creationId xmlns:a16="http://schemas.microsoft.com/office/drawing/2014/main" id="{4E679C62-B8A3-3B71-FC79-052C522486CD}"/>
                </a:ext>
              </a:extLst>
            </p:cNvPr>
            <p:cNvSpPr/>
            <p:nvPr/>
          </p:nvSpPr>
          <p:spPr>
            <a:xfrm rot="90293">
              <a:off x="66586" y="3713766"/>
              <a:ext cx="27097946" cy="5426730"/>
            </a:xfrm>
            <a:custGeom>
              <a:avLst/>
              <a:gdLst/>
              <a:ahLst/>
              <a:cxnLst/>
              <a:rect l="l" t="t" r="r" b="b"/>
              <a:pathLst>
                <a:path w="27097946" h="5426730">
                  <a:moveTo>
                    <a:pt x="0" y="0"/>
                  </a:moveTo>
                  <a:lnTo>
                    <a:pt x="27097946" y="0"/>
                  </a:lnTo>
                  <a:lnTo>
                    <a:pt x="27097946" y="5426730"/>
                  </a:lnTo>
                  <a:lnTo>
                    <a:pt x="0" y="5426730"/>
                  </a:lnTo>
                  <a:lnTo>
                    <a:pt x="0" y="0"/>
                  </a:lnTo>
                  <a:close/>
                </a:path>
              </a:pathLst>
            </a:custGeom>
            <a:blipFill>
              <a:blip r:embed="rId9">
                <a:alphaModFix amt="47000"/>
                <a:extLst>
                  <a:ext uri="{96DAC541-7B7A-43D3-8B79-37D633B846F1}">
                    <asvg:svgBlip xmlns:asvg="http://schemas.microsoft.com/office/drawing/2016/SVG/main" r:embed="rId10"/>
                  </a:ext>
                </a:extLst>
              </a:blip>
              <a:stretch>
                <a:fillRect/>
              </a:stretch>
            </a:blipFill>
          </p:spPr>
          <p:txBody>
            <a:bodyPr/>
            <a:lstStyle/>
            <a:p>
              <a:endParaRPr lang="en-GB"/>
            </a:p>
          </p:txBody>
        </p:sp>
      </p:grpSp>
      <p:sp>
        <p:nvSpPr>
          <p:cNvPr id="7" name="TextBox 6">
            <a:extLst>
              <a:ext uri="{FF2B5EF4-FFF2-40B4-BE49-F238E27FC236}">
                <a16:creationId xmlns:a16="http://schemas.microsoft.com/office/drawing/2014/main" id="{4CF03B34-4293-DCA1-73E9-CC029B619545}"/>
              </a:ext>
            </a:extLst>
          </p:cNvPr>
          <p:cNvSpPr txBox="1"/>
          <p:nvPr/>
        </p:nvSpPr>
        <p:spPr>
          <a:xfrm>
            <a:off x="1800468" y="1638300"/>
            <a:ext cx="14887332" cy="1200329"/>
          </a:xfrm>
          <a:prstGeom prst="rect">
            <a:avLst/>
          </a:prstGeom>
          <a:noFill/>
        </p:spPr>
        <p:txBody>
          <a:bodyPr wrap="square" rtlCol="0">
            <a:spAutoFit/>
          </a:bodyPr>
          <a:lstStyle/>
          <a:p>
            <a:pPr algn="ctr"/>
            <a:r>
              <a:rPr lang="en-US" sz="7200" b="1" dirty="0">
                <a:solidFill>
                  <a:schemeClr val="tx2"/>
                </a:solidFill>
              </a:rPr>
              <a:t>REFERENCES</a:t>
            </a:r>
            <a:r>
              <a:rPr lang="en-US" dirty="0"/>
              <a:t> </a:t>
            </a:r>
          </a:p>
        </p:txBody>
      </p:sp>
      <p:sp>
        <p:nvSpPr>
          <p:cNvPr id="8" name="TextBox 7">
            <a:extLst>
              <a:ext uri="{FF2B5EF4-FFF2-40B4-BE49-F238E27FC236}">
                <a16:creationId xmlns:a16="http://schemas.microsoft.com/office/drawing/2014/main" id="{76D33FB5-4101-AB60-3048-2848EED86605}"/>
              </a:ext>
            </a:extLst>
          </p:cNvPr>
          <p:cNvSpPr txBox="1"/>
          <p:nvPr/>
        </p:nvSpPr>
        <p:spPr>
          <a:xfrm>
            <a:off x="1482452" y="3467100"/>
            <a:ext cx="15205348" cy="6001643"/>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World Health Organization (2020) </a:t>
            </a:r>
            <a:r>
              <a:rPr lang="en-US" sz="2400" i="1" dirty="0"/>
              <a:t>Global Health Observatory</a:t>
            </a:r>
            <a:r>
              <a:rPr lang="en-US" sz="2400" dirty="0"/>
              <a:t>. </a:t>
            </a:r>
            <a:r>
              <a:rPr lang="en-US" sz="2400" dirty="0">
                <a:hlinkClick r:id="rId11"/>
              </a:rPr>
              <a:t>https://www.who.int/data/gho</a:t>
            </a:r>
            <a:r>
              <a:rPr lang="en-US" sz="2400" dirty="0"/>
              <a:t> </a:t>
            </a:r>
          </a:p>
          <a:p>
            <a:pPr marL="285750" indent="-285750" algn="just">
              <a:buFont typeface="Arial" panose="020B0604020202020204" pitchFamily="34" charset="0"/>
              <a:buChar char="•"/>
            </a:pPr>
            <a:r>
              <a:rPr lang="en-US" sz="2400" dirty="0"/>
              <a:t>NHS England (2019) </a:t>
            </a:r>
            <a:r>
              <a:rPr lang="en-US" sz="2400" i="1" dirty="0"/>
              <a:t>The NHS Long Term Plan</a:t>
            </a:r>
            <a:r>
              <a:rPr lang="en-US" sz="2400" dirty="0"/>
              <a:t>. </a:t>
            </a:r>
            <a:r>
              <a:rPr lang="en-US" sz="2400" dirty="0">
                <a:hlinkClick r:id="rId12"/>
              </a:rPr>
              <a:t>https://www.longtermplan.nhs.uk/publication/nhs-long-term-plan/</a:t>
            </a:r>
            <a:r>
              <a:rPr lang="en-US" sz="2400" dirty="0"/>
              <a:t> </a:t>
            </a:r>
          </a:p>
          <a:p>
            <a:pPr marL="285750" indent="-285750" algn="just">
              <a:buFont typeface="Arial" panose="020B0604020202020204" pitchFamily="34" charset="0"/>
              <a:buChar char="•"/>
            </a:pPr>
            <a:r>
              <a:rPr lang="en-US" sz="2400" dirty="0"/>
              <a:t>Marmot, M. (2020) </a:t>
            </a:r>
            <a:r>
              <a:rPr lang="en-US" sz="2400" i="1" dirty="0"/>
              <a:t>Health Equity in England</a:t>
            </a:r>
            <a:r>
              <a:rPr lang="en-US" sz="2400" dirty="0"/>
              <a:t>. </a:t>
            </a:r>
            <a:r>
              <a:rPr lang="en-US" sz="2400" dirty="0">
                <a:hlinkClick r:id="rId13"/>
              </a:rPr>
              <a:t>https://www.health.org.uk/publications/reports/the-marmot-review-10-years-on</a:t>
            </a:r>
            <a:r>
              <a:rPr lang="en-US" sz="2400" dirty="0"/>
              <a:t> </a:t>
            </a:r>
          </a:p>
          <a:p>
            <a:pPr marL="285750" indent="-285750" algn="just">
              <a:buFont typeface="Arial" panose="020B0604020202020204" pitchFamily="34" charset="0"/>
              <a:buChar char="•"/>
            </a:pPr>
            <a:r>
              <a:rPr lang="en-US" sz="2400" dirty="0"/>
              <a:t>Dahlgren, G. and Whitehead, M. (2007) </a:t>
            </a:r>
            <a:r>
              <a:rPr lang="en-US" sz="2400" i="1" dirty="0"/>
              <a:t>Policies and Strategies to Promote Social Equity in Health</a:t>
            </a:r>
            <a:r>
              <a:rPr lang="en-US" sz="2400" dirty="0"/>
              <a:t>. </a:t>
            </a:r>
            <a:r>
              <a:rPr lang="en-US" sz="2400" dirty="0">
                <a:hlinkClick r:id="rId14"/>
              </a:rPr>
              <a:t>https://www.euro.who.int/__data/assets/pdf_file/0003/74791/E89384.pdf</a:t>
            </a:r>
            <a:r>
              <a:rPr lang="en-US" sz="2400" dirty="0"/>
              <a:t> </a:t>
            </a:r>
          </a:p>
          <a:p>
            <a:pPr marL="285750" indent="-285750" algn="just">
              <a:buFont typeface="Arial" panose="020B0604020202020204" pitchFamily="34" charset="0"/>
              <a:buChar char="•"/>
            </a:pPr>
            <a:r>
              <a:rPr lang="en-US" sz="2400" dirty="0"/>
              <a:t>Public Health England (2021) </a:t>
            </a:r>
            <a:r>
              <a:rPr lang="en-US" sz="2400" i="1" dirty="0"/>
              <a:t>Health Inequalities Report</a:t>
            </a:r>
            <a:r>
              <a:rPr lang="en-US" sz="2400" dirty="0"/>
              <a:t>. </a:t>
            </a:r>
            <a:r>
              <a:rPr lang="en-US" sz="2400" dirty="0">
                <a:hlinkClick r:id="rId15"/>
              </a:rPr>
              <a:t>https://www.gov.uk/government/publications/health-inequalities-dashboard</a:t>
            </a:r>
            <a:r>
              <a:rPr lang="en-US" sz="2400" dirty="0"/>
              <a:t> </a:t>
            </a:r>
          </a:p>
          <a:p>
            <a:pPr marL="285750" indent="-285750" algn="just">
              <a:buFont typeface="Arial" panose="020B0604020202020204" pitchFamily="34" charset="0"/>
              <a:buChar char="•"/>
            </a:pPr>
            <a:r>
              <a:rPr lang="en-US" sz="2400" dirty="0"/>
              <a:t>WHO (2015) </a:t>
            </a:r>
            <a:r>
              <a:rPr lang="en-US" sz="2400" i="1" dirty="0"/>
              <a:t>Sustainable Development Goals</a:t>
            </a:r>
            <a:r>
              <a:rPr lang="en-US" sz="2400" dirty="0"/>
              <a:t>. </a:t>
            </a:r>
            <a:r>
              <a:rPr lang="en-US" sz="2400" dirty="0">
                <a:hlinkClick r:id="rId16"/>
              </a:rPr>
              <a:t>https://sdgs.un.org/goals</a:t>
            </a:r>
            <a:r>
              <a:rPr lang="en-US" sz="2400" dirty="0"/>
              <a:t> </a:t>
            </a:r>
          </a:p>
          <a:p>
            <a:pPr marL="285750" indent="-285750" algn="just">
              <a:buFont typeface="Arial" panose="020B0604020202020204" pitchFamily="34" charset="0"/>
              <a:buChar char="•"/>
            </a:pPr>
            <a:r>
              <a:rPr lang="en-US" sz="2400" dirty="0"/>
              <a:t>Department of Health (2022) </a:t>
            </a:r>
            <a:r>
              <a:rPr lang="en-US" sz="2400" i="1" dirty="0"/>
              <a:t>Health and Wellbeing Framework</a:t>
            </a:r>
            <a:r>
              <a:rPr lang="en-US" sz="2400" dirty="0"/>
              <a:t>. </a:t>
            </a:r>
            <a:r>
              <a:rPr lang="en-US" sz="2400" dirty="0">
                <a:hlinkClick r:id="rId17"/>
              </a:rPr>
              <a:t>https://www.gov.uk/government/publications/health-and-wellbeing-framework</a:t>
            </a:r>
            <a:r>
              <a:rPr lang="en-US" sz="2400" dirty="0"/>
              <a:t> </a:t>
            </a:r>
          </a:p>
          <a:p>
            <a:pPr marL="285750" indent="-285750" algn="just">
              <a:buFont typeface="Arial" panose="020B0604020202020204" pitchFamily="34" charset="0"/>
              <a:buChar char="•"/>
            </a:pPr>
            <a:r>
              <a:rPr lang="en-US" sz="2400" dirty="0"/>
              <a:t>Kings Fund (2023) </a:t>
            </a:r>
            <a:r>
              <a:rPr lang="en-US" sz="2400" i="1" dirty="0"/>
              <a:t>Integrated Care Systems</a:t>
            </a:r>
            <a:r>
              <a:rPr lang="en-US" sz="2400" dirty="0"/>
              <a:t>. </a:t>
            </a:r>
            <a:r>
              <a:rPr lang="en-US" sz="2400" dirty="0">
                <a:hlinkClick r:id="rId18"/>
              </a:rPr>
              <a:t>https://www.kingsfund.org.uk/publications/integrated-care-systems-explained</a:t>
            </a:r>
            <a:r>
              <a:rPr lang="en-US" sz="2400" dirty="0"/>
              <a:t> </a:t>
            </a:r>
          </a:p>
          <a:p>
            <a:pPr marL="285750" indent="-285750" algn="just">
              <a:buFont typeface="Arial" panose="020B0604020202020204" pitchFamily="34" charset="0"/>
              <a:buChar char="•"/>
            </a:pPr>
            <a:r>
              <a:rPr lang="en-US" sz="2400" dirty="0"/>
              <a:t>Black, C. (2021) </a:t>
            </a:r>
            <a:r>
              <a:rPr lang="en-US" sz="2400" i="1" dirty="0"/>
              <a:t>Working for a Healthier Tomorrow</a:t>
            </a:r>
            <a:r>
              <a:rPr lang="en-US" sz="2400" dirty="0"/>
              <a:t>. </a:t>
            </a:r>
            <a:r>
              <a:rPr lang="en-US" sz="2400" dirty="0">
                <a:hlinkClick r:id="rId19"/>
              </a:rPr>
              <a:t>https://www.gov.uk/government/publications/working-for-a-healthier-tomorrow</a:t>
            </a:r>
            <a:r>
              <a:rPr lang="en-US" sz="2400" dirty="0"/>
              <a:t> </a:t>
            </a:r>
          </a:p>
          <a:p>
            <a:pPr marL="285750" indent="-285750" algn="just">
              <a:buFont typeface="Arial" panose="020B0604020202020204" pitchFamily="34" charset="0"/>
              <a:buChar char="•"/>
            </a:pPr>
            <a:r>
              <a:rPr lang="en-US" sz="2400" dirty="0"/>
              <a:t>WHO (2018) </a:t>
            </a:r>
            <a:r>
              <a:rPr lang="en-US" sz="2400" i="1" dirty="0"/>
              <a:t>Health in All Policies</a:t>
            </a:r>
            <a:r>
              <a:rPr lang="en-US" sz="2400" dirty="0"/>
              <a:t>. </a:t>
            </a:r>
            <a:r>
              <a:rPr lang="en-US" sz="2400" dirty="0">
                <a:hlinkClick r:id="rId20"/>
              </a:rPr>
              <a:t>https://www.who.int/health-topics/health-in-all-policies</a:t>
            </a:r>
            <a:r>
              <a:rPr lang="en-US" sz="2400" dirty="0"/>
              <a:t> </a:t>
            </a:r>
          </a:p>
        </p:txBody>
      </p:sp>
    </p:spTree>
    <p:extLst>
      <p:ext uri="{BB962C8B-B14F-4D97-AF65-F5344CB8AC3E}">
        <p14:creationId xmlns:p14="http://schemas.microsoft.com/office/powerpoint/2010/main" val="893030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8839</TotalTime>
  <Words>2912</Words>
  <Application>Microsoft Office PowerPoint</Application>
  <PresentationFormat>Custom</PresentationFormat>
  <Paragraphs>156</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Canva Sans</vt:lpstr>
      <vt:lpstr>Calibri</vt:lpstr>
      <vt:lpstr>Poppins Bold</vt:lpstr>
      <vt:lpstr>Poppins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Cristina Petrescu (2237166)</cp:lastModifiedBy>
  <cp:revision>5</cp:revision>
  <dcterms:created xsi:type="dcterms:W3CDTF">2006-08-16T00:00:00Z</dcterms:created>
  <dcterms:modified xsi:type="dcterms:W3CDTF">2026-03-26T21:13:12Z</dcterms:modified>
  <dc:identifier>DAHDBUIut-o</dc:identifier>
</cp:coreProperties>
</file>