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278" r:id="rId3"/>
    <p:sldId id="279" r:id="rId4"/>
    <p:sldId id="282" r:id="rId5"/>
    <p:sldId id="281" r:id="rId6"/>
    <p:sldId id="332" r:id="rId7"/>
    <p:sldId id="280" r:id="rId8"/>
    <p:sldId id="295" r:id="rId9"/>
    <p:sldId id="293" r:id="rId10"/>
    <p:sldId id="283" r:id="rId11"/>
    <p:sldId id="313" r:id="rId12"/>
    <p:sldId id="284" r:id="rId13"/>
    <p:sldId id="285" r:id="rId14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82" autoAdjust="0"/>
    <p:restoredTop sz="94576" autoAdjust="0"/>
  </p:normalViewPr>
  <p:slideViewPr>
    <p:cSldViewPr>
      <p:cViewPr varScale="1">
        <p:scale>
          <a:sx n="111" d="100"/>
          <a:sy n="111" d="100"/>
        </p:scale>
        <p:origin x="2024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FD60801D-9D60-9949-9DE1-E08FD21D78B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351B13E-FE12-F3DD-8EE2-5A15EC0B896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497BA543-B313-724B-8800-AE78E2D1A4C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60E32-7C19-5D1E-E00E-0724CE7A18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1DA9C7-FB72-B046-A114-C6F869BE9C7A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D03156-EB6A-BE6D-5149-E6FC5E97E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3AAFF-DBCD-DDEF-DA60-0AC75D990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CDF40D-FDED-B64C-95C6-D7E61B081DB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8469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F5DCB-CE03-4AF5-E473-0D5DA0614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3BD2E0-DB20-0846-885B-A5CDE0E4D39B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FFAD8-94E1-41D4-B6DD-577D7C32D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143AE-2DE8-D186-70A8-FC72C5BFB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AA3667-748C-2D49-A19A-29803D29C48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765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C99DC-8182-7AEA-A99C-FBE7D1C8B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3A8F9-B4A8-AF49-8B3E-C125D22EB63E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E4CDE57-A426-6238-3F12-8D7AACAD72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DCD5772-DB3F-A344-A87F-5B75636441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9462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1AEFBEF-D41C-5D75-1E40-778B1FF20F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595D9-E4CD-334D-822F-8AF1F95DC9CC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4C537B-960D-4643-C0F5-531FE8D3AF2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E725807-0AAA-3B42-A148-E940C65714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04009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867649-54A6-55F7-F9D5-498DA02E4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72284-76CC-9C46-B8AF-67670536DD3C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D684EA1-2C17-0A99-C5CD-6C845C2E2D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05FECC2-2F71-DF4A-BB10-604EA937C1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8504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E8CD0CA-B14A-246E-A8FE-6672002D0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1429F-63DE-C14C-BE9F-4A2D49091D09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27EFCF1-C373-9775-3C5B-EF25A8726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6BDFA22-FEE0-3C4D-8A65-736FA316563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526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4CA24E9-E06B-5BCD-AF6E-34D424A40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E3B0D-1B10-7D4E-8A82-1573A701B9D6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1EC2508-AC31-BD9B-C6E3-565D3FA7AB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2F19A99-F8EF-6546-9C98-8BFA6AC2E80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632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8823C4-D545-EBE7-0DEF-15EF60A1A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3EE0F-66D9-B14F-A4B0-A25CC2ACF80B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2A547-5C46-ACB5-E8AF-0856EBBB6FC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0212150-C5C8-674B-B514-AC64F812069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7104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7CCD6D4-0E5A-6091-E37D-1C5237B51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DB877-40BA-AF40-BB06-0B432383429C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ECB6DA-77F0-E622-8B64-CF84470B20A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2E649F-5BB8-A14F-9E51-BD2F1C13CCC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0192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99CC3-DC7B-408B-91A4-8948D8920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8B36B-8C27-0C4B-A201-F5C4F30AB91F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D7A78D6-EC2C-2164-C46B-E926F069F4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51C876C-AB59-994B-8D65-090B6E55B37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9474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15F7B-10CF-D218-BBFE-550DC328C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013A9-40C7-D14F-A8BD-193186919D48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B37F1C4-5CF5-8274-3E72-7B231B4A86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7DCCC5A-245A-7F42-8FE3-0B8EF09CAC3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4916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750C0EFC-5E76-26F6-01BF-2CDA1075FB6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A38795D-D086-35C8-FC27-DD255EA6894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2A28F52-DCCC-A84B-BD18-43C32D98E2E5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0CA23FC-D2EE-5843-828A-B879F5C432DA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73" r:id="rId3"/>
    <p:sldLayoutId id="2147483874" r:id="rId4"/>
    <p:sldLayoutId id="2147483875" r:id="rId5"/>
    <p:sldLayoutId id="2147483876" r:id="rId6"/>
    <p:sldLayoutId id="2147483877" r:id="rId7"/>
    <p:sldLayoutId id="2147483878" r:id="rId8"/>
    <p:sldLayoutId id="2147483879" r:id="rId9"/>
    <p:sldLayoutId id="2147483880" r:id="rId10"/>
    <p:sldLayoutId id="214748388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>
            <a:extLst>
              <a:ext uri="{FF2B5EF4-FFF2-40B4-BE49-F238E27FC236}">
                <a16:creationId xmlns:a16="http://schemas.microsoft.com/office/drawing/2014/main" id="{A399C26D-3D5A-0BD2-6339-6F8F7BCC5A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5362" name="Subtitle 4">
            <a:extLst>
              <a:ext uri="{FF2B5EF4-FFF2-40B4-BE49-F238E27FC236}">
                <a16:creationId xmlns:a16="http://schemas.microsoft.com/office/drawing/2014/main" id="{AB035180-7891-E007-A27A-DEE8140148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1413" y="2081213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WEEK 1</a:t>
            </a:r>
          </a:p>
          <a:p>
            <a:pPr eaLnBrk="1" hangingPunct="1"/>
            <a:r>
              <a:rPr lang="en-US" altLang="en-US" sz="2800" i="1">
                <a:solidFill>
                  <a:schemeClr val="tx1"/>
                </a:solidFill>
              </a:rPr>
              <a:t>Introduction to the Module</a:t>
            </a:r>
            <a:endParaRPr lang="en-GB" altLang="en-US" sz="2800" i="1">
              <a:solidFill>
                <a:schemeClr val="tx1"/>
              </a:solidFill>
            </a:endParaRP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15364" name="Slide Number Placeholder 5">
            <a:extLst>
              <a:ext uri="{FF2B5EF4-FFF2-40B4-BE49-F238E27FC236}">
                <a16:creationId xmlns:a16="http://schemas.microsoft.com/office/drawing/2014/main" id="{B7BBD24F-2DB5-79A6-A052-DD640297C5F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FEFB3C-56E4-FD45-97B0-09B1D7ACE89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810481C3-A873-B1AD-1DC0-5291EEFED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B4314-86BD-0048-BE20-46DA60052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1401763"/>
            <a:ext cx="8229600" cy="3916362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400" i="1" dirty="0"/>
              <a:t>By the end of this session you should be aware of:</a:t>
            </a:r>
          </a:p>
          <a:p>
            <a:pPr eaLnBrk="1" hangingPunct="1">
              <a:defRPr/>
            </a:pPr>
            <a:r>
              <a:rPr lang="en-GB" sz="2400" dirty="0"/>
              <a:t>Guidelines for classroom management </a:t>
            </a:r>
          </a:p>
          <a:p>
            <a:pPr eaLnBrk="1" hangingPunct="1">
              <a:defRPr/>
            </a:pPr>
            <a:r>
              <a:rPr lang="en-GB" sz="2400" dirty="0"/>
              <a:t>The aims and learning outcomes of the module </a:t>
            </a:r>
          </a:p>
          <a:p>
            <a:pPr eaLnBrk="1" hangingPunct="1">
              <a:defRPr/>
            </a:pPr>
            <a:r>
              <a:rPr lang="en-GB" sz="2400" dirty="0"/>
              <a:t>Programme Outline</a:t>
            </a:r>
          </a:p>
          <a:p>
            <a:pPr eaLnBrk="1" hangingPunct="1">
              <a:defRPr/>
            </a:pPr>
            <a:r>
              <a:rPr lang="en-GB" sz="2400" dirty="0"/>
              <a:t>Assessment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50123B-3595-9D42-8BDC-3774B6708D3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16388" name="Slide Number Placeholder 5">
            <a:extLst>
              <a:ext uri="{FF2B5EF4-FFF2-40B4-BE49-F238E27FC236}">
                <a16:creationId xmlns:a16="http://schemas.microsoft.com/office/drawing/2014/main" id="{17CF0317-99D0-34EE-C0AE-56F0BC959A9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E430667-0732-5941-AC15-8ED0A3AF4EE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66B8D83E-C0AF-EC48-900C-1415911C9F36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604838" y="1412875"/>
            <a:ext cx="7704137" cy="5761038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You are required to attend all the classes</a:t>
            </a:r>
          </a:p>
          <a:p>
            <a:pPr>
              <a:defRPr/>
            </a:pPr>
            <a:r>
              <a:rPr lang="en-GB" sz="2400" dirty="0"/>
              <a:t>Students will be marked LATE if </a:t>
            </a:r>
            <a:r>
              <a:rPr lang="en-GB" sz="2400" b="1" dirty="0"/>
              <a:t>arriving</a:t>
            </a:r>
            <a:r>
              <a:rPr lang="en-GB" sz="2400" dirty="0"/>
              <a:t> between 10 to 40 minutes after the beginning of their class. OR if</a:t>
            </a:r>
            <a:r>
              <a:rPr lang="en-GB" sz="2400" b="1" dirty="0"/>
              <a:t> leaving </a:t>
            </a:r>
            <a:r>
              <a:rPr lang="en-GB" sz="2400" dirty="0"/>
              <a:t>a class between 10 to 40 minutes before the end.</a:t>
            </a:r>
          </a:p>
          <a:p>
            <a:pPr>
              <a:defRPr/>
            </a:pPr>
            <a:r>
              <a:rPr lang="en-GB" sz="2400" dirty="0"/>
              <a:t>Two late marks will be treated as an ABSENT mark.</a:t>
            </a:r>
          </a:p>
          <a:p>
            <a:pPr>
              <a:defRPr/>
            </a:pPr>
            <a:r>
              <a:rPr lang="en-GB" sz="2400" dirty="0"/>
              <a:t>If your attendance mark is incorrect, only the </a:t>
            </a:r>
            <a:r>
              <a:rPr lang="en-GB" sz="2400" b="1" dirty="0"/>
              <a:t>lecturer</a:t>
            </a:r>
            <a:r>
              <a:rPr lang="en-GB" sz="2400" dirty="0"/>
              <a:t> can ask Student Services to change the mark.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</p:txBody>
      </p:sp>
      <p:sp>
        <p:nvSpPr>
          <p:cNvPr id="17410" name="Rectangle 1026">
            <a:extLst>
              <a:ext uri="{FF2B5EF4-FFF2-40B4-BE49-F238E27FC236}">
                <a16:creationId xmlns:a16="http://schemas.microsoft.com/office/drawing/2014/main" id="{791F7E8D-E044-551A-2FC0-554C091CADC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3429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Important - Attendance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DFD1EF-780F-D040-9015-D6158BA6F8D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17412" name="Slide Number Placeholder 2">
            <a:extLst>
              <a:ext uri="{FF2B5EF4-FFF2-40B4-BE49-F238E27FC236}">
                <a16:creationId xmlns:a16="http://schemas.microsoft.com/office/drawing/2014/main" id="{90AA8DBE-967F-8655-7BB3-2D8C61BEF16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17A238E-E0D1-9345-A1F0-DBA3680CB8E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051C6A3C-733D-245E-8C81-03FF3C6B2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Example: Class starts at 9.00am</a:t>
            </a:r>
            <a:br>
              <a:rPr lang="en-GB" altLang="en-US" b="1" dirty="0"/>
            </a:br>
            <a:endParaRPr lang="en-GB" alt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9B477-02E8-AB45-A9D3-EA1B856AF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Student arrives at 9.05 - full attendance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Student arrives at 9.20 – marked as late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Student arrives at 9.45 – marked as absent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NOTE: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dirty="0"/>
              <a:t>Same rules if you leave early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2E13C1-8E9D-E64D-A547-17E32BB1E06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18436" name="Slide Number Placeholder 5">
            <a:extLst>
              <a:ext uri="{FF2B5EF4-FFF2-40B4-BE49-F238E27FC236}">
                <a16:creationId xmlns:a16="http://schemas.microsoft.com/office/drawing/2014/main" id="{CD6C5579-123B-ED91-A550-45EFD16692C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7B079B-00FF-A64A-B0EC-8124AFD480A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97F0A816-ACDB-CBFA-7B0A-BC78CF4E6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Important</a:t>
            </a:r>
          </a:p>
        </p:txBody>
      </p:sp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F87893F3-8CF4-2C2C-12D9-3CD46072C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325" y="1341438"/>
            <a:ext cx="8229600" cy="391636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You MUST stay connected for the entire session</a:t>
            </a:r>
          </a:p>
          <a:p>
            <a:pPr eaLnBrk="1" hangingPunct="1"/>
            <a:r>
              <a:rPr lang="en-GB" altLang="en-US" sz="2400" dirty="0"/>
              <a:t>Prepare in advance – look at Moodle before the class starts</a:t>
            </a:r>
          </a:p>
          <a:p>
            <a:pPr eaLnBrk="1" hangingPunct="1"/>
            <a:r>
              <a:rPr lang="en-GB" altLang="en-US" sz="2400" dirty="0"/>
              <a:t>Make notes during the session</a:t>
            </a:r>
          </a:p>
          <a:p>
            <a:pPr eaLnBrk="1" hangingPunct="1"/>
            <a:r>
              <a:rPr lang="en-GB" altLang="en-US" sz="2400" dirty="0"/>
              <a:t>Correspondence – name, student number, module – make sure you check your TSD email frequently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1D327-2BDA-984D-8CFD-5B5AD8676EE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19460" name="Slide Number Placeholder 5">
            <a:extLst>
              <a:ext uri="{FF2B5EF4-FFF2-40B4-BE49-F238E27FC236}">
                <a16:creationId xmlns:a16="http://schemas.microsoft.com/office/drawing/2014/main" id="{0704570B-EACE-1C23-C422-6A1F4A4F0F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CDA2A5F-57C4-A140-9B85-A42B2C4085B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026">
            <a:extLst>
              <a:ext uri="{FF2B5EF4-FFF2-40B4-BE49-F238E27FC236}">
                <a16:creationId xmlns:a16="http://schemas.microsoft.com/office/drawing/2014/main" id="{FEAFCAB2-73A1-5309-1496-82C739C20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Teaching and Learning</a:t>
            </a:r>
          </a:p>
        </p:txBody>
      </p:sp>
      <p:sp>
        <p:nvSpPr>
          <p:cNvPr id="17410" name="Rectangle 1027">
            <a:extLst>
              <a:ext uri="{FF2B5EF4-FFF2-40B4-BE49-F238E27FC236}">
                <a16:creationId xmlns:a16="http://schemas.microsoft.com/office/drawing/2014/main" id="{FC41746A-5CA1-6D7B-1253-1E4CD48B8E0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417638"/>
            <a:ext cx="8229600" cy="3916362"/>
          </a:xfrm>
        </p:spPr>
        <p:txBody>
          <a:bodyPr/>
          <a:lstStyle/>
          <a:p>
            <a:pPr>
              <a:buFont typeface="Wingdings 3" pitchFamily="2" charset="2"/>
              <a:buNone/>
            </a:pPr>
            <a:r>
              <a:rPr lang="en-GB" altLang="en-US" sz="2300" b="1" dirty="0"/>
              <a:t>Mixture of:</a:t>
            </a:r>
          </a:p>
          <a:p>
            <a:pPr lvl="1"/>
            <a:r>
              <a:rPr lang="en-GB" altLang="en-US" sz="2400" dirty="0"/>
              <a:t>Lectures</a:t>
            </a:r>
          </a:p>
          <a:p>
            <a:pPr lvl="1"/>
            <a:r>
              <a:rPr lang="en-GB" altLang="en-US" sz="2400" dirty="0"/>
              <a:t>Seminars</a:t>
            </a:r>
          </a:p>
          <a:p>
            <a:pPr lvl="1"/>
            <a:r>
              <a:rPr lang="en-GB" altLang="en-US" sz="2400" dirty="0"/>
              <a:t>Discussions </a:t>
            </a:r>
          </a:p>
          <a:p>
            <a:pPr lvl="1"/>
            <a:r>
              <a:rPr lang="en-GB" altLang="en-US" sz="2400" dirty="0"/>
              <a:t>Group work</a:t>
            </a:r>
          </a:p>
          <a:p>
            <a:pPr lvl="1"/>
            <a:r>
              <a:rPr lang="en-GB" altLang="en-US" sz="2400" dirty="0"/>
              <a:t>Pair work</a:t>
            </a:r>
          </a:p>
          <a:p>
            <a:pPr lvl="1"/>
            <a:r>
              <a:rPr lang="en-GB" altLang="en-US" sz="2400" dirty="0"/>
              <a:t>Case studies</a:t>
            </a:r>
          </a:p>
        </p:txBody>
      </p:sp>
      <p:pic>
        <p:nvPicPr>
          <p:cNvPr id="20483" name="Picture 2">
            <a:extLst>
              <a:ext uri="{FF2B5EF4-FFF2-40B4-BE49-F238E27FC236}">
                <a16:creationId xmlns:a16="http://schemas.microsoft.com/office/drawing/2014/main" id="{E0FE5A4C-1064-FF21-E5C0-3D61B32A5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1657350"/>
            <a:ext cx="1368425" cy="1366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4" name="Picture 3">
            <a:extLst>
              <a:ext uri="{FF2B5EF4-FFF2-40B4-BE49-F238E27FC236}">
                <a16:creationId xmlns:a16="http://schemas.microsoft.com/office/drawing/2014/main" id="{6A18EADF-AB6A-09BC-508F-5304788EC2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1920875"/>
            <a:ext cx="1879600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4">
            <a:extLst>
              <a:ext uri="{FF2B5EF4-FFF2-40B4-BE49-F238E27FC236}">
                <a16:creationId xmlns:a16="http://schemas.microsoft.com/office/drawing/2014/main" id="{EA604668-3571-309E-D1C7-8983C13A9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3490913"/>
            <a:ext cx="1651000" cy="1231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10C09078-0AE3-157D-27DD-326B5B187D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Resources</a:t>
            </a:r>
            <a:endParaRPr lang="en-GB" altLang="en-US" b="1" dirty="0"/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DBAD96B3-29B0-B249-B9E5-39687FB864CE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55650" y="1600200"/>
            <a:ext cx="7473950" cy="3916363"/>
          </a:xfrm>
        </p:spPr>
        <p:txBody>
          <a:bodyPr/>
          <a:lstStyle/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r>
              <a:rPr lang="en-GB" altLang="en-US" sz="2400" dirty="0"/>
              <a:t>All resources and teaching materials  available to you on Moodle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Important – </a:t>
            </a:r>
            <a:r>
              <a:rPr lang="en-GB" altLang="en-US" sz="2400" b="1" dirty="0"/>
              <a:t>Prepare</a:t>
            </a:r>
            <a:r>
              <a:rPr lang="en-GB" altLang="en-US" sz="2400" dirty="0"/>
              <a:t> - Check the Lesson schedule before coming to class</a:t>
            </a:r>
            <a:endParaRPr lang="en-GB" altLang="en-US" sz="4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8618BA-60DD-0641-941D-70EEA2602A2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101D040-07EB-4244-BDC1-1D0A8A056BF4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21508" name="Slide Number Placeholder 2">
            <a:extLst>
              <a:ext uri="{FF2B5EF4-FFF2-40B4-BE49-F238E27FC236}">
                <a16:creationId xmlns:a16="http://schemas.microsoft.com/office/drawing/2014/main" id="{B0FA2FFB-5805-93C1-AB8A-A0BB23F29C8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6CCD6EE-776E-5B41-9938-AC08661D2CB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>
            <a:extLst>
              <a:ext uri="{FF2B5EF4-FFF2-40B4-BE49-F238E27FC236}">
                <a16:creationId xmlns:a16="http://schemas.microsoft.com/office/drawing/2014/main" id="{F446D197-E12B-47CA-3BF3-C509BDD0D3CF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Essential Reading </a:t>
            </a:r>
          </a:p>
        </p:txBody>
      </p:sp>
      <p:pic>
        <p:nvPicPr>
          <p:cNvPr id="22530" name="Picture 2">
            <a:extLst>
              <a:ext uri="{FF2B5EF4-FFF2-40B4-BE49-F238E27FC236}">
                <a16:creationId xmlns:a16="http://schemas.microsoft.com/office/drawing/2014/main" id="{6D9A4C59-416A-7440-1338-2C119CFAC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" y="1196975"/>
            <a:ext cx="7874000" cy="448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>
            <a:extLst>
              <a:ext uri="{FF2B5EF4-FFF2-40B4-BE49-F238E27FC236}">
                <a16:creationId xmlns:a16="http://schemas.microsoft.com/office/drawing/2014/main" id="{D344A70A-5C47-F978-2BB7-A76CAAAFC571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Aims of the Module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F1DB711D-1F18-4F35-4734-0ABAEB238DBD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457200" y="2205038"/>
            <a:ext cx="8229600" cy="3916362"/>
          </a:xfrm>
        </p:spPr>
        <p:txBody>
          <a:bodyPr/>
          <a:lstStyle/>
          <a:p>
            <a:pPr algn="just" eaLnBrk="1" hangingPunct="1"/>
            <a:r>
              <a:rPr lang="en-GB" altLang="en-US" sz="2400" dirty="0"/>
              <a:t>To develop the student’s knowledge and understanding of the dynamics involved in leading people within an organisational context for the success of a business.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483A6C61-3E33-6218-AA6A-8F9ECA0C0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5158"/>
            <a:ext cx="8229600" cy="563562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Learning Objectives</a:t>
            </a:r>
          </a:p>
        </p:txBody>
      </p:sp>
      <p:sp>
        <p:nvSpPr>
          <p:cNvPr id="24578" name="Content Placeholder 2">
            <a:extLst>
              <a:ext uri="{FF2B5EF4-FFF2-40B4-BE49-F238E27FC236}">
                <a16:creationId xmlns:a16="http://schemas.microsoft.com/office/drawing/2014/main" id="{86BD03B5-F8E9-20DD-9C2E-BE3676362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3916362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2000" i="1" dirty="0"/>
              <a:t>Upon the successful completion of this module, the student should be able to demonstrate the ability to: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z="2000" i="1" dirty="0"/>
          </a:p>
          <a:p>
            <a:pPr marL="0" indent="0" algn="just" eaLnBrk="1" hangingPunct="1">
              <a:buFont typeface="Arial" panose="020B0604020202020204" pitchFamily="34" charset="0"/>
              <a:buNone/>
            </a:pPr>
            <a:r>
              <a:rPr lang="en-GB" altLang="en-US" sz="2000" dirty="0"/>
              <a:t>- Recognise and evaluate the complexities involved in leading and managing people in organisations, and the practical application of Leadership and Management theory and principles;</a:t>
            </a:r>
          </a:p>
          <a:p>
            <a:pPr marL="0" indent="0" algn="just" eaLnBrk="1" hangingPunct="1">
              <a:buFont typeface="Arial" panose="020B0604020202020204" pitchFamily="34" charset="0"/>
              <a:buNone/>
            </a:pPr>
            <a:endParaRPr lang="en-GB" altLang="en-US" sz="2000" dirty="0"/>
          </a:p>
          <a:p>
            <a:pPr marL="0" indent="0" algn="just" eaLnBrk="1" hangingPunct="1">
              <a:buFont typeface="Arial" panose="020B0604020202020204" pitchFamily="34" charset="0"/>
              <a:buNone/>
            </a:pPr>
            <a:r>
              <a:rPr lang="en-GB" altLang="en-US" sz="2000" dirty="0"/>
              <a:t>- Critically evaluate the design and implementation of strategies, which are focused on enhancing the effectiveness of Leaders and Managers, in order to meet current and future organisational needs.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1460BC-341E-954F-8E43-8FC4A0C9082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B8BFC-F469-49D5-A8DD-34268BD84C45}" type="datetime1">
              <a:rPr lang="en-GB" altLang="en-US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24580" name="Slide Number Placeholder 5">
            <a:extLst>
              <a:ext uri="{FF2B5EF4-FFF2-40B4-BE49-F238E27FC236}">
                <a16:creationId xmlns:a16="http://schemas.microsoft.com/office/drawing/2014/main" id="{249B6855-F215-F0B9-8768-EDEE270FCD9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77A0C37-672E-9C4D-BD9B-27016E34056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>
            <a:extLst>
              <a:ext uri="{FF2B5EF4-FFF2-40B4-BE49-F238E27FC236}">
                <a16:creationId xmlns:a16="http://schemas.microsoft.com/office/drawing/2014/main" id="{2237DA48-15E0-2A50-F7EC-7EC0A50EE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1763"/>
            <a:ext cx="8229600" cy="460375"/>
          </a:xfrm>
        </p:spPr>
        <p:txBody>
          <a:bodyPr/>
          <a:lstStyle/>
          <a:p>
            <a:r>
              <a:rPr lang="en-GB" altLang="en-US" sz="3600" b="1" dirty="0"/>
              <a:t>Indicative Content</a:t>
            </a:r>
          </a:p>
        </p:txBody>
      </p:sp>
      <p:sp>
        <p:nvSpPr>
          <p:cNvPr id="25602" name="Content Placeholder 2">
            <a:extLst>
              <a:ext uri="{FF2B5EF4-FFF2-40B4-BE49-F238E27FC236}">
                <a16:creationId xmlns:a16="http://schemas.microsoft.com/office/drawing/2014/main" id="{BA77EE53-B356-5D35-B1AF-695E2284C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3916363"/>
          </a:xfrm>
        </p:spPr>
        <p:txBody>
          <a:bodyPr/>
          <a:lstStyle/>
          <a:p>
            <a:pPr algn="just"/>
            <a:r>
              <a:rPr lang="en-GB" altLang="en-US" sz="2000" dirty="0"/>
              <a:t>The differences between leadership and management, and how this may operate within different organisations.</a:t>
            </a:r>
          </a:p>
          <a:p>
            <a:pPr algn="just"/>
            <a:r>
              <a:rPr lang="en-GB" altLang="en-US" sz="2000" dirty="0"/>
              <a:t>Critical evaluation of models and frameworks of leadership and management: traits, styles , situational, transformational, contingency, and consideration of the appropriateness of each to differing organisational contexts.</a:t>
            </a:r>
          </a:p>
          <a:p>
            <a:pPr algn="just"/>
            <a:r>
              <a:rPr lang="en-GB" altLang="en-US" sz="2000" dirty="0"/>
              <a:t> Power of managers and leaders, and follower expectations.</a:t>
            </a:r>
          </a:p>
          <a:p>
            <a:pPr algn="just"/>
            <a:r>
              <a:rPr lang="en-GB" altLang="en-US" sz="2000" dirty="0"/>
              <a:t> Leading teams and individuals, building and maintaining productive working relationships, inspiring and empowering employees. </a:t>
            </a:r>
          </a:p>
          <a:p>
            <a:pPr algn="just"/>
            <a:r>
              <a:rPr lang="en-GB" altLang="en-US" sz="2000" dirty="0"/>
              <a:t>Contemporary leadership and management development issues. </a:t>
            </a:r>
          </a:p>
          <a:p>
            <a:pPr algn="just"/>
            <a:r>
              <a:rPr lang="en-GB" altLang="en-US" sz="2000" dirty="0"/>
              <a:t>Evaluate different approaches to developing leadership and management skills. </a:t>
            </a:r>
          </a:p>
          <a:p>
            <a:pPr algn="just"/>
            <a:r>
              <a:rPr lang="en-GB" altLang="en-US" sz="2000" dirty="0"/>
              <a:t>Assess the value of management and leadership, and development, to organisational success.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BAE0F-5DD0-7D41-AB84-03F4971F26C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B928F55-FBD3-4C46-B3BC-8DFAF4C671C8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25604" name="Slide Number Placeholder 4">
            <a:extLst>
              <a:ext uri="{FF2B5EF4-FFF2-40B4-BE49-F238E27FC236}">
                <a16:creationId xmlns:a16="http://schemas.microsoft.com/office/drawing/2014/main" id="{B86DFE57-1CDA-2440-148F-A47967D846F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1EB0AEF-8C8E-A945-A100-C9C6D5D05B0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>
            <a:extLst>
              <a:ext uri="{FF2B5EF4-FFF2-40B4-BE49-F238E27FC236}">
                <a16:creationId xmlns:a16="http://schemas.microsoft.com/office/drawing/2014/main" id="{02DDBA29-0D85-1F9F-FD86-0A3C8C623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r>
              <a:rPr lang="en-US" altLang="en-US" sz="3600" b="1" dirty="0"/>
              <a:t>Assessment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74135-7543-6B40-982A-EFDEBB8F0F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28675" name="Slide Number Placeholder 4">
            <a:extLst>
              <a:ext uri="{FF2B5EF4-FFF2-40B4-BE49-F238E27FC236}">
                <a16:creationId xmlns:a16="http://schemas.microsoft.com/office/drawing/2014/main" id="{D0BA0197-4E1A-5A70-87BF-DA5C2D088ACB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A0ED34B-A15A-9647-8C38-6D434F0A46B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982F88-C56D-CE41-81C7-28FDE54DE2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013" y="1700213"/>
            <a:ext cx="7713662" cy="3502025"/>
          </a:xfrm>
          <a:prstGeom prst="rect">
            <a:avLst/>
          </a:prstGeom>
          <a:ln w="9525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1">
            <a:extLst>
              <a:ext uri="{FF2B5EF4-FFF2-40B4-BE49-F238E27FC236}">
                <a16:creationId xmlns:a16="http://schemas.microsoft.com/office/drawing/2014/main" id="{7C3FF550-78A6-B288-6E97-CBFD53C54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ANY QUESTIONS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12D1D-9BDA-9E41-BD5C-CD1AB9240E5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11/02/2024</a:t>
            </a:fld>
            <a:endParaRPr lang="en-GB" altLang="en-US"/>
          </a:p>
        </p:txBody>
      </p:sp>
      <p:sp>
        <p:nvSpPr>
          <p:cNvPr id="29699" name="Slide Number Placeholder 4">
            <a:extLst>
              <a:ext uri="{FF2B5EF4-FFF2-40B4-BE49-F238E27FC236}">
                <a16:creationId xmlns:a16="http://schemas.microsoft.com/office/drawing/2014/main" id="{6F4397C4-1B49-E9C6-61A3-37489D7795B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921D44-F068-E74C-9175-CD555E6B5DBB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578</TotalTime>
  <Words>485</Words>
  <Application>Microsoft Macintosh PowerPoint</Application>
  <PresentationFormat>On-screen Show (4:3)</PresentationFormat>
  <Paragraphs>81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Myriad Pro</vt:lpstr>
      <vt:lpstr>Verdana</vt:lpstr>
      <vt:lpstr>Wingdings 3</vt:lpstr>
      <vt:lpstr>20140311PresentationUWTSDTemplate</vt:lpstr>
      <vt:lpstr>LCBB6003 Leadership and management, theory and practice  </vt:lpstr>
      <vt:lpstr>Lesson Aims</vt:lpstr>
      <vt:lpstr>Important - Attendance  </vt:lpstr>
      <vt:lpstr>Example: Class starts at 9.00am </vt:lpstr>
      <vt:lpstr>Important</vt:lpstr>
      <vt:lpstr>Teaching and Learning</vt:lpstr>
      <vt:lpstr>Resources</vt:lpstr>
      <vt:lpstr>Essential Reading </vt:lpstr>
      <vt:lpstr>Aims of the Module</vt:lpstr>
      <vt:lpstr>Learning Objectives</vt:lpstr>
      <vt:lpstr>Indicative Content</vt:lpstr>
      <vt:lpstr>Assessment </vt:lpstr>
      <vt:lpstr>ANY QUESTIONS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60</cp:revision>
  <cp:lastPrinted>1601-01-01T00:00:00Z</cp:lastPrinted>
  <dcterms:created xsi:type="dcterms:W3CDTF">2002-10-07T19:43:58Z</dcterms:created>
  <dcterms:modified xsi:type="dcterms:W3CDTF">2024-02-11T17:23:30Z</dcterms:modified>
</cp:coreProperties>
</file>