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68" r:id="rId6"/>
    <p:sldId id="278" r:id="rId7"/>
    <p:sldId id="280" r:id="rId8"/>
    <p:sldId id="345" r:id="rId9"/>
    <p:sldId id="355" r:id="rId10"/>
    <p:sldId id="356" r:id="rId11"/>
    <p:sldId id="357" r:id="rId12"/>
    <p:sldId id="358" r:id="rId13"/>
    <p:sldId id="359" r:id="rId14"/>
    <p:sldId id="360" r:id="rId15"/>
    <p:sldId id="340" r:id="rId16"/>
    <p:sldId id="346" r:id="rId17"/>
    <p:sldId id="319" r:id="rId18"/>
    <p:sldId id="361" r:id="rId19"/>
    <p:sldId id="362" r:id="rId20"/>
    <p:sldId id="363" r:id="rId21"/>
    <p:sldId id="368" r:id="rId22"/>
    <p:sldId id="369" r:id="rId23"/>
    <p:sldId id="364" r:id="rId24"/>
    <p:sldId id="365" r:id="rId25"/>
    <p:sldId id="366" r:id="rId26"/>
    <p:sldId id="367" r:id="rId27"/>
    <p:sldId id="370" r:id="rId28"/>
    <p:sldId id="371" r:id="rId29"/>
    <p:sldId id="30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adley, Stephanie" initials="BS" lastIdx="1" clrIdx="0">
    <p:extLst>
      <p:ext uri="{19B8F6BF-5375-455C-9EA6-DF929625EA0E}">
        <p15:presenceInfo xmlns:p15="http://schemas.microsoft.com/office/powerpoint/2012/main" userId="S::s.bradley2@exeter.ac.uk::ca2ca656-e3fd-426a-89bc-218f0ebfefb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88"/>
    <p:restoredTop sz="86442"/>
  </p:normalViewPr>
  <p:slideViewPr>
    <p:cSldViewPr>
      <p:cViewPr varScale="1">
        <p:scale>
          <a:sx n="59" d="100"/>
          <a:sy n="59" d="100"/>
        </p:scale>
        <p:origin x="36" y="726"/>
      </p:cViewPr>
      <p:guideLst>
        <p:guide orient="horz" pos="2160"/>
        <p:guide pos="2880"/>
      </p:guideLst>
    </p:cSldViewPr>
  </p:slideViewPr>
  <p:outlineViewPr>
    <p:cViewPr>
      <p:scale>
        <a:sx n="33" d="100"/>
        <a:sy n="33" d="100"/>
      </p:scale>
      <p:origin x="0" y="-5120"/>
    </p:cViewPr>
  </p:outlineViewPr>
  <p:notesTextViewPr>
    <p:cViewPr>
      <p:scale>
        <a:sx n="1" d="1"/>
        <a:sy n="1" d="1"/>
      </p:scale>
      <p:origin x="0" y="0"/>
    </p:cViewPr>
  </p:notesTextViewPr>
  <p:sorterViewPr>
    <p:cViewPr varScale="1">
      <p:scale>
        <a:sx n="100" d="100"/>
        <a:sy n="100" d="100"/>
      </p:scale>
      <p:origin x="0" y="-10830"/>
    </p:cViewPr>
  </p:sorterViewPr>
  <p:notesViewPr>
    <p:cSldViewPr>
      <p:cViewPr varScale="1">
        <p:scale>
          <a:sx n="69" d="100"/>
          <a:sy n="69" d="100"/>
        </p:scale>
        <p:origin x="1197" y="27"/>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06/07/2021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FCE13B-0AC1-BF4E-AE78-6C47F85A992E}" type="datetimeFigureOut">
              <a:rPr lang="en-GB" smtClean="0"/>
              <a:t>06/07/2021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369AD6-FE78-FF43-93CF-C55F4AFE2516}" type="slidenum">
              <a:rPr lang="en-GB" smtClean="0"/>
              <a:t>‹#›</a:t>
            </a:fld>
            <a:endParaRPr lang="en-GB"/>
          </a:p>
        </p:txBody>
      </p:sp>
    </p:spTree>
    <p:extLst>
      <p:ext uri="{BB962C8B-B14F-4D97-AF65-F5344CB8AC3E}">
        <p14:creationId xmlns:p14="http://schemas.microsoft.com/office/powerpoint/2010/main" val="1480179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369AD6-FE78-FF43-93CF-C55F4AFE2516}" type="slidenum">
              <a:rPr lang="en-GB" smtClean="0"/>
              <a:t>1</a:t>
            </a:fld>
            <a:endParaRPr lang="en-GB"/>
          </a:p>
        </p:txBody>
      </p:sp>
    </p:spTree>
    <p:extLst>
      <p:ext uri="{BB962C8B-B14F-4D97-AF65-F5344CB8AC3E}">
        <p14:creationId xmlns:p14="http://schemas.microsoft.com/office/powerpoint/2010/main" val="691955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369AD6-FE78-FF43-93CF-C55F4AFE2516}" type="slidenum">
              <a:rPr lang="en-GB" smtClean="0"/>
              <a:t>2</a:t>
            </a:fld>
            <a:endParaRPr lang="en-GB"/>
          </a:p>
        </p:txBody>
      </p:sp>
    </p:spTree>
    <p:extLst>
      <p:ext uri="{BB962C8B-B14F-4D97-AF65-F5344CB8AC3E}">
        <p14:creationId xmlns:p14="http://schemas.microsoft.com/office/powerpoint/2010/main" val="16815434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06/07/2021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06/07/2021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fmV0gXpXwDU"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phrasebank.manchester.ac.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scribbr.co.uk/" TargetMode="External"/><Relationship Id="rId2" Type="http://schemas.openxmlformats.org/officeDocument/2006/relationships/hyperlink" Target="https://www.phrasebank.manchester.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861048"/>
            <a:ext cx="7992888" cy="605929"/>
          </a:xfrm>
        </p:spPr>
        <p:txBody>
          <a:bodyPr>
            <a:noAutofit/>
          </a:bodyPr>
          <a:lstStyle/>
          <a:p>
            <a:r>
              <a:rPr lang="en-GB" b="1" i="1" dirty="0">
                <a:solidFill>
                  <a:schemeClr val="bg1"/>
                </a:solidFill>
              </a:rPr>
              <a:t/>
            </a:r>
            <a:br>
              <a:rPr lang="en-GB" b="1" i="1" dirty="0">
                <a:solidFill>
                  <a:schemeClr val="bg1"/>
                </a:solidFill>
              </a:rPr>
            </a:br>
            <a:r>
              <a:rPr lang="en-GB" b="1" i="1" dirty="0" smtClean="0">
                <a:solidFill>
                  <a:schemeClr val="bg1"/>
                </a:solidFill>
              </a:rPr>
              <a:t>International Pre-Masters Course 2021/22</a:t>
            </a:r>
            <a:br>
              <a:rPr lang="en-GB" b="1" i="1" dirty="0" smtClean="0">
                <a:solidFill>
                  <a:schemeClr val="bg1"/>
                </a:solidFill>
              </a:rPr>
            </a:br>
            <a:r>
              <a:rPr lang="en-GB" sz="4000" dirty="0">
                <a:solidFill>
                  <a:schemeClr val="bg1"/>
                </a:solidFill>
              </a:rPr>
              <a:t>Academic Practice for International Postgraduate </a:t>
            </a:r>
            <a:r>
              <a:rPr lang="en-GB" sz="4000" dirty="0" smtClean="0">
                <a:solidFill>
                  <a:schemeClr val="bg1"/>
                </a:solidFill>
              </a:rPr>
              <a:t>Study</a:t>
            </a:r>
            <a:br>
              <a:rPr lang="en-GB" sz="4000" dirty="0" smtClean="0">
                <a:solidFill>
                  <a:schemeClr val="bg1"/>
                </a:solidFill>
              </a:rPr>
            </a:br>
            <a:r>
              <a:rPr lang="en-GB" dirty="0">
                <a:solidFill>
                  <a:schemeClr val="bg1"/>
                </a:solidFill>
              </a:rPr>
              <a:t>WGPM6003</a:t>
            </a:r>
            <a:r>
              <a:rPr lang="en-GB" b="1" i="1" dirty="0">
                <a:solidFill>
                  <a:schemeClr val="bg1"/>
                </a:solidFill>
              </a:rPr>
              <a:t/>
            </a:r>
            <a:br>
              <a:rPr lang="en-GB" b="1" i="1" dirty="0">
                <a:solidFill>
                  <a:schemeClr val="bg1"/>
                </a:solidFill>
              </a:rPr>
            </a:br>
            <a:r>
              <a:rPr lang="en-GB" b="1" i="1" dirty="0">
                <a:solidFill>
                  <a:schemeClr val="bg1"/>
                </a:solidFill>
              </a:rPr>
              <a:t/>
            </a:r>
            <a:br>
              <a:rPr lang="en-GB" b="1" i="1" dirty="0">
                <a:solidFill>
                  <a:schemeClr val="bg1"/>
                </a:solidFill>
              </a:rPr>
            </a:br>
            <a:r>
              <a:rPr lang="en-GB" b="1" i="1" dirty="0">
                <a:solidFill>
                  <a:schemeClr val="bg1"/>
                </a:solidFill>
              </a:rPr>
              <a:t/>
            </a:r>
            <a:br>
              <a:rPr lang="en-GB" b="1" i="1" dirty="0">
                <a:solidFill>
                  <a:schemeClr val="bg1"/>
                </a:solidFill>
              </a:rPr>
            </a:br>
            <a:endParaRPr lang="en-GB" b="1" dirty="0">
              <a:solidFill>
                <a:schemeClr val="bg1"/>
              </a:solidFill>
            </a:endParaRPr>
          </a:p>
        </p:txBody>
      </p:sp>
      <p:sp>
        <p:nvSpPr>
          <p:cNvPr id="4"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29EA7-7342-7A49-B755-8A5CD823666B}"/>
              </a:ext>
            </a:extLst>
          </p:cNvPr>
          <p:cNvSpPr>
            <a:spLocks noGrp="1"/>
          </p:cNvSpPr>
          <p:nvPr>
            <p:ph type="title"/>
          </p:nvPr>
        </p:nvSpPr>
        <p:spPr/>
        <p:txBody>
          <a:bodyPr/>
          <a:lstStyle/>
          <a:p>
            <a:r>
              <a:rPr lang="en-GB" dirty="0"/>
              <a:t>Online Etiquette</a:t>
            </a:r>
          </a:p>
        </p:txBody>
      </p:sp>
      <p:sp>
        <p:nvSpPr>
          <p:cNvPr id="3" name="Content Placeholder 2">
            <a:extLst>
              <a:ext uri="{FF2B5EF4-FFF2-40B4-BE49-F238E27FC236}">
                <a16:creationId xmlns:a16="http://schemas.microsoft.com/office/drawing/2014/main" id="{227F75B8-2B0C-A34A-833B-9A4DDE3EBCA4}"/>
              </a:ext>
            </a:extLst>
          </p:cNvPr>
          <p:cNvSpPr>
            <a:spLocks noGrp="1"/>
          </p:cNvSpPr>
          <p:nvPr>
            <p:ph idx="1"/>
          </p:nvPr>
        </p:nvSpPr>
        <p:spPr/>
        <p:txBody>
          <a:bodyPr>
            <a:normAutofit fontScale="92500" lnSpcReduction="20000"/>
          </a:bodyPr>
          <a:lstStyle/>
          <a:p>
            <a:pPr marL="0" indent="0">
              <a:buNone/>
            </a:pPr>
            <a:endParaRPr lang="en-GB" dirty="0"/>
          </a:p>
          <a:p>
            <a:r>
              <a:rPr lang="en-GB" dirty="0"/>
              <a:t>Punctuality (arrive before the tutor)</a:t>
            </a:r>
          </a:p>
          <a:p>
            <a:r>
              <a:rPr lang="en-GB" dirty="0"/>
              <a:t>Check audio (is your mic working?)</a:t>
            </a:r>
          </a:p>
          <a:p>
            <a:r>
              <a:rPr lang="en-GB" dirty="0"/>
              <a:t>Background (set a neutral background)</a:t>
            </a:r>
          </a:p>
          <a:p>
            <a:r>
              <a:rPr lang="en-GB" dirty="0"/>
              <a:t>Camera On (can we see you?)</a:t>
            </a:r>
          </a:p>
          <a:p>
            <a:r>
              <a:rPr lang="en-GB" dirty="0"/>
              <a:t>Participate (ask and answer questions) </a:t>
            </a:r>
          </a:p>
          <a:p>
            <a:r>
              <a:rPr lang="en-GB" dirty="0"/>
              <a:t>Listen to others (we learn from one another)</a:t>
            </a:r>
          </a:p>
          <a:p>
            <a:r>
              <a:rPr lang="en-GB" dirty="0"/>
              <a:t>Have fun! </a:t>
            </a:r>
            <a:r>
              <a:rPr lang="en-GB" dirty="0" smtClean="0"/>
              <a:t>Relax and join in.</a:t>
            </a:r>
            <a:endParaRPr lang="en-GB" dirty="0"/>
          </a:p>
        </p:txBody>
      </p:sp>
    </p:spTree>
    <p:extLst>
      <p:ext uri="{BB962C8B-B14F-4D97-AF65-F5344CB8AC3E}">
        <p14:creationId xmlns:p14="http://schemas.microsoft.com/office/powerpoint/2010/main" val="3372743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t>Module Introduction – </a:t>
            </a:r>
            <a:br>
              <a:rPr lang="en-GB" sz="2800" dirty="0" smtClean="0"/>
            </a:br>
            <a:r>
              <a:rPr lang="en-GB" sz="2800" dirty="0" smtClean="0"/>
              <a:t>Academic </a:t>
            </a:r>
            <a:r>
              <a:rPr lang="en-GB" sz="2800" dirty="0"/>
              <a:t>Practice for International Postgraduate </a:t>
            </a:r>
            <a:r>
              <a:rPr lang="en-GB" sz="2800" dirty="0" smtClean="0"/>
              <a:t>Study</a:t>
            </a:r>
            <a:endParaRPr lang="en-GB" sz="2800" dirty="0"/>
          </a:p>
        </p:txBody>
      </p:sp>
      <p:sp>
        <p:nvSpPr>
          <p:cNvPr id="3" name="Content Placeholder 2"/>
          <p:cNvSpPr>
            <a:spLocks noGrp="1"/>
          </p:cNvSpPr>
          <p:nvPr>
            <p:ph idx="1"/>
          </p:nvPr>
        </p:nvSpPr>
        <p:spPr/>
        <p:txBody>
          <a:bodyPr>
            <a:normAutofit/>
          </a:bodyPr>
          <a:lstStyle/>
          <a:p>
            <a:pPr marL="0" indent="0">
              <a:buNone/>
            </a:pPr>
            <a:r>
              <a:rPr lang="en-GB" sz="2400" dirty="0" smtClean="0"/>
              <a:t>Aims</a:t>
            </a:r>
            <a:endParaRPr lang="en-GB" sz="2400" dirty="0"/>
          </a:p>
          <a:p>
            <a:r>
              <a:rPr lang="en-GB" sz="2400" dirty="0" smtClean="0"/>
              <a:t>To </a:t>
            </a:r>
            <a:r>
              <a:rPr lang="en-GB" sz="2400" dirty="0"/>
              <a:t>recognise good academic practice and apply skills necessary for Postgraduate study in the educational context of the UK. </a:t>
            </a:r>
            <a:endParaRPr lang="en-GB" sz="2400" dirty="0" smtClean="0"/>
          </a:p>
          <a:p>
            <a:r>
              <a:rPr lang="en-GB" sz="2400" dirty="0" smtClean="0"/>
              <a:t>The </a:t>
            </a:r>
            <a:r>
              <a:rPr lang="en-GB" sz="2400" dirty="0"/>
              <a:t>focus will be on areas related to identifying and following appropriate academic practices and conventions and developing reflective writing skills</a:t>
            </a:r>
          </a:p>
          <a:p>
            <a:pPr marL="0" indent="0">
              <a:buNone/>
            </a:pPr>
            <a:endParaRPr lang="en-GB" dirty="0"/>
          </a:p>
        </p:txBody>
      </p:sp>
    </p:spTree>
    <p:extLst>
      <p:ext uri="{BB962C8B-B14F-4D97-AF65-F5344CB8AC3E}">
        <p14:creationId xmlns:p14="http://schemas.microsoft.com/office/powerpoint/2010/main" val="1988078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Content</a:t>
            </a:r>
            <a:endParaRPr lang="en-GB" dirty="0"/>
          </a:p>
        </p:txBody>
      </p:sp>
      <p:sp>
        <p:nvSpPr>
          <p:cNvPr id="3" name="Content Placeholder 2"/>
          <p:cNvSpPr>
            <a:spLocks noGrp="1"/>
          </p:cNvSpPr>
          <p:nvPr>
            <p:ph idx="1"/>
          </p:nvPr>
        </p:nvSpPr>
        <p:spPr/>
        <p:txBody>
          <a:bodyPr>
            <a:normAutofit fontScale="40000" lnSpcReduction="20000"/>
          </a:bodyPr>
          <a:lstStyle/>
          <a:p>
            <a:pPr lvl="0" hangingPunct="0"/>
            <a:endParaRPr lang="en-GB" dirty="0" smtClean="0"/>
          </a:p>
          <a:p>
            <a:pPr marL="0" lvl="0" indent="0" hangingPunct="0">
              <a:buNone/>
            </a:pPr>
            <a:r>
              <a:rPr lang="en-GB" dirty="0" smtClean="0"/>
              <a:t>TIME MANAGEMENT, MOTIVATION, UNDERSTANDING TURNITIN</a:t>
            </a:r>
            <a:endParaRPr lang="en-GB" dirty="0"/>
          </a:p>
          <a:p>
            <a:pPr lvl="0" hangingPunct="0"/>
            <a:r>
              <a:rPr lang="en-GB" dirty="0"/>
              <a:t>Demonstrating an awareness of assessment deadlines and preparation using </a:t>
            </a:r>
            <a:r>
              <a:rPr lang="en-GB" dirty="0" err="1" smtClean="0"/>
              <a:t>Turnitin</a:t>
            </a:r>
            <a:endParaRPr lang="en-GB" dirty="0" smtClean="0"/>
          </a:p>
          <a:p>
            <a:pPr marL="0" lvl="0" indent="0" hangingPunct="0">
              <a:buNone/>
            </a:pPr>
            <a:endParaRPr lang="en-GB" dirty="0" smtClean="0"/>
          </a:p>
          <a:p>
            <a:pPr marL="0" indent="0" hangingPunct="0">
              <a:buNone/>
            </a:pPr>
            <a:r>
              <a:rPr lang="en-GB" dirty="0"/>
              <a:t>REFERENCING, PARAPHRASING , QUOTATIONS</a:t>
            </a:r>
          </a:p>
          <a:p>
            <a:pPr lvl="0" hangingPunct="0"/>
            <a:r>
              <a:rPr lang="en-GB" dirty="0"/>
              <a:t>Utilising citation and referencing appropriately</a:t>
            </a:r>
          </a:p>
          <a:p>
            <a:pPr marL="0" lvl="0" indent="0" hangingPunct="0">
              <a:buNone/>
            </a:pPr>
            <a:endParaRPr lang="en-GB" b="1" dirty="0"/>
          </a:p>
          <a:p>
            <a:pPr marL="0" lvl="0" indent="0" hangingPunct="0">
              <a:buNone/>
            </a:pPr>
            <a:r>
              <a:rPr lang="en-GB" dirty="0" smtClean="0"/>
              <a:t>PREPARATION FOR OUTPUT, READING AND NOTE TAKING</a:t>
            </a:r>
            <a:r>
              <a:rPr lang="en-GB" dirty="0"/>
              <a:t> </a:t>
            </a:r>
            <a:endParaRPr lang="en-GB" dirty="0" smtClean="0"/>
          </a:p>
          <a:p>
            <a:pPr hangingPunct="0"/>
            <a:r>
              <a:rPr lang="en-GB" dirty="0"/>
              <a:t>Accessing all library provision </a:t>
            </a:r>
            <a:r>
              <a:rPr lang="en-GB" dirty="0" smtClean="0"/>
              <a:t>effectively</a:t>
            </a:r>
            <a:endParaRPr lang="en-GB" dirty="0"/>
          </a:p>
          <a:p>
            <a:pPr lvl="0" hangingPunct="0"/>
            <a:r>
              <a:rPr lang="en-GB" dirty="0"/>
              <a:t>Developing reading comprehension strategies in conjunction with </a:t>
            </a:r>
            <a:r>
              <a:rPr lang="en-GB" dirty="0" smtClean="0"/>
              <a:t>note-taking</a:t>
            </a:r>
            <a:endParaRPr lang="en-GB" dirty="0"/>
          </a:p>
          <a:p>
            <a:pPr lvl="0" hangingPunct="0"/>
            <a:r>
              <a:rPr lang="en-GB" dirty="0"/>
              <a:t>Improving reading fluency and </a:t>
            </a:r>
            <a:r>
              <a:rPr lang="en-GB" dirty="0" smtClean="0"/>
              <a:t>speed</a:t>
            </a:r>
          </a:p>
          <a:p>
            <a:pPr marL="0" lvl="0" indent="0" hangingPunct="0">
              <a:buNone/>
            </a:pPr>
            <a:endParaRPr lang="en-GB" dirty="0" smtClean="0"/>
          </a:p>
          <a:p>
            <a:pPr marL="0" lvl="0" indent="0" hangingPunct="0">
              <a:buNone/>
            </a:pPr>
            <a:r>
              <a:rPr lang="en-GB" b="1" dirty="0" smtClean="0"/>
              <a:t>OUTPUT, ACADEMIC WRITING </a:t>
            </a:r>
            <a:endParaRPr lang="en-GB" b="1" dirty="0"/>
          </a:p>
          <a:p>
            <a:pPr hangingPunct="0"/>
            <a:r>
              <a:rPr lang="en-GB" b="1" dirty="0" smtClean="0"/>
              <a:t>Producing </a:t>
            </a:r>
            <a:r>
              <a:rPr lang="en-GB" b="1" dirty="0"/>
              <a:t>summaries of extended </a:t>
            </a:r>
            <a:r>
              <a:rPr lang="en-GB" b="1" dirty="0" smtClean="0"/>
              <a:t>texts</a:t>
            </a:r>
            <a:endParaRPr lang="en-GB" b="1" dirty="0"/>
          </a:p>
          <a:p>
            <a:pPr lvl="0" hangingPunct="0"/>
            <a:r>
              <a:rPr lang="en-GB" b="1" dirty="0"/>
              <a:t>Examine paragraph structure and cohesion between </a:t>
            </a:r>
            <a:r>
              <a:rPr lang="en-GB" b="1" dirty="0" smtClean="0"/>
              <a:t>paragraphs</a:t>
            </a:r>
            <a:endParaRPr lang="en-GB" b="1" dirty="0"/>
          </a:p>
          <a:p>
            <a:pPr lvl="0" hangingPunct="0"/>
            <a:r>
              <a:rPr lang="en-GB" b="1" dirty="0"/>
              <a:t>P</a:t>
            </a:r>
            <a:r>
              <a:rPr lang="en-GB" b="1" dirty="0" smtClean="0"/>
              <a:t>roofreading </a:t>
            </a:r>
            <a:r>
              <a:rPr lang="en-GB" b="1" dirty="0"/>
              <a:t>and editing skills</a:t>
            </a:r>
          </a:p>
          <a:p>
            <a:pPr marL="0" indent="0" hangingPunct="0">
              <a:buNone/>
            </a:pPr>
            <a:r>
              <a:rPr lang="en-GB" dirty="0"/>
              <a:t> </a:t>
            </a:r>
            <a:endParaRPr lang="en-GB" b="1" dirty="0"/>
          </a:p>
          <a:p>
            <a:pPr marL="0" indent="0" hangingPunct="0">
              <a:buNone/>
            </a:pPr>
            <a:r>
              <a:rPr lang="en-GB" b="1" dirty="0"/>
              <a:t> </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4128" y="3789040"/>
            <a:ext cx="3315922" cy="1865759"/>
          </a:xfrm>
          <a:prstGeom prst="rect">
            <a:avLst/>
          </a:prstGeom>
        </p:spPr>
      </p:pic>
    </p:spTree>
    <p:extLst>
      <p:ext uri="{BB962C8B-B14F-4D97-AF65-F5344CB8AC3E}">
        <p14:creationId xmlns:p14="http://schemas.microsoft.com/office/powerpoint/2010/main" val="27407498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Warm Up and </a:t>
            </a:r>
            <a:r>
              <a:rPr lang="en-GB" dirty="0" smtClean="0"/>
              <a:t>R</a:t>
            </a:r>
            <a:r>
              <a:rPr lang="en-GB" dirty="0" smtClean="0"/>
              <a:t>ecap: Time Management </a:t>
            </a:r>
            <a:endParaRPr lang="en-GB" dirty="0"/>
          </a:p>
        </p:txBody>
      </p:sp>
      <p:sp>
        <p:nvSpPr>
          <p:cNvPr id="5" name="Content Placeholder 4"/>
          <p:cNvSpPr>
            <a:spLocks noGrp="1"/>
          </p:cNvSpPr>
          <p:nvPr>
            <p:ph sz="half" idx="1"/>
          </p:nvPr>
        </p:nvSpPr>
        <p:spPr/>
        <p:txBody>
          <a:bodyPr/>
          <a:lstStyle/>
          <a:p>
            <a:endParaRPr lang="en-GB"/>
          </a:p>
        </p:txBody>
      </p:sp>
      <p:sp>
        <p:nvSpPr>
          <p:cNvPr id="6" name="Content Placeholder 5"/>
          <p:cNvSpPr>
            <a:spLocks noGrp="1"/>
          </p:cNvSpPr>
          <p:nvPr>
            <p:ph sz="half" idx="2"/>
          </p:nvPr>
        </p:nvSpPr>
        <p:spPr/>
        <p:txBody>
          <a:bodyPr/>
          <a:lstStyle/>
          <a:p>
            <a:r>
              <a:rPr lang="en-GB" dirty="0" smtClean="0"/>
              <a:t>Watch the video</a:t>
            </a:r>
          </a:p>
          <a:p>
            <a:r>
              <a:rPr lang="en-GB" dirty="0" smtClean="0"/>
              <a:t>Complete the cloze exercise in word</a:t>
            </a:r>
            <a:endParaRPr lang="en-GB" dirty="0"/>
          </a:p>
        </p:txBody>
      </p:sp>
      <p:sp>
        <p:nvSpPr>
          <p:cNvPr id="3" name="Action Button: Movie 2">
            <a:hlinkClick r:id="rId2" highlightClick="1"/>
          </p:cNvPr>
          <p:cNvSpPr/>
          <p:nvPr/>
        </p:nvSpPr>
        <p:spPr>
          <a:xfrm>
            <a:off x="1115616" y="1916832"/>
            <a:ext cx="1440160" cy="1872208"/>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5368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Writing the main body of the literature review</a:t>
            </a:r>
            <a:endParaRPr lang="en-GB" dirty="0"/>
          </a:p>
        </p:txBody>
      </p:sp>
      <p:pic>
        <p:nvPicPr>
          <p:cNvPr id="5" name="Content Placeholder 4" descr="It’s That Time Again"/>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248694"/>
            <a:ext cx="4038600" cy="2692400"/>
          </a:xfrm>
        </p:spPr>
      </p:pic>
      <p:sp>
        <p:nvSpPr>
          <p:cNvPr id="4" name="Content Placeholder 3"/>
          <p:cNvSpPr>
            <a:spLocks noGrp="1"/>
          </p:cNvSpPr>
          <p:nvPr>
            <p:ph sz="half" idx="2"/>
          </p:nvPr>
        </p:nvSpPr>
        <p:spPr/>
        <p:txBody>
          <a:bodyPr>
            <a:normAutofit lnSpcReduction="10000"/>
          </a:bodyPr>
          <a:lstStyle/>
          <a:p>
            <a:r>
              <a:rPr lang="en-GB" dirty="0" smtClean="0"/>
              <a:t>Remind yourselves of time management strategies, use the </a:t>
            </a:r>
            <a:r>
              <a:rPr lang="en-GB" dirty="0" err="1" smtClean="0"/>
              <a:t>padlet</a:t>
            </a:r>
            <a:r>
              <a:rPr lang="en-GB" dirty="0" smtClean="0"/>
              <a:t> to give your ideas</a:t>
            </a:r>
          </a:p>
          <a:p>
            <a:r>
              <a:rPr lang="en-GB" dirty="0" smtClean="0"/>
              <a:t>Look at your literature review outline</a:t>
            </a:r>
          </a:p>
          <a:p>
            <a:r>
              <a:rPr lang="en-GB" dirty="0" smtClean="0"/>
              <a:t>What are your main points?</a:t>
            </a:r>
            <a:endParaRPr lang="en-GB" dirty="0"/>
          </a:p>
        </p:txBody>
      </p:sp>
    </p:spTree>
    <p:extLst>
      <p:ext uri="{BB962C8B-B14F-4D97-AF65-F5344CB8AC3E}">
        <p14:creationId xmlns:p14="http://schemas.microsoft.com/office/powerpoint/2010/main" val="1724142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Structure</a:t>
            </a:r>
            <a:endParaRPr lang="en-GB" dirty="0"/>
          </a:p>
        </p:txBody>
      </p:sp>
      <p:pic>
        <p:nvPicPr>
          <p:cNvPr id="1036" name="Picture 12" descr="Visual search query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3" y="1268760"/>
            <a:ext cx="7705636" cy="407079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2195736" y="5369568"/>
            <a:ext cx="1944216" cy="369332"/>
          </a:xfrm>
          <a:prstGeom prst="rect">
            <a:avLst/>
          </a:prstGeom>
          <a:noFill/>
        </p:spPr>
        <p:txBody>
          <a:bodyPr wrap="square" rtlCol="0">
            <a:spAutoFit/>
          </a:bodyPr>
          <a:lstStyle/>
          <a:p>
            <a:r>
              <a:rPr lang="en-GB" dirty="0" smtClean="0"/>
              <a:t>Brown, 2019</a:t>
            </a:r>
            <a:endParaRPr lang="en-GB" dirty="0"/>
          </a:p>
        </p:txBody>
      </p:sp>
    </p:spTree>
    <p:extLst>
      <p:ext uri="{BB962C8B-B14F-4D97-AF65-F5344CB8AC3E}">
        <p14:creationId xmlns:p14="http://schemas.microsoft.com/office/powerpoint/2010/main" val="4275215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news</a:t>
            </a:r>
            <a:endParaRPr lang="en-GB" dirty="0"/>
          </a:p>
        </p:txBody>
      </p:sp>
      <p:sp>
        <p:nvSpPr>
          <p:cNvPr id="3" name="Content Placeholder 2"/>
          <p:cNvSpPr>
            <a:spLocks noGrp="1"/>
          </p:cNvSpPr>
          <p:nvPr>
            <p:ph idx="1"/>
          </p:nvPr>
        </p:nvSpPr>
        <p:spPr/>
        <p:txBody>
          <a:bodyPr/>
          <a:lstStyle/>
          <a:p>
            <a:r>
              <a:rPr lang="en-GB" dirty="0" smtClean="0"/>
              <a:t>You have already done the first draft of your introduction</a:t>
            </a:r>
          </a:p>
          <a:p>
            <a:r>
              <a:rPr lang="en-GB" dirty="0" smtClean="0"/>
              <a:t>You have already done most of your reading</a:t>
            </a:r>
          </a:p>
          <a:p>
            <a:r>
              <a:rPr lang="en-GB" dirty="0" smtClean="0"/>
              <a:t>You are about half way through!</a:t>
            </a:r>
            <a:endParaRPr lang="en-GB" dirty="0"/>
          </a:p>
        </p:txBody>
      </p:sp>
      <p:pic>
        <p:nvPicPr>
          <p:cNvPr id="4" name="Picture 3" descr="Blog: The 'Well Done' Pill — People Matter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4653136"/>
            <a:ext cx="2715771" cy="1527621"/>
          </a:xfrm>
          <a:prstGeom prst="rect">
            <a:avLst/>
          </a:prstGeom>
        </p:spPr>
      </p:pic>
    </p:spTree>
    <p:extLst>
      <p:ext uri="{BB962C8B-B14F-4D97-AF65-F5344CB8AC3E}">
        <p14:creationId xmlns:p14="http://schemas.microsoft.com/office/powerpoint/2010/main" val="3099084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much time/work have you left?</a:t>
            </a:r>
            <a:endParaRPr lang="en-GB" dirty="0"/>
          </a:p>
        </p:txBody>
      </p:sp>
      <p:sp>
        <p:nvSpPr>
          <p:cNvPr id="3" name="Content Placeholder 2"/>
          <p:cNvSpPr>
            <a:spLocks noGrp="1"/>
          </p:cNvSpPr>
          <p:nvPr>
            <p:ph idx="1"/>
          </p:nvPr>
        </p:nvSpPr>
        <p:spPr/>
        <p:txBody>
          <a:bodyPr/>
          <a:lstStyle/>
          <a:p>
            <a:r>
              <a:rPr lang="en-GB" dirty="0" smtClean="0"/>
              <a:t>Check your planner/diary</a:t>
            </a:r>
          </a:p>
          <a:p>
            <a:r>
              <a:rPr lang="en-GB" dirty="0" smtClean="0"/>
              <a:t>Check the word count</a:t>
            </a:r>
          </a:p>
          <a:p>
            <a:r>
              <a:rPr lang="en-GB" dirty="0" smtClean="0"/>
              <a:t>Check the submission date</a:t>
            </a:r>
          </a:p>
          <a:p>
            <a:r>
              <a:rPr lang="en-GB" dirty="0" smtClean="0"/>
              <a:t>Do the maths and divide the rest of your time into the following sections:</a:t>
            </a:r>
            <a:endParaRPr lang="en-GB" dirty="0"/>
          </a:p>
        </p:txBody>
      </p:sp>
    </p:spTree>
    <p:extLst>
      <p:ext uri="{BB962C8B-B14F-4D97-AF65-F5344CB8AC3E}">
        <p14:creationId xmlns:p14="http://schemas.microsoft.com/office/powerpoint/2010/main" val="4087832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Dividing your time and work</a:t>
            </a:r>
            <a:endParaRPr lang="en-GB" dirty="0"/>
          </a:p>
        </p:txBody>
      </p:sp>
      <p:sp>
        <p:nvSpPr>
          <p:cNvPr id="3" name="Content Placeholder 2"/>
          <p:cNvSpPr>
            <a:spLocks noGrp="1"/>
          </p:cNvSpPr>
          <p:nvPr>
            <p:ph idx="1"/>
          </p:nvPr>
        </p:nvSpPr>
        <p:spPr/>
        <p:txBody>
          <a:bodyPr/>
          <a:lstStyle/>
          <a:p>
            <a:pPr marL="0" indent="0">
              <a:buNone/>
            </a:pPr>
            <a:r>
              <a:rPr lang="en-GB" dirty="0" smtClean="0"/>
              <a:t>You have ______ weeks until submission date</a:t>
            </a:r>
          </a:p>
          <a:p>
            <a:pPr marL="0" indent="0">
              <a:buNone/>
            </a:pPr>
            <a:r>
              <a:rPr lang="en-GB" dirty="0" smtClean="0">
                <a:solidFill>
                  <a:schemeClr val="accent5">
                    <a:lumMod val="50000"/>
                  </a:schemeClr>
                </a:solidFill>
              </a:rPr>
              <a:t>Section 1: You have _______ words left to write:  70%</a:t>
            </a:r>
          </a:p>
          <a:p>
            <a:pPr marL="0" indent="0">
              <a:buNone/>
            </a:pPr>
            <a:r>
              <a:rPr lang="en-GB" dirty="0" smtClean="0">
                <a:solidFill>
                  <a:schemeClr val="accent5">
                    <a:lumMod val="50000"/>
                  </a:schemeClr>
                </a:solidFill>
              </a:rPr>
              <a:t>Section 2: You need to proofread, edit and redraft all your work: 30%</a:t>
            </a:r>
            <a:endParaRPr lang="en-GB" dirty="0">
              <a:solidFill>
                <a:schemeClr val="accent5">
                  <a:lumMod val="50000"/>
                </a:schemeClr>
              </a:solidFill>
            </a:endParaRPr>
          </a:p>
        </p:txBody>
      </p:sp>
    </p:spTree>
    <p:extLst>
      <p:ext uri="{BB962C8B-B14F-4D97-AF65-F5344CB8AC3E}">
        <p14:creationId xmlns:p14="http://schemas.microsoft.com/office/powerpoint/2010/main" val="1838087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a:xfrm>
            <a:off x="457200" y="1268761"/>
            <a:ext cx="8229600" cy="2952328"/>
          </a:xfrm>
        </p:spPr>
        <p:txBody>
          <a:bodyPr/>
          <a:lstStyle/>
          <a:p>
            <a:r>
              <a:rPr lang="en-GB" dirty="0" smtClean="0"/>
              <a:t>Take 10 minutes to make a plan that will work for you allocating the time left to each main point in your literature review, and your conclusion, as well as proofreading and editing your work.</a:t>
            </a:r>
            <a:endParaRPr lang="en-GB" dirty="0"/>
          </a:p>
        </p:txBody>
      </p:sp>
      <p:pic>
        <p:nvPicPr>
          <p:cNvPr id="4" name="Picture 3" descr="File:Time-Allocation.pn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20072" y="3356992"/>
            <a:ext cx="3179555" cy="2137532"/>
          </a:xfrm>
          <a:prstGeom prst="rect">
            <a:avLst/>
          </a:prstGeom>
        </p:spPr>
      </p:pic>
    </p:spTree>
    <p:extLst>
      <p:ext uri="{BB962C8B-B14F-4D97-AF65-F5344CB8AC3E}">
        <p14:creationId xmlns:p14="http://schemas.microsoft.com/office/powerpoint/2010/main" val="299409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a:t>
            </a:r>
            <a:r>
              <a:rPr lang="en-GB" dirty="0" err="1" smtClean="0"/>
              <a:t>Phrasebank</a:t>
            </a:r>
            <a:endParaRPr lang="en-GB" dirty="0"/>
          </a:p>
        </p:txBody>
      </p:sp>
      <p:sp>
        <p:nvSpPr>
          <p:cNvPr id="3" name="Content Placeholder 2"/>
          <p:cNvSpPr>
            <a:spLocks noGrp="1"/>
          </p:cNvSpPr>
          <p:nvPr>
            <p:ph idx="1"/>
          </p:nvPr>
        </p:nvSpPr>
        <p:spPr>
          <a:xfrm>
            <a:off x="251520" y="1600201"/>
            <a:ext cx="8435280" cy="3917032"/>
          </a:xfrm>
        </p:spPr>
        <p:txBody>
          <a:bodyPr/>
          <a:lstStyle/>
          <a:p>
            <a:r>
              <a:rPr lang="en-GB" dirty="0">
                <a:hlinkClick r:id="rId2"/>
              </a:rPr>
              <a:t>https://www.phrasebank.manchester.ac.uk</a:t>
            </a:r>
            <a:r>
              <a:rPr lang="en-GB" dirty="0" smtClean="0">
                <a:hlinkClick r:id="rId2"/>
              </a:rPr>
              <a:t>/</a:t>
            </a:r>
            <a:endParaRPr lang="en-GB" dirty="0" smtClean="0"/>
          </a:p>
          <a:p>
            <a:endParaRPr lang="en-GB" dirty="0"/>
          </a:p>
          <a:p>
            <a:r>
              <a:rPr lang="en-GB" dirty="0" smtClean="0"/>
              <a:t>This will be a valuable language resource for your writing.</a:t>
            </a:r>
            <a:endParaRPr lang="en-GB" dirty="0"/>
          </a:p>
        </p:txBody>
      </p:sp>
    </p:spTree>
    <p:extLst>
      <p:ext uri="{BB962C8B-B14F-4D97-AF65-F5344CB8AC3E}">
        <p14:creationId xmlns:p14="http://schemas.microsoft.com/office/powerpoint/2010/main" val="1357813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normAutofit fontScale="90000"/>
          </a:bodyPr>
          <a:lstStyle/>
          <a:p>
            <a:r>
              <a:rPr lang="en-GB" dirty="0"/>
              <a:t>Step 5: Write your literature review</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Like </a:t>
            </a:r>
            <a:r>
              <a:rPr lang="en-GB" dirty="0"/>
              <a:t>any other academic text, your literature review should have </a:t>
            </a:r>
            <a:endParaRPr lang="en-GB" dirty="0" smtClean="0"/>
          </a:p>
          <a:p>
            <a:pPr marL="514350" indent="-514350">
              <a:buFont typeface="+mj-lt"/>
              <a:buAutoNum type="arabicPeriod"/>
            </a:pPr>
            <a:r>
              <a:rPr lang="en-GB" dirty="0" smtClean="0"/>
              <a:t>an</a:t>
            </a:r>
            <a:r>
              <a:rPr lang="en-GB" dirty="0"/>
              <a:t> </a:t>
            </a:r>
            <a:r>
              <a:rPr lang="en-GB" dirty="0" smtClean="0"/>
              <a:t>introduction </a:t>
            </a:r>
          </a:p>
          <a:p>
            <a:pPr marL="514350" indent="-514350">
              <a:buFont typeface="+mj-lt"/>
              <a:buAutoNum type="arabicPeriod"/>
            </a:pPr>
            <a:r>
              <a:rPr lang="en-GB" b="1" dirty="0" smtClean="0"/>
              <a:t>a </a:t>
            </a:r>
            <a:r>
              <a:rPr lang="en-GB" b="1" dirty="0"/>
              <a:t>main </a:t>
            </a:r>
            <a:r>
              <a:rPr lang="en-GB" b="1" dirty="0" smtClean="0"/>
              <a:t>body </a:t>
            </a:r>
          </a:p>
          <a:p>
            <a:pPr marL="514350" indent="-514350">
              <a:buFont typeface="+mj-lt"/>
              <a:buAutoNum type="arabicPeriod"/>
            </a:pPr>
            <a:r>
              <a:rPr lang="en-GB" dirty="0" smtClean="0"/>
              <a:t>and </a:t>
            </a:r>
            <a:r>
              <a:rPr lang="en-GB" dirty="0"/>
              <a:t>a </a:t>
            </a:r>
            <a:r>
              <a:rPr lang="en-GB" dirty="0" smtClean="0"/>
              <a:t>conclusion </a:t>
            </a:r>
          </a:p>
          <a:p>
            <a:pPr marL="0" indent="0">
              <a:buNone/>
            </a:pPr>
            <a:r>
              <a:rPr lang="en-GB" dirty="0" smtClean="0"/>
              <a:t>What </a:t>
            </a:r>
            <a:r>
              <a:rPr lang="en-GB" dirty="0"/>
              <a:t>you include in each depends on the objective of your literature review.</a:t>
            </a:r>
          </a:p>
          <a:p>
            <a:endParaRPr lang="en-GB" dirty="0"/>
          </a:p>
        </p:txBody>
      </p:sp>
      <p:pic>
        <p:nvPicPr>
          <p:cNvPr id="4" name="Picture 3" descr="Developing an Outline – The Scholarship of Writing in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4052" y="2348880"/>
            <a:ext cx="2196915" cy="2276872"/>
          </a:xfrm>
          <a:prstGeom prst="rect">
            <a:avLst/>
          </a:prstGeom>
        </p:spPr>
      </p:pic>
      <p:sp>
        <p:nvSpPr>
          <p:cNvPr id="5" name="TextBox 4"/>
          <p:cNvSpPr txBox="1"/>
          <p:nvPr/>
        </p:nvSpPr>
        <p:spPr>
          <a:xfrm>
            <a:off x="3563888" y="5316642"/>
            <a:ext cx="3096344" cy="646331"/>
          </a:xfrm>
          <a:prstGeom prst="rect">
            <a:avLst/>
          </a:prstGeom>
          <a:noFill/>
        </p:spPr>
        <p:txBody>
          <a:bodyPr wrap="square" rtlCol="0">
            <a:spAutoFit/>
          </a:bodyPr>
          <a:lstStyle/>
          <a:p>
            <a:r>
              <a:rPr lang="en-GB" dirty="0"/>
              <a:t>(Mc </a:t>
            </a:r>
            <a:r>
              <a:rPr lang="en-GB" dirty="0" smtClean="0"/>
              <a:t>Combes</a:t>
            </a:r>
            <a:r>
              <a:rPr lang="en-GB" dirty="0"/>
              <a:t>, 2021)</a:t>
            </a:r>
          </a:p>
          <a:p>
            <a:endParaRPr lang="en-GB" dirty="0"/>
          </a:p>
        </p:txBody>
      </p:sp>
    </p:spTree>
    <p:extLst>
      <p:ext uri="{BB962C8B-B14F-4D97-AF65-F5344CB8AC3E}">
        <p14:creationId xmlns:p14="http://schemas.microsoft.com/office/powerpoint/2010/main" val="225072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Free stock photo of break time"/>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46895" y="274638"/>
            <a:ext cx="7647864" cy="5098577"/>
          </a:xfrm>
        </p:spPr>
      </p:pic>
    </p:spTree>
    <p:extLst>
      <p:ext uri="{BB962C8B-B14F-4D97-AF65-F5344CB8AC3E}">
        <p14:creationId xmlns:p14="http://schemas.microsoft.com/office/powerpoint/2010/main" val="4285011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Writing the body of an essay</a:t>
            </a:r>
            <a:br>
              <a:rPr lang="en-GB" b="1" dirty="0"/>
            </a:br>
            <a:endParaRPr lang="en-GB" dirty="0"/>
          </a:p>
        </p:txBody>
      </p:sp>
      <p:sp>
        <p:nvSpPr>
          <p:cNvPr id="3" name="Content Placeholder 2"/>
          <p:cNvSpPr>
            <a:spLocks noGrp="1"/>
          </p:cNvSpPr>
          <p:nvPr>
            <p:ph idx="1"/>
          </p:nvPr>
        </p:nvSpPr>
        <p:spPr>
          <a:xfrm>
            <a:off x="457200" y="980728"/>
            <a:ext cx="8229600" cy="4536505"/>
          </a:xfrm>
        </p:spPr>
        <p:txBody>
          <a:bodyPr>
            <a:normAutofit fontScale="70000" lnSpcReduction="20000"/>
          </a:bodyPr>
          <a:lstStyle/>
          <a:p>
            <a:pPr marL="0" indent="0">
              <a:buNone/>
            </a:pPr>
            <a:r>
              <a:rPr lang="en-GB" dirty="0"/>
              <a:t>The body is the longest part of an essay. This is where you lead the reader through your ideas, elaborating arguments and evidence for your thesis. The body is always divided into paragraphs.</a:t>
            </a:r>
          </a:p>
          <a:p>
            <a:pPr marL="0" indent="0">
              <a:buNone/>
            </a:pPr>
            <a:r>
              <a:rPr lang="en-GB" dirty="0"/>
              <a:t>You can work through the body in </a:t>
            </a:r>
            <a:r>
              <a:rPr lang="en-GB" dirty="0" smtClean="0"/>
              <a:t>four </a:t>
            </a:r>
            <a:r>
              <a:rPr lang="en-GB" dirty="0"/>
              <a:t>main stages</a:t>
            </a:r>
            <a:r>
              <a:rPr lang="en-GB" dirty="0" smtClean="0"/>
              <a:t>:</a:t>
            </a:r>
          </a:p>
          <a:p>
            <a:pPr marL="0" indent="0">
              <a:buNone/>
            </a:pPr>
            <a:endParaRPr lang="en-GB" dirty="0"/>
          </a:p>
          <a:p>
            <a:r>
              <a:rPr lang="en-GB" dirty="0"/>
              <a:t>Create an </a:t>
            </a:r>
            <a:r>
              <a:rPr lang="en-GB" b="1" dirty="0"/>
              <a:t>outline</a:t>
            </a:r>
            <a:r>
              <a:rPr lang="en-GB" dirty="0"/>
              <a:t> of what you want to say and in what order</a:t>
            </a:r>
            <a:r>
              <a:rPr lang="en-GB" dirty="0" smtClean="0"/>
              <a:t>.</a:t>
            </a:r>
          </a:p>
          <a:p>
            <a:endParaRPr lang="en-GB" dirty="0"/>
          </a:p>
          <a:p>
            <a:r>
              <a:rPr lang="en-GB" dirty="0"/>
              <a:t>Write a </a:t>
            </a:r>
            <a:r>
              <a:rPr lang="en-GB" b="1" dirty="0"/>
              <a:t>first draft</a:t>
            </a:r>
            <a:r>
              <a:rPr lang="en-GB" dirty="0"/>
              <a:t> to get your main ideas down on paper</a:t>
            </a:r>
            <a:r>
              <a:rPr lang="en-GB" dirty="0" smtClean="0"/>
              <a:t>.</a:t>
            </a:r>
          </a:p>
          <a:p>
            <a:endParaRPr lang="en-GB" dirty="0"/>
          </a:p>
          <a:p>
            <a:r>
              <a:rPr lang="en-GB" dirty="0"/>
              <a:t>Write a </a:t>
            </a:r>
            <a:r>
              <a:rPr lang="en-GB" b="1" dirty="0"/>
              <a:t>second draft</a:t>
            </a:r>
            <a:r>
              <a:rPr lang="en-GB" dirty="0"/>
              <a:t> to clarify your arguments and make sure everything fits together</a:t>
            </a:r>
            <a:r>
              <a:rPr lang="en-GB" dirty="0" smtClean="0"/>
              <a:t>. This includes proofreading</a:t>
            </a:r>
          </a:p>
          <a:p>
            <a:endParaRPr lang="en-GB" dirty="0" smtClean="0"/>
          </a:p>
          <a:p>
            <a:r>
              <a:rPr lang="en-GB" dirty="0" smtClean="0"/>
              <a:t>A </a:t>
            </a:r>
            <a:r>
              <a:rPr lang="en-GB" b="1" dirty="0" smtClean="0"/>
              <a:t>final draft </a:t>
            </a:r>
            <a:r>
              <a:rPr lang="en-GB" dirty="0" smtClean="0"/>
              <a:t>where you proofread and tidy it up.</a:t>
            </a:r>
            <a:endParaRPr lang="en-GB" dirty="0"/>
          </a:p>
          <a:p>
            <a:endParaRPr lang="en-GB" dirty="0"/>
          </a:p>
        </p:txBody>
      </p:sp>
      <p:sp>
        <p:nvSpPr>
          <p:cNvPr id="4" name="TextBox 3"/>
          <p:cNvSpPr txBox="1"/>
          <p:nvPr/>
        </p:nvSpPr>
        <p:spPr>
          <a:xfrm>
            <a:off x="3923928" y="5332567"/>
            <a:ext cx="2520280" cy="369332"/>
          </a:xfrm>
          <a:prstGeom prst="rect">
            <a:avLst/>
          </a:prstGeom>
          <a:noFill/>
        </p:spPr>
        <p:txBody>
          <a:bodyPr wrap="square" rtlCol="0">
            <a:spAutoFit/>
          </a:bodyPr>
          <a:lstStyle/>
          <a:p>
            <a:r>
              <a:rPr lang="en-GB" dirty="0" smtClean="0"/>
              <a:t>(Bryson, 2014)</a:t>
            </a:r>
            <a:endParaRPr lang="en-GB" dirty="0"/>
          </a:p>
        </p:txBody>
      </p:sp>
    </p:spTree>
    <p:extLst>
      <p:ext uri="{BB962C8B-B14F-4D97-AF65-F5344CB8AC3E}">
        <p14:creationId xmlns:p14="http://schemas.microsoft.com/office/powerpoint/2010/main" val="1867137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sp>
        <p:nvSpPr>
          <p:cNvPr id="3" name="Content Placeholder 2"/>
          <p:cNvSpPr>
            <a:spLocks noGrp="1"/>
          </p:cNvSpPr>
          <p:nvPr>
            <p:ph idx="1"/>
          </p:nvPr>
        </p:nvSpPr>
        <p:spPr>
          <a:xfrm>
            <a:off x="107504" y="1124744"/>
            <a:ext cx="8928992" cy="4392489"/>
          </a:xfrm>
        </p:spPr>
        <p:txBody>
          <a:bodyPr>
            <a:normAutofit fontScale="70000" lnSpcReduction="20000"/>
          </a:bodyPr>
          <a:lstStyle/>
          <a:p>
            <a:pPr marL="0" indent="0">
              <a:buNone/>
            </a:pPr>
            <a:endParaRPr lang="en-GB" b="1" dirty="0"/>
          </a:p>
          <a:p>
            <a:r>
              <a:rPr lang="en-GB" dirty="0"/>
              <a:t>Before you start, make a rough outline that sketches out the main points you want to make and the order you’ll make them in. This can help you remember how each part of the essay should relate to the other parts</a:t>
            </a:r>
            <a:r>
              <a:rPr lang="en-GB" dirty="0" smtClean="0"/>
              <a:t>.</a:t>
            </a:r>
          </a:p>
          <a:p>
            <a:endParaRPr lang="en-GB" dirty="0"/>
          </a:p>
          <a:p>
            <a:r>
              <a:rPr lang="en-GB" dirty="0"/>
              <a:t>However, remember that </a:t>
            </a:r>
            <a:r>
              <a:rPr lang="en-GB" b="1" dirty="0"/>
              <a:t>the outline isn’t </a:t>
            </a:r>
            <a:r>
              <a:rPr lang="en-GB" b="1" dirty="0" smtClean="0"/>
              <a:t>fixed</a:t>
            </a:r>
            <a:r>
              <a:rPr lang="en-GB" b="1" dirty="0"/>
              <a:t> </a:t>
            </a:r>
            <a:r>
              <a:rPr lang="en-GB" dirty="0"/>
              <a:t>– don’t be afraid to change the organization if necessary. </a:t>
            </a:r>
            <a:endParaRPr lang="en-GB" dirty="0" smtClean="0"/>
          </a:p>
          <a:p>
            <a:endParaRPr lang="en-GB" dirty="0"/>
          </a:p>
          <a:p>
            <a:r>
              <a:rPr lang="en-GB" dirty="0"/>
              <a:t>While you’re writing a certain section, if you come up with an idea for something elsewhere in the essay, take a few moments to add to your outline or make notes on your </a:t>
            </a:r>
            <a:r>
              <a:rPr lang="en-GB" dirty="0" smtClean="0"/>
              <a:t>organisational </a:t>
            </a:r>
            <a:r>
              <a:rPr lang="en-GB" dirty="0"/>
              <a:t>plans.</a:t>
            </a:r>
          </a:p>
          <a:p>
            <a:endParaRPr lang="en-GB" dirty="0"/>
          </a:p>
        </p:txBody>
      </p:sp>
    </p:spTree>
    <p:extLst>
      <p:ext uri="{BB962C8B-B14F-4D97-AF65-F5344CB8AC3E}">
        <p14:creationId xmlns:p14="http://schemas.microsoft.com/office/powerpoint/2010/main" val="572838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First draft</a:t>
            </a:r>
            <a:endParaRPr lang="en-GB" dirty="0"/>
          </a:p>
        </p:txBody>
      </p:sp>
      <p:sp>
        <p:nvSpPr>
          <p:cNvPr id="3" name="Content Placeholder 2"/>
          <p:cNvSpPr>
            <a:spLocks noGrp="1"/>
          </p:cNvSpPr>
          <p:nvPr>
            <p:ph idx="1"/>
          </p:nvPr>
        </p:nvSpPr>
        <p:spPr/>
        <p:txBody>
          <a:bodyPr>
            <a:normAutofit/>
          </a:bodyPr>
          <a:lstStyle/>
          <a:p>
            <a:r>
              <a:rPr lang="en-GB" dirty="0"/>
              <a:t>Take a look at your plan for your literature review and begin your first </a:t>
            </a:r>
            <a:r>
              <a:rPr lang="en-GB" dirty="0" smtClean="0"/>
              <a:t>draft</a:t>
            </a:r>
          </a:p>
          <a:p>
            <a:r>
              <a:rPr lang="en-GB" dirty="0" smtClean="0"/>
              <a:t>How many main points do you have and in what order?</a:t>
            </a:r>
          </a:p>
        </p:txBody>
      </p:sp>
    </p:spTree>
    <p:extLst>
      <p:ext uri="{BB962C8B-B14F-4D97-AF65-F5344CB8AC3E}">
        <p14:creationId xmlns:p14="http://schemas.microsoft.com/office/powerpoint/2010/main" val="686034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 sentences</a:t>
            </a:r>
            <a:endParaRPr lang="en-GB" dirty="0"/>
          </a:p>
        </p:txBody>
      </p:sp>
      <p:sp>
        <p:nvSpPr>
          <p:cNvPr id="3" name="Content Placeholder 2"/>
          <p:cNvSpPr>
            <a:spLocks noGrp="1"/>
          </p:cNvSpPr>
          <p:nvPr>
            <p:ph idx="1"/>
          </p:nvPr>
        </p:nvSpPr>
        <p:spPr/>
        <p:txBody>
          <a:bodyPr>
            <a:normAutofit fontScale="92500" lnSpcReduction="20000"/>
          </a:bodyPr>
          <a:lstStyle/>
          <a:p>
            <a:r>
              <a:rPr lang="en-GB" dirty="0"/>
              <a:t>At this stage, you can draft a topic sentence that sums up the main point you want to make in each paragraph. </a:t>
            </a:r>
            <a:endParaRPr lang="en-GB" dirty="0" smtClean="0"/>
          </a:p>
          <a:p>
            <a:r>
              <a:rPr lang="en-GB" dirty="0" smtClean="0"/>
              <a:t>The </a:t>
            </a:r>
            <a:r>
              <a:rPr lang="en-GB" dirty="0"/>
              <a:t>topic sentences should be more specific than the thesis statement, but always clearly related to it</a:t>
            </a:r>
            <a:r>
              <a:rPr lang="en-GB" dirty="0" smtClean="0"/>
              <a:t>.</a:t>
            </a:r>
          </a:p>
          <a:p>
            <a:r>
              <a:rPr lang="en-GB" dirty="0" smtClean="0"/>
              <a:t>Topic sentences will help you to create the logical structure of your literature review/essay</a:t>
            </a:r>
            <a:endParaRPr lang="en-GB" dirty="0"/>
          </a:p>
        </p:txBody>
      </p:sp>
    </p:spTree>
    <p:extLst>
      <p:ext uri="{BB962C8B-B14F-4D97-AF65-F5344CB8AC3E}">
        <p14:creationId xmlns:p14="http://schemas.microsoft.com/office/powerpoint/2010/main" val="21661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4704"/>
            <a:ext cx="8229600" cy="652934"/>
          </a:xfrm>
        </p:spPr>
        <p:txBody>
          <a:bodyPr>
            <a:normAutofit fontScale="90000"/>
          </a:bodyPr>
          <a:lstStyle/>
          <a:p>
            <a:r>
              <a:rPr lang="en-GB" dirty="0"/>
              <a:t>Expand with </a:t>
            </a:r>
            <a:r>
              <a:rPr lang="en-GB" dirty="0" smtClean="0"/>
              <a:t>evidence/literature on the topic</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The </a:t>
            </a:r>
            <a:r>
              <a:rPr lang="en-GB" dirty="0"/>
              <a:t>rest of the paragraph should flow logically from the topic sentence, expanding on the point with evidence, examples, or argumentation. This helps keep your paragraphs focused: </a:t>
            </a:r>
            <a:r>
              <a:rPr lang="en-GB" dirty="0" smtClean="0"/>
              <a:t>every source you choose </a:t>
            </a:r>
            <a:r>
              <a:rPr lang="en-GB" dirty="0"/>
              <a:t>should relate to the central idea expressed in the topic sentence.</a:t>
            </a:r>
          </a:p>
          <a:p>
            <a:endParaRPr lang="en-GB" dirty="0"/>
          </a:p>
        </p:txBody>
      </p:sp>
    </p:spTree>
    <p:extLst>
      <p:ext uri="{BB962C8B-B14F-4D97-AF65-F5344CB8AC3E}">
        <p14:creationId xmlns:p14="http://schemas.microsoft.com/office/powerpoint/2010/main" val="2833630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8720"/>
            <a:ext cx="8229600" cy="508918"/>
          </a:xfrm>
        </p:spPr>
        <p:txBody>
          <a:bodyPr>
            <a:normAutofit fontScale="90000"/>
          </a:bodyPr>
          <a:lstStyle/>
          <a:p>
            <a:r>
              <a:rPr lang="en-GB" dirty="0"/>
              <a:t>Avoid </a:t>
            </a:r>
            <a:r>
              <a:rPr lang="en-GB" dirty="0" smtClean="0"/>
              <a:t>perfectionism – using your time wisely</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When </a:t>
            </a:r>
            <a:r>
              <a:rPr lang="en-GB" dirty="0"/>
              <a:t>you’re writing a first draft, it’s important not to get slowed down by small details. Get your ideas down on paper now and perfect them later. If you’re unsatisfied with a word, sentence, or argument, flag it in the draft and revisit it later.</a:t>
            </a:r>
          </a:p>
          <a:p>
            <a:r>
              <a:rPr lang="en-GB" dirty="0" smtClean="0"/>
              <a:t>Once </a:t>
            </a:r>
            <a:r>
              <a:rPr lang="en-GB" dirty="0"/>
              <a:t>you finish the first draft, you will know which sections and paragraphs work and </a:t>
            </a:r>
            <a:r>
              <a:rPr lang="en-GB" dirty="0" smtClean="0"/>
              <a:t>which </a:t>
            </a:r>
            <a:r>
              <a:rPr lang="en-GB" dirty="0"/>
              <a:t>need to be </a:t>
            </a:r>
            <a:r>
              <a:rPr lang="en-GB" dirty="0" smtClean="0"/>
              <a:t>improved. </a:t>
            </a:r>
            <a:r>
              <a:rPr lang="en-GB" dirty="0"/>
              <a:t>It doesn’t make sense to spend time polishing something you might later cut out or revise.</a:t>
            </a:r>
          </a:p>
          <a:p>
            <a:endParaRPr lang="en-GB" dirty="0"/>
          </a:p>
          <a:p>
            <a:endParaRPr lang="en-GB" dirty="0"/>
          </a:p>
        </p:txBody>
      </p:sp>
    </p:spTree>
    <p:extLst>
      <p:ext uri="{BB962C8B-B14F-4D97-AF65-F5344CB8AC3E}">
        <p14:creationId xmlns:p14="http://schemas.microsoft.com/office/powerpoint/2010/main" val="4188332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 draft</a:t>
            </a:r>
            <a:endParaRPr lang="en-GB" dirty="0"/>
          </a:p>
        </p:txBody>
      </p:sp>
      <p:sp>
        <p:nvSpPr>
          <p:cNvPr id="3" name="Content Placeholder 2"/>
          <p:cNvSpPr>
            <a:spLocks noGrp="1"/>
          </p:cNvSpPr>
          <p:nvPr>
            <p:ph idx="1"/>
          </p:nvPr>
        </p:nvSpPr>
        <p:spPr/>
        <p:txBody>
          <a:bodyPr/>
          <a:lstStyle/>
          <a:p>
            <a:pPr marL="0" indent="0">
              <a:buNone/>
            </a:pPr>
            <a:endParaRPr lang="en-GB" b="1" dirty="0"/>
          </a:p>
          <a:p>
            <a:r>
              <a:rPr lang="en-GB" dirty="0"/>
              <a:t>Working on the second draft means </a:t>
            </a:r>
            <a:r>
              <a:rPr lang="en-GB" dirty="0" smtClean="0"/>
              <a:t>evaluating what you have written </a:t>
            </a:r>
            <a:r>
              <a:rPr lang="en-GB" dirty="0"/>
              <a:t>and rewriting it when necessary. </a:t>
            </a:r>
            <a:endParaRPr lang="en-GB" dirty="0" smtClean="0"/>
          </a:p>
          <a:p>
            <a:r>
              <a:rPr lang="en-GB" dirty="0" smtClean="0"/>
              <a:t>You’ll </a:t>
            </a:r>
            <a:r>
              <a:rPr lang="en-GB" dirty="0"/>
              <a:t>likely end up cutting some parts of the essay and adding new ones.</a:t>
            </a:r>
          </a:p>
          <a:p>
            <a:endParaRPr lang="en-GB" dirty="0"/>
          </a:p>
        </p:txBody>
      </p:sp>
    </p:spTree>
    <p:extLst>
      <p:ext uri="{BB962C8B-B14F-4D97-AF65-F5344CB8AC3E}">
        <p14:creationId xmlns:p14="http://schemas.microsoft.com/office/powerpoint/2010/main" val="1178555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8720"/>
            <a:ext cx="8229600" cy="508918"/>
          </a:xfrm>
        </p:spPr>
        <p:txBody>
          <a:bodyPr>
            <a:normAutofit fontScale="90000"/>
          </a:bodyPr>
          <a:lstStyle/>
          <a:p>
            <a:r>
              <a:rPr lang="en-GB" dirty="0"/>
              <a:t>Check your ideas against your </a:t>
            </a:r>
            <a:r>
              <a:rPr lang="en-GB" dirty="0" smtClean="0"/>
              <a:t>thesis/focus</a:t>
            </a:r>
            <a:r>
              <a:rPr lang="en-GB" b="1" dirty="0"/>
              <a:t/>
            </a:r>
            <a:br>
              <a:rPr lang="en-GB" b="1" dirty="0"/>
            </a:br>
            <a:endParaRPr lang="en-GB" dirty="0"/>
          </a:p>
        </p:txBody>
      </p:sp>
      <p:sp>
        <p:nvSpPr>
          <p:cNvPr id="3" name="Content Placeholder 2"/>
          <p:cNvSpPr>
            <a:spLocks noGrp="1"/>
          </p:cNvSpPr>
          <p:nvPr>
            <p:ph idx="1"/>
          </p:nvPr>
        </p:nvSpPr>
        <p:spPr>
          <a:xfrm>
            <a:off x="457200" y="1600201"/>
            <a:ext cx="8686800" cy="3917032"/>
          </a:xfrm>
        </p:spPr>
        <p:txBody>
          <a:bodyPr>
            <a:normAutofit fontScale="77500" lnSpcReduction="20000"/>
          </a:bodyPr>
          <a:lstStyle/>
          <a:p>
            <a:pPr marL="0" indent="0">
              <a:buNone/>
            </a:pPr>
            <a:r>
              <a:rPr lang="en-GB" dirty="0" smtClean="0"/>
              <a:t>Everything </a:t>
            </a:r>
            <a:r>
              <a:rPr lang="en-GB" dirty="0"/>
              <a:t>you write should be driven by your </a:t>
            </a:r>
            <a:r>
              <a:rPr lang="en-GB" dirty="0" smtClean="0"/>
              <a:t>focus. </a:t>
            </a:r>
            <a:r>
              <a:rPr lang="en-GB" dirty="0"/>
              <a:t>Looking at each piece of information or </a:t>
            </a:r>
            <a:r>
              <a:rPr lang="en-GB" dirty="0" smtClean="0"/>
              <a:t>argumentation</a:t>
            </a:r>
            <a:r>
              <a:rPr lang="en-GB" dirty="0"/>
              <a:t>:</a:t>
            </a:r>
            <a:endParaRPr lang="en-GB" dirty="0"/>
          </a:p>
          <a:p>
            <a:r>
              <a:rPr lang="en-GB" dirty="0"/>
              <a:t>Does the reader need to know this in order to understand or accept my thesis?</a:t>
            </a:r>
          </a:p>
          <a:p>
            <a:r>
              <a:rPr lang="en-GB" dirty="0"/>
              <a:t>Does this give evidence for my thesis?</a:t>
            </a:r>
          </a:p>
          <a:p>
            <a:r>
              <a:rPr lang="en-GB" dirty="0"/>
              <a:t>Does this explain the reasoning behind my thesis?</a:t>
            </a:r>
          </a:p>
          <a:p>
            <a:r>
              <a:rPr lang="en-GB" dirty="0"/>
              <a:t>Does this show something about the consequences or importance of my thesis?</a:t>
            </a:r>
          </a:p>
          <a:p>
            <a:r>
              <a:rPr lang="en-GB" b="1" dirty="0"/>
              <a:t>If you can’t answer yes to any of these questions, reconsider whether it’s relevant enough to include.</a:t>
            </a:r>
          </a:p>
          <a:p>
            <a:endParaRPr lang="en-GB" dirty="0"/>
          </a:p>
        </p:txBody>
      </p:sp>
      <p:sp>
        <p:nvSpPr>
          <p:cNvPr id="4" name="TextBox 3"/>
          <p:cNvSpPr txBox="1"/>
          <p:nvPr/>
        </p:nvSpPr>
        <p:spPr>
          <a:xfrm>
            <a:off x="3131840" y="5301208"/>
            <a:ext cx="2016224" cy="369332"/>
          </a:xfrm>
          <a:prstGeom prst="rect">
            <a:avLst/>
          </a:prstGeom>
          <a:noFill/>
        </p:spPr>
        <p:txBody>
          <a:bodyPr wrap="square" rtlCol="0">
            <a:spAutoFit/>
          </a:bodyPr>
          <a:lstStyle/>
          <a:p>
            <a:r>
              <a:rPr lang="en-GB" dirty="0" smtClean="0"/>
              <a:t>Bryson, 2014</a:t>
            </a:r>
            <a:endParaRPr lang="en-GB" dirty="0"/>
          </a:p>
        </p:txBody>
      </p:sp>
    </p:spTree>
    <p:extLst>
      <p:ext uri="{BB962C8B-B14F-4D97-AF65-F5344CB8AC3E}">
        <p14:creationId xmlns:p14="http://schemas.microsoft.com/office/powerpoint/2010/main" val="661885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Watch out for weak points</a:t>
            </a:r>
            <a:endParaRPr lang="en-GB" dirty="0"/>
          </a:p>
        </p:txBody>
      </p:sp>
      <p:sp>
        <p:nvSpPr>
          <p:cNvPr id="3" name="Content Placeholder 2"/>
          <p:cNvSpPr>
            <a:spLocks noGrp="1"/>
          </p:cNvSpPr>
          <p:nvPr>
            <p:ph idx="1"/>
          </p:nvPr>
        </p:nvSpPr>
        <p:spPr/>
        <p:txBody>
          <a:bodyPr/>
          <a:lstStyle/>
          <a:p>
            <a:r>
              <a:rPr lang="en-GB" dirty="0" smtClean="0"/>
              <a:t>Weak or no evidence</a:t>
            </a:r>
          </a:p>
          <a:p>
            <a:r>
              <a:rPr lang="en-GB" dirty="0" smtClean="0"/>
              <a:t>Not on focus</a:t>
            </a:r>
          </a:p>
          <a:p>
            <a:r>
              <a:rPr lang="en-GB" dirty="0" smtClean="0"/>
              <a:t>Contradicts itself</a:t>
            </a:r>
          </a:p>
          <a:p>
            <a:r>
              <a:rPr lang="en-GB" dirty="0" smtClean="0"/>
              <a:t>Does not add to the review</a:t>
            </a:r>
          </a:p>
          <a:p>
            <a:r>
              <a:rPr lang="en-GB" dirty="0" smtClean="0"/>
              <a:t>Paragraphs don’t flow logically</a:t>
            </a:r>
            <a:endParaRPr lang="en-GB" dirty="0"/>
          </a:p>
        </p:txBody>
      </p:sp>
    </p:spTree>
    <p:extLst>
      <p:ext uri="{BB962C8B-B14F-4D97-AF65-F5344CB8AC3E}">
        <p14:creationId xmlns:p14="http://schemas.microsoft.com/office/powerpoint/2010/main" val="1968706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draft</a:t>
            </a:r>
            <a:endParaRPr lang="en-GB" dirty="0"/>
          </a:p>
        </p:txBody>
      </p:sp>
      <p:sp>
        <p:nvSpPr>
          <p:cNvPr id="3" name="Content Placeholder 2"/>
          <p:cNvSpPr>
            <a:spLocks noGrp="1"/>
          </p:cNvSpPr>
          <p:nvPr>
            <p:ph idx="1"/>
          </p:nvPr>
        </p:nvSpPr>
        <p:spPr/>
        <p:txBody>
          <a:bodyPr/>
          <a:lstStyle/>
          <a:p>
            <a:r>
              <a:rPr lang="en-GB" dirty="0" smtClean="0"/>
              <a:t>Check for spelling, grammar, punctuation and referencing errors.</a:t>
            </a:r>
          </a:p>
          <a:p>
            <a:r>
              <a:rPr lang="en-GB" dirty="0" smtClean="0"/>
              <a:t>Check alignment, font, font size, colour, line spacing for consistency</a:t>
            </a:r>
          </a:p>
          <a:p>
            <a:r>
              <a:rPr lang="en-GB" dirty="0" smtClean="0"/>
              <a:t>This is also a very important part of any academic work before submitting</a:t>
            </a:r>
            <a:endParaRPr lang="en-GB" dirty="0"/>
          </a:p>
        </p:txBody>
      </p:sp>
    </p:spTree>
    <p:extLst>
      <p:ext uri="{BB962C8B-B14F-4D97-AF65-F5344CB8AC3E}">
        <p14:creationId xmlns:p14="http://schemas.microsoft.com/office/powerpoint/2010/main" val="768088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Wait, what about the conclusion?</a:t>
            </a:r>
            <a:endParaRPr lang="en-GB" dirty="0"/>
          </a:p>
        </p:txBody>
      </p:sp>
      <p:sp>
        <p:nvSpPr>
          <p:cNvPr id="3" name="Content Placeholder 2"/>
          <p:cNvSpPr>
            <a:spLocks noGrp="1"/>
          </p:cNvSpPr>
          <p:nvPr>
            <p:ph sz="half" idx="1"/>
          </p:nvPr>
        </p:nvSpPr>
        <p:spPr/>
        <p:txBody>
          <a:bodyPr/>
          <a:lstStyle/>
          <a:p>
            <a:pPr marL="0" indent="0">
              <a:buNone/>
            </a:pPr>
            <a:r>
              <a:rPr lang="en-GB" dirty="0" smtClean="0"/>
              <a:t>Directed study for next week:</a:t>
            </a:r>
          </a:p>
          <a:p>
            <a:r>
              <a:rPr lang="en-GB" dirty="0" smtClean="0"/>
              <a:t>What makes a good conclusion?</a:t>
            </a:r>
          </a:p>
          <a:p>
            <a:r>
              <a:rPr lang="en-GB" dirty="0" smtClean="0"/>
              <a:t>Start writing the first draft of your literature review</a:t>
            </a:r>
            <a:endParaRPr lang="en-GB" dirty="0"/>
          </a:p>
        </p:txBody>
      </p:sp>
      <p:sp>
        <p:nvSpPr>
          <p:cNvPr id="5" name="Content Placeholder 4"/>
          <p:cNvSpPr>
            <a:spLocks noGrp="1"/>
          </p:cNvSpPr>
          <p:nvPr>
            <p:ph sz="half" idx="2"/>
          </p:nvPr>
        </p:nvSpPr>
        <p:spPr/>
        <p:txBody>
          <a:bodyPr/>
          <a:lstStyle/>
          <a:p>
            <a:endParaRPr lang="en-GB"/>
          </a:p>
        </p:txBody>
      </p:sp>
      <p:pic>
        <p:nvPicPr>
          <p:cNvPr id="4" name="Picture 3" descr="“You may not be there yet. But you’re closer than yesterda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340768"/>
            <a:ext cx="4176464" cy="4176464"/>
          </a:xfrm>
          <a:prstGeom prst="rect">
            <a:avLst/>
          </a:prstGeom>
        </p:spPr>
      </p:pic>
    </p:spTree>
    <p:extLst>
      <p:ext uri="{BB962C8B-B14F-4D97-AF65-F5344CB8AC3E}">
        <p14:creationId xmlns:p14="http://schemas.microsoft.com/office/powerpoint/2010/main" val="509311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References</a:t>
            </a:r>
            <a:endParaRPr lang="en-GB" dirty="0"/>
          </a:p>
        </p:txBody>
      </p:sp>
      <p:sp>
        <p:nvSpPr>
          <p:cNvPr id="3" name="Content Placeholder 2"/>
          <p:cNvSpPr>
            <a:spLocks noGrp="1"/>
          </p:cNvSpPr>
          <p:nvPr>
            <p:ph idx="1"/>
          </p:nvPr>
        </p:nvSpPr>
        <p:spPr>
          <a:xfrm>
            <a:off x="457200" y="1196752"/>
            <a:ext cx="8229600" cy="4320481"/>
          </a:xfrm>
        </p:spPr>
        <p:txBody>
          <a:bodyPr>
            <a:normAutofit fontScale="62500" lnSpcReduction="20000"/>
          </a:bodyPr>
          <a:lstStyle/>
          <a:p>
            <a:pPr marL="0" indent="0">
              <a:buNone/>
            </a:pPr>
            <a:r>
              <a:rPr lang="en-GB" dirty="0" smtClean="0"/>
              <a:t>Brown, L. (2019). </a:t>
            </a:r>
            <a:r>
              <a:rPr lang="en-GB" dirty="0"/>
              <a:t>Format for Structuring a Literature </a:t>
            </a:r>
            <a:r>
              <a:rPr lang="en-GB" dirty="0" smtClean="0"/>
              <a:t>Review. </a:t>
            </a:r>
            <a:r>
              <a:rPr lang="en-GB" dirty="0" err="1" smtClean="0"/>
              <a:t>Crowdwriter</a:t>
            </a:r>
            <a:endParaRPr lang="en-GB" dirty="0" smtClean="0"/>
          </a:p>
          <a:p>
            <a:pPr marL="0" indent="0">
              <a:buNone/>
            </a:pPr>
            <a:r>
              <a:rPr lang="en-GB" dirty="0"/>
              <a:t>https://www.crowdwriter.com/blog/how-to-structure-a-literature-review-of-dissertation</a:t>
            </a:r>
            <a:r>
              <a:rPr lang="en-GB" dirty="0"/>
              <a:t/>
            </a:r>
            <a:br>
              <a:rPr lang="en-GB" dirty="0"/>
            </a:br>
            <a:endParaRPr lang="en-GB" dirty="0" smtClean="0"/>
          </a:p>
          <a:p>
            <a:pPr marL="0" indent="0">
              <a:buNone/>
            </a:pPr>
            <a:r>
              <a:rPr lang="en-GB" dirty="0" smtClean="0"/>
              <a:t>Covey, S. (2013). </a:t>
            </a:r>
            <a:r>
              <a:rPr lang="en-GB" dirty="0" smtClean="0"/>
              <a:t>7 </a:t>
            </a:r>
            <a:r>
              <a:rPr lang="en-GB" dirty="0"/>
              <a:t>Big Rocks | Productivity | </a:t>
            </a:r>
            <a:r>
              <a:rPr lang="en-GB" dirty="0" err="1"/>
              <a:t>BigRocks</a:t>
            </a:r>
            <a:r>
              <a:rPr lang="en-GB" dirty="0"/>
              <a:t> | Time Management | You can design your </a:t>
            </a:r>
            <a:r>
              <a:rPr lang="en-GB" dirty="0" smtClean="0"/>
              <a:t>life</a:t>
            </a:r>
          </a:p>
          <a:p>
            <a:pPr marL="0" indent="0">
              <a:buNone/>
            </a:pPr>
            <a:r>
              <a:rPr lang="en-GB" dirty="0"/>
              <a:t>https://</a:t>
            </a:r>
            <a:r>
              <a:rPr lang="en-GB" dirty="0" smtClean="0"/>
              <a:t>www.youtube.com/watch?v=fmV0gXpXwDU</a:t>
            </a:r>
            <a:endParaRPr lang="en-GB" dirty="0" smtClean="0"/>
          </a:p>
          <a:p>
            <a:pPr marL="0" indent="0">
              <a:buNone/>
            </a:pPr>
            <a:endParaRPr lang="en-GB" dirty="0" smtClean="0"/>
          </a:p>
          <a:p>
            <a:pPr marL="0" indent="0">
              <a:buNone/>
            </a:pPr>
            <a:r>
              <a:rPr lang="en-GB" dirty="0" smtClean="0"/>
              <a:t>Bryson</a:t>
            </a:r>
            <a:r>
              <a:rPr lang="en-GB" dirty="0" smtClean="0"/>
              <a:t>, </a:t>
            </a:r>
            <a:r>
              <a:rPr lang="en-GB" dirty="0" smtClean="0"/>
              <a:t>S. (</a:t>
            </a:r>
            <a:r>
              <a:rPr lang="en-GB" dirty="0" smtClean="0"/>
              <a:t>2014). </a:t>
            </a:r>
            <a:r>
              <a:rPr lang="en-GB" dirty="0"/>
              <a:t>How to write </a:t>
            </a:r>
            <a:r>
              <a:rPr lang="en-GB" dirty="0" smtClean="0"/>
              <a:t>the main body of an essay</a:t>
            </a:r>
            <a:r>
              <a:rPr lang="en-GB" dirty="0" smtClean="0"/>
              <a:t>. </a:t>
            </a:r>
            <a:r>
              <a:rPr lang="en-GB" dirty="0" err="1" smtClean="0"/>
              <a:t>Scribbr</a:t>
            </a:r>
            <a:r>
              <a:rPr lang="en-GB" dirty="0" smtClean="0"/>
              <a:t>. </a:t>
            </a:r>
            <a:endParaRPr lang="en-GB" dirty="0"/>
          </a:p>
          <a:p>
            <a:pPr marL="0" indent="0">
              <a:buNone/>
            </a:pPr>
            <a:r>
              <a:rPr lang="en-GB" dirty="0"/>
              <a:t>https://www.scribbr.com/academic-essay/body/</a:t>
            </a:r>
            <a:endParaRPr lang="en-GB" dirty="0" smtClean="0"/>
          </a:p>
          <a:p>
            <a:pPr marL="0" indent="0">
              <a:buNone/>
            </a:pPr>
            <a:endParaRPr lang="en-GB" dirty="0" smtClean="0"/>
          </a:p>
          <a:p>
            <a:pPr marL="0" indent="0">
              <a:buNone/>
            </a:pPr>
            <a:r>
              <a:rPr lang="en-GB" dirty="0" smtClean="0"/>
              <a:t>The University of Manchester (2021). Academic </a:t>
            </a:r>
            <a:r>
              <a:rPr lang="en-GB" dirty="0" err="1" smtClean="0"/>
              <a:t>Phrasebank</a:t>
            </a:r>
            <a:r>
              <a:rPr lang="en-GB" dirty="0" smtClean="0"/>
              <a:t>. </a:t>
            </a:r>
            <a:r>
              <a:rPr lang="en-GB" dirty="0" smtClean="0">
                <a:hlinkClick r:id="rId2"/>
              </a:rPr>
              <a:t>https</a:t>
            </a:r>
            <a:r>
              <a:rPr lang="en-GB" dirty="0">
                <a:hlinkClick r:id="rId2"/>
              </a:rPr>
              <a:t>://www.phrasebank.manchester.ac.uk</a:t>
            </a:r>
            <a:r>
              <a:rPr lang="en-GB" dirty="0" smtClean="0">
                <a:hlinkClick r:id="rId2"/>
              </a:rPr>
              <a:t>/</a:t>
            </a:r>
            <a:endParaRPr lang="en-GB" dirty="0" smtClean="0"/>
          </a:p>
          <a:p>
            <a:pPr marL="0" indent="0">
              <a:buNone/>
            </a:pPr>
            <a:endParaRPr lang="en-GB" dirty="0"/>
          </a:p>
          <a:p>
            <a:pPr marL="0" indent="0">
              <a:buNone/>
            </a:pPr>
            <a:endParaRPr lang="en-GB" dirty="0"/>
          </a:p>
        </p:txBody>
      </p:sp>
      <p:sp>
        <p:nvSpPr>
          <p:cNvPr id="4" name="AutoShape 2" descr="Scribbr - Scriptie laten nakijken">
            <a:hlinkClick r:id="rId3"/>
          </p:cNvPr>
          <p:cNvSpPr>
            <a:spLocks noChangeAspect="1" noChangeArrowheads="1"/>
          </p:cNvSpPr>
          <p:nvPr/>
        </p:nvSpPr>
        <p:spPr bwMode="auto">
          <a:xfrm>
            <a:off x="134938" y="-273050"/>
            <a:ext cx="1771650" cy="381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2654374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211f9404-bca0-4bcf-9c1d-965ccb6f8d2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18901</TotalTime>
  <Words>1246</Words>
  <Application>Microsoft Office PowerPoint</Application>
  <PresentationFormat>On-screen Show (4:3)</PresentationFormat>
  <Paragraphs>137</Paragraphs>
  <Slides>26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Myriad Pro</vt:lpstr>
      <vt:lpstr>20140311PresentationUWTSDTemplate</vt:lpstr>
      <vt:lpstr> International Pre-Masters Course 2021/22 Academic Practice for International Postgraduate Study WGPM6003   </vt:lpstr>
      <vt:lpstr>Online Etiquette</vt:lpstr>
      <vt:lpstr>Module Introduction –  Academic Practice for International Postgraduate Study</vt:lpstr>
      <vt:lpstr>Module Content</vt:lpstr>
      <vt:lpstr>Warm Up and Recap: Time Management </vt:lpstr>
      <vt:lpstr>Writing the main body of the literature review</vt:lpstr>
      <vt:lpstr>Structure</vt:lpstr>
      <vt:lpstr>Good news</vt:lpstr>
      <vt:lpstr>How much time/work have you left?</vt:lpstr>
      <vt:lpstr>Dividing your time and work</vt:lpstr>
      <vt:lpstr>Task: </vt:lpstr>
      <vt:lpstr>Academic Phrasebank</vt:lpstr>
      <vt:lpstr>Step 5: Write your literature review </vt:lpstr>
      <vt:lpstr>PowerPoint Presentation</vt:lpstr>
      <vt:lpstr>Writing the body of an essay </vt:lpstr>
      <vt:lpstr>Outline</vt:lpstr>
      <vt:lpstr>First draft</vt:lpstr>
      <vt:lpstr>Topic sentences</vt:lpstr>
      <vt:lpstr>Expand with evidence/literature on the topic </vt:lpstr>
      <vt:lpstr>Avoid perfectionism – using your time wisely </vt:lpstr>
      <vt:lpstr>Second draft</vt:lpstr>
      <vt:lpstr>Check your ideas against your thesis/focus </vt:lpstr>
      <vt:lpstr>Watch out for weak points</vt:lpstr>
      <vt:lpstr>Final draft</vt:lpstr>
      <vt:lpstr>Wait, what about the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Heike Griffiths</cp:lastModifiedBy>
  <cp:revision>139</cp:revision>
  <dcterms:created xsi:type="dcterms:W3CDTF">2015-04-14T15:21:28Z</dcterms:created>
  <dcterms:modified xsi:type="dcterms:W3CDTF">2021-07-06T15:57:43Z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