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Default Extension="png" ContentType="image/png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C000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C000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C000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C000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73554" y="355854"/>
            <a:ext cx="9091295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C000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31951" y="1773123"/>
            <a:ext cx="7336155" cy="3271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4.png"/><Relationship Id="rId4" Type="http://schemas.openxmlformats.org/officeDocument/2006/relationships/image" Target="../media/image13.pn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886327" y="224485"/>
            <a:ext cx="451929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Today’s</a:t>
            </a:r>
            <a:r>
              <a:rPr dirty="0" spc="-25"/>
              <a:t> </a:t>
            </a:r>
            <a:r>
              <a:rPr dirty="0" spc="-1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6691" y="949833"/>
            <a:ext cx="7520305" cy="58559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7685" marR="351790" indent="-5156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meaning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work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teams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distinguish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them,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&amp;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informal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90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reasons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needed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00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examine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affects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perform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90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spcBef>
                <a:spcPts val="5"/>
              </a:spcBef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analyse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relationships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84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indent="-514984">
              <a:lnSpc>
                <a:spcPct val="100000"/>
              </a:lnSpc>
              <a:buAutoNum type="arabicPeriod"/>
              <a:tabLst>
                <a:tab pos="527685" algn="l"/>
              </a:tabLst>
            </a:pP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understand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makes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effective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10"/>
              </a:spcBef>
              <a:buClr>
                <a:srgbClr val="FFFFFF"/>
              </a:buClr>
              <a:buFont typeface="Trebuchet MS"/>
              <a:buAutoNum type="arabicPeriod"/>
            </a:pPr>
            <a:endParaRPr sz="2400">
              <a:latin typeface="Trebuchet MS"/>
              <a:cs typeface="Trebuchet MS"/>
            </a:endParaRPr>
          </a:p>
          <a:p>
            <a:pPr marL="527685" marR="485140" indent="-515620">
              <a:lnSpc>
                <a:spcPct val="106700"/>
              </a:lnSpc>
              <a:spcBef>
                <a:spcPts val="5"/>
              </a:spcBef>
              <a:buAutoNum type="arabicPeriod"/>
              <a:tabLst>
                <a:tab pos="527685" algn="l"/>
              </a:tabLst>
            </a:pP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evaluate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teams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effective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29600" y="1219200"/>
            <a:ext cx="3048000" cy="4648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86457" y="976071"/>
            <a:ext cx="229933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80"/>
              <a:t>ACTIVITY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5104" y="2373883"/>
            <a:ext cx="6674484" cy="2403475"/>
          </a:xfrm>
          <a:prstGeom prst="rect">
            <a:avLst/>
          </a:prstGeom>
        </p:spPr>
        <p:txBody>
          <a:bodyPr wrap="square" lIns="0" tIns="768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600" spc="14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36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3600" spc="-2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5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6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170">
                <a:solidFill>
                  <a:srgbClr val="FFFFFF"/>
                </a:solidFill>
                <a:latin typeface="Trebuchet MS"/>
                <a:cs typeface="Trebuchet MS"/>
              </a:rPr>
              <a:t>group?</a:t>
            </a:r>
            <a:endParaRPr sz="36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600" spc="14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36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3600" spc="-2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5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6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100">
                <a:solidFill>
                  <a:srgbClr val="FFFFFF"/>
                </a:solidFill>
                <a:latin typeface="Trebuchet MS"/>
                <a:cs typeface="Trebuchet MS"/>
              </a:rPr>
              <a:t>team?</a:t>
            </a:r>
            <a:endParaRPr sz="3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75"/>
              </a:spcBef>
              <a:buClr>
                <a:srgbClr val="FFFFFF"/>
              </a:buClr>
              <a:buFont typeface="Arial"/>
              <a:buChar char="•"/>
            </a:pPr>
            <a:endParaRPr sz="3600">
              <a:latin typeface="Trebuchet MS"/>
              <a:cs typeface="Trebuchet MS"/>
            </a:endParaRPr>
          </a:p>
          <a:p>
            <a:pPr marL="354965" indent="-301625">
              <a:lnSpc>
                <a:spcPct val="100000"/>
              </a:lnSpc>
              <a:buFont typeface="Arial"/>
              <a:buChar char="•"/>
              <a:tabLst>
                <a:tab pos="354965" algn="l"/>
                <a:tab pos="4464685" algn="l"/>
              </a:tabLst>
            </a:pPr>
            <a:r>
              <a:rPr dirty="0" sz="3600" spc="8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6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36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-10">
                <a:solidFill>
                  <a:srgbClr val="FFFFFF"/>
                </a:solidFill>
                <a:latin typeface="Trebuchet MS"/>
                <a:cs typeface="Trebuchet MS"/>
              </a:rPr>
              <a:t>different?</a:t>
            </a:r>
            <a:r>
              <a:rPr dirty="0" sz="36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600" spc="-150">
                <a:solidFill>
                  <a:srgbClr val="FFFFFF"/>
                </a:solidFill>
                <a:latin typeface="Trebuchet MS"/>
                <a:cs typeface="Trebuchet MS"/>
              </a:rPr>
              <a:t>If</a:t>
            </a:r>
            <a:r>
              <a:rPr dirty="0" sz="36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-20">
                <a:solidFill>
                  <a:srgbClr val="FFFFFF"/>
                </a:solidFill>
                <a:latin typeface="Trebuchet MS"/>
                <a:cs typeface="Trebuchet MS"/>
              </a:rPr>
              <a:t>so,</a:t>
            </a:r>
            <a:r>
              <a:rPr dirty="0" sz="3600" spc="-2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600" spc="195">
                <a:solidFill>
                  <a:srgbClr val="FFFFFF"/>
                </a:solidFill>
                <a:latin typeface="Trebuchet MS"/>
                <a:cs typeface="Trebuchet MS"/>
              </a:rPr>
              <a:t>how?</a:t>
            </a:r>
            <a:endParaRPr sz="3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465580" y="834643"/>
            <a:ext cx="696849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618865" algn="l"/>
              </a:tabLst>
            </a:pPr>
            <a:r>
              <a:rPr dirty="0" spc="-10"/>
              <a:t>Definition</a:t>
            </a:r>
            <a:r>
              <a:rPr dirty="0" spc="-270"/>
              <a:t> </a:t>
            </a:r>
            <a:r>
              <a:rPr dirty="0" spc="70"/>
              <a:t>of</a:t>
            </a:r>
            <a:r>
              <a:rPr dirty="0" spc="-265"/>
              <a:t> </a:t>
            </a:r>
            <a:r>
              <a:rPr dirty="0" spc="85"/>
              <a:t>a</a:t>
            </a:r>
            <a:r>
              <a:rPr dirty="0"/>
              <a:t>	group:</a:t>
            </a:r>
            <a:r>
              <a:rPr dirty="0" spc="-55"/>
              <a:t> </a:t>
            </a:r>
            <a:r>
              <a:rPr dirty="0" spc="70"/>
              <a:t>Schein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7691" y="2443734"/>
            <a:ext cx="6162675" cy="23609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99085">
              <a:lnSpc>
                <a:spcPct val="100000"/>
              </a:lnSpc>
              <a:spcBef>
                <a:spcPts val="100"/>
              </a:spcBef>
            </a:pP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Any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who: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00"/>
              </a:spcBef>
            </a:pPr>
            <a:endParaRPr sz="2400">
              <a:latin typeface="Trebuchet MS"/>
              <a:cs typeface="Trebuchet MS"/>
            </a:endParaRPr>
          </a:p>
          <a:p>
            <a:pPr marL="297815" indent="-285115">
              <a:lnSpc>
                <a:spcPct val="100000"/>
              </a:lnSpc>
              <a:buFont typeface="Arial"/>
              <a:buChar char="–"/>
              <a:tabLst>
                <a:tab pos="297815" algn="l"/>
              </a:tabLst>
            </a:pP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Interact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another</a:t>
            </a:r>
            <a:endParaRPr sz="2400">
              <a:latin typeface="Trebuchet MS"/>
              <a:cs typeface="Trebuchet MS"/>
            </a:endParaRPr>
          </a:p>
          <a:p>
            <a:pPr marL="297815" indent="-285115">
              <a:lnSpc>
                <a:spcPct val="100000"/>
              </a:lnSpc>
              <a:spcBef>
                <a:spcPts val="495"/>
              </a:spcBef>
              <a:buFont typeface="Arial"/>
              <a:buChar char="–"/>
              <a:tabLst>
                <a:tab pos="297815" algn="l"/>
                <a:tab pos="318452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psychologically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aware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another</a:t>
            </a:r>
            <a:endParaRPr sz="2400">
              <a:latin typeface="Trebuchet MS"/>
              <a:cs typeface="Trebuchet MS"/>
            </a:endParaRPr>
          </a:p>
          <a:p>
            <a:pPr marL="29781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29781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Perceive</a:t>
            </a:r>
            <a:r>
              <a:rPr dirty="0" sz="2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themselves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endParaRPr sz="2400">
              <a:latin typeface="Trebuchet MS"/>
              <a:cs typeface="Trebuchet MS"/>
            </a:endParaRPr>
          </a:p>
          <a:p>
            <a:pPr marL="299085">
              <a:lnSpc>
                <a:spcPct val="100000"/>
              </a:lnSpc>
            </a:pP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273554" y="531367"/>
            <a:ext cx="686244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567680" algn="l"/>
              </a:tabLst>
            </a:pPr>
            <a:r>
              <a:rPr dirty="0" spc="75"/>
              <a:t>Group</a:t>
            </a:r>
            <a:r>
              <a:rPr dirty="0" spc="-270"/>
              <a:t> </a:t>
            </a:r>
            <a:r>
              <a:rPr dirty="0" spc="-10"/>
              <a:t>characteristics:</a:t>
            </a:r>
            <a:r>
              <a:rPr dirty="0"/>
              <a:t>	</a:t>
            </a:r>
            <a:r>
              <a:rPr dirty="0" spc="-10"/>
              <a:t>Adair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43800" y="1447749"/>
            <a:ext cx="2879344" cy="445655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1304" y="2122678"/>
            <a:ext cx="4815205" cy="36995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marR="233045" indent="-342900">
              <a:lnSpc>
                <a:spcPct val="100000"/>
              </a:lnSpc>
              <a:spcBef>
                <a:spcPts val="100"/>
              </a:spcBef>
              <a:tabLst>
                <a:tab pos="120713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collection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share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most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of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following characteristics: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definable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membership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9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consciousness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49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sense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shared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purpose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Interdependence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Interaction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Ability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unitary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manner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2082164">
              <a:lnSpc>
                <a:spcPct val="100000"/>
              </a:lnSpc>
              <a:spcBef>
                <a:spcPts val="95"/>
              </a:spcBef>
            </a:pPr>
            <a:r>
              <a:rPr dirty="0" spc="135"/>
              <a:t>Teams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6004" y="1223349"/>
            <a:ext cx="8674735" cy="4683125"/>
          </a:xfrm>
          <a:prstGeom prst="rect">
            <a:avLst/>
          </a:prstGeom>
        </p:spPr>
        <p:txBody>
          <a:bodyPr wrap="square" lIns="0" tIns="64769" rIns="0" bIns="0" rtlCol="0" vert="horz">
            <a:spAutoFit/>
          </a:bodyPr>
          <a:lstStyle/>
          <a:p>
            <a:pPr marL="193040" indent="-180340">
              <a:lnSpc>
                <a:spcPct val="100000"/>
              </a:lnSpc>
              <a:spcBef>
                <a:spcPts val="509"/>
              </a:spcBef>
              <a:buFont typeface="Arial"/>
              <a:buChar char="•"/>
              <a:tabLst>
                <a:tab pos="193040" algn="l"/>
                <a:tab pos="573341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team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just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130">
                <a:solidFill>
                  <a:srgbClr val="FFFFFF"/>
                </a:solidFill>
                <a:latin typeface="Trebuchet MS"/>
                <a:cs typeface="Trebuchet MS"/>
              </a:rPr>
              <a:t>common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aim.</a:t>
            </a:r>
            <a:endParaRPr sz="2400">
              <a:latin typeface="Trebuchet MS"/>
              <a:cs typeface="Trebuchet MS"/>
            </a:endParaRPr>
          </a:p>
          <a:p>
            <a:pPr marL="12700" marR="5080" indent="18034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193040" algn="l"/>
                <a:tab pos="472440" algn="l"/>
                <a:tab pos="3688079" algn="l"/>
              </a:tabLst>
            </a:pP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contributions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seen as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complementary.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9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12700" marR="3448685">
              <a:lnSpc>
                <a:spcPct val="100000"/>
              </a:lnSpc>
              <a:spcBef>
                <a:spcPts val="5"/>
              </a:spcBef>
            </a:pPr>
            <a:r>
              <a:rPr dirty="0" sz="2400" spc="-95" i="1">
                <a:solidFill>
                  <a:srgbClr val="FFFFFF"/>
                </a:solidFill>
                <a:latin typeface="Trebuchet MS"/>
                <a:cs typeface="Trebuchet MS"/>
              </a:rPr>
              <a:t>“Collaboration,</a:t>
            </a:r>
            <a:r>
              <a:rPr dirty="0" sz="24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 i="1">
                <a:solidFill>
                  <a:srgbClr val="FFFFFF"/>
                </a:solidFill>
                <a:latin typeface="Trebuchet MS"/>
                <a:cs typeface="Trebuchet MS"/>
              </a:rPr>
              <a:t>working</a:t>
            </a:r>
            <a:r>
              <a:rPr dirty="0" sz="2400" spc="-13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 i="1">
                <a:solidFill>
                  <a:srgbClr val="FFFFFF"/>
                </a:solidFill>
                <a:latin typeface="Trebuchet MS"/>
                <a:cs typeface="Trebuchet MS"/>
              </a:rPr>
              <a:t>together</a:t>
            </a:r>
            <a:r>
              <a:rPr dirty="0" sz="24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 i="1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3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2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 i="1">
                <a:solidFill>
                  <a:srgbClr val="FFFFFF"/>
                </a:solidFill>
                <a:latin typeface="Trebuchet MS"/>
                <a:cs typeface="Trebuchet MS"/>
              </a:rPr>
              <a:t>keynote</a:t>
            </a:r>
            <a:r>
              <a:rPr dirty="0" sz="2400" spc="-13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 i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60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i="1">
                <a:solidFill>
                  <a:srgbClr val="FFFFFF"/>
                </a:solidFill>
                <a:latin typeface="Trebuchet MS"/>
                <a:cs typeface="Trebuchet MS"/>
              </a:rPr>
              <a:t>team</a:t>
            </a:r>
            <a:r>
              <a:rPr dirty="0" sz="2400" spc="-14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5" i="1">
                <a:solidFill>
                  <a:srgbClr val="FFFFFF"/>
                </a:solidFill>
                <a:latin typeface="Trebuchet MS"/>
                <a:cs typeface="Trebuchet MS"/>
              </a:rPr>
              <a:t>activity"</a:t>
            </a:r>
            <a:r>
              <a:rPr dirty="0" sz="2400" spc="-1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 i="1">
                <a:solidFill>
                  <a:srgbClr val="FFFFFF"/>
                </a:solidFill>
                <a:latin typeface="Trebuchet MS"/>
                <a:cs typeface="Trebuchet MS"/>
              </a:rPr>
              <a:t>Adair</a:t>
            </a:r>
            <a:r>
              <a:rPr dirty="0" sz="2400" spc="-1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 i="1">
                <a:solidFill>
                  <a:srgbClr val="FFFFFF"/>
                </a:solidFill>
                <a:latin typeface="Trebuchet MS"/>
                <a:cs typeface="Trebuchet MS"/>
              </a:rPr>
              <a:t>(1986)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670"/>
              </a:spcBef>
            </a:pPr>
            <a:endParaRPr sz="2400">
              <a:latin typeface="Trebuchet MS"/>
              <a:cs typeface="Trebuchet MS"/>
            </a:endParaRPr>
          </a:p>
          <a:p>
            <a:pPr lvl="1" marL="99060" marR="157480" indent="180340">
              <a:lnSpc>
                <a:spcPts val="2590"/>
              </a:lnSpc>
              <a:buFont typeface="Arial"/>
              <a:buChar char="•"/>
              <a:tabLst>
                <a:tab pos="279400" algn="l"/>
                <a:tab pos="2323465" algn="l"/>
                <a:tab pos="4211955" algn="l"/>
                <a:tab pos="5908040" algn="l"/>
              </a:tabLst>
            </a:pP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Teams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occur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common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goal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recognise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personal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success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dependent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success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of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others.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2400">
              <a:latin typeface="Trebuchet MS"/>
              <a:cs typeface="Trebuchet MS"/>
            </a:endParaRPr>
          </a:p>
          <a:p>
            <a:pPr marL="99060">
              <a:lnSpc>
                <a:spcPct val="100000"/>
              </a:lnSpc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interdependent.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29629" y="4885142"/>
            <a:ext cx="5776722" cy="17976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302891" y="305561"/>
            <a:ext cx="8338820" cy="1183640"/>
          </a:xfrm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24765" marR="5080" indent="-12700">
              <a:lnSpc>
                <a:spcPts val="4320"/>
              </a:lnSpc>
              <a:spcBef>
                <a:spcPts val="640"/>
              </a:spcBef>
            </a:pPr>
            <a:r>
              <a:rPr dirty="0" spc="45"/>
              <a:t>Differences</a:t>
            </a:r>
            <a:r>
              <a:rPr dirty="0" spc="-260"/>
              <a:t> </a:t>
            </a:r>
            <a:r>
              <a:rPr dirty="0" spc="75"/>
              <a:t>between</a:t>
            </a:r>
            <a:r>
              <a:rPr dirty="0" spc="-240"/>
              <a:t> </a:t>
            </a:r>
            <a:r>
              <a:rPr dirty="0" spc="145"/>
              <a:t>a</a:t>
            </a:r>
            <a:r>
              <a:rPr dirty="0" spc="-250"/>
              <a:t> </a:t>
            </a:r>
            <a:r>
              <a:rPr dirty="0" spc="100"/>
              <a:t>team</a:t>
            </a:r>
            <a:r>
              <a:rPr dirty="0" spc="-250"/>
              <a:t> </a:t>
            </a:r>
            <a:r>
              <a:rPr dirty="0" spc="130"/>
              <a:t>and</a:t>
            </a:r>
            <a:r>
              <a:rPr dirty="0" spc="-270"/>
              <a:t> </a:t>
            </a:r>
            <a:r>
              <a:rPr dirty="0" spc="95"/>
              <a:t>a </a:t>
            </a:r>
            <a:r>
              <a:rPr dirty="0" spc="120"/>
              <a:t>group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53260" y="5707258"/>
            <a:ext cx="5540375" cy="766445"/>
          </a:xfrm>
          <a:prstGeom prst="rect">
            <a:avLst/>
          </a:prstGeom>
        </p:spPr>
        <p:txBody>
          <a:bodyPr wrap="square" lIns="0" tIns="1657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5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100">
                <a:latin typeface="Trebuchet MS"/>
                <a:cs typeface="Trebuchet MS"/>
              </a:rPr>
              <a:t> </a:t>
            </a:r>
            <a:r>
              <a:rPr dirty="0" sz="1200" spc="-20">
                <a:latin typeface="Trebuchet MS"/>
                <a:cs typeface="Trebuchet MS"/>
              </a:rPr>
              <a:t>8.1</a:t>
            </a:r>
            <a:r>
              <a:rPr dirty="0" sz="1200" spc="27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Differences</a:t>
            </a:r>
            <a:r>
              <a:rPr dirty="0" sz="1800" spc="20">
                <a:latin typeface="Trebuchet MS"/>
                <a:cs typeface="Trebuchet MS"/>
              </a:rPr>
              <a:t> </a:t>
            </a:r>
            <a:r>
              <a:rPr dirty="0" sz="1800" spc="50">
                <a:latin typeface="Trebuchet MS"/>
                <a:cs typeface="Trebuchet MS"/>
              </a:rPr>
              <a:t>between</a:t>
            </a:r>
            <a:r>
              <a:rPr dirty="0" sz="1800" spc="-6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a</a:t>
            </a:r>
            <a:r>
              <a:rPr dirty="0" sz="1800" spc="-3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team</a:t>
            </a:r>
            <a:r>
              <a:rPr dirty="0" sz="1800" spc="-45">
                <a:latin typeface="Trebuchet MS"/>
                <a:cs typeface="Trebuchet MS"/>
              </a:rPr>
              <a:t> </a:t>
            </a:r>
            <a:r>
              <a:rPr dirty="0" sz="1800" spc="65">
                <a:latin typeface="Trebuchet MS"/>
                <a:cs typeface="Trebuchet MS"/>
              </a:rPr>
              <a:t>and</a:t>
            </a:r>
            <a:r>
              <a:rPr dirty="0" sz="1800" spc="-4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a</a:t>
            </a:r>
            <a:r>
              <a:rPr dirty="0" sz="1800" spc="-45">
                <a:latin typeface="Trebuchet MS"/>
                <a:cs typeface="Trebuchet MS"/>
              </a:rPr>
              <a:t> </a:t>
            </a:r>
            <a:r>
              <a:rPr dirty="0" sz="1800" spc="65">
                <a:latin typeface="Trebuchet MS"/>
                <a:cs typeface="Trebuchet MS"/>
              </a:rPr>
              <a:t>group</a:t>
            </a:r>
            <a:endParaRPr sz="1800">
              <a:latin typeface="Trebuchet MS"/>
              <a:cs typeface="Trebuchet MS"/>
            </a:endParaRPr>
          </a:p>
          <a:p>
            <a:pPr marL="12700" marR="5080">
              <a:lnSpc>
                <a:spcPct val="100000"/>
              </a:lnSpc>
              <a:spcBef>
                <a:spcPts val="545"/>
              </a:spcBef>
            </a:pPr>
            <a:r>
              <a:rPr dirty="0" sz="800" spc="-10" i="1">
                <a:latin typeface="Trebuchet MS"/>
                <a:cs typeface="Trebuchet MS"/>
              </a:rPr>
              <a:t>Source</a:t>
            </a:r>
            <a:r>
              <a:rPr dirty="0" sz="800" spc="-10">
                <a:latin typeface="Trebuchet MS"/>
                <a:cs typeface="Trebuchet MS"/>
              </a:rPr>
              <a:t>:</a:t>
            </a:r>
            <a:r>
              <a:rPr dirty="0" sz="800" spc="-15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Belbin, </a:t>
            </a:r>
            <a:r>
              <a:rPr dirty="0" sz="800" spc="-50">
                <a:latin typeface="Trebuchet MS"/>
                <a:cs typeface="Trebuchet MS"/>
              </a:rPr>
              <a:t>R.</a:t>
            </a:r>
            <a:r>
              <a:rPr dirty="0" sz="800">
                <a:latin typeface="Trebuchet MS"/>
                <a:cs typeface="Trebuchet MS"/>
              </a:rPr>
              <a:t> </a:t>
            </a:r>
            <a:r>
              <a:rPr dirty="0" sz="800" spc="-50">
                <a:latin typeface="Trebuchet MS"/>
                <a:cs typeface="Trebuchet MS"/>
              </a:rPr>
              <a:t>M.,</a:t>
            </a:r>
            <a:r>
              <a:rPr dirty="0" sz="800" spc="15">
                <a:latin typeface="Trebuchet MS"/>
                <a:cs typeface="Trebuchet MS"/>
              </a:rPr>
              <a:t> </a:t>
            </a:r>
            <a:r>
              <a:rPr dirty="0" sz="800" i="1">
                <a:latin typeface="Trebuchet MS"/>
                <a:cs typeface="Trebuchet MS"/>
              </a:rPr>
              <a:t>Beyond</a:t>
            </a:r>
            <a:r>
              <a:rPr dirty="0" sz="800" spc="-5" i="1">
                <a:latin typeface="Trebuchet MS"/>
                <a:cs typeface="Trebuchet MS"/>
              </a:rPr>
              <a:t> </a:t>
            </a:r>
            <a:r>
              <a:rPr dirty="0" sz="800" spc="-35" i="1">
                <a:latin typeface="Trebuchet MS"/>
                <a:cs typeface="Trebuchet MS"/>
              </a:rPr>
              <a:t>the</a:t>
            </a:r>
            <a:r>
              <a:rPr dirty="0" sz="800" spc="10" i="1">
                <a:latin typeface="Trebuchet MS"/>
                <a:cs typeface="Trebuchet MS"/>
              </a:rPr>
              <a:t> </a:t>
            </a:r>
            <a:r>
              <a:rPr dirty="0" sz="800" spc="-10" i="1">
                <a:latin typeface="Trebuchet MS"/>
                <a:cs typeface="Trebuchet MS"/>
              </a:rPr>
              <a:t>Team</a:t>
            </a:r>
            <a:r>
              <a:rPr dirty="0" sz="800" spc="-10">
                <a:latin typeface="Trebuchet MS"/>
                <a:cs typeface="Trebuchet MS"/>
              </a:rPr>
              <a:t>,</a:t>
            </a:r>
            <a:r>
              <a:rPr dirty="0" sz="800" spc="-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Butterworth-Heinemann,</a:t>
            </a:r>
            <a:r>
              <a:rPr dirty="0" sz="800" spc="10">
                <a:latin typeface="Trebuchet MS"/>
                <a:cs typeface="Trebuchet MS"/>
              </a:rPr>
              <a:t> </a:t>
            </a:r>
            <a:r>
              <a:rPr dirty="0" sz="800" spc="-25">
                <a:latin typeface="Trebuchet MS"/>
                <a:cs typeface="Trebuchet MS"/>
              </a:rPr>
              <a:t>(2000).</a:t>
            </a:r>
            <a:r>
              <a:rPr dirty="0" sz="800" spc="-8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Copyright</a:t>
            </a:r>
            <a:r>
              <a:rPr dirty="0" sz="800" spc="-60">
                <a:latin typeface="Trebuchet MS"/>
                <a:cs typeface="Trebuchet MS"/>
              </a:rPr>
              <a:t> </a:t>
            </a:r>
            <a:r>
              <a:rPr dirty="0" sz="800" spc="90">
                <a:latin typeface="Trebuchet MS"/>
                <a:cs typeface="Trebuchet MS"/>
              </a:rPr>
              <a:t>©</a:t>
            </a:r>
            <a:r>
              <a:rPr dirty="0" sz="800" spc="1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2000,</a:t>
            </a:r>
            <a:r>
              <a:rPr dirty="0" sz="800" spc="-5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reproduced</a:t>
            </a:r>
            <a:r>
              <a:rPr dirty="0" sz="800" spc="5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with</a:t>
            </a:r>
            <a:r>
              <a:rPr dirty="0" sz="800" spc="-5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permission </a:t>
            </a:r>
            <a:r>
              <a:rPr dirty="0" sz="800">
                <a:latin typeface="Trebuchet MS"/>
                <a:cs typeface="Trebuchet MS"/>
              </a:rPr>
              <a:t>from</a:t>
            </a:r>
            <a:r>
              <a:rPr dirty="0" sz="800" spc="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Elsevier</a:t>
            </a:r>
            <a:r>
              <a:rPr dirty="0" sz="800" spc="5">
                <a:latin typeface="Trebuchet MS"/>
                <a:cs typeface="Trebuchet MS"/>
              </a:rPr>
              <a:t> </a:t>
            </a:r>
            <a:r>
              <a:rPr dirty="0" sz="800" spc="-20">
                <a:latin typeface="Trebuchet MS"/>
                <a:cs typeface="Trebuchet MS"/>
              </a:rPr>
              <a:t>Ltd.</a:t>
            </a:r>
            <a:endParaRPr sz="8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33600" y="1681772"/>
            <a:ext cx="7830311" cy="478840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806954" y="103073"/>
            <a:ext cx="699897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004185" algn="l"/>
                <a:tab pos="5283200" algn="l"/>
              </a:tabLst>
            </a:pPr>
            <a:r>
              <a:rPr dirty="0" spc="55"/>
              <a:t>Formal</a:t>
            </a:r>
            <a:r>
              <a:rPr dirty="0" spc="-245"/>
              <a:t> </a:t>
            </a:r>
            <a:r>
              <a:rPr dirty="0" spc="110"/>
              <a:t>and</a:t>
            </a:r>
            <a:r>
              <a:rPr dirty="0"/>
              <a:t>	</a:t>
            </a:r>
            <a:r>
              <a:rPr dirty="0" spc="-10"/>
              <a:t>informal</a:t>
            </a:r>
            <a:r>
              <a:rPr dirty="0"/>
              <a:t>	</a:t>
            </a:r>
            <a:r>
              <a:rPr dirty="0" spc="140"/>
              <a:t>groups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9091" y="1098930"/>
            <a:ext cx="3300729" cy="170942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469265">
              <a:lnSpc>
                <a:spcPct val="100000"/>
              </a:lnSpc>
              <a:spcBef>
                <a:spcPts val="95"/>
              </a:spcBef>
            </a:pPr>
            <a:r>
              <a:rPr dirty="0" sz="1600" b="1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1600" spc="-3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 b="1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endParaRPr sz="1600">
              <a:latin typeface="Trebuchet MS"/>
              <a:cs typeface="Trebuchet MS"/>
            </a:endParaRPr>
          </a:p>
          <a:p>
            <a:pPr marL="354965" marR="5080" indent="-342900">
              <a:lnSpc>
                <a:spcPts val="1939"/>
              </a:lnSpc>
              <a:spcBef>
                <a:spcPts val="165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 created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4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achieve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specific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  organisational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objectives</a:t>
            </a:r>
            <a:r>
              <a:rPr dirty="0" sz="18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concerned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 b="1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ordination</a:t>
            </a:r>
            <a:r>
              <a:rPr dirty="0" sz="1800" spc="-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activities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9091" y="3090798"/>
            <a:ext cx="3432810" cy="128778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marL="354965" marR="5080" indent="-342900">
              <a:lnSpc>
                <a:spcPct val="9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r>
              <a:rPr dirty="0" sz="18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have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defined</a:t>
            </a:r>
            <a:r>
              <a:rPr dirty="0" sz="18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roles</a:t>
            </a:r>
            <a:r>
              <a:rPr dirty="0" sz="18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nature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tasks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be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undertaken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predominant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feature</a:t>
            </a:r>
            <a:r>
              <a:rPr dirty="0" sz="1800" spc="2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9091" y="4674489"/>
            <a:ext cx="3234055" cy="1040765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marL="354965" marR="5080" indent="-342900">
              <a:lnSpc>
                <a:spcPct val="9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Tend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relatively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permanent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,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although</a:t>
            </a:r>
            <a:r>
              <a:rPr dirty="0" sz="1800" spc="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there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1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800" spc="3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membership</a:t>
            </a:r>
            <a:r>
              <a:rPr dirty="0" sz="18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team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81727" y="3115818"/>
            <a:ext cx="4119879" cy="321627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700" b="1">
                <a:solidFill>
                  <a:srgbClr val="FFFFFF"/>
                </a:solidFill>
                <a:latin typeface="Trebuchet MS"/>
                <a:cs typeface="Trebuchet MS"/>
              </a:rPr>
              <a:t>Informal</a:t>
            </a:r>
            <a:r>
              <a:rPr dirty="0" sz="1700" spc="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 b="1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75"/>
              </a:spcBef>
            </a:pPr>
            <a:endParaRPr sz="1700">
              <a:latin typeface="Trebuchet MS"/>
              <a:cs typeface="Trebuchet MS"/>
            </a:endParaRPr>
          </a:p>
          <a:p>
            <a:pPr marL="355600" marR="508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Serve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satisfy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3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 b="1">
                <a:solidFill>
                  <a:srgbClr val="FFFFFF"/>
                </a:solidFill>
                <a:latin typeface="Trebuchet MS"/>
                <a:cs typeface="Trebuchet MS"/>
              </a:rPr>
              <a:t>psychological </a:t>
            </a:r>
            <a:r>
              <a:rPr dirty="0" sz="1800" spc="6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3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 b="1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1800" spc="-1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 b="1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1800" spc="-1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5" b="1">
                <a:solidFill>
                  <a:srgbClr val="FFFFFF"/>
                </a:solidFill>
                <a:latin typeface="Trebuchet MS"/>
                <a:cs typeface="Trebuchet MS"/>
              </a:rPr>
              <a:t>group members</a:t>
            </a:r>
            <a:r>
              <a:rPr dirty="0" sz="1800" spc="-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related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necessarily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tasks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8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1800" spc="40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undertaken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850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marL="355600" marR="40005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 b="1">
                <a:solidFill>
                  <a:srgbClr val="FFFFFF"/>
                </a:solidFill>
                <a:latin typeface="Trebuchet MS"/>
                <a:cs typeface="Trebuchet MS"/>
              </a:rPr>
              <a:t>based</a:t>
            </a:r>
            <a:r>
              <a:rPr dirty="0" sz="18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1800" spc="3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 b="1">
                <a:solidFill>
                  <a:srgbClr val="FFFFFF"/>
                </a:solidFill>
                <a:latin typeface="Trebuchet MS"/>
                <a:cs typeface="Trebuchet MS"/>
              </a:rPr>
              <a:t>personal 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relationships</a:t>
            </a:r>
            <a:r>
              <a:rPr dirty="0" sz="1800" spc="-7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4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membership</a:t>
            </a:r>
            <a:r>
              <a:rPr dirty="0" sz="1800" spc="5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1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cut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across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1800" spc="3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structure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4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98522" y="5867501"/>
            <a:ext cx="6864350" cy="756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8.3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Examples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informal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formal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91157" y="762000"/>
            <a:ext cx="8462772" cy="500481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182984" y="663701"/>
            <a:ext cx="247015" cy="1742439"/>
          </a:xfrm>
          <a:custGeom>
            <a:avLst/>
            <a:gdLst/>
            <a:ahLst/>
            <a:cxnLst/>
            <a:rect l="l" t="t" r="r" b="b"/>
            <a:pathLst>
              <a:path w="247015" h="1742439">
                <a:moveTo>
                  <a:pt x="246888" y="0"/>
                </a:moveTo>
                <a:lnTo>
                  <a:pt x="0" y="198627"/>
                </a:lnTo>
                <a:lnTo>
                  <a:pt x="0" y="1741932"/>
                </a:lnTo>
                <a:lnTo>
                  <a:pt x="246888" y="1543303"/>
                </a:lnTo>
                <a:lnTo>
                  <a:pt x="246888" y="0"/>
                </a:lnTo>
                <a:close/>
              </a:path>
            </a:pathLst>
          </a:custGeom>
          <a:solidFill>
            <a:srgbClr val="23405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831848" y="641604"/>
            <a:ext cx="532130" cy="2476500"/>
            <a:chOff x="1831848" y="641604"/>
            <a:chExt cx="532130" cy="2476500"/>
          </a:xfrm>
        </p:grpSpPr>
        <p:sp>
          <p:nvSpPr>
            <p:cNvPr id="4" name="object 4"/>
            <p:cNvSpPr/>
            <p:nvPr/>
          </p:nvSpPr>
          <p:spPr>
            <a:xfrm>
              <a:off x="1831848" y="1022604"/>
              <a:ext cx="532130" cy="2095500"/>
            </a:xfrm>
            <a:custGeom>
              <a:avLst/>
              <a:gdLst/>
              <a:ahLst/>
              <a:cxnLst/>
              <a:rect l="l" t="t" r="r" b="b"/>
              <a:pathLst>
                <a:path w="532130" h="2095500">
                  <a:moveTo>
                    <a:pt x="0" y="0"/>
                  </a:moveTo>
                  <a:lnTo>
                    <a:pt x="0" y="1517396"/>
                  </a:lnTo>
                  <a:lnTo>
                    <a:pt x="531876" y="2095500"/>
                  </a:lnTo>
                  <a:lnTo>
                    <a:pt x="531876" y="57810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3405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831848" y="838200"/>
              <a:ext cx="302260" cy="1705610"/>
            </a:xfrm>
            <a:custGeom>
              <a:avLst/>
              <a:gdLst/>
              <a:ahLst/>
              <a:cxnLst/>
              <a:rect l="l" t="t" r="r" b="b"/>
              <a:pathLst>
                <a:path w="302260" h="1705610">
                  <a:moveTo>
                    <a:pt x="301751" y="0"/>
                  </a:moveTo>
                  <a:lnTo>
                    <a:pt x="0" y="183007"/>
                  </a:lnTo>
                  <a:lnTo>
                    <a:pt x="0" y="1705355"/>
                  </a:lnTo>
                  <a:lnTo>
                    <a:pt x="301751" y="1517777"/>
                  </a:lnTo>
                  <a:lnTo>
                    <a:pt x="301751" y="0"/>
                  </a:lnTo>
                  <a:close/>
                </a:path>
              </a:pathLst>
            </a:custGeom>
            <a:solidFill>
              <a:srgbClr val="375F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007108" y="641604"/>
              <a:ext cx="127000" cy="1713230"/>
            </a:xfrm>
            <a:custGeom>
              <a:avLst/>
              <a:gdLst/>
              <a:ahLst/>
              <a:cxnLst/>
              <a:rect l="l" t="t" r="r" b="b"/>
              <a:pathLst>
                <a:path w="127000" h="1713230">
                  <a:moveTo>
                    <a:pt x="0" y="0"/>
                  </a:moveTo>
                  <a:lnTo>
                    <a:pt x="0" y="1545336"/>
                  </a:lnTo>
                  <a:lnTo>
                    <a:pt x="126492" y="1712976"/>
                  </a:lnTo>
                  <a:lnTo>
                    <a:pt x="126492" y="1691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3405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2007107" y="635571"/>
            <a:ext cx="9423400" cy="1123950"/>
          </a:xfrm>
          <a:prstGeom prst="rect"/>
          <a:solidFill>
            <a:srgbClr val="4F81BB"/>
          </a:solidFill>
        </p:spPr>
        <p:txBody>
          <a:bodyPr wrap="square" lIns="0" tIns="483870" rIns="0" bIns="0" rtlCol="0" vert="horz">
            <a:spAutoFit/>
          </a:bodyPr>
          <a:lstStyle/>
          <a:p>
            <a:pPr marL="252729">
              <a:lnSpc>
                <a:spcPct val="100000"/>
              </a:lnSpc>
              <a:spcBef>
                <a:spcPts val="3810"/>
              </a:spcBef>
            </a:pPr>
            <a:r>
              <a:rPr dirty="0"/>
              <a:t>Major</a:t>
            </a:r>
            <a:r>
              <a:rPr dirty="0" spc="-145"/>
              <a:t> </a:t>
            </a:r>
            <a:r>
              <a:rPr dirty="0" spc="45"/>
              <a:t>functions</a:t>
            </a:r>
            <a:r>
              <a:rPr dirty="0" spc="-210"/>
              <a:t> </a:t>
            </a:r>
            <a:r>
              <a:rPr dirty="0" spc="70"/>
              <a:t>of</a:t>
            </a:r>
            <a:r>
              <a:rPr dirty="0" spc="-165"/>
              <a:t> </a:t>
            </a:r>
            <a:r>
              <a:rPr dirty="0"/>
              <a:t>informal</a:t>
            </a:r>
            <a:r>
              <a:rPr dirty="0" spc="-175"/>
              <a:t> </a:t>
            </a:r>
            <a:r>
              <a:rPr dirty="0" spc="140"/>
              <a:t>groups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24557" y="2709417"/>
            <a:ext cx="5799455" cy="29571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843654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Maintaining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informal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culture.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05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Maintaining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communication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system.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945"/>
              </a:spcBef>
              <a:buFont typeface="Arial"/>
              <a:buChar char="•"/>
              <a:tabLst>
                <a:tab pos="354965" algn="l"/>
                <a:tab pos="392874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Implementation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control.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900"/>
              </a:spcBef>
              <a:buFont typeface="Arial"/>
              <a:buChar char="•"/>
              <a:tabLst>
                <a:tab pos="354965" algn="l"/>
                <a:tab pos="3759200" algn="l"/>
              </a:tabLst>
            </a:pP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fun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life.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2785"/>
              </a:spcBef>
            </a:pPr>
            <a:r>
              <a:rPr dirty="0" sz="2400" spc="50" i="1">
                <a:solidFill>
                  <a:srgbClr val="FFFFFF"/>
                </a:solidFill>
                <a:latin typeface="Trebuchet MS"/>
                <a:cs typeface="Trebuchet MS"/>
              </a:rPr>
              <a:t>Lysons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53400" y="4101084"/>
            <a:ext cx="3128772" cy="2375916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127625" algn="l"/>
              </a:tabLst>
            </a:pPr>
            <a:r>
              <a:rPr dirty="0" spc="145"/>
              <a:t>Reasons</a:t>
            </a:r>
            <a:r>
              <a:rPr dirty="0" spc="-250"/>
              <a:t> </a:t>
            </a:r>
            <a:r>
              <a:rPr dirty="0" spc="-25"/>
              <a:t>for</a:t>
            </a:r>
            <a:r>
              <a:rPr dirty="0" spc="-275"/>
              <a:t> </a:t>
            </a:r>
            <a:r>
              <a:rPr dirty="0" spc="60"/>
              <a:t>forming</a:t>
            </a:r>
            <a:r>
              <a:rPr dirty="0"/>
              <a:t>	</a:t>
            </a:r>
            <a:r>
              <a:rPr dirty="0" spc="150"/>
              <a:t>groups</a:t>
            </a:r>
            <a:r>
              <a:rPr dirty="0" spc="-260"/>
              <a:t> </a:t>
            </a:r>
            <a:r>
              <a:rPr dirty="0" spc="-20"/>
              <a:t>or</a:t>
            </a:r>
            <a:r>
              <a:rPr dirty="0" spc="-275"/>
              <a:t> </a:t>
            </a:r>
            <a:r>
              <a:rPr dirty="0" spc="114"/>
              <a:t>teams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8904" y="1708150"/>
            <a:ext cx="8074659" cy="444690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354965" marR="8064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Certain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tasks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performed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combined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efforts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individuals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working</a:t>
            </a:r>
            <a:r>
              <a:rPr dirty="0" sz="2000" spc="4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together.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7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Collusion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0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members, 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2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share</a:t>
            </a:r>
            <a:r>
              <a:rPr dirty="0" sz="20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unpopular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tasks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aid</a:t>
            </a:r>
            <a:endParaRPr sz="2000">
              <a:latin typeface="Trebuchet MS"/>
              <a:cs typeface="Trebuchet MS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creativity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initiative.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70"/>
              </a:spcBef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Companionship,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mutual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support.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8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  <a:tab pos="387731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Provide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sense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belonging,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identity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status.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7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Provide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guidelines</a:t>
            </a:r>
            <a:r>
              <a:rPr dirty="0" sz="20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generally</a:t>
            </a: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acceptable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behaviour.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8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Offer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protection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its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membership.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104389" y="194563"/>
            <a:ext cx="7736205" cy="1183640"/>
          </a:xfrm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24765" marR="5080" indent="-12700">
              <a:lnSpc>
                <a:spcPts val="4320"/>
              </a:lnSpc>
              <a:spcBef>
                <a:spcPts val="640"/>
              </a:spcBef>
              <a:tabLst>
                <a:tab pos="3524885" algn="l"/>
              </a:tabLst>
            </a:pPr>
            <a:r>
              <a:rPr dirty="0" spc="50"/>
              <a:t>Factors</a:t>
            </a:r>
            <a:r>
              <a:rPr dirty="0" spc="-90"/>
              <a:t> </a:t>
            </a:r>
            <a:r>
              <a:rPr dirty="0"/>
              <a:t>contributing</a:t>
            </a:r>
            <a:r>
              <a:rPr dirty="0" spc="-105"/>
              <a:t> </a:t>
            </a:r>
            <a:r>
              <a:rPr dirty="0"/>
              <a:t>to</a:t>
            </a:r>
            <a:r>
              <a:rPr dirty="0" spc="-85"/>
              <a:t> </a:t>
            </a:r>
            <a:r>
              <a:rPr dirty="0" spc="125"/>
              <a:t>group </a:t>
            </a:r>
            <a:r>
              <a:rPr dirty="0" spc="80"/>
              <a:t>cohesiveness</a:t>
            </a:r>
            <a:r>
              <a:rPr dirty="0"/>
              <a:t>	</a:t>
            </a:r>
            <a:r>
              <a:rPr dirty="0" spc="130"/>
              <a:t>and</a:t>
            </a:r>
            <a:r>
              <a:rPr dirty="0" spc="-265"/>
              <a:t> </a:t>
            </a:r>
            <a:r>
              <a:rPr dirty="0" spc="50"/>
              <a:t>performance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53260" y="5861405"/>
            <a:ext cx="583374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8.4</a:t>
            </a:r>
            <a:r>
              <a:rPr dirty="0" sz="1200" spc="120">
                <a:latin typeface="Trebuchet MS"/>
                <a:cs typeface="Trebuchet MS"/>
              </a:rPr>
              <a:t>  </a:t>
            </a:r>
            <a:r>
              <a:rPr dirty="0" sz="1800">
                <a:latin typeface="Trebuchet MS"/>
                <a:cs typeface="Trebuchet MS"/>
              </a:rPr>
              <a:t>Factors</a:t>
            </a:r>
            <a:r>
              <a:rPr dirty="0" sz="1800" spc="-1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contributing</a:t>
            </a:r>
            <a:r>
              <a:rPr dirty="0" sz="1800" spc="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to</a:t>
            </a:r>
            <a:r>
              <a:rPr dirty="0" sz="1800" spc="-45">
                <a:latin typeface="Trebuchet MS"/>
                <a:cs typeface="Trebuchet MS"/>
              </a:rPr>
              <a:t> </a:t>
            </a:r>
            <a:r>
              <a:rPr dirty="0" sz="1800" spc="75">
                <a:latin typeface="Trebuchet MS"/>
                <a:cs typeface="Trebuchet MS"/>
              </a:rPr>
              <a:t>group</a:t>
            </a:r>
            <a:r>
              <a:rPr dirty="0" sz="1800" spc="-30">
                <a:latin typeface="Trebuchet MS"/>
                <a:cs typeface="Trebuchet MS"/>
              </a:rPr>
              <a:t> </a:t>
            </a:r>
            <a:r>
              <a:rPr dirty="0" sz="1800" spc="65">
                <a:latin typeface="Trebuchet MS"/>
                <a:cs typeface="Trebuchet MS"/>
              </a:rPr>
              <a:t>cohesiveness</a:t>
            </a:r>
            <a:r>
              <a:rPr dirty="0" sz="1800" spc="-50">
                <a:latin typeface="Trebuchet MS"/>
                <a:cs typeface="Trebuchet MS"/>
              </a:rPr>
              <a:t> </a:t>
            </a:r>
            <a:r>
              <a:rPr dirty="0" sz="1800" spc="40">
                <a:latin typeface="Trebuchet MS"/>
                <a:cs typeface="Trebuchet MS"/>
              </a:rPr>
              <a:t>and </a:t>
            </a:r>
            <a:r>
              <a:rPr dirty="0" sz="1800" spc="-10">
                <a:latin typeface="Trebuchet MS"/>
                <a:cs typeface="Trebuchet MS"/>
              </a:rPr>
              <a:t>performance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54552" y="1458467"/>
            <a:ext cx="4879848" cy="435559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77165">
              <a:lnSpc>
                <a:spcPct val="100000"/>
              </a:lnSpc>
              <a:spcBef>
                <a:spcPts val="95"/>
              </a:spcBef>
            </a:pPr>
            <a:r>
              <a:rPr dirty="0" spc="110"/>
              <a:t>Membership</a:t>
            </a:r>
            <a:r>
              <a:rPr dirty="0" spc="-235"/>
              <a:t> </a:t>
            </a:r>
            <a:r>
              <a:rPr dirty="0" spc="50"/>
              <a:t>factors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95957" y="1661160"/>
            <a:ext cx="4993640" cy="4559300"/>
          </a:xfrm>
          <a:prstGeom prst="rect">
            <a:avLst/>
          </a:prstGeom>
        </p:spPr>
        <p:txBody>
          <a:bodyPr wrap="square" lIns="0" tIns="768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Size</a:t>
            </a:r>
            <a:r>
              <a:rPr dirty="0" sz="2400" spc="-1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400">
              <a:latin typeface="Trebuchet MS"/>
              <a:cs typeface="Trebuchet MS"/>
            </a:endParaRPr>
          </a:p>
          <a:p>
            <a:pPr lvl="1" marL="353695" marR="12382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5600" algn="l"/>
                <a:tab pos="457454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Ideal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size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appears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up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12 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members.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Compatibility</a:t>
            </a:r>
            <a:r>
              <a:rPr dirty="0" sz="2400" spc="-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endParaRPr sz="2400">
              <a:latin typeface="Trebuchet MS"/>
              <a:cs typeface="Trebuchet MS"/>
            </a:endParaRPr>
          </a:p>
          <a:p>
            <a:pPr lvl="1" marL="353695" marR="5080" indent="-28511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355600" algn="l"/>
                <a:tab pos="4362450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Shared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attitudes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help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promote</a:t>
            </a:r>
            <a:r>
              <a:rPr dirty="0" sz="2400" spc="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cohesiveness.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Permanence</a:t>
            </a:r>
            <a:endParaRPr sz="2400">
              <a:latin typeface="Trebuchet MS"/>
              <a:cs typeface="Trebuchet MS"/>
            </a:endParaRPr>
          </a:p>
          <a:p>
            <a:pPr lvl="1" marL="353695" marR="1123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5600" algn="l"/>
                <a:tab pos="2556510" algn="l"/>
                <a:tab pos="3792854" algn="l"/>
              </a:tabLst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Cohesiveness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develops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better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if 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changes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occur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slowly.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035554" y="608152"/>
            <a:ext cx="649859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779645" algn="l"/>
              </a:tabLst>
            </a:pPr>
            <a:r>
              <a:rPr dirty="0" spc="155"/>
              <a:t>Work</a:t>
            </a:r>
            <a:r>
              <a:rPr dirty="0" spc="-254"/>
              <a:t> </a:t>
            </a:r>
            <a:r>
              <a:rPr dirty="0" spc="-10"/>
              <a:t>environment</a:t>
            </a:r>
            <a:r>
              <a:rPr dirty="0"/>
              <a:t>	</a:t>
            </a:r>
            <a:r>
              <a:rPr dirty="0" spc="50"/>
              <a:t>factors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63000" y="2209800"/>
            <a:ext cx="2906268" cy="290626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52704" y="1433309"/>
            <a:ext cx="5384165" cy="4749165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24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 b="1">
                <a:solidFill>
                  <a:srgbClr val="FFFFFF"/>
                </a:solidFill>
                <a:latin typeface="Trebuchet MS"/>
                <a:cs typeface="Trebuchet MS"/>
              </a:rPr>
              <a:t>task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Similarity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tasks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problems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Physical</a:t>
            </a:r>
            <a:r>
              <a:rPr dirty="0" sz="2400" spc="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setting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Physical</a:t>
            </a:r>
            <a:r>
              <a:rPr dirty="0" sz="2400" spc="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proximity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Communications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Ease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communication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0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45" b="1">
                <a:solidFill>
                  <a:srgbClr val="FFFFFF"/>
                </a:solidFill>
                <a:latin typeface="Trebuchet MS"/>
                <a:cs typeface="Trebuchet MS"/>
              </a:rPr>
              <a:t>Technology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technology,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task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skills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862965">
              <a:lnSpc>
                <a:spcPct val="100000"/>
              </a:lnSpc>
              <a:spcBef>
                <a:spcPts val="95"/>
              </a:spcBef>
            </a:pPr>
            <a:r>
              <a:rPr dirty="0" spc="65"/>
              <a:t>Organisational</a:t>
            </a:r>
            <a:r>
              <a:rPr dirty="0" spc="-250"/>
              <a:t> </a:t>
            </a:r>
            <a:r>
              <a:rPr dirty="0" spc="50"/>
              <a:t>factors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2704" y="1203512"/>
            <a:ext cx="7276465" cy="4888865"/>
          </a:xfrm>
          <a:prstGeom prst="rect">
            <a:avLst/>
          </a:prstGeom>
        </p:spPr>
        <p:txBody>
          <a:bodyPr wrap="square" lIns="0" tIns="89535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85" b="1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2400" spc="-1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8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53695" algn="l"/>
                <a:tab pos="4357370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fostering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mutual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trust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290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5604510" algn="l"/>
              </a:tabLst>
            </a:pPr>
            <a:r>
              <a:rPr dirty="0" sz="2400" spc="80" b="1">
                <a:solidFill>
                  <a:srgbClr val="FFFFFF"/>
                </a:solidFill>
                <a:latin typeface="Trebuchet MS"/>
                <a:cs typeface="Trebuchet MS"/>
              </a:rPr>
              <a:t>Human</a:t>
            </a:r>
            <a:r>
              <a:rPr dirty="0" sz="24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r>
              <a:rPr dirty="0" sz="2400" spc="-11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5" b="1">
                <a:solidFill>
                  <a:srgbClr val="FFFFFF"/>
                </a:solidFill>
                <a:latin typeface="Trebuchet MS"/>
                <a:cs typeface="Trebuchet MS"/>
              </a:rPr>
              <a:t>(HR)</a:t>
            </a:r>
            <a:r>
              <a:rPr dirty="0" sz="24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policies</a:t>
            </a:r>
            <a:r>
              <a:rPr dirty="0" sz="2400" spc="-1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b="1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procedures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Equity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fairness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295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95" b="1">
                <a:solidFill>
                  <a:srgbClr val="FFFFFF"/>
                </a:solidFill>
                <a:latin typeface="Trebuchet MS"/>
                <a:cs typeface="Trebuchet MS"/>
              </a:rPr>
              <a:t>Success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17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positive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motivator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295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External</a:t>
            </a:r>
            <a:r>
              <a:rPr dirty="0" sz="2400" spc="-17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threat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16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cause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internal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cohesiveness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 descr="People in a job interview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0346" y="2627502"/>
            <a:ext cx="3621278" cy="241414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801734" y="0"/>
            <a:ext cx="3378835" cy="5725795"/>
            <a:chOff x="8801734" y="0"/>
            <a:chExt cx="3378835" cy="5725795"/>
          </a:xfrm>
        </p:grpSpPr>
        <p:sp>
          <p:nvSpPr>
            <p:cNvPr id="3" name="object 3"/>
            <p:cNvSpPr/>
            <p:nvPr/>
          </p:nvSpPr>
          <p:spPr>
            <a:xfrm>
              <a:off x="10208133" y="0"/>
              <a:ext cx="1972310" cy="5725795"/>
            </a:xfrm>
            <a:custGeom>
              <a:avLst/>
              <a:gdLst/>
              <a:ahLst/>
              <a:cxnLst/>
              <a:rect l="l" t="t" r="r" b="b"/>
              <a:pathLst>
                <a:path w="1972309" h="5725795">
                  <a:moveTo>
                    <a:pt x="697865" y="1084707"/>
                  </a:moveTo>
                  <a:lnTo>
                    <a:pt x="696214" y="1084580"/>
                  </a:lnTo>
                  <a:lnTo>
                    <a:pt x="696595" y="1084707"/>
                  </a:lnTo>
                  <a:lnTo>
                    <a:pt x="697865" y="1084707"/>
                  </a:lnTo>
                  <a:close/>
                </a:path>
                <a:path w="1972309" h="5725795">
                  <a:moveTo>
                    <a:pt x="1972310" y="0"/>
                  </a:moveTo>
                  <a:lnTo>
                    <a:pt x="933094" y="0"/>
                  </a:lnTo>
                  <a:lnTo>
                    <a:pt x="931545" y="14732"/>
                  </a:lnTo>
                  <a:lnTo>
                    <a:pt x="930656" y="60452"/>
                  </a:lnTo>
                  <a:lnTo>
                    <a:pt x="929640" y="82804"/>
                  </a:lnTo>
                  <a:lnTo>
                    <a:pt x="925322" y="99822"/>
                  </a:lnTo>
                  <a:lnTo>
                    <a:pt x="921512" y="118491"/>
                  </a:lnTo>
                  <a:lnTo>
                    <a:pt x="908431" y="156210"/>
                  </a:lnTo>
                  <a:lnTo>
                    <a:pt x="896493" y="188087"/>
                  </a:lnTo>
                  <a:lnTo>
                    <a:pt x="883793" y="219710"/>
                  </a:lnTo>
                  <a:lnTo>
                    <a:pt x="845947" y="267335"/>
                  </a:lnTo>
                  <a:lnTo>
                    <a:pt x="833374" y="286004"/>
                  </a:lnTo>
                  <a:lnTo>
                    <a:pt x="825881" y="304800"/>
                  </a:lnTo>
                  <a:lnTo>
                    <a:pt x="815213" y="328422"/>
                  </a:lnTo>
                  <a:lnTo>
                    <a:pt x="806704" y="355600"/>
                  </a:lnTo>
                  <a:lnTo>
                    <a:pt x="803402" y="377317"/>
                  </a:lnTo>
                  <a:lnTo>
                    <a:pt x="794512" y="399415"/>
                  </a:lnTo>
                  <a:lnTo>
                    <a:pt x="769493" y="427990"/>
                  </a:lnTo>
                  <a:lnTo>
                    <a:pt x="775081" y="434975"/>
                  </a:lnTo>
                  <a:lnTo>
                    <a:pt x="776351" y="441452"/>
                  </a:lnTo>
                  <a:lnTo>
                    <a:pt x="773938" y="447929"/>
                  </a:lnTo>
                  <a:lnTo>
                    <a:pt x="767969" y="454787"/>
                  </a:lnTo>
                  <a:lnTo>
                    <a:pt x="767715" y="468503"/>
                  </a:lnTo>
                  <a:lnTo>
                    <a:pt x="773303" y="479298"/>
                  </a:lnTo>
                  <a:lnTo>
                    <a:pt x="775462" y="489077"/>
                  </a:lnTo>
                  <a:lnTo>
                    <a:pt x="765175" y="499745"/>
                  </a:lnTo>
                  <a:lnTo>
                    <a:pt x="766445" y="516890"/>
                  </a:lnTo>
                  <a:lnTo>
                    <a:pt x="768858" y="536829"/>
                  </a:lnTo>
                  <a:lnTo>
                    <a:pt x="770636" y="556641"/>
                  </a:lnTo>
                  <a:lnTo>
                    <a:pt x="769874" y="573532"/>
                  </a:lnTo>
                  <a:lnTo>
                    <a:pt x="764286" y="583184"/>
                  </a:lnTo>
                  <a:lnTo>
                    <a:pt x="757174" y="593090"/>
                  </a:lnTo>
                  <a:lnTo>
                    <a:pt x="750189" y="603758"/>
                  </a:lnTo>
                  <a:lnTo>
                    <a:pt x="745236" y="615823"/>
                  </a:lnTo>
                  <a:lnTo>
                    <a:pt x="737870" y="628650"/>
                  </a:lnTo>
                  <a:lnTo>
                    <a:pt x="738378" y="641223"/>
                  </a:lnTo>
                  <a:lnTo>
                    <a:pt x="741807" y="656463"/>
                  </a:lnTo>
                  <a:lnTo>
                    <a:pt x="743458" y="677164"/>
                  </a:lnTo>
                  <a:lnTo>
                    <a:pt x="735584" y="684657"/>
                  </a:lnTo>
                  <a:lnTo>
                    <a:pt x="732663" y="692912"/>
                  </a:lnTo>
                  <a:lnTo>
                    <a:pt x="733552" y="701802"/>
                  </a:lnTo>
                  <a:lnTo>
                    <a:pt x="737235" y="711200"/>
                  </a:lnTo>
                  <a:lnTo>
                    <a:pt x="732536" y="736473"/>
                  </a:lnTo>
                  <a:lnTo>
                    <a:pt x="733552" y="767080"/>
                  </a:lnTo>
                  <a:lnTo>
                    <a:pt x="736092" y="798957"/>
                  </a:lnTo>
                  <a:lnTo>
                    <a:pt x="735457" y="827786"/>
                  </a:lnTo>
                  <a:lnTo>
                    <a:pt x="736219" y="879094"/>
                  </a:lnTo>
                  <a:lnTo>
                    <a:pt x="737870" y="930021"/>
                  </a:lnTo>
                  <a:lnTo>
                    <a:pt x="738759" y="945134"/>
                  </a:lnTo>
                  <a:lnTo>
                    <a:pt x="740410" y="940054"/>
                  </a:lnTo>
                  <a:lnTo>
                    <a:pt x="740676" y="940054"/>
                  </a:lnTo>
                  <a:lnTo>
                    <a:pt x="740676" y="944880"/>
                  </a:lnTo>
                  <a:lnTo>
                    <a:pt x="740651" y="955040"/>
                  </a:lnTo>
                  <a:lnTo>
                    <a:pt x="739978" y="955040"/>
                  </a:lnTo>
                  <a:lnTo>
                    <a:pt x="739978" y="962533"/>
                  </a:lnTo>
                  <a:lnTo>
                    <a:pt x="739521" y="962533"/>
                  </a:lnTo>
                  <a:lnTo>
                    <a:pt x="739394" y="955167"/>
                  </a:lnTo>
                  <a:lnTo>
                    <a:pt x="738759" y="945134"/>
                  </a:lnTo>
                  <a:lnTo>
                    <a:pt x="728726" y="977519"/>
                  </a:lnTo>
                  <a:lnTo>
                    <a:pt x="724027" y="1014349"/>
                  </a:lnTo>
                  <a:lnTo>
                    <a:pt x="723392" y="1021588"/>
                  </a:lnTo>
                  <a:lnTo>
                    <a:pt x="711581" y="1076960"/>
                  </a:lnTo>
                  <a:lnTo>
                    <a:pt x="709422" y="1080135"/>
                  </a:lnTo>
                  <a:lnTo>
                    <a:pt x="706628" y="1082040"/>
                  </a:lnTo>
                  <a:lnTo>
                    <a:pt x="704088" y="1083056"/>
                  </a:lnTo>
                  <a:lnTo>
                    <a:pt x="697865" y="1084707"/>
                  </a:lnTo>
                  <a:lnTo>
                    <a:pt x="708279" y="1086231"/>
                  </a:lnTo>
                  <a:lnTo>
                    <a:pt x="704088" y="1090803"/>
                  </a:lnTo>
                  <a:lnTo>
                    <a:pt x="697103" y="1096645"/>
                  </a:lnTo>
                  <a:lnTo>
                    <a:pt x="691007" y="1102360"/>
                  </a:lnTo>
                  <a:lnTo>
                    <a:pt x="689102" y="1106170"/>
                  </a:lnTo>
                  <a:lnTo>
                    <a:pt x="689483" y="1142873"/>
                  </a:lnTo>
                  <a:lnTo>
                    <a:pt x="666496" y="1160526"/>
                  </a:lnTo>
                  <a:lnTo>
                    <a:pt x="653923" y="1184910"/>
                  </a:lnTo>
                  <a:lnTo>
                    <a:pt x="633476" y="1212469"/>
                  </a:lnTo>
                  <a:lnTo>
                    <a:pt x="633222" y="1218438"/>
                  </a:lnTo>
                  <a:lnTo>
                    <a:pt x="613156" y="1288034"/>
                  </a:lnTo>
                  <a:lnTo>
                    <a:pt x="608457" y="1295527"/>
                  </a:lnTo>
                  <a:lnTo>
                    <a:pt x="601980" y="1309243"/>
                  </a:lnTo>
                  <a:lnTo>
                    <a:pt x="595376" y="1322451"/>
                  </a:lnTo>
                  <a:lnTo>
                    <a:pt x="589915" y="1328928"/>
                  </a:lnTo>
                  <a:lnTo>
                    <a:pt x="588645" y="1355471"/>
                  </a:lnTo>
                  <a:lnTo>
                    <a:pt x="578993" y="1364488"/>
                  </a:lnTo>
                  <a:lnTo>
                    <a:pt x="565277" y="1372489"/>
                  </a:lnTo>
                  <a:lnTo>
                    <a:pt x="551561" y="1396111"/>
                  </a:lnTo>
                  <a:lnTo>
                    <a:pt x="529336" y="1436624"/>
                  </a:lnTo>
                  <a:lnTo>
                    <a:pt x="504063" y="1464945"/>
                  </a:lnTo>
                  <a:lnTo>
                    <a:pt x="483870" y="1485519"/>
                  </a:lnTo>
                  <a:lnTo>
                    <a:pt x="477266" y="1502791"/>
                  </a:lnTo>
                  <a:lnTo>
                    <a:pt x="470408" y="1527429"/>
                  </a:lnTo>
                  <a:lnTo>
                    <a:pt x="463804" y="1541907"/>
                  </a:lnTo>
                  <a:lnTo>
                    <a:pt x="450977" y="1558163"/>
                  </a:lnTo>
                  <a:lnTo>
                    <a:pt x="425831" y="1587627"/>
                  </a:lnTo>
                  <a:lnTo>
                    <a:pt x="412242" y="1622806"/>
                  </a:lnTo>
                  <a:lnTo>
                    <a:pt x="399669" y="1666240"/>
                  </a:lnTo>
                  <a:lnTo>
                    <a:pt x="387477" y="1713357"/>
                  </a:lnTo>
                  <a:lnTo>
                    <a:pt x="374523" y="1759458"/>
                  </a:lnTo>
                  <a:lnTo>
                    <a:pt x="360299" y="1799717"/>
                  </a:lnTo>
                  <a:lnTo>
                    <a:pt x="325120" y="1959356"/>
                  </a:lnTo>
                  <a:lnTo>
                    <a:pt x="317500" y="1983232"/>
                  </a:lnTo>
                  <a:lnTo>
                    <a:pt x="283464" y="2084832"/>
                  </a:lnTo>
                  <a:lnTo>
                    <a:pt x="275844" y="2108708"/>
                  </a:lnTo>
                  <a:lnTo>
                    <a:pt x="273812" y="2165096"/>
                  </a:lnTo>
                  <a:lnTo>
                    <a:pt x="271018" y="2210689"/>
                  </a:lnTo>
                  <a:lnTo>
                    <a:pt x="264160" y="2286635"/>
                  </a:lnTo>
                  <a:lnTo>
                    <a:pt x="260858" y="2325624"/>
                  </a:lnTo>
                  <a:lnTo>
                    <a:pt x="258064" y="2371217"/>
                  </a:lnTo>
                  <a:lnTo>
                    <a:pt x="256032" y="2427732"/>
                  </a:lnTo>
                  <a:lnTo>
                    <a:pt x="206248" y="3385693"/>
                  </a:lnTo>
                  <a:lnTo>
                    <a:pt x="200914" y="3442589"/>
                  </a:lnTo>
                  <a:lnTo>
                    <a:pt x="195199" y="3493643"/>
                  </a:lnTo>
                  <a:lnTo>
                    <a:pt x="188976" y="3539490"/>
                  </a:lnTo>
                  <a:lnTo>
                    <a:pt x="182626" y="3580638"/>
                  </a:lnTo>
                  <a:lnTo>
                    <a:pt x="169672" y="3651631"/>
                  </a:lnTo>
                  <a:lnTo>
                    <a:pt x="152273" y="3738626"/>
                  </a:lnTo>
                  <a:lnTo>
                    <a:pt x="143764" y="3790950"/>
                  </a:lnTo>
                  <a:lnTo>
                    <a:pt x="139192" y="3844544"/>
                  </a:lnTo>
                  <a:lnTo>
                    <a:pt x="138684" y="3873373"/>
                  </a:lnTo>
                  <a:lnTo>
                    <a:pt x="139573" y="3904234"/>
                  </a:lnTo>
                  <a:lnTo>
                    <a:pt x="146177" y="3975100"/>
                  </a:lnTo>
                  <a:lnTo>
                    <a:pt x="152273" y="4016375"/>
                  </a:lnTo>
                  <a:lnTo>
                    <a:pt x="160274" y="4062095"/>
                  </a:lnTo>
                  <a:lnTo>
                    <a:pt x="170434" y="4113149"/>
                  </a:lnTo>
                  <a:lnTo>
                    <a:pt x="183007" y="4170045"/>
                  </a:lnTo>
                  <a:lnTo>
                    <a:pt x="163449" y="4596765"/>
                  </a:lnTo>
                  <a:lnTo>
                    <a:pt x="157226" y="4613529"/>
                  </a:lnTo>
                  <a:lnTo>
                    <a:pt x="155067" y="4647565"/>
                  </a:lnTo>
                  <a:lnTo>
                    <a:pt x="155702" y="4693158"/>
                  </a:lnTo>
                  <a:lnTo>
                    <a:pt x="158877" y="4796028"/>
                  </a:lnTo>
                  <a:lnTo>
                    <a:pt x="158496" y="4841621"/>
                  </a:lnTo>
                  <a:lnTo>
                    <a:pt x="155067" y="4875530"/>
                  </a:lnTo>
                  <a:lnTo>
                    <a:pt x="148971" y="4896739"/>
                  </a:lnTo>
                  <a:lnTo>
                    <a:pt x="150495" y="4939919"/>
                  </a:lnTo>
                  <a:lnTo>
                    <a:pt x="155448" y="4992370"/>
                  </a:lnTo>
                  <a:lnTo>
                    <a:pt x="159639" y="5041900"/>
                  </a:lnTo>
                  <a:lnTo>
                    <a:pt x="158623" y="5075682"/>
                  </a:lnTo>
                  <a:lnTo>
                    <a:pt x="148209" y="5084445"/>
                  </a:lnTo>
                  <a:lnTo>
                    <a:pt x="143891" y="5094859"/>
                  </a:lnTo>
                  <a:lnTo>
                    <a:pt x="137795" y="5107686"/>
                  </a:lnTo>
                  <a:lnTo>
                    <a:pt x="121666" y="5123434"/>
                  </a:lnTo>
                  <a:lnTo>
                    <a:pt x="123698" y="5123180"/>
                  </a:lnTo>
                  <a:lnTo>
                    <a:pt x="125984" y="5122037"/>
                  </a:lnTo>
                  <a:lnTo>
                    <a:pt x="127381" y="5123053"/>
                  </a:lnTo>
                  <a:lnTo>
                    <a:pt x="126492" y="5129403"/>
                  </a:lnTo>
                  <a:lnTo>
                    <a:pt x="117983" y="5168900"/>
                  </a:lnTo>
                  <a:lnTo>
                    <a:pt x="102362" y="5203952"/>
                  </a:lnTo>
                  <a:lnTo>
                    <a:pt x="70612" y="5223256"/>
                  </a:lnTo>
                  <a:lnTo>
                    <a:pt x="66929" y="5225669"/>
                  </a:lnTo>
                  <a:lnTo>
                    <a:pt x="59055" y="5242306"/>
                  </a:lnTo>
                  <a:lnTo>
                    <a:pt x="53594" y="5271897"/>
                  </a:lnTo>
                  <a:lnTo>
                    <a:pt x="54102" y="5297678"/>
                  </a:lnTo>
                  <a:lnTo>
                    <a:pt x="49149" y="5324348"/>
                  </a:lnTo>
                  <a:lnTo>
                    <a:pt x="27305" y="5356479"/>
                  </a:lnTo>
                  <a:lnTo>
                    <a:pt x="33274" y="5363083"/>
                  </a:lnTo>
                  <a:lnTo>
                    <a:pt x="35052" y="5369433"/>
                  </a:lnTo>
                  <a:lnTo>
                    <a:pt x="33020" y="5376037"/>
                  </a:lnTo>
                  <a:lnTo>
                    <a:pt x="27559" y="5383403"/>
                  </a:lnTo>
                  <a:lnTo>
                    <a:pt x="28194" y="5396992"/>
                  </a:lnTo>
                  <a:lnTo>
                    <a:pt x="34417" y="5407406"/>
                  </a:lnTo>
                  <a:lnTo>
                    <a:pt x="37338" y="5416931"/>
                  </a:lnTo>
                  <a:lnTo>
                    <a:pt x="27686" y="5428234"/>
                  </a:lnTo>
                  <a:lnTo>
                    <a:pt x="31750" y="5435219"/>
                  </a:lnTo>
                  <a:lnTo>
                    <a:pt x="17272" y="5463413"/>
                  </a:lnTo>
                  <a:lnTo>
                    <a:pt x="22606" y="5466969"/>
                  </a:lnTo>
                  <a:lnTo>
                    <a:pt x="20066" y="5486019"/>
                  </a:lnTo>
                  <a:lnTo>
                    <a:pt x="18288" y="5495544"/>
                  </a:lnTo>
                  <a:lnTo>
                    <a:pt x="15621" y="5505323"/>
                  </a:lnTo>
                  <a:lnTo>
                    <a:pt x="8763" y="5517134"/>
                  </a:lnTo>
                  <a:lnTo>
                    <a:pt x="635" y="5523865"/>
                  </a:lnTo>
                  <a:lnTo>
                    <a:pt x="0" y="5531358"/>
                  </a:lnTo>
                  <a:lnTo>
                    <a:pt x="15621" y="5545582"/>
                  </a:lnTo>
                  <a:lnTo>
                    <a:pt x="9271" y="5558917"/>
                  </a:lnTo>
                  <a:lnTo>
                    <a:pt x="10541" y="5571490"/>
                  </a:lnTo>
                  <a:lnTo>
                    <a:pt x="14859" y="5586349"/>
                  </a:lnTo>
                  <a:lnTo>
                    <a:pt x="17907" y="5606948"/>
                  </a:lnTo>
                  <a:lnTo>
                    <a:pt x="10668" y="5614975"/>
                  </a:lnTo>
                  <a:lnTo>
                    <a:pt x="8255" y="5623357"/>
                  </a:lnTo>
                  <a:lnTo>
                    <a:pt x="9652" y="5632107"/>
                  </a:lnTo>
                  <a:lnTo>
                    <a:pt x="13970" y="5641200"/>
                  </a:lnTo>
                  <a:lnTo>
                    <a:pt x="10922" y="5652224"/>
                  </a:lnTo>
                  <a:lnTo>
                    <a:pt x="9271" y="5663425"/>
                  </a:lnTo>
                  <a:lnTo>
                    <a:pt x="8636" y="5674830"/>
                  </a:lnTo>
                  <a:lnTo>
                    <a:pt x="8636" y="5706072"/>
                  </a:lnTo>
                  <a:lnTo>
                    <a:pt x="8890" y="5725680"/>
                  </a:lnTo>
                  <a:lnTo>
                    <a:pt x="1972310" y="5725680"/>
                  </a:lnTo>
                  <a:lnTo>
                    <a:pt x="1972310" y="5122037"/>
                  </a:lnTo>
                  <a:lnTo>
                    <a:pt x="1972310" y="962660"/>
                  </a:lnTo>
                  <a:lnTo>
                    <a:pt x="1972310" y="939800"/>
                  </a:lnTo>
                  <a:lnTo>
                    <a:pt x="1972310" y="0"/>
                  </a:lnTo>
                  <a:close/>
                </a:path>
              </a:pathLst>
            </a:custGeom>
            <a:solidFill>
              <a:srgbClr val="82766A">
                <a:alpha val="1490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01734" y="1500758"/>
              <a:ext cx="2921507" cy="357657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833738" y="1527302"/>
              <a:ext cx="2847340" cy="3512185"/>
            </a:xfrm>
            <a:custGeom>
              <a:avLst/>
              <a:gdLst/>
              <a:ahLst/>
              <a:cxnLst/>
              <a:rect l="l" t="t" r="r" b="b"/>
              <a:pathLst>
                <a:path w="2847340" h="3512185">
                  <a:moveTo>
                    <a:pt x="2846831" y="0"/>
                  </a:moveTo>
                  <a:lnTo>
                    <a:pt x="0" y="0"/>
                  </a:lnTo>
                  <a:lnTo>
                    <a:pt x="0" y="3511677"/>
                  </a:lnTo>
                  <a:lnTo>
                    <a:pt x="2846831" y="3511677"/>
                  </a:lnTo>
                  <a:lnTo>
                    <a:pt x="28468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55658" y="2282825"/>
              <a:ext cx="2612135" cy="200990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62438" y="4938344"/>
              <a:ext cx="1026414" cy="373811"/>
            </a:xfrm>
            <a:prstGeom prst="rect">
              <a:avLst/>
            </a:prstGeom>
          </p:spPr>
        </p:pic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683766" y="722833"/>
            <a:ext cx="10190480" cy="51435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4930775" algn="l"/>
              </a:tabLst>
            </a:pPr>
            <a:r>
              <a:rPr dirty="0" sz="3200" spc="70"/>
              <a:t>Group</a:t>
            </a:r>
            <a:r>
              <a:rPr dirty="0" sz="3200" spc="-250"/>
              <a:t> </a:t>
            </a:r>
            <a:r>
              <a:rPr dirty="0" sz="3200" spc="75"/>
              <a:t>development</a:t>
            </a:r>
            <a:r>
              <a:rPr dirty="0" sz="3200" spc="-260"/>
              <a:t> </a:t>
            </a:r>
            <a:r>
              <a:rPr dirty="0" sz="3200" spc="85"/>
              <a:t>and</a:t>
            </a:r>
            <a:r>
              <a:rPr dirty="0" sz="3200"/>
              <a:t>	</a:t>
            </a:r>
            <a:r>
              <a:rPr dirty="0" sz="3200" spc="-10"/>
              <a:t>maturity</a:t>
            </a:r>
            <a:r>
              <a:rPr dirty="0" sz="3200" spc="-229"/>
              <a:t> </a:t>
            </a:r>
            <a:r>
              <a:rPr dirty="0" sz="3200" spc="50"/>
              <a:t>factors</a:t>
            </a:r>
            <a:r>
              <a:rPr dirty="0" sz="3200" spc="-240"/>
              <a:t> </a:t>
            </a:r>
            <a:r>
              <a:rPr dirty="0" sz="3200" spc="-10"/>
              <a:t>(Tuckman)</a:t>
            </a:r>
            <a:endParaRPr sz="3200"/>
          </a:p>
        </p:txBody>
      </p:sp>
      <p:sp>
        <p:nvSpPr>
          <p:cNvPr id="9" name="object 9"/>
          <p:cNvSpPr txBox="1"/>
          <p:nvPr/>
        </p:nvSpPr>
        <p:spPr>
          <a:xfrm>
            <a:off x="492658" y="1216732"/>
            <a:ext cx="7004050" cy="5184775"/>
          </a:xfrm>
          <a:prstGeom prst="rect">
            <a:avLst/>
          </a:prstGeom>
        </p:spPr>
        <p:txBody>
          <a:bodyPr wrap="square" lIns="0" tIns="7747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Forming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Initial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formation: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‘polite’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stage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19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40" b="1">
                <a:solidFill>
                  <a:srgbClr val="FFFFFF"/>
                </a:solidFill>
                <a:latin typeface="Trebuchet MS"/>
                <a:cs typeface="Trebuchet MS"/>
              </a:rPr>
              <a:t>Storming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  <a:tab pos="398843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Testing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group: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power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struggles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2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50" b="1">
                <a:solidFill>
                  <a:srgbClr val="FFFFFF"/>
                </a:solidFill>
                <a:latin typeface="Trebuchet MS"/>
                <a:cs typeface="Trebuchet MS"/>
              </a:rPr>
              <a:t>Norming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353695" algn="l"/>
                <a:tab pos="45085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Consolidating: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standards</a:t>
            </a:r>
            <a:r>
              <a:rPr dirty="0" sz="24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guidelines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set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2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10" b="1">
                <a:solidFill>
                  <a:srgbClr val="FFFFFF"/>
                </a:solidFill>
                <a:latin typeface="Trebuchet MS"/>
                <a:cs typeface="Trebuchet MS"/>
              </a:rPr>
              <a:t>Performing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effective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operating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stage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22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10" b="1" i="1">
                <a:solidFill>
                  <a:srgbClr val="FFFF00"/>
                </a:solidFill>
                <a:latin typeface="Trebuchet MS"/>
                <a:cs typeface="Trebuchet MS"/>
              </a:rPr>
              <a:t>Adjourning</a:t>
            </a:r>
            <a:endParaRPr sz="2400">
              <a:latin typeface="Trebuchet MS"/>
              <a:cs typeface="Trebuchet MS"/>
            </a:endParaRPr>
          </a:p>
          <a:p>
            <a:pPr lvl="1" marL="353695" indent="-28511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353695" algn="l"/>
                <a:tab pos="4183379" algn="l"/>
              </a:tabLst>
            </a:pPr>
            <a:r>
              <a:rPr dirty="0" sz="2400" i="1">
                <a:solidFill>
                  <a:srgbClr val="FFFF00"/>
                </a:solidFill>
                <a:latin typeface="Trebuchet MS"/>
                <a:cs typeface="Trebuchet MS"/>
              </a:rPr>
              <a:t>Disbanding</a:t>
            </a:r>
            <a:r>
              <a:rPr dirty="0" sz="2400" spc="-25" i="1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dirty="0" sz="2400" i="1">
                <a:solidFill>
                  <a:srgbClr val="FFFF00"/>
                </a:solidFill>
                <a:latin typeface="Trebuchet MS"/>
                <a:cs typeface="Trebuchet MS"/>
              </a:rPr>
              <a:t>once</a:t>
            </a:r>
            <a:r>
              <a:rPr dirty="0" sz="2400" spc="-15" i="1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dirty="0" sz="2400" spc="-110" i="1">
                <a:solidFill>
                  <a:srgbClr val="FFFF00"/>
                </a:solidFill>
                <a:latin typeface="Trebuchet MS"/>
                <a:cs typeface="Trebuchet MS"/>
              </a:rPr>
              <a:t>the</a:t>
            </a:r>
            <a:r>
              <a:rPr dirty="0" sz="2400" spc="-30" i="1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dirty="0" sz="2400" i="1">
                <a:solidFill>
                  <a:srgbClr val="FFFF00"/>
                </a:solidFill>
                <a:latin typeface="Trebuchet MS"/>
                <a:cs typeface="Trebuchet MS"/>
              </a:rPr>
              <a:t>task</a:t>
            </a:r>
            <a:r>
              <a:rPr dirty="0" sz="2400" spc="-20" i="1">
                <a:solidFill>
                  <a:srgbClr val="FFFF00"/>
                </a:solidFill>
                <a:latin typeface="Trebuchet MS"/>
                <a:cs typeface="Trebuchet MS"/>
              </a:rPr>
              <a:t> </a:t>
            </a:r>
            <a:r>
              <a:rPr dirty="0" sz="2400" spc="-25" i="1">
                <a:solidFill>
                  <a:srgbClr val="FFFF00"/>
                </a:solidFill>
                <a:latin typeface="Trebuchet MS"/>
                <a:cs typeface="Trebuchet MS"/>
              </a:rPr>
              <a:t>is</a:t>
            </a:r>
            <a:r>
              <a:rPr dirty="0" sz="2400" i="1">
                <a:solidFill>
                  <a:srgbClr val="FFFF00"/>
                </a:solidFill>
                <a:latin typeface="Trebuchet MS"/>
                <a:cs typeface="Trebuchet MS"/>
              </a:rPr>
              <a:t>	</a:t>
            </a:r>
            <a:r>
              <a:rPr dirty="0" sz="2400" spc="-10" i="1">
                <a:solidFill>
                  <a:srgbClr val="FFFF00"/>
                </a:solidFill>
                <a:latin typeface="Trebuchet MS"/>
                <a:cs typeface="Trebuchet MS"/>
              </a:rPr>
              <a:t>complete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144000" y="0"/>
            <a:ext cx="3048000" cy="5715000"/>
            <a:chOff x="9144000" y="0"/>
            <a:chExt cx="3048000" cy="5715000"/>
          </a:xfrm>
        </p:grpSpPr>
        <p:sp>
          <p:nvSpPr>
            <p:cNvPr id="3" name="object 3"/>
            <p:cNvSpPr/>
            <p:nvPr/>
          </p:nvSpPr>
          <p:spPr>
            <a:xfrm>
              <a:off x="10550398" y="0"/>
              <a:ext cx="1642110" cy="5715000"/>
            </a:xfrm>
            <a:custGeom>
              <a:avLst/>
              <a:gdLst/>
              <a:ahLst/>
              <a:cxnLst/>
              <a:rect l="l" t="t" r="r" b="b"/>
              <a:pathLst>
                <a:path w="1642109" h="5715000">
                  <a:moveTo>
                    <a:pt x="697865" y="369570"/>
                  </a:moveTo>
                  <a:lnTo>
                    <a:pt x="696214" y="369443"/>
                  </a:lnTo>
                  <a:lnTo>
                    <a:pt x="696595" y="369697"/>
                  </a:lnTo>
                  <a:lnTo>
                    <a:pt x="697865" y="369570"/>
                  </a:lnTo>
                  <a:close/>
                </a:path>
                <a:path w="1642109" h="5715000">
                  <a:moveTo>
                    <a:pt x="1641602" y="228981"/>
                  </a:moveTo>
                  <a:lnTo>
                    <a:pt x="739648" y="228981"/>
                  </a:lnTo>
                  <a:lnTo>
                    <a:pt x="738759" y="208927"/>
                  </a:lnTo>
                  <a:lnTo>
                    <a:pt x="728726" y="246126"/>
                  </a:lnTo>
                  <a:lnTo>
                    <a:pt x="724027" y="288671"/>
                  </a:lnTo>
                  <a:lnTo>
                    <a:pt x="723392" y="296926"/>
                  </a:lnTo>
                  <a:lnTo>
                    <a:pt x="711581" y="360680"/>
                  </a:lnTo>
                  <a:lnTo>
                    <a:pt x="709422" y="364363"/>
                  </a:lnTo>
                  <a:lnTo>
                    <a:pt x="706628" y="366522"/>
                  </a:lnTo>
                  <a:lnTo>
                    <a:pt x="704088" y="367792"/>
                  </a:lnTo>
                  <a:lnTo>
                    <a:pt x="697865" y="369570"/>
                  </a:lnTo>
                  <a:lnTo>
                    <a:pt x="708279" y="371348"/>
                  </a:lnTo>
                  <a:lnTo>
                    <a:pt x="704088" y="376555"/>
                  </a:lnTo>
                  <a:lnTo>
                    <a:pt x="697103" y="383413"/>
                  </a:lnTo>
                  <a:lnTo>
                    <a:pt x="691007" y="389890"/>
                  </a:lnTo>
                  <a:lnTo>
                    <a:pt x="689102" y="394335"/>
                  </a:lnTo>
                  <a:lnTo>
                    <a:pt x="689483" y="436626"/>
                  </a:lnTo>
                  <a:lnTo>
                    <a:pt x="666496" y="456946"/>
                  </a:lnTo>
                  <a:lnTo>
                    <a:pt x="653923" y="485013"/>
                  </a:lnTo>
                  <a:lnTo>
                    <a:pt x="633476" y="516763"/>
                  </a:lnTo>
                  <a:lnTo>
                    <a:pt x="633349" y="523748"/>
                  </a:lnTo>
                  <a:lnTo>
                    <a:pt x="613156" y="603885"/>
                  </a:lnTo>
                  <a:lnTo>
                    <a:pt x="608457" y="612521"/>
                  </a:lnTo>
                  <a:lnTo>
                    <a:pt x="602107" y="628142"/>
                  </a:lnTo>
                  <a:lnTo>
                    <a:pt x="595376" y="643509"/>
                  </a:lnTo>
                  <a:lnTo>
                    <a:pt x="589915" y="650875"/>
                  </a:lnTo>
                  <a:lnTo>
                    <a:pt x="588645" y="681482"/>
                  </a:lnTo>
                  <a:lnTo>
                    <a:pt x="579120" y="691896"/>
                  </a:lnTo>
                  <a:lnTo>
                    <a:pt x="565404" y="701167"/>
                  </a:lnTo>
                  <a:lnTo>
                    <a:pt x="551561" y="728345"/>
                  </a:lnTo>
                  <a:lnTo>
                    <a:pt x="529336" y="774954"/>
                  </a:lnTo>
                  <a:lnTo>
                    <a:pt x="504063" y="807593"/>
                  </a:lnTo>
                  <a:lnTo>
                    <a:pt x="483870" y="831215"/>
                  </a:lnTo>
                  <a:lnTo>
                    <a:pt x="477266" y="851154"/>
                  </a:lnTo>
                  <a:lnTo>
                    <a:pt x="470408" y="879475"/>
                  </a:lnTo>
                  <a:lnTo>
                    <a:pt x="463804" y="896239"/>
                  </a:lnTo>
                  <a:lnTo>
                    <a:pt x="450977" y="914908"/>
                  </a:lnTo>
                  <a:lnTo>
                    <a:pt x="425831" y="948944"/>
                  </a:lnTo>
                  <a:lnTo>
                    <a:pt x="412242" y="989330"/>
                  </a:lnTo>
                  <a:lnTo>
                    <a:pt x="399669" y="1039368"/>
                  </a:lnTo>
                  <a:lnTo>
                    <a:pt x="387477" y="1093724"/>
                  </a:lnTo>
                  <a:lnTo>
                    <a:pt x="374650" y="1146683"/>
                  </a:lnTo>
                  <a:lnTo>
                    <a:pt x="360299" y="1193165"/>
                  </a:lnTo>
                  <a:lnTo>
                    <a:pt x="325120" y="1377061"/>
                  </a:lnTo>
                  <a:lnTo>
                    <a:pt x="317500" y="1404493"/>
                  </a:lnTo>
                  <a:lnTo>
                    <a:pt x="283464" y="1521587"/>
                  </a:lnTo>
                  <a:lnTo>
                    <a:pt x="275844" y="1549019"/>
                  </a:lnTo>
                  <a:lnTo>
                    <a:pt x="273812" y="1614043"/>
                  </a:lnTo>
                  <a:lnTo>
                    <a:pt x="271018" y="1666494"/>
                  </a:lnTo>
                  <a:lnTo>
                    <a:pt x="267716" y="1711452"/>
                  </a:lnTo>
                  <a:lnTo>
                    <a:pt x="264160" y="1753997"/>
                  </a:lnTo>
                  <a:lnTo>
                    <a:pt x="260858" y="1798955"/>
                  </a:lnTo>
                  <a:lnTo>
                    <a:pt x="258064" y="1851406"/>
                  </a:lnTo>
                  <a:lnTo>
                    <a:pt x="256032" y="1916430"/>
                  </a:lnTo>
                  <a:lnTo>
                    <a:pt x="206248" y="3019806"/>
                  </a:lnTo>
                  <a:lnTo>
                    <a:pt x="201041" y="3085338"/>
                  </a:lnTo>
                  <a:lnTo>
                    <a:pt x="195199" y="3144266"/>
                  </a:lnTo>
                  <a:lnTo>
                    <a:pt x="188976" y="3196971"/>
                  </a:lnTo>
                  <a:lnTo>
                    <a:pt x="182626" y="3244469"/>
                  </a:lnTo>
                  <a:lnTo>
                    <a:pt x="176149" y="3287268"/>
                  </a:lnTo>
                  <a:lnTo>
                    <a:pt x="169672" y="3326130"/>
                  </a:lnTo>
                  <a:lnTo>
                    <a:pt x="152273" y="3426333"/>
                  </a:lnTo>
                  <a:lnTo>
                    <a:pt x="143764" y="3486658"/>
                  </a:lnTo>
                  <a:lnTo>
                    <a:pt x="139192" y="3548380"/>
                  </a:lnTo>
                  <a:lnTo>
                    <a:pt x="138684" y="3581527"/>
                  </a:lnTo>
                  <a:lnTo>
                    <a:pt x="139573" y="3617087"/>
                  </a:lnTo>
                  <a:lnTo>
                    <a:pt x="141986" y="3655949"/>
                  </a:lnTo>
                  <a:lnTo>
                    <a:pt x="146177" y="3698748"/>
                  </a:lnTo>
                  <a:lnTo>
                    <a:pt x="152273" y="3746246"/>
                  </a:lnTo>
                  <a:lnTo>
                    <a:pt x="160274" y="3798951"/>
                  </a:lnTo>
                  <a:lnTo>
                    <a:pt x="170434" y="3857752"/>
                  </a:lnTo>
                  <a:lnTo>
                    <a:pt x="183007" y="3923284"/>
                  </a:lnTo>
                  <a:lnTo>
                    <a:pt x="163449" y="4414774"/>
                  </a:lnTo>
                  <a:lnTo>
                    <a:pt x="157226" y="4433951"/>
                  </a:lnTo>
                  <a:lnTo>
                    <a:pt x="155194" y="4473194"/>
                  </a:lnTo>
                  <a:lnTo>
                    <a:pt x="155702" y="4525772"/>
                  </a:lnTo>
                  <a:lnTo>
                    <a:pt x="157480" y="4585081"/>
                  </a:lnTo>
                  <a:lnTo>
                    <a:pt x="158877" y="4644263"/>
                  </a:lnTo>
                  <a:lnTo>
                    <a:pt x="158623" y="4696714"/>
                  </a:lnTo>
                  <a:lnTo>
                    <a:pt x="155067" y="4735830"/>
                  </a:lnTo>
                  <a:lnTo>
                    <a:pt x="148971" y="4760214"/>
                  </a:lnTo>
                  <a:lnTo>
                    <a:pt x="150495" y="4809871"/>
                  </a:lnTo>
                  <a:lnTo>
                    <a:pt x="155448" y="4870450"/>
                  </a:lnTo>
                  <a:lnTo>
                    <a:pt x="159639" y="4927346"/>
                  </a:lnTo>
                  <a:lnTo>
                    <a:pt x="158623" y="4966335"/>
                  </a:lnTo>
                  <a:lnTo>
                    <a:pt x="148209" y="4976368"/>
                  </a:lnTo>
                  <a:lnTo>
                    <a:pt x="144018" y="4988560"/>
                  </a:lnTo>
                  <a:lnTo>
                    <a:pt x="137795" y="5003292"/>
                  </a:lnTo>
                  <a:lnTo>
                    <a:pt x="121666" y="5021326"/>
                  </a:lnTo>
                  <a:lnTo>
                    <a:pt x="123698" y="5021072"/>
                  </a:lnTo>
                  <a:lnTo>
                    <a:pt x="125984" y="5019802"/>
                  </a:lnTo>
                  <a:lnTo>
                    <a:pt x="127381" y="5020945"/>
                  </a:lnTo>
                  <a:lnTo>
                    <a:pt x="126492" y="5028311"/>
                  </a:lnTo>
                  <a:lnTo>
                    <a:pt x="117983" y="5073777"/>
                  </a:lnTo>
                  <a:lnTo>
                    <a:pt x="102362" y="5114036"/>
                  </a:lnTo>
                  <a:lnTo>
                    <a:pt x="70612" y="5136388"/>
                  </a:lnTo>
                  <a:lnTo>
                    <a:pt x="67056" y="5139182"/>
                  </a:lnTo>
                  <a:lnTo>
                    <a:pt x="59055" y="5158359"/>
                  </a:lnTo>
                  <a:lnTo>
                    <a:pt x="53594" y="5192268"/>
                  </a:lnTo>
                  <a:lnTo>
                    <a:pt x="54102" y="5221986"/>
                  </a:lnTo>
                  <a:lnTo>
                    <a:pt x="49149" y="5252720"/>
                  </a:lnTo>
                  <a:lnTo>
                    <a:pt x="27305" y="5289804"/>
                  </a:lnTo>
                  <a:lnTo>
                    <a:pt x="33274" y="5297297"/>
                  </a:lnTo>
                  <a:lnTo>
                    <a:pt x="35052" y="5304663"/>
                  </a:lnTo>
                  <a:lnTo>
                    <a:pt x="33020" y="5312283"/>
                  </a:lnTo>
                  <a:lnTo>
                    <a:pt x="27559" y="5320792"/>
                  </a:lnTo>
                  <a:lnTo>
                    <a:pt x="28194" y="5336413"/>
                  </a:lnTo>
                  <a:lnTo>
                    <a:pt x="34544" y="5348351"/>
                  </a:lnTo>
                  <a:lnTo>
                    <a:pt x="37338" y="5359400"/>
                  </a:lnTo>
                  <a:lnTo>
                    <a:pt x="27686" y="5372481"/>
                  </a:lnTo>
                  <a:lnTo>
                    <a:pt x="31750" y="5380482"/>
                  </a:lnTo>
                  <a:lnTo>
                    <a:pt x="17272" y="5412867"/>
                  </a:lnTo>
                  <a:lnTo>
                    <a:pt x="22606" y="5416931"/>
                  </a:lnTo>
                  <a:lnTo>
                    <a:pt x="20066" y="5438902"/>
                  </a:lnTo>
                  <a:lnTo>
                    <a:pt x="18415" y="5449951"/>
                  </a:lnTo>
                  <a:lnTo>
                    <a:pt x="15621" y="5461254"/>
                  </a:lnTo>
                  <a:lnTo>
                    <a:pt x="8763" y="5474843"/>
                  </a:lnTo>
                  <a:lnTo>
                    <a:pt x="635" y="5482463"/>
                  </a:lnTo>
                  <a:lnTo>
                    <a:pt x="0" y="5491099"/>
                  </a:lnTo>
                  <a:lnTo>
                    <a:pt x="15621" y="5507482"/>
                  </a:lnTo>
                  <a:lnTo>
                    <a:pt x="9271" y="5522976"/>
                  </a:lnTo>
                  <a:lnTo>
                    <a:pt x="10541" y="5537454"/>
                  </a:lnTo>
                  <a:lnTo>
                    <a:pt x="14986" y="5554472"/>
                  </a:lnTo>
                  <a:lnTo>
                    <a:pt x="17907" y="5578221"/>
                  </a:lnTo>
                  <a:lnTo>
                    <a:pt x="10668" y="5587492"/>
                  </a:lnTo>
                  <a:lnTo>
                    <a:pt x="8255" y="5597144"/>
                  </a:lnTo>
                  <a:lnTo>
                    <a:pt x="9652" y="5607215"/>
                  </a:lnTo>
                  <a:lnTo>
                    <a:pt x="13970" y="5617692"/>
                  </a:lnTo>
                  <a:lnTo>
                    <a:pt x="10922" y="5630392"/>
                  </a:lnTo>
                  <a:lnTo>
                    <a:pt x="9271" y="5643296"/>
                  </a:lnTo>
                  <a:lnTo>
                    <a:pt x="8636" y="5656427"/>
                  </a:lnTo>
                  <a:lnTo>
                    <a:pt x="8890" y="5715000"/>
                  </a:lnTo>
                  <a:lnTo>
                    <a:pt x="1641602" y="5715000"/>
                  </a:lnTo>
                  <a:lnTo>
                    <a:pt x="1641602" y="5019802"/>
                  </a:lnTo>
                  <a:lnTo>
                    <a:pt x="1641602" y="228981"/>
                  </a:lnTo>
                  <a:close/>
                </a:path>
                <a:path w="1642109" h="5715000">
                  <a:moveTo>
                    <a:pt x="1641602" y="203200"/>
                  </a:moveTo>
                  <a:lnTo>
                    <a:pt x="740689" y="203200"/>
                  </a:lnTo>
                  <a:lnTo>
                    <a:pt x="740689" y="208280"/>
                  </a:lnTo>
                  <a:lnTo>
                    <a:pt x="740651" y="220980"/>
                  </a:lnTo>
                  <a:lnTo>
                    <a:pt x="740029" y="220980"/>
                  </a:lnTo>
                  <a:lnTo>
                    <a:pt x="740029" y="228600"/>
                  </a:lnTo>
                  <a:lnTo>
                    <a:pt x="1641602" y="228600"/>
                  </a:lnTo>
                  <a:lnTo>
                    <a:pt x="1641602" y="220980"/>
                  </a:lnTo>
                  <a:lnTo>
                    <a:pt x="1641602" y="208280"/>
                  </a:lnTo>
                  <a:lnTo>
                    <a:pt x="1641602" y="203200"/>
                  </a:lnTo>
                  <a:close/>
                </a:path>
                <a:path w="1642109" h="5715000">
                  <a:moveTo>
                    <a:pt x="1641602" y="0"/>
                  </a:moveTo>
                  <a:lnTo>
                    <a:pt x="733552" y="0"/>
                  </a:lnTo>
                  <a:lnTo>
                    <a:pt x="733679" y="3810"/>
                  </a:lnTo>
                  <a:lnTo>
                    <a:pt x="736092" y="40513"/>
                  </a:lnTo>
                  <a:lnTo>
                    <a:pt x="735457" y="73660"/>
                  </a:lnTo>
                  <a:lnTo>
                    <a:pt x="736346" y="132842"/>
                  </a:lnTo>
                  <a:lnTo>
                    <a:pt x="737870" y="191516"/>
                  </a:lnTo>
                  <a:lnTo>
                    <a:pt x="738759" y="208927"/>
                  </a:lnTo>
                  <a:lnTo>
                    <a:pt x="740410" y="203073"/>
                  </a:lnTo>
                  <a:lnTo>
                    <a:pt x="1641602" y="203073"/>
                  </a:lnTo>
                  <a:lnTo>
                    <a:pt x="1641602" y="0"/>
                  </a:lnTo>
                  <a:close/>
                </a:path>
              </a:pathLst>
            </a:custGeom>
            <a:solidFill>
              <a:srgbClr val="82766A">
                <a:alpha val="1490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848867"/>
              <a:ext cx="2921507" cy="411937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176003" y="879347"/>
              <a:ext cx="2847340" cy="4044950"/>
            </a:xfrm>
            <a:custGeom>
              <a:avLst/>
              <a:gdLst/>
              <a:ahLst/>
              <a:cxnLst/>
              <a:rect l="l" t="t" r="r" b="b"/>
              <a:pathLst>
                <a:path w="2847340" h="4044950">
                  <a:moveTo>
                    <a:pt x="2846831" y="0"/>
                  </a:moveTo>
                  <a:lnTo>
                    <a:pt x="0" y="0"/>
                  </a:lnTo>
                  <a:lnTo>
                    <a:pt x="0" y="4044696"/>
                  </a:lnTo>
                  <a:lnTo>
                    <a:pt x="2846831" y="4044696"/>
                  </a:lnTo>
                  <a:lnTo>
                    <a:pt x="28468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97923" y="1611122"/>
              <a:ext cx="1982089" cy="20259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204703" y="4808207"/>
              <a:ext cx="1026413" cy="430542"/>
            </a:xfrm>
            <a:prstGeom prst="rect">
              <a:avLst/>
            </a:prstGeom>
          </p:spPr>
        </p:pic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2772917" y="328929"/>
            <a:ext cx="5687695" cy="1183640"/>
          </a:xfrm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12700" marR="5080" indent="891540">
              <a:lnSpc>
                <a:spcPts val="4320"/>
              </a:lnSpc>
              <a:spcBef>
                <a:spcPts val="640"/>
              </a:spcBef>
            </a:pPr>
            <a:r>
              <a:rPr dirty="0" spc="130"/>
              <a:t>Strong</a:t>
            </a:r>
            <a:r>
              <a:rPr dirty="0" spc="-270"/>
              <a:t> </a:t>
            </a:r>
            <a:r>
              <a:rPr dirty="0" spc="50"/>
              <a:t>groups: </a:t>
            </a:r>
            <a:r>
              <a:rPr dirty="0" spc="135"/>
              <a:t>advantage</a:t>
            </a:r>
            <a:r>
              <a:rPr dirty="0" spc="-265"/>
              <a:t> </a:t>
            </a:r>
            <a:r>
              <a:rPr dirty="0" spc="-10"/>
              <a:t>or</a:t>
            </a:r>
            <a:r>
              <a:rPr dirty="0" spc="-265"/>
              <a:t> </a:t>
            </a:r>
            <a:r>
              <a:rPr dirty="0" spc="100"/>
              <a:t>problem?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0304" y="1345913"/>
            <a:ext cx="7418705" cy="5238750"/>
          </a:xfrm>
          <a:prstGeom prst="rect">
            <a:avLst/>
          </a:prstGeom>
        </p:spPr>
        <p:txBody>
          <a:bodyPr wrap="square" lIns="0" tIns="111125" rIns="0" bIns="0" rtlCol="0" vert="horz">
            <a:spAutoFit/>
          </a:bodyPr>
          <a:lstStyle/>
          <a:p>
            <a:pPr marL="300355">
              <a:lnSpc>
                <a:spcPct val="100000"/>
              </a:lnSpc>
              <a:spcBef>
                <a:spcPts val="875"/>
              </a:spcBef>
            </a:pPr>
            <a:r>
              <a:rPr dirty="0" sz="1800" spc="-10" b="1">
                <a:solidFill>
                  <a:srgbClr val="FFC000"/>
                </a:solidFill>
                <a:latin typeface="Calibri"/>
                <a:cs typeface="Calibri"/>
              </a:rPr>
              <a:t>Advantages</a:t>
            </a:r>
            <a:endParaRPr sz="18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103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Strong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perform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well.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Interactions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mutually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helpful.</a:t>
            </a:r>
            <a:endParaRPr sz="2400">
              <a:latin typeface="Trebuchet MS"/>
              <a:cs typeface="Trebuchet MS"/>
            </a:endParaRPr>
          </a:p>
          <a:p>
            <a:pPr marL="355600" marR="508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  <a:tab pos="562737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Social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cohesiveness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result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turnover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absenteeism.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4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76555">
              <a:lnSpc>
                <a:spcPct val="100000"/>
              </a:lnSpc>
            </a:pPr>
            <a:r>
              <a:rPr dirty="0" sz="1800" spc="-10" b="1">
                <a:solidFill>
                  <a:srgbClr val="FFC000"/>
                </a:solidFill>
                <a:latin typeface="Calibri"/>
                <a:cs typeface="Calibri"/>
              </a:rPr>
              <a:t>Disadvantages</a:t>
            </a:r>
            <a:endParaRPr sz="1800">
              <a:latin typeface="Calibri"/>
              <a:cs typeface="Calibri"/>
            </a:endParaRPr>
          </a:p>
          <a:p>
            <a:pPr marL="355600" marR="2314575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Strong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groups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always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high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performing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groups.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437769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norms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outweigh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endParaRPr sz="2400">
              <a:latin typeface="Trebuchet MS"/>
              <a:cs typeface="Trebuchet MS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standards.</a:t>
            </a:r>
            <a:endParaRPr sz="2400">
              <a:latin typeface="Trebuchet MS"/>
              <a:cs typeface="Trebuchet MS"/>
            </a:endParaRPr>
          </a:p>
          <a:p>
            <a:pPr marL="355600" marR="2013585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Once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developed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strong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hard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change.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55977" y="515873"/>
            <a:ext cx="925322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83125" algn="l"/>
              </a:tabLst>
            </a:pPr>
            <a:r>
              <a:rPr dirty="0" sz="3600"/>
              <a:t>Characteristics</a:t>
            </a:r>
            <a:r>
              <a:rPr dirty="0" sz="3600" spc="-30"/>
              <a:t> </a:t>
            </a:r>
            <a:r>
              <a:rPr dirty="0" sz="3600" spc="65"/>
              <a:t>of</a:t>
            </a:r>
            <a:r>
              <a:rPr dirty="0" sz="3600" spc="35"/>
              <a:t> </a:t>
            </a:r>
            <a:r>
              <a:rPr dirty="0" sz="3600" spc="65"/>
              <a:t>an</a:t>
            </a:r>
            <a:r>
              <a:rPr dirty="0" sz="3600"/>
              <a:t>	effective</a:t>
            </a:r>
            <a:r>
              <a:rPr dirty="0" sz="3600" spc="-120"/>
              <a:t> </a:t>
            </a:r>
            <a:r>
              <a:rPr dirty="0" sz="3600"/>
              <a:t>work</a:t>
            </a:r>
            <a:r>
              <a:rPr dirty="0" sz="3600" spc="-120"/>
              <a:t> </a:t>
            </a:r>
            <a:r>
              <a:rPr dirty="0" sz="3600" spc="110"/>
              <a:t>group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379577" y="1147831"/>
            <a:ext cx="6985634" cy="5344795"/>
          </a:xfrm>
          <a:prstGeom prst="rect">
            <a:avLst/>
          </a:prstGeom>
        </p:spPr>
        <p:txBody>
          <a:bodyPr wrap="square" lIns="0" tIns="220980" rIns="0" bIns="0" rtlCol="0" vert="horz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74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belief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shared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aims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objectives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639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sense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belonging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935"/>
              </a:spcBef>
              <a:buFont typeface="Arial"/>
              <a:buChar char="•"/>
              <a:tabLst>
                <a:tab pos="355600" algn="l"/>
                <a:tab pos="5017135" algn="l"/>
              </a:tabLst>
            </a:pP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Acceptance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norms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64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feeling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mutual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trust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dependency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945"/>
              </a:spcBef>
              <a:buFont typeface="Arial"/>
              <a:buChar char="•"/>
              <a:tabLst>
                <a:tab pos="355600" algn="l"/>
                <a:tab pos="528066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Full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participation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consensus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decisions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935"/>
              </a:spcBef>
              <a:buFont typeface="Arial"/>
              <a:buChar char="•"/>
              <a:tabLst>
                <a:tab pos="355600" algn="l"/>
                <a:tab pos="462089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free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flow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information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communication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64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Open</a:t>
            </a:r>
            <a:r>
              <a:rPr dirty="0" sz="2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expression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feelings</a:t>
            </a:r>
            <a:r>
              <a:rPr dirty="0" sz="24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disagreements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64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Conflict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resolution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400">
              <a:latin typeface="Trebuchet MS"/>
              <a:cs typeface="Trebuchet MS"/>
            </a:endParaRPr>
          </a:p>
          <a:p>
            <a:pPr marL="355600" indent="-342900">
              <a:lnSpc>
                <a:spcPct val="100000"/>
              </a:lnSpc>
              <a:spcBef>
                <a:spcPts val="1930"/>
              </a:spcBef>
              <a:buFont typeface="Arial"/>
              <a:buChar char="•"/>
              <a:tabLst>
                <a:tab pos="355600" algn="l"/>
                <a:tab pos="4343400" algn="l"/>
              </a:tabLst>
            </a:pPr>
            <a:r>
              <a:rPr dirty="0" sz="2400" spc="140">
                <a:solidFill>
                  <a:srgbClr val="FFFFFF"/>
                </a:solidFill>
                <a:latin typeface="Trebuchet MS"/>
                <a:cs typeface="Trebuchet MS"/>
              </a:rPr>
              <a:t>Low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staff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turnover,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absenteeism</a:t>
            </a:r>
            <a:r>
              <a:rPr dirty="0" sz="2400" spc="40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etc.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047745" y="531952"/>
            <a:ext cx="437896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125"/>
              <a:t>Role</a:t>
            </a:r>
            <a:r>
              <a:rPr dirty="0" spc="-260"/>
              <a:t> </a:t>
            </a:r>
            <a:r>
              <a:rPr dirty="0" spc="-10"/>
              <a:t>relationships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2704" y="1683765"/>
            <a:ext cx="8986520" cy="3622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marR="37592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1092835" algn="l"/>
                <a:tab pos="5036820" algn="l"/>
              </a:tabLst>
            </a:pP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roles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plays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influenced </a:t>
            </a:r>
            <a:r>
              <a:rPr dirty="0" sz="2400" spc="105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combination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of:</a:t>
            </a:r>
            <a:endParaRPr sz="2400">
              <a:latin typeface="Trebuchet MS"/>
              <a:cs typeface="Trebuchet MS"/>
            </a:endParaRPr>
          </a:p>
          <a:p>
            <a:pPr lvl="1" marL="811530" indent="-28575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811530" algn="l"/>
                <a:tab pos="3687445" algn="l"/>
              </a:tabLst>
            </a:pP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Situational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2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requirements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task,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2400">
              <a:latin typeface="Trebuchet MS"/>
              <a:cs typeface="Trebuchet MS"/>
            </a:endParaRPr>
          </a:p>
          <a:p>
            <a:pPr marL="812800">
              <a:lnSpc>
                <a:spcPct val="100000"/>
              </a:lnSpc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2400">
              <a:latin typeface="Trebuchet MS"/>
              <a:cs typeface="Trebuchet MS"/>
            </a:endParaRPr>
          </a:p>
          <a:p>
            <a:pPr lvl="1" marL="811530" marR="484505" indent="-285750">
              <a:lnSpc>
                <a:spcPct val="100000"/>
              </a:lnSpc>
              <a:spcBef>
                <a:spcPts val="600"/>
              </a:spcBef>
              <a:buFont typeface="Arial"/>
              <a:buChar char="–"/>
              <a:tabLst>
                <a:tab pos="812800" algn="l"/>
                <a:tab pos="5613400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Personal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such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values,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attitudes,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motivation,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ability,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etc.</a:t>
            </a:r>
            <a:endParaRPr sz="24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1295"/>
              </a:spcBef>
              <a:buClr>
                <a:srgbClr val="FFFFFF"/>
              </a:buClr>
              <a:buFont typeface="Arial"/>
              <a:buChar char="–"/>
            </a:pPr>
            <a:endParaRPr sz="2400">
              <a:latin typeface="Trebuchet MS"/>
              <a:cs typeface="Trebuchet MS"/>
            </a:endParaRPr>
          </a:p>
          <a:p>
            <a:pPr marL="354965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1827530" algn="l"/>
                <a:tab pos="5401310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set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range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associations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or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contacts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25">
                <a:solidFill>
                  <a:srgbClr val="FFFFFF"/>
                </a:solidFill>
                <a:latin typeface="Trebuchet MS"/>
                <a:cs typeface="Trebuchet MS"/>
              </a:rPr>
              <a:t>whom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an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has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meaningful</a:t>
            </a:r>
            <a:r>
              <a:rPr dirty="0" sz="24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interaction.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68891" y="4419600"/>
            <a:ext cx="2142108" cy="214058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333491" y="217119"/>
            <a:ext cx="1130935" cy="1183640"/>
          </a:xfrm>
          <a:prstGeom prst="rect"/>
        </p:spPr>
        <p:txBody>
          <a:bodyPr wrap="square" lIns="0" tIns="81280" rIns="0" bIns="0" rtlCol="0" vert="horz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dirty="0" spc="105"/>
              <a:t>Role </a:t>
            </a:r>
            <a:r>
              <a:rPr dirty="0" spc="100"/>
              <a:t>Set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53260" y="5861405"/>
            <a:ext cx="592518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8.5</a:t>
            </a:r>
            <a:r>
              <a:rPr dirty="0" sz="1200" spc="145">
                <a:latin typeface="Trebuchet MS"/>
                <a:cs typeface="Trebuchet MS"/>
              </a:rPr>
              <a:t>  </a:t>
            </a:r>
            <a:r>
              <a:rPr dirty="0" sz="1800">
                <a:latin typeface="Trebuchet MS"/>
                <a:cs typeface="Trebuchet MS"/>
              </a:rPr>
              <a:t>Representation</a:t>
            </a:r>
            <a:r>
              <a:rPr dirty="0" sz="1800" spc="1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2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a</a:t>
            </a:r>
            <a:r>
              <a:rPr dirty="0" sz="1800" spc="-40">
                <a:latin typeface="Trebuchet MS"/>
                <a:cs typeface="Trebuchet MS"/>
              </a:rPr>
              <a:t> </a:t>
            </a:r>
            <a:r>
              <a:rPr dirty="0" sz="1800" spc="60">
                <a:latin typeface="Trebuchet MS"/>
                <a:cs typeface="Trebuchet MS"/>
              </a:rPr>
              <a:t>possible</a:t>
            </a:r>
            <a:r>
              <a:rPr dirty="0" sz="1800" spc="-5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role-set</a:t>
            </a:r>
            <a:r>
              <a:rPr dirty="0" sz="1800" spc="-50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in</a:t>
            </a:r>
            <a:r>
              <a:rPr dirty="0" sz="1800" spc="-2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the </a:t>
            </a:r>
            <a:r>
              <a:rPr dirty="0" sz="1800" spc="-20">
                <a:latin typeface="Trebuchet MS"/>
                <a:cs typeface="Trebuchet MS"/>
              </a:rPr>
              <a:t>work </a:t>
            </a:r>
            <a:r>
              <a:rPr dirty="0" sz="1800" spc="-10">
                <a:latin typeface="Trebuchet MS"/>
                <a:cs typeface="Trebuchet MS"/>
              </a:rPr>
              <a:t>situation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74035" y="908303"/>
            <a:ext cx="7043927" cy="4953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502154" y="625602"/>
            <a:ext cx="548322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50"/>
              <a:t>Factors</a:t>
            </a:r>
            <a:r>
              <a:rPr dirty="0" spc="-240"/>
              <a:t> </a:t>
            </a:r>
            <a:r>
              <a:rPr dirty="0" spc="65"/>
              <a:t>affecting</a:t>
            </a:r>
            <a:r>
              <a:rPr dirty="0" spc="-229"/>
              <a:t> </a:t>
            </a:r>
            <a:r>
              <a:rPr dirty="0" spc="45"/>
              <a:t>roles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43204" y="1512189"/>
            <a:ext cx="7168515" cy="3333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3865879" algn="l"/>
                <a:tab pos="568896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number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impact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successful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individuals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roles:</a:t>
            </a:r>
            <a:endParaRPr sz="2400">
              <a:latin typeface="Trebuchet MS"/>
              <a:cs typeface="Trebuchet MS"/>
            </a:endParaRPr>
          </a:p>
          <a:p>
            <a:pPr marL="526415" indent="-34353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526415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incongruence</a:t>
            </a:r>
            <a:endParaRPr sz="2400">
              <a:latin typeface="Trebuchet MS"/>
              <a:cs typeface="Trebuchet MS"/>
            </a:endParaRPr>
          </a:p>
          <a:p>
            <a:pPr marL="526415" indent="-34353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526415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conflict:</a:t>
            </a:r>
            <a:endParaRPr sz="2400">
              <a:latin typeface="Trebuchet MS"/>
              <a:cs typeface="Trebuchet MS"/>
            </a:endParaRPr>
          </a:p>
          <a:p>
            <a:pPr lvl="1" marL="584200" indent="-343535">
              <a:lnSpc>
                <a:spcPct val="100000"/>
              </a:lnSpc>
              <a:spcBef>
                <a:spcPts val="490"/>
              </a:spcBef>
              <a:buFont typeface="Arial"/>
              <a:buChar char="•"/>
              <a:tabLst>
                <a:tab pos="584200" algn="l"/>
              </a:tabLst>
            </a:pP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incompatibility</a:t>
            </a:r>
            <a:endParaRPr sz="2400">
              <a:latin typeface="Trebuchet MS"/>
              <a:cs typeface="Trebuchet MS"/>
            </a:endParaRPr>
          </a:p>
          <a:p>
            <a:pPr lvl="1" marL="584200" indent="-34353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584200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overload</a:t>
            </a:r>
            <a:endParaRPr sz="2400">
              <a:latin typeface="Trebuchet MS"/>
              <a:cs typeface="Trebuchet MS"/>
            </a:endParaRPr>
          </a:p>
          <a:p>
            <a:pPr lvl="1" marL="584200" indent="-343535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584200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underload</a:t>
            </a:r>
            <a:endParaRPr sz="2400">
              <a:latin typeface="Trebuchet MS"/>
              <a:cs typeface="Trebuchet MS"/>
            </a:endParaRPr>
          </a:p>
          <a:p>
            <a:pPr marL="526415" indent="-34353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526415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stress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35136" y="0"/>
            <a:ext cx="3476244" cy="685799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590545" y="223850"/>
            <a:ext cx="763587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125"/>
              <a:t>Role</a:t>
            </a:r>
            <a:r>
              <a:rPr dirty="0" spc="-110"/>
              <a:t> </a:t>
            </a:r>
            <a:r>
              <a:rPr dirty="0"/>
              <a:t>relationships</a:t>
            </a:r>
            <a:r>
              <a:rPr dirty="0" spc="-110"/>
              <a:t> </a:t>
            </a:r>
            <a:r>
              <a:rPr dirty="0" spc="135"/>
              <a:t>and</a:t>
            </a:r>
            <a:r>
              <a:rPr dirty="0" spc="-130"/>
              <a:t> </a:t>
            </a:r>
            <a:r>
              <a:rPr dirty="0" spc="50"/>
              <a:t>conflicts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53260" y="5860796"/>
            <a:ext cx="3583940" cy="7651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441959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9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8.6</a:t>
            </a:r>
            <a:r>
              <a:rPr dirty="0" sz="1200" spc="110">
                <a:latin typeface="Trebuchet MS"/>
                <a:cs typeface="Trebuchet MS"/>
              </a:rPr>
              <a:t>  </a:t>
            </a:r>
            <a:r>
              <a:rPr dirty="0" sz="1800" spc="50">
                <a:latin typeface="Trebuchet MS"/>
                <a:cs typeface="Trebuchet MS"/>
              </a:rPr>
              <a:t>Role</a:t>
            </a:r>
            <a:r>
              <a:rPr dirty="0" sz="1800" spc="-2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relationships</a:t>
            </a:r>
            <a:r>
              <a:rPr dirty="0" sz="1800" spc="-10">
                <a:latin typeface="Trebuchet MS"/>
                <a:cs typeface="Trebuchet MS"/>
              </a:rPr>
              <a:t> </a:t>
            </a:r>
            <a:r>
              <a:rPr dirty="0" sz="1800" spc="40">
                <a:latin typeface="Trebuchet MS"/>
                <a:cs typeface="Trebuchet MS"/>
              </a:rPr>
              <a:t>and </a:t>
            </a:r>
            <a:r>
              <a:rPr dirty="0" sz="1800" spc="-10">
                <a:latin typeface="Trebuchet MS"/>
                <a:cs typeface="Trebuchet MS"/>
              </a:rPr>
              <a:t>conflicts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dirty="0" sz="800" spc="-10" i="1">
                <a:latin typeface="Trebuchet MS"/>
                <a:cs typeface="Trebuchet MS"/>
              </a:rPr>
              <a:t>Source</a:t>
            </a:r>
            <a:r>
              <a:rPr dirty="0" sz="800" spc="-10">
                <a:latin typeface="Trebuchet MS"/>
                <a:cs typeface="Trebuchet MS"/>
              </a:rPr>
              <a:t>:</a:t>
            </a:r>
            <a:r>
              <a:rPr dirty="0" sz="800" spc="-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Adapted</a:t>
            </a:r>
            <a:r>
              <a:rPr dirty="0" sz="800" spc="-1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from</a:t>
            </a:r>
            <a:r>
              <a:rPr dirty="0" sz="800" spc="5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Miner, </a:t>
            </a:r>
            <a:r>
              <a:rPr dirty="0" sz="800" spc="-85">
                <a:latin typeface="Trebuchet MS"/>
                <a:cs typeface="Trebuchet MS"/>
              </a:rPr>
              <a:t>J.</a:t>
            </a:r>
            <a:r>
              <a:rPr dirty="0" sz="800" spc="10">
                <a:latin typeface="Trebuchet MS"/>
                <a:cs typeface="Trebuchet MS"/>
              </a:rPr>
              <a:t> </a:t>
            </a:r>
            <a:r>
              <a:rPr dirty="0" sz="800" spc="-65">
                <a:latin typeface="Trebuchet MS"/>
                <a:cs typeface="Trebuchet MS"/>
              </a:rPr>
              <a:t>B.,</a:t>
            </a:r>
            <a:r>
              <a:rPr dirty="0" sz="800" spc="25">
                <a:latin typeface="Trebuchet MS"/>
                <a:cs typeface="Trebuchet MS"/>
              </a:rPr>
              <a:t> </a:t>
            </a:r>
            <a:r>
              <a:rPr dirty="0" sz="800" i="1">
                <a:latin typeface="Trebuchet MS"/>
                <a:cs typeface="Trebuchet MS"/>
              </a:rPr>
              <a:t>Management</a:t>
            </a:r>
            <a:r>
              <a:rPr dirty="0" sz="800" spc="20" i="1">
                <a:latin typeface="Trebuchet MS"/>
                <a:cs typeface="Trebuchet MS"/>
              </a:rPr>
              <a:t> </a:t>
            </a:r>
            <a:r>
              <a:rPr dirty="0" sz="800" spc="-35" i="1">
                <a:latin typeface="Trebuchet MS"/>
                <a:cs typeface="Trebuchet MS"/>
              </a:rPr>
              <a:t>Theory</a:t>
            </a:r>
            <a:r>
              <a:rPr dirty="0" sz="800" spc="-35">
                <a:latin typeface="Trebuchet MS"/>
                <a:cs typeface="Trebuchet MS"/>
              </a:rPr>
              <a:t>,</a:t>
            </a:r>
            <a:r>
              <a:rPr dirty="0" sz="800" spc="-1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Macmillan</a:t>
            </a:r>
            <a:r>
              <a:rPr dirty="0" sz="800" spc="10">
                <a:latin typeface="Trebuchet MS"/>
                <a:cs typeface="Trebuchet MS"/>
              </a:rPr>
              <a:t> </a:t>
            </a:r>
            <a:r>
              <a:rPr dirty="0" sz="800" spc="-55">
                <a:latin typeface="Trebuchet MS"/>
                <a:cs typeface="Trebuchet MS"/>
              </a:rPr>
              <a:t>(1971)</a:t>
            </a:r>
            <a:r>
              <a:rPr dirty="0" sz="800" spc="-70">
                <a:latin typeface="Trebuchet MS"/>
                <a:cs typeface="Trebuchet MS"/>
              </a:rPr>
              <a:t> </a:t>
            </a:r>
            <a:r>
              <a:rPr dirty="0" sz="800" spc="-60">
                <a:latin typeface="Trebuchet MS"/>
                <a:cs typeface="Trebuchet MS"/>
              </a:rPr>
              <a:t>p.</a:t>
            </a:r>
            <a:r>
              <a:rPr dirty="0" sz="800" spc="20">
                <a:latin typeface="Trebuchet MS"/>
                <a:cs typeface="Trebuchet MS"/>
              </a:rPr>
              <a:t> </a:t>
            </a:r>
            <a:r>
              <a:rPr dirty="0" sz="800" spc="-25">
                <a:latin typeface="Trebuchet MS"/>
                <a:cs typeface="Trebuchet MS"/>
              </a:rPr>
              <a:t>47</a:t>
            </a:r>
            <a:endParaRPr sz="8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83279" y="1089660"/>
            <a:ext cx="5426964" cy="469239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227958" y="310387"/>
            <a:ext cx="479742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pc="90"/>
              <a:t>Avoiding</a:t>
            </a:r>
            <a:r>
              <a:rPr dirty="0" spc="-220"/>
              <a:t> </a:t>
            </a:r>
            <a:r>
              <a:rPr dirty="0"/>
              <a:t>role</a:t>
            </a:r>
            <a:r>
              <a:rPr dirty="0" spc="-204"/>
              <a:t> </a:t>
            </a:r>
            <a:r>
              <a:rPr dirty="0" spc="70"/>
              <a:t>stress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71704" y="1071118"/>
            <a:ext cx="8767445" cy="5530215"/>
          </a:xfrm>
          <a:prstGeom prst="rect">
            <a:avLst/>
          </a:prstGeom>
        </p:spPr>
        <p:txBody>
          <a:bodyPr wrap="square" lIns="0" tIns="220979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739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Increase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clarity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role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expectations.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64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Improve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recruitment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selection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obtain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5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job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match.</a:t>
            </a:r>
            <a:endParaRPr sz="2400">
              <a:latin typeface="Trebuchet MS"/>
              <a:cs typeface="Trebuchet MS"/>
            </a:endParaRPr>
          </a:p>
          <a:p>
            <a:pPr marL="355600" marR="933450" indent="-342900">
              <a:lnSpc>
                <a:spcPct val="150000"/>
              </a:lnSpc>
              <a:spcBef>
                <a:spcPts val="495"/>
              </a:spcBef>
              <a:buFont typeface="Arial"/>
              <a:buChar char="•"/>
              <a:tabLst>
                <a:tab pos="355600" algn="l"/>
                <a:tab pos="633539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Proper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induction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socialisation,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career development.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65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screening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early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warning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signs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stress.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939"/>
              </a:spcBef>
              <a:buFont typeface="Arial"/>
              <a:buChar char="•"/>
              <a:tabLst>
                <a:tab pos="354965" algn="l"/>
                <a:tab pos="6263640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Creation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roles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restructuring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tasks.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63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Advanced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notice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problems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changes.</a:t>
            </a: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164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Attention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factors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improve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cohesiveness.</a:t>
            </a:r>
            <a:endParaRPr sz="2400">
              <a:latin typeface="Trebuchet MS"/>
              <a:cs typeface="Trebuchet MS"/>
            </a:endParaRPr>
          </a:p>
          <a:p>
            <a:pPr marL="355600" marR="330835" indent="-342900">
              <a:lnSpc>
                <a:spcPct val="100000"/>
              </a:lnSpc>
              <a:spcBef>
                <a:spcPts val="1010"/>
              </a:spcBef>
              <a:buFont typeface="Arial"/>
              <a:buChar char="•"/>
              <a:tabLst>
                <a:tab pos="355600" algn="l"/>
                <a:tab pos="2665095" algn="l"/>
                <a:tab pos="5426710" algn="l"/>
              </a:tabLst>
            </a:pP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Review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structures,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information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flows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communication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networks.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959354" y="546608"/>
            <a:ext cx="717867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702175" algn="l"/>
              </a:tabLst>
            </a:pPr>
            <a:r>
              <a:rPr dirty="0"/>
              <a:t>The</a:t>
            </a:r>
            <a:r>
              <a:rPr dirty="0" spc="-200"/>
              <a:t> </a:t>
            </a:r>
            <a:r>
              <a:rPr dirty="0" spc="50"/>
              <a:t>importance</a:t>
            </a:r>
            <a:r>
              <a:rPr dirty="0" spc="-210"/>
              <a:t> </a:t>
            </a:r>
            <a:r>
              <a:rPr dirty="0" spc="45"/>
              <a:t>of</a:t>
            </a:r>
            <a:r>
              <a:rPr dirty="0"/>
              <a:t>	</a:t>
            </a:r>
            <a:r>
              <a:rPr dirty="0" spc="50"/>
              <a:t>teamwork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15400" y="1219198"/>
            <a:ext cx="2816352" cy="563879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 marR="2199005">
              <a:lnSpc>
                <a:spcPct val="100000"/>
              </a:lnSpc>
              <a:spcBef>
                <a:spcPts val="100"/>
              </a:spcBef>
            </a:pPr>
            <a:r>
              <a:rPr dirty="0"/>
              <a:t>Teamwork</a:t>
            </a:r>
            <a:r>
              <a:rPr dirty="0" spc="85"/>
              <a:t> </a:t>
            </a:r>
            <a:r>
              <a:rPr dirty="0"/>
              <a:t>increases</a:t>
            </a:r>
            <a:r>
              <a:rPr dirty="0" spc="105"/>
              <a:t> </a:t>
            </a:r>
            <a:r>
              <a:rPr dirty="0" spc="-10"/>
              <a:t>organisational</a:t>
            </a:r>
          </a:p>
          <a:p>
            <a:pPr algn="ctr" marR="3745229">
              <a:lnSpc>
                <a:spcPct val="100000"/>
              </a:lnSpc>
              <a:spcBef>
                <a:spcPts val="5"/>
              </a:spcBef>
            </a:pPr>
            <a:r>
              <a:rPr dirty="0"/>
              <a:t>competitiveness</a:t>
            </a:r>
            <a:r>
              <a:rPr dirty="0" spc="270"/>
              <a:t> </a:t>
            </a:r>
            <a:r>
              <a:rPr dirty="0" spc="-25"/>
              <a:t>by</a:t>
            </a:r>
            <a:r>
              <a:rPr dirty="0" spc="-25" b="0">
                <a:latin typeface="Trebuchet MS"/>
                <a:cs typeface="Trebuchet MS"/>
              </a:rPr>
              <a:t>:</a:t>
            </a:r>
          </a:p>
          <a:p>
            <a:pPr algn="ctr" marL="285115" marR="3778250" indent="-285115">
              <a:lnSpc>
                <a:spcPct val="100000"/>
              </a:lnSpc>
              <a:spcBef>
                <a:spcPts val="500"/>
              </a:spcBef>
              <a:buFont typeface="Arial"/>
              <a:buChar char="–"/>
              <a:tabLst>
                <a:tab pos="285115" algn="l"/>
              </a:tabLst>
            </a:pPr>
            <a:r>
              <a:rPr dirty="0" b="0">
                <a:latin typeface="Trebuchet MS"/>
                <a:cs typeface="Trebuchet MS"/>
              </a:rPr>
              <a:t>Improving</a:t>
            </a:r>
            <a:r>
              <a:rPr dirty="0" spc="235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productivity</a:t>
            </a:r>
          </a:p>
          <a:p>
            <a:pPr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  <a:tab pos="5344795" algn="l"/>
              </a:tabLst>
            </a:pPr>
            <a:r>
              <a:rPr dirty="0" b="0">
                <a:latin typeface="Trebuchet MS"/>
                <a:cs typeface="Trebuchet MS"/>
              </a:rPr>
              <a:t>Improving</a:t>
            </a:r>
            <a:r>
              <a:rPr dirty="0" spc="-10" b="0">
                <a:latin typeface="Trebuchet MS"/>
                <a:cs typeface="Trebuchet MS"/>
              </a:rPr>
              <a:t> </a:t>
            </a:r>
            <a:r>
              <a:rPr dirty="0" spc="-25" b="0">
                <a:latin typeface="Trebuchet MS"/>
                <a:cs typeface="Trebuchet MS"/>
              </a:rPr>
              <a:t>quality</a:t>
            </a:r>
            <a:r>
              <a:rPr dirty="0" spc="-5" b="0">
                <a:latin typeface="Trebuchet MS"/>
                <a:cs typeface="Trebuchet MS"/>
              </a:rPr>
              <a:t> </a:t>
            </a:r>
            <a:r>
              <a:rPr dirty="0" spc="65" b="0">
                <a:latin typeface="Trebuchet MS"/>
                <a:cs typeface="Trebuchet MS"/>
              </a:rPr>
              <a:t>and</a:t>
            </a:r>
            <a:r>
              <a:rPr dirty="0" spc="-5" b="0">
                <a:latin typeface="Trebuchet MS"/>
                <a:cs typeface="Trebuchet MS"/>
              </a:rPr>
              <a:t> </a:t>
            </a:r>
            <a:r>
              <a:rPr dirty="0" spc="50" b="0">
                <a:latin typeface="Trebuchet MS"/>
                <a:cs typeface="Trebuchet MS"/>
              </a:rPr>
              <a:t>encouraging</a:t>
            </a:r>
            <a:r>
              <a:rPr dirty="0" b="0">
                <a:latin typeface="Trebuchet MS"/>
                <a:cs typeface="Trebuchet MS"/>
              </a:rPr>
              <a:t>	</a:t>
            </a:r>
            <a:r>
              <a:rPr dirty="0" spc="-10" b="0">
                <a:latin typeface="Trebuchet MS"/>
                <a:cs typeface="Trebuchet MS"/>
              </a:rPr>
              <a:t>innovation</a:t>
            </a:r>
          </a:p>
          <a:p>
            <a:pPr marL="353695" marR="414655" indent="-285115">
              <a:lnSpc>
                <a:spcPct val="100000"/>
              </a:lnSpc>
              <a:spcBef>
                <a:spcPts val="495"/>
              </a:spcBef>
              <a:buFont typeface="Arial"/>
              <a:buChar char="–"/>
              <a:tabLst>
                <a:tab pos="355600" algn="l"/>
                <a:tab pos="5246370" algn="l"/>
              </a:tabLst>
            </a:pPr>
            <a:r>
              <a:rPr dirty="0" b="0">
                <a:latin typeface="Trebuchet MS"/>
                <a:cs typeface="Trebuchet MS"/>
              </a:rPr>
              <a:t>Taking</a:t>
            </a:r>
            <a:r>
              <a:rPr dirty="0" spc="-55" b="0">
                <a:latin typeface="Trebuchet MS"/>
                <a:cs typeface="Trebuchet MS"/>
              </a:rPr>
              <a:t> </a:t>
            </a:r>
            <a:r>
              <a:rPr dirty="0" spc="50" b="0">
                <a:latin typeface="Trebuchet MS"/>
                <a:cs typeface="Trebuchet MS"/>
              </a:rPr>
              <a:t>advantage</a:t>
            </a:r>
            <a:r>
              <a:rPr dirty="0" spc="-35" b="0">
                <a:latin typeface="Trebuchet MS"/>
                <a:cs typeface="Trebuchet MS"/>
              </a:rPr>
              <a:t> </a:t>
            </a:r>
            <a:r>
              <a:rPr dirty="0" b="0">
                <a:latin typeface="Trebuchet MS"/>
                <a:cs typeface="Trebuchet MS"/>
              </a:rPr>
              <a:t>of</a:t>
            </a:r>
            <a:r>
              <a:rPr dirty="0" spc="-80" b="0">
                <a:latin typeface="Trebuchet MS"/>
                <a:cs typeface="Trebuchet MS"/>
              </a:rPr>
              <a:t> </a:t>
            </a:r>
            <a:r>
              <a:rPr dirty="0" spc="-10" b="0">
                <a:latin typeface="Trebuchet MS"/>
                <a:cs typeface="Trebuchet MS"/>
              </a:rPr>
              <a:t>opportunities</a:t>
            </a:r>
            <a:r>
              <a:rPr dirty="0" b="0">
                <a:latin typeface="Trebuchet MS"/>
                <a:cs typeface="Trebuchet MS"/>
              </a:rPr>
              <a:t>	provided</a:t>
            </a:r>
            <a:r>
              <a:rPr dirty="0" spc="150" b="0">
                <a:latin typeface="Trebuchet MS"/>
                <a:cs typeface="Trebuchet MS"/>
              </a:rPr>
              <a:t> </a:t>
            </a:r>
            <a:r>
              <a:rPr dirty="0" spc="80" b="0">
                <a:latin typeface="Trebuchet MS"/>
                <a:cs typeface="Trebuchet MS"/>
              </a:rPr>
              <a:t>by </a:t>
            </a:r>
            <a:r>
              <a:rPr dirty="0" spc="80" b="0">
                <a:latin typeface="Trebuchet MS"/>
                <a:cs typeface="Trebuchet MS"/>
              </a:rPr>
              <a:t>	</a:t>
            </a:r>
            <a:r>
              <a:rPr dirty="0" b="0">
                <a:latin typeface="Trebuchet MS"/>
                <a:cs typeface="Trebuchet MS"/>
              </a:rPr>
              <a:t>technological</a:t>
            </a:r>
            <a:r>
              <a:rPr dirty="0" spc="185" b="0">
                <a:latin typeface="Trebuchet MS"/>
                <a:cs typeface="Trebuchet MS"/>
              </a:rPr>
              <a:t> </a:t>
            </a:r>
            <a:r>
              <a:rPr dirty="0" spc="65" b="0">
                <a:latin typeface="Trebuchet MS"/>
                <a:cs typeface="Trebuchet MS"/>
              </a:rPr>
              <a:t>advances</a:t>
            </a:r>
          </a:p>
          <a:p>
            <a:pPr marL="353695" indent="-285115">
              <a:lnSpc>
                <a:spcPct val="100000"/>
              </a:lnSpc>
              <a:spcBef>
                <a:spcPts val="505"/>
              </a:spcBef>
              <a:buFont typeface="Arial"/>
              <a:buChar char="–"/>
              <a:tabLst>
                <a:tab pos="353695" algn="l"/>
                <a:tab pos="5531485" algn="l"/>
              </a:tabLst>
            </a:pPr>
            <a:r>
              <a:rPr dirty="0" b="0">
                <a:latin typeface="Trebuchet MS"/>
                <a:cs typeface="Trebuchet MS"/>
              </a:rPr>
              <a:t>Improving</a:t>
            </a:r>
            <a:r>
              <a:rPr dirty="0" spc="5" b="0">
                <a:latin typeface="Trebuchet MS"/>
                <a:cs typeface="Trebuchet MS"/>
              </a:rPr>
              <a:t> </a:t>
            </a:r>
            <a:r>
              <a:rPr dirty="0" spc="70" b="0">
                <a:latin typeface="Trebuchet MS"/>
                <a:cs typeface="Trebuchet MS"/>
              </a:rPr>
              <a:t>employee</a:t>
            </a:r>
            <a:r>
              <a:rPr dirty="0" spc="40" b="0">
                <a:latin typeface="Trebuchet MS"/>
                <a:cs typeface="Trebuchet MS"/>
              </a:rPr>
              <a:t> </a:t>
            </a:r>
            <a:r>
              <a:rPr dirty="0" spc="-20" b="0">
                <a:latin typeface="Trebuchet MS"/>
                <a:cs typeface="Trebuchet MS"/>
              </a:rPr>
              <a:t>motivation</a:t>
            </a:r>
            <a:r>
              <a:rPr dirty="0" spc="10" b="0">
                <a:latin typeface="Trebuchet MS"/>
                <a:cs typeface="Trebuchet MS"/>
              </a:rPr>
              <a:t> </a:t>
            </a:r>
            <a:r>
              <a:rPr dirty="0" spc="40" b="0">
                <a:latin typeface="Trebuchet MS"/>
                <a:cs typeface="Trebuchet MS"/>
              </a:rPr>
              <a:t>and</a:t>
            </a:r>
            <a:r>
              <a:rPr dirty="0" b="0">
                <a:latin typeface="Trebuchet MS"/>
                <a:cs typeface="Trebuchet MS"/>
              </a:rPr>
              <a:t>	</a:t>
            </a:r>
            <a:r>
              <a:rPr dirty="0" spc="-10" b="0">
                <a:latin typeface="Trebuchet MS"/>
                <a:cs typeface="Trebuchet MS"/>
              </a:rPr>
              <a:t>commitment</a:t>
            </a:r>
          </a:p>
          <a:p>
            <a:pPr marL="355600">
              <a:lnSpc>
                <a:spcPct val="100000"/>
              </a:lnSpc>
              <a:spcBef>
                <a:spcPts val="505"/>
              </a:spcBef>
            </a:pPr>
            <a:r>
              <a:rPr dirty="0" spc="-10" b="0">
                <a:latin typeface="Trebuchet MS"/>
                <a:cs typeface="Trebuchet MS"/>
              </a:rPr>
              <a:t>(ACAS)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Michael Davies</dc:creator>
  <dc:title>Management and Organisational Behaviour</dc:title>
  <dcterms:created xsi:type="dcterms:W3CDTF">2026-01-21T09:39:56Z</dcterms:created>
  <dcterms:modified xsi:type="dcterms:W3CDTF">2026-01-21T09:39:56Z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2025-04-22T00:00:00Z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