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638" r:id="rId2"/>
    <p:sldId id="639" r:id="rId3"/>
    <p:sldId id="645" r:id="rId4"/>
    <p:sldId id="640" r:id="rId5"/>
    <p:sldId id="641" r:id="rId6"/>
    <p:sldId id="642" r:id="rId7"/>
    <p:sldId id="643" r:id="rId8"/>
    <p:sldId id="644" r:id="rId9"/>
    <p:sldId id="646" r:id="rId10"/>
    <p:sldId id="647" r:id="rId11"/>
    <p:sldId id="648" r:id="rId12"/>
    <p:sldId id="649" r:id="rId13"/>
    <p:sldId id="650" r:id="rId14"/>
    <p:sldId id="689" r:id="rId15"/>
    <p:sldId id="690" r:id="rId16"/>
    <p:sldId id="691" r:id="rId17"/>
    <p:sldId id="692" r:id="rId18"/>
    <p:sldId id="693" r:id="rId19"/>
    <p:sldId id="607" r:id="rId20"/>
    <p:sldId id="694" r:id="rId21"/>
    <p:sldId id="695" r:id="rId22"/>
    <p:sldId id="696" r:id="rId23"/>
    <p:sldId id="697" r:id="rId24"/>
    <p:sldId id="698" r:id="rId25"/>
    <p:sldId id="699" r:id="rId26"/>
    <p:sldId id="700" r:id="rId27"/>
    <p:sldId id="701" r:id="rId28"/>
    <p:sldId id="702" r:id="rId29"/>
    <p:sldId id="703" r:id="rId30"/>
    <p:sldId id="704" r:id="rId31"/>
    <p:sldId id="705" r:id="rId32"/>
    <p:sldId id="706" r:id="rId33"/>
    <p:sldId id="707" r:id="rId34"/>
    <p:sldId id="708" r:id="rId35"/>
    <p:sldId id="709" r:id="rId36"/>
    <p:sldId id="710" r:id="rId37"/>
    <p:sldId id="711" r:id="rId38"/>
  </p:sldIdLst>
  <p:sldSz cx="12192000" cy="6858000"/>
  <p:notesSz cx="6858000" cy="9144000"/>
  <p:embeddedFontLst>
    <p:embeddedFont>
      <p:font typeface="ＭＳ Ｐゴシック" panose="020B0600070205080204" pitchFamily="34" charset="-128"/>
      <p:regular r:id="rId39"/>
    </p:embeddedFont>
    <p:embeddedFont>
      <p:font typeface="Georgia" panose="02040502050405020303" pitchFamily="18" charset="0"/>
      <p:regular r:id="rId40"/>
      <p:bold r:id="rId41"/>
      <p:italic r:id="rId42"/>
      <p:boldItalic r:id="rId43"/>
    </p:embeddedFont>
    <p:embeddedFont>
      <p:font typeface="Open Sans" panose="020B0606030504020204" pitchFamily="34" charset="0"/>
      <p:regular r:id="rId44"/>
      <p:bold r:id="rId45"/>
      <p:italic r:id="rId46"/>
      <p:boldItalic r:id="rId47"/>
    </p:embeddedFont>
    <p:embeddedFont>
      <p:font typeface="Trebuchet MS" panose="020B0603020202020204" pitchFamily="34" charset="0"/>
      <p:regular r:id="rId48"/>
      <p:bold r:id="rId49"/>
      <p:italic r:id="rId50"/>
      <p:boldItalic r:id="rId51"/>
    </p:embeddedFont>
    <p:embeddedFont>
      <p:font typeface="Verdana" panose="020B0604030504040204" pitchFamily="34" charset="0"/>
      <p:regular r:id="rId52"/>
      <p:bold r:id="rId53"/>
      <p:italic r:id="rId54"/>
      <p:boldItalic r:id="rId5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61" autoAdjust="0"/>
    <p:restoredTop sz="94671"/>
  </p:normalViewPr>
  <p:slideViewPr>
    <p:cSldViewPr snapToGrid="0">
      <p:cViewPr>
        <p:scale>
          <a:sx n="105" d="100"/>
          <a:sy n="105" d="100"/>
        </p:scale>
        <p:origin x="66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4.fntdata"/><Relationship Id="rId47" Type="http://schemas.openxmlformats.org/officeDocument/2006/relationships/font" Target="fonts/font9.fntdata"/><Relationship Id="rId50" Type="http://schemas.openxmlformats.org/officeDocument/2006/relationships/font" Target="fonts/font12.fntdata"/><Relationship Id="rId55" Type="http://schemas.openxmlformats.org/officeDocument/2006/relationships/font" Target="fonts/font1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font" Target="fonts/font7.fntdata"/><Relationship Id="rId53" Type="http://schemas.openxmlformats.org/officeDocument/2006/relationships/font" Target="fonts/font15.fntdata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5.fntdata"/><Relationship Id="rId48" Type="http://schemas.openxmlformats.org/officeDocument/2006/relationships/font" Target="fonts/font10.fntdata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font" Target="fonts/font13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8.fntdata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3.fntdata"/><Relationship Id="rId54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font" Target="fonts/font11.fntdata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6.fntdata"/><Relationship Id="rId52" Type="http://schemas.openxmlformats.org/officeDocument/2006/relationships/font" Target="fonts/font1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6EB46-54DE-81DB-F753-2276236E14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913121-39FB-F3F6-9D3D-A7C3352223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317CD-68E5-00AC-04EA-70D2CB418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0DB4E7-8C65-F193-18A8-95F5C25B0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49EA75-5770-CA75-4C77-96DA51F00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096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E8AA8-9D6E-72EC-6B5E-90B804C33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46559-814C-6DF6-060E-EEC3FAE5E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ACDC4-B1A7-6FE5-B6A7-DBDDDC123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7A7C8B-4F61-70A0-7215-84B23C1B2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578E0-99A6-34BE-9357-2BB41701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87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84ED-C97A-A29D-CC7A-0E641C681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3ADF1-6E31-B73C-A1F7-BC2C66D585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1F0C0-1BB3-B59A-1800-2FD033A75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CFB56-0E1D-42B2-CE34-283F8CE46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A7DF8-32F6-4086-BA23-ED0B079ED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371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96F4D-8534-3F0B-F6DA-2B2E4BD04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E4933-4DB5-0E63-E5A2-2EF34BB293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21C00E-C712-6267-B68F-1C163752D6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1C4B4-602C-F438-5257-9CAEF4B1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573899-40F0-8576-FFE8-806CD63D2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EBFBF-8EF8-A880-FEC1-0A3D2AD38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742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C970A-7144-F65B-261D-C675F2F0B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AF7D0-C811-55CF-75A8-EBE2CD3A44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0899C3-DB22-A4E7-E993-2038D6B90E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B2988B-5563-C9D3-172B-396625638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406432-728C-D73C-D27A-8129A3E846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D1C289-CAE8-1ABB-B56B-486195684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C260D1-1564-9E11-CE1D-4DE54AFB03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5AB6D1-B94A-A3EE-68E2-6457DE77A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051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87D64-1ECE-96DF-2DAD-D6C69B8AA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FD02B8-810F-0900-DAF3-4ED830329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5084A8-F87C-FCA9-5CEF-D4E9CD77A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876332-0218-E09E-1E6D-F8A38F0D81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548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63F239-C9BE-2446-3E50-020DF140D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ED5A59-354A-CED7-BEA7-71849E7F2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CE7D-7A03-D3A9-7302-520ABD9D3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42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EF1EF-CFDC-7614-3333-5D89AAEB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2CBF7-F448-E613-0AB5-2EBE3D6F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0A8876-59BB-8CE8-6BF0-F26F1EABC9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966569-F663-750D-E392-455615D03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C74E58-9A9B-7345-0FAD-2A4139816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80E3B-1C00-12EB-5C6D-B8FD7C13F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225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9A899-38C5-AD62-EFA8-CD7C8D9E4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9F0AE2-2A8C-5B5E-FE5A-31463E20A9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29FF79-F5BF-EF6A-D71C-81B35BF5E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18A4-EAE7-99EE-581F-69F91AD5A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7DE27-6F4F-DF10-DFD6-F8C11A944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221E8-477D-711C-8F83-C1D6D5EC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820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F372A-003E-8A4A-A6E0-1CA6445B2A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52D5EC-733C-FFD5-676A-8B1CD05BF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C29358-C7C4-4921-D75A-6835FFD91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44577-928A-E136-9B86-6CAFF6A1D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F442D6-EE20-3B94-5DFD-1D909F708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73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5E86DD-FC84-2FCE-596A-C75D1FB418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244C4-6F8D-42BC-0106-4FF7DD0BA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ECCCA2-B299-7B60-1CA2-99A5C0598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8D0326-C707-AE4D-E8CB-ACF977456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174D87-50EC-88F8-B54C-D36E5CAAE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0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6927D-1865-6BD7-1358-D865F806E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8052E-4E12-A3AB-57F5-00BC217343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631AD6-996D-E5FE-2F23-795139DAEA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C28622-8830-4028-A6C4-AF3204BB9D6A}" type="datetimeFigureOut">
              <a:rPr lang="en-GB" smtClean="0"/>
              <a:t>12/02/2026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D333D-56CF-E1DD-45C0-604FDD1B62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BEBBA-9901-8B83-6D35-90A478E7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D0196E-BBC6-4FD3-9324-59550D0DFC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51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HSPwTdMn6_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g1bU4KOFwS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journals.sagepub.com/doi/10.1177/16094069231205789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ET4c7hiRgbM&amp;t=3s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v=mUfYXr4VKgI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kihow.com/Do-Qualitative-Research" TargetMode="External"/><Relationship Id="rId3" Type="http://schemas.openxmlformats.org/officeDocument/2006/relationships/hyperlink" Target="https://www.youtube.com/watch?v=h4G5IFGuSTU" TargetMode="External"/><Relationship Id="rId7" Type="http://schemas.openxmlformats.org/officeDocument/2006/relationships/hyperlink" Target="https://research-methodology.net/research-methods/" TargetMode="External"/><Relationship Id="rId2" Type="http://schemas.openxmlformats.org/officeDocument/2006/relationships/hyperlink" Target="https://www.youtube.com/watch?v=vJG698U2Mv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eydifferences.com/difference-between-qualitative-and-quantitative-research.html" TargetMode="External"/><Relationship Id="rId5" Type="http://schemas.openxmlformats.org/officeDocument/2006/relationships/hyperlink" Target="https://www.youtube.com/watch?v=mUfYXr4VKgI" TargetMode="External"/><Relationship Id="rId4" Type="http://schemas.openxmlformats.org/officeDocument/2006/relationships/hyperlink" Target="https://www.aesanetwork.org/research-onion-a-systematic-approach-to-designing-research-methodology/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D9656-9A9E-952C-8BB3-535805B2E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224" y="817107"/>
            <a:ext cx="9231034" cy="4641158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rgbClr val="FF0000"/>
                </a:solidFill>
                <a:latin typeface="+mn-lt"/>
              </a:rPr>
              <a:t>WEEK 5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Literature Review Part 2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&amp;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r>
              <a:rPr lang="en-GB" sz="5400" dirty="0">
                <a:solidFill>
                  <a:srgbClr val="FF0000"/>
                </a:solidFill>
                <a:latin typeface="+mn-lt"/>
              </a:rPr>
              <a:t>Qualitative and Quantitative Research Methods</a:t>
            </a:r>
            <a:br>
              <a:rPr lang="en-GB" sz="5400" dirty="0">
                <a:solidFill>
                  <a:srgbClr val="FF0000"/>
                </a:solidFill>
                <a:latin typeface="+mn-lt"/>
              </a:rPr>
            </a:br>
            <a:endParaRPr lang="en-GB" sz="540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D1A390-1A43-DEF4-1B20-BEAA38BA9D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89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C08D8-8DAC-25B2-289B-95A8F505C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2480" y="826115"/>
            <a:ext cx="4747752" cy="97697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CFD96-66DA-1030-758F-E496A757A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Writing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Vocabulary of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Examples of Paper for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3200" kern="0" dirty="0">
                <a:solidFill>
                  <a:prstClr val="black"/>
                </a:solidFill>
              </a:rPr>
              <a:t>Qualitative &amp; Quantitative Research Methods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3A340A-CA10-A202-F067-AAC653A05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22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DB386-A000-B35A-E472-FFB4FC9F4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8739" y="722670"/>
            <a:ext cx="4275803" cy="968017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Last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45572-09C5-7D09-343B-777916BD3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643136"/>
          </a:xfrm>
        </p:spPr>
        <p:txBody>
          <a:bodyPr/>
          <a:lstStyle/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What is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Steps for conducting a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Structures for Literature Review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kern="0" dirty="0">
                <a:solidFill>
                  <a:prstClr val="black"/>
                </a:solidFill>
              </a:rPr>
              <a:t>How to use sources effectively for Review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1CB19E-E1E4-7A01-8E42-24DC15B621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19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43D22-9351-A05E-AA62-AE0EF8F6C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4639" y="143899"/>
            <a:ext cx="4364294" cy="80284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Reporting Verbs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75727B9-93CA-3272-2FD8-EAE79D4AD3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09322"/>
              </p:ext>
            </p:extLst>
          </p:nvPr>
        </p:nvGraphicFramePr>
        <p:xfrm>
          <a:off x="-434566" y="0"/>
          <a:ext cx="4695622" cy="61306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4868">
                  <a:extLst>
                    <a:ext uri="{9D8B030D-6E8A-4147-A177-3AD203B41FA5}">
                      <a16:colId xmlns:a16="http://schemas.microsoft.com/office/drawing/2014/main" val="1117722281"/>
                    </a:ext>
                  </a:extLst>
                </a:gridCol>
                <a:gridCol w="1565377">
                  <a:extLst>
                    <a:ext uri="{9D8B030D-6E8A-4147-A177-3AD203B41FA5}">
                      <a16:colId xmlns:a16="http://schemas.microsoft.com/office/drawing/2014/main" val="2675995144"/>
                    </a:ext>
                  </a:extLst>
                </a:gridCol>
                <a:gridCol w="1565377">
                  <a:extLst>
                    <a:ext uri="{9D8B030D-6E8A-4147-A177-3AD203B41FA5}">
                      <a16:colId xmlns:a16="http://schemas.microsoft.com/office/drawing/2014/main" val="2528871616"/>
                    </a:ext>
                  </a:extLst>
                </a:gridCol>
              </a:tblGrid>
              <a:tr h="246849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aim of study 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Results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Opinion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1423572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investigate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show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state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9763486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Examine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suggest (that)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*  believe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767688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analyse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find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argue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32942674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look at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indicate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note (that)*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4041940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focus 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identify x as 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point out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85821152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reveal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observe (that)*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6075439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Identify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establish (that) 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consider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57459598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report (on)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confirm (that)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hold (that)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81636086"/>
                  </a:ext>
                </a:extLst>
              </a:tr>
              <a:tr h="763458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be concerned with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conclude (that)* 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claim (that)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7005439"/>
                  </a:ext>
                </a:extLst>
              </a:tr>
              <a:tr h="50515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</a:rPr>
                        <a:t>demonstrate (that) 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emphasise/ </a:t>
                      </a:r>
                    </a:p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stress (that)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14207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13E38B-AC27-1F55-1940-9BAD4EF9A761}"/>
              </a:ext>
            </a:extLst>
          </p:cNvPr>
          <p:cNvSpPr txBox="1"/>
          <p:nvPr/>
        </p:nvSpPr>
        <p:spPr>
          <a:xfrm>
            <a:off x="4424516" y="931376"/>
            <a:ext cx="7767484" cy="4645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There are three basic reasons for using a reporting verb: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present the aim of the study you are summarising/quoting 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 Smith (2010) examines the relationship between database  design and performance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talk about the results the author you are summarising/quoting has found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 Al-Mawali (2012) shows that the use of NoSQL is rising in the web applications analytics search and other performance.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marR="0" indent="-28575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give the opinion of the author you are summarising/quoting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e.g. Marklin (2004, p. 76) argues that “the adoption of NoSQL technologies  was the important factor in improving the performance in  2015s for the web applications ”</a:t>
            </a: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0B56F0-0D3F-7B1E-2E0C-C0C450620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342" y="5702718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858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EDC5E-CABD-DB46-62D1-6B7C70A2C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-3585"/>
            <a:ext cx="10629900" cy="1170427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554D8C-72BA-67D5-E811-A31CD37E2346}"/>
              </a:ext>
            </a:extLst>
          </p:cNvPr>
          <p:cNvSpPr txBox="1"/>
          <p:nvPr/>
        </p:nvSpPr>
        <p:spPr>
          <a:xfrm>
            <a:off x="295254" y="871875"/>
            <a:ext cx="11487192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a Field of Study or Problem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issue of [topic] has been extensively studied in the fields of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"Previous research has highlighted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"There is a growing body of literature that suggests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Presenting Previous Studies or Theories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"According to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posits/argues/asserts that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a seminal study by [author/year],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"Earlier research by [author/year] indicated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Identifying Gaps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there is limited research on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many studies have focused on X, few have explored Y."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the importance of [topic], little is known about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Discussing Methods of Previous Research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"[Author/year] used [methodology] to study …"</a:t>
            </a:r>
          </a:p>
          <a:p>
            <a:pPr algn="l"/>
            <a:r>
              <a:rPr lang="en-US" sz="20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"Through a [qualitative/quantitative] analysis, [author/year] concluded …"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B56689-091E-E006-D2C2-23A546A7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5444" y="5446582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3390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64E7-191B-D5D5-FC4E-05316B382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422" y="301932"/>
            <a:ext cx="8228371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Academic Phrases for Literature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08C433-BCF2-ACBD-9CB4-70FAA228DBCC}"/>
              </a:ext>
            </a:extLst>
          </p:cNvPr>
          <p:cNvSpPr txBox="1"/>
          <p:nvPr/>
        </p:nvSpPr>
        <p:spPr>
          <a:xfrm>
            <a:off x="256147" y="516987"/>
            <a:ext cx="1170479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Comparing or Contrasting Previous Studies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"Unlike [author/year], [author/year] found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"While some researchers [refer to studies/authors] have found …, others [refer to studies/authors] argue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this contrasts with the findings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Evaluating Previous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"However, [author]'s study suffers from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"One limitation of this previous research is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"Despite its contribution, [author]'s study does not address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Setting Up Your Research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"This paper builds on [author]'s approach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"The current study aims to address these gaps by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light of these previous findings, this study will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Significance of Your Study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"Understanding [your research focus] is crucial for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"Given these gaps, it is important to investigate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highlight>
                  <a:srgbClr val="FFFF00"/>
                </a:highlight>
                <a:latin typeface="Times New Roman" panose="02020603050405020304" pitchFamily="18" charset="0"/>
              </a:rPr>
              <a:t>Summarizing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"In summary, existing literature highlights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"Overall, previous research suggests that …"</a:t>
            </a:r>
          </a:p>
          <a:p>
            <a:pPr algn="l"/>
            <a:r>
              <a:rPr lang="en-US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· "To date, most research has focused on …"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0FD48BC-541A-0A60-C440-E2F7D701734A}"/>
              </a:ext>
            </a:extLst>
          </p:cNvPr>
          <p:cNvGraphicFramePr>
            <a:graphicFrameLocks noGrp="1"/>
          </p:cNvGraphicFramePr>
          <p:nvPr/>
        </p:nvGraphicFramePr>
        <p:xfrm>
          <a:off x="6405945" y="3060043"/>
          <a:ext cx="5529908" cy="2072640"/>
        </p:xfrm>
        <a:graphic>
          <a:graphicData uri="http://schemas.openxmlformats.org/drawingml/2006/table">
            <a:tbl>
              <a:tblPr/>
              <a:tblGrid>
                <a:gridCol w="5529908">
                  <a:extLst>
                    <a:ext uri="{9D8B030D-6E8A-4147-A177-3AD203B41FA5}">
                      <a16:colId xmlns:a16="http://schemas.microsoft.com/office/drawing/2014/main" val="38015976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800" dirty="0">
                          <a:effectLst/>
                        </a:rPr>
                        <a:t>Like Smith, Jones (2016) maintains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Similarly, Jones (2016) makes the case for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Likewise, Jones (2016) holds the view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Supporting this view, Jones (2016) writes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Adopting a similar position, Jones (2016) argues that …</a:t>
                      </a:r>
                      <a:br>
                        <a:rPr lang="en-US" sz="1800" dirty="0">
                          <a:effectLst/>
                        </a:rPr>
                      </a:br>
                      <a:r>
                        <a:rPr lang="en-US" sz="1800" dirty="0">
                          <a:effectLst/>
                        </a:rPr>
                        <a:t>In the same vein, Jones (2016), in his book </a:t>
                      </a:r>
                      <a:r>
                        <a:rPr lang="en-US" sz="1800" i="1" dirty="0">
                          <a:effectLst/>
                        </a:rPr>
                        <a:t>XXXXX</a:t>
                      </a:r>
                      <a:r>
                        <a:rPr lang="en-US" sz="1800" dirty="0">
                          <a:effectLst/>
                        </a:rPr>
                        <a:t>, notes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3654072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E70D2AE-A26D-C313-6649-AFEB4D855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263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5399-C02F-CD9E-4CD7-53C5608130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1" y="76927"/>
            <a:ext cx="10629900" cy="623017"/>
          </a:xfrm>
        </p:spPr>
        <p:txBody>
          <a:bodyPr>
            <a:normAutofit/>
          </a:bodyPr>
          <a:lstStyle/>
          <a:p>
            <a:r>
              <a:rPr lang="en-US" sz="32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Synthesizing Material: Contrasting </a:t>
            </a:r>
            <a:r>
              <a:rPr lang="en-US" sz="3200" dirty="0">
                <a:solidFill>
                  <a:srgbClr val="FF0000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E</a:t>
            </a:r>
            <a:r>
              <a:rPr lang="en-US" sz="32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vidence or Ideas</a:t>
            </a:r>
            <a:endParaRPr lang="en-GB" sz="3200" dirty="0">
              <a:solidFill>
                <a:srgbClr val="FF0000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4273C5C-2DB2-05C8-3AED-4A3A6A6F899F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699944"/>
          <a:ext cx="10720808" cy="2346960"/>
        </p:xfrm>
        <a:graphic>
          <a:graphicData uri="http://schemas.openxmlformats.org/drawingml/2006/table">
            <a:tbl>
              <a:tblPr/>
              <a:tblGrid>
                <a:gridCol w="5360404">
                  <a:extLst>
                    <a:ext uri="{9D8B030D-6E8A-4147-A177-3AD203B41FA5}">
                      <a16:colId xmlns:a16="http://schemas.microsoft.com/office/drawing/2014/main" val="2784196868"/>
                    </a:ext>
                  </a:extLst>
                </a:gridCol>
                <a:gridCol w="5360404">
                  <a:extLst>
                    <a:ext uri="{9D8B030D-6E8A-4147-A177-3AD203B41FA5}">
                      <a16:colId xmlns:a16="http://schemas.microsoft.com/office/drawing/2014/main" val="115424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Some writers (e.g. Smith, 2002) have attempted to draw fine distinctions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Some authors have mainly been interested in questions concerning X and Y (Smith, 2001; Jones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Much of the available literature on X deals with the question of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Others (see Jones, 2003; Brown, 2004) question the usefulness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Others have highlighted the relevance of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But Smith (2015) is much more concerned with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54501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2EAEC875-09D6-0AED-FA2D-29E6F02AF867}"/>
              </a:ext>
            </a:extLst>
          </p:cNvPr>
          <p:cNvGraphicFramePr>
            <a:graphicFrameLocks noGrp="1"/>
          </p:cNvGraphicFramePr>
          <p:nvPr/>
        </p:nvGraphicFramePr>
        <p:xfrm>
          <a:off x="735596" y="3049097"/>
          <a:ext cx="11063114" cy="1524000"/>
        </p:xfrm>
        <a:graphic>
          <a:graphicData uri="http://schemas.openxmlformats.org/drawingml/2006/table">
            <a:tbl>
              <a:tblPr/>
              <a:tblGrid>
                <a:gridCol w="5531557">
                  <a:extLst>
                    <a:ext uri="{9D8B030D-6E8A-4147-A177-3AD203B41FA5}">
                      <a16:colId xmlns:a16="http://schemas.microsoft.com/office/drawing/2014/main" val="2143213941"/>
                    </a:ext>
                  </a:extLst>
                </a:gridCol>
                <a:gridCol w="5531557">
                  <a:extLst>
                    <a:ext uri="{9D8B030D-6E8A-4147-A177-3AD203B41FA5}">
                      <a16:colId xmlns:a16="http://schemas.microsoft.com/office/drawing/2014/main" val="10925781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Smith (2015) notes that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Smith (2013) found that X accounted for 30% of Y.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effectLst/>
                        </a:rPr>
                        <a:t>However, Jones’s (2018) study of Y found no link between …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solidFill>
                            <a:srgbClr val="FFFFFF"/>
                          </a:solidFill>
                          <a:effectLst/>
                        </a:rPr>
                        <a:t>break</a:t>
                      </a:r>
                      <a:br>
                        <a:rPr lang="en-US" dirty="0">
                          <a:effectLst/>
                        </a:rPr>
                      </a:br>
                      <a:r>
                        <a:rPr lang="en-US" dirty="0">
                          <a:effectLst/>
                        </a:rPr>
                        <a:t>Other researchers, however, who have looked at X, have found … Jones (2010), for example, …</a:t>
                      </a:r>
                    </a:p>
                  </a:txBody>
                  <a:tcPr marL="76200" marR="76200" marT="76200" marB="76200" anchor="ctr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19607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319ED6D-67FB-FD0A-E8DD-62CD8AF2FBE8}"/>
              </a:ext>
            </a:extLst>
          </p:cNvPr>
          <p:cNvSpPr txBox="1"/>
          <p:nvPr/>
        </p:nvSpPr>
        <p:spPr>
          <a:xfrm>
            <a:off x="532171" y="4712489"/>
            <a:ext cx="925727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Unlike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In contrast to Smith, Jones (2013) argues that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Smith (2010) presents an X account, whilst Jones (2011)</a:t>
            </a:r>
            <a:br>
              <a:rPr lang="en-US" sz="1600" dirty="0"/>
            </a:br>
            <a:r>
              <a:rPr lang="en-US" sz="16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While Smith (2008) focuses on X, Jones (2009) is more concerned with</a:t>
            </a:r>
            <a:endParaRPr lang="en-US"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92E0E2F-B5A8-E7A0-43B5-19D79E0886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793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34047-C8C3-83CC-0D86-BD8B1D766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20637"/>
            <a:ext cx="2933700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Examples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288A8-2657-AEFE-EDFD-05C37B2B03BF}"/>
              </a:ext>
            </a:extLst>
          </p:cNvPr>
          <p:cNvSpPr txBox="1"/>
          <p:nvPr/>
        </p:nvSpPr>
        <p:spPr>
          <a:xfrm>
            <a:off x="324465" y="1007090"/>
            <a:ext cx="11415251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Gaikwad &amp; Adkar (2019)  Bootstrap has </a:t>
            </a:r>
            <a:r>
              <a:rPr lang="en-US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Browser Support from all popular browsers and </a:t>
            </a:r>
            <a:r>
              <a:rPr lang="en-US" sz="2800" dirty="0"/>
              <a:t>allows for rapid, responsive development.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In another study by Shan et al.,(2018) Bootstrap framework is chosen as a frontend framework for development since it has better compatibility for browsers and huge popularity. 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Keep on writing based on various similar journals.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800" dirty="0"/>
              <a:t>You can use a Synthesis matrix in Excel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55EF2EC-1E0F-672D-160E-B7EE660006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15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04C6-8AB7-3A4B-233A-8ECFF4F0B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681" y="242939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Examples of Authors Points to Start </a:t>
            </a:r>
            <a:r>
              <a:rPr lang="en-US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W</a:t>
            </a:r>
            <a:r>
              <a:rPr kumimoji="0" lang="en-US" sz="4400" b="1" i="0" u="none" strike="noStrike" kern="1200" cap="none" spc="0" normalizeH="0" baseline="0" noProof="0" dirty="0" err="1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ith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979C20-F066-B022-804A-007ECA5E51EE}"/>
              </a:ext>
            </a:extLst>
          </p:cNvPr>
          <p:cNvSpPr txBox="1"/>
          <p:nvPr/>
        </p:nvSpPr>
        <p:spPr>
          <a:xfrm>
            <a:off x="0" y="904436"/>
            <a:ext cx="7703805" cy="4161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1. According to (author + source) (date ) the main idea about this subject is . . . (List facts from the source that support this idea here) (You can add more facts as you find them) In conclusion (author) says . . . about the topic. (source) is reliable because . . . </a:t>
            </a:r>
          </a:p>
          <a:p>
            <a:pPr marL="111125">
              <a:lnSpc>
                <a:spcPct val="90000"/>
              </a:lnSpc>
              <a:defRPr/>
            </a:pPr>
            <a:r>
              <a:rPr lang="en-GB" sz="2400" kern="0" dirty="0">
                <a:solidFill>
                  <a:prstClr val="black"/>
                </a:solidFill>
              </a:rPr>
              <a:t>2. Another idea, by (author + source) (date ) is . . . List facts from the source that support this idea (You can add more facts as you find them)  In conclusion (author) says . . . (source) is reliable because . . . A third writer, (author) (date) states that . . . List facts from the source that support this idea (You can add more facts as you find them) </a:t>
            </a:r>
            <a:endParaRPr lang="en-US" sz="2400" kern="0" dirty="0">
              <a:solidFill>
                <a:prstClr val="black"/>
              </a:solidFill>
            </a:endParaRPr>
          </a:p>
          <a:p>
            <a:pPr marL="0" marR="0">
              <a:lnSpc>
                <a:spcPct val="115000"/>
              </a:lnSpc>
              <a:spcBef>
                <a:spcPts val="100"/>
              </a:spcBef>
              <a:spcAft>
                <a:spcPts val="100"/>
              </a:spcAft>
            </a:pPr>
            <a:r>
              <a:rPr lang="en-GB" sz="2400" kern="0" dirty="0">
                <a:solidFill>
                  <a:prstClr val="black"/>
                </a:solidFill>
              </a:rPr>
              <a:t> </a:t>
            </a:r>
            <a:endParaRPr lang="en-US" sz="2400" kern="0" dirty="0">
              <a:solidFill>
                <a:prstClr val="black"/>
              </a:solidFill>
            </a:endParaRP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916E65F4-6A47-24F2-FD68-A3FC5DB8382D}"/>
              </a:ext>
            </a:extLst>
          </p:cNvPr>
          <p:cNvSpPr/>
          <p:nvPr/>
        </p:nvSpPr>
        <p:spPr>
          <a:xfrm>
            <a:off x="8193505" y="1803991"/>
            <a:ext cx="3770010" cy="2101270"/>
          </a:xfrm>
          <a:prstGeom prst="wedge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This is be coming from the synthesis matrix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570FD3-BC89-79EE-F42C-50CD45E2E8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375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4B063-9654-5F9B-4F0D-ADAD7B36B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kumimoji="0" lang="en-GB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3284B-5E1B-ACE6-7946-1B552CF49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658330"/>
            <a:ext cx="10629900" cy="3978275"/>
          </a:xfrm>
        </p:spPr>
        <p:txBody>
          <a:bodyPr/>
          <a:lstStyle/>
          <a:p>
            <a:pPr marL="111125" indent="0">
              <a:lnSpc>
                <a:spcPct val="90000"/>
              </a:lnSpc>
              <a:buNone/>
              <a:defRPr/>
            </a:pPr>
            <a:r>
              <a:rPr lang="en-US" sz="2800" dirty="0">
                <a:solidFill>
                  <a:srgbClr val="0C0D0E"/>
                </a:solidFill>
                <a:latin typeface="Georgia" panose="02040502050405020303" pitchFamily="18" charset="0"/>
              </a:rPr>
              <a:t>Some keywords to use for search: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Bootstrap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Responsive web application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Agile methodology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Visual studio security</a:t>
            </a:r>
          </a:p>
          <a:p>
            <a:pPr marL="568325" indent="-457200">
              <a:lnSpc>
                <a:spcPct val="90000"/>
              </a:lnSpc>
              <a:buFont typeface="Wingdings" panose="05000000000000000000" pitchFamily="2" charset="2"/>
              <a:buChar char="§"/>
              <a:defRPr/>
            </a:pPr>
            <a:r>
              <a:rPr lang="en-US" sz="2800" kern="0" dirty="0">
                <a:solidFill>
                  <a:prstClr val="black"/>
                </a:solidFill>
              </a:rPr>
              <a:t>Any other tools and technologies used in the development which can be reviewed and shown how it is used.</a:t>
            </a:r>
            <a:endParaRPr lang="en-GB" sz="2800" kern="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4B2AE9-62EB-22D2-5E16-D5D274CFC6DA}"/>
              </a:ext>
            </a:extLst>
          </p:cNvPr>
          <p:cNvSpPr txBox="1"/>
          <p:nvPr/>
        </p:nvSpPr>
        <p:spPr>
          <a:xfrm>
            <a:off x="389603" y="230188"/>
            <a:ext cx="11078497" cy="13111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Literature Review of</a:t>
            </a:r>
            <a:r>
              <a:rPr 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 Software Development Projects</a:t>
            </a:r>
            <a:endParaRPr kumimoji="0" lang="en-GB" sz="4400" b="1" i="0" u="none" strike="noStrike" kern="1200" cap="none" spc="0" normalizeH="0" baseline="0" noProof="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8AA773-9C56-2FD5-7F4D-421A96B16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878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8D0D6-492D-6929-A65D-AD880F38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4379042" cy="688975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Connecting Words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4DD3C-7E81-4DF7-B8CF-F56DF2529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932" y="1065673"/>
            <a:ext cx="10629900" cy="3978275"/>
          </a:xfrm>
        </p:spPr>
        <p:txBody>
          <a:bodyPr>
            <a:normAutofit fontScale="77500" lnSpcReduction="20000"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It's often helpful to use a "point/counterpoint" structure, where you combine different points of view using connecting words to make your analysis flow better. </a:t>
            </a: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However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light of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Nonetheless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Contrary to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the other hand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addition to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Additionally	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 equal importance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R="0" lv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nl-NL" sz="2800" u="none" strike="noStrike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Further/Furthermore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5A6FC-7FA7-CE03-3872-D19B2C90A5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192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6B4A-D098-3939-572D-87624F6D7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184" y="324148"/>
            <a:ext cx="5977881" cy="250723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Example: The Literature </a:t>
            </a:r>
            <a:r>
              <a:rPr lang="en-GB" sz="3200" dirty="0">
                <a:solidFill>
                  <a:srgbClr val="FF0000"/>
                </a:solidFill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32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eview </a:t>
            </a:r>
            <a:br>
              <a:rPr lang="en-US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87926C-E8DD-560D-3FF0-C5B54A8BD81B}"/>
              </a:ext>
            </a:extLst>
          </p:cNvPr>
          <p:cNvSpPr txBox="1"/>
          <p:nvPr/>
        </p:nvSpPr>
        <p:spPr>
          <a:xfrm>
            <a:off x="304932" y="574871"/>
            <a:ext cx="11887068" cy="5400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has been argued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(Author1,year; Author2,year)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that -------------can be affected by the ---------- . For example,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Author2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that 15% of participants in a series of </a:t>
            </a:r>
            <a:r>
              <a:rPr lang="en-GB" sz="1600" dirty="0">
                <a:solidFill>
                  <a:srgbClr val="FF000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Observation/ Questionnaires/ Interviews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etc  showed strong --------------- to certain -----------------. Add more points ------------------------------------.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Author3 (2013)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------------------------------------------------------------. However, Author3 results have been challenged: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 (2014, 2016)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found --------------------------------------------. Add more points----------------------------------------------------------------------------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extended this area of research to --------------------------. Early indications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a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suggest -----------------------------------------------------------------------------------------------------------------------------------------. This research was replicated by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Author6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(2019). Similar results were also found for ------------------------------------------------------------------------------------------------------------------------------------------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Author5,year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 However,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research included only ----------------------------------------------------------------------------------------------------------------------------------------------------------------------------------------------------. As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Author4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has shown that there are different -----------------------------------------------------------------------------,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and Author6’s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findings may not hold true across -----------------------------------------------------------------, especially for ----------------------------------------------------------------------------------------------------------------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</a:pP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Author5’s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research (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year b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indicated strong -------------------------------------------------------------------------------; </a:t>
            </a:r>
            <a:r>
              <a:rPr lang="en-GB" sz="1600" dirty="0">
                <a:solidFill>
                  <a:srgbClr val="92D050"/>
                </a:solidFill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Author5 </a:t>
            </a:r>
            <a:r>
              <a:rPr lang="en-GB" sz="1600" dirty="0">
                <a:effectLst/>
                <a:latin typeface="Trebuchet MS" panose="020B0603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argued this was probably due to its------------------------------------------------------------------------------. 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DA24DC-F816-8B3C-7FD1-98A5269D4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45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1D37-0DFA-46B2-93DC-D70441E1A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1BB92-39F8-F975-0A53-ED767A37B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In this session we have discussed:</a:t>
            </a:r>
          </a:p>
          <a:p>
            <a:pPr marL="0" indent="0">
              <a:buNone/>
            </a:pPr>
            <a:r>
              <a:rPr lang="en-GB" sz="2800" dirty="0"/>
              <a:t>Journals for review, sentence starters for review, synthesis matrix and various examples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176CCD-550D-FADD-F59E-E0E95FE65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239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D5E4D-B329-6F1F-279A-6D6124B24D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77" y="2282415"/>
            <a:ext cx="10629900" cy="1325563"/>
          </a:xfrm>
        </p:spPr>
        <p:txBody>
          <a:bodyPr>
            <a:normAutofit fontScale="90000"/>
          </a:bodyPr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Week 5 </a:t>
            </a:r>
            <a:b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QUALITATIVE AND QUANTITATIVE APPROACHES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9A6A22-97D1-0E84-B9B1-489EB256A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77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8FDB6-3E1C-87EE-0236-141D7AD42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Learning Outcomes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3C0CE-3326-78B2-6DB9-F78CBA06E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By the end of this session, you will be able to understand: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Difference between Qualitative and Quantitative 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Data collection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Identify different Analysis methods for Qualitative and Quantitative study</a:t>
            </a:r>
          </a:p>
          <a:p>
            <a:pPr marL="1101725" lvl="1" indent="-533400">
              <a:lnSpc>
                <a:spcPct val="90000"/>
              </a:lnSpc>
              <a:buFont typeface="Verdana"/>
              <a:buChar char="›"/>
              <a:defRPr/>
            </a:pPr>
            <a:r>
              <a:rPr lang="en-US" sz="2800" dirty="0">
                <a:latin typeface="Arial" pitchFamily="34" charset="0"/>
                <a:ea typeface="ＭＳ Ｐゴシック"/>
                <a:cs typeface="Arial" pitchFamily="34" charset="0"/>
              </a:rPr>
              <a:t>Examples and Videos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A92AE0-A957-AE4F-DA55-AB2BC996E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010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055F1-8C2D-F182-45AE-BD8646617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" y="167005"/>
            <a:ext cx="11826240" cy="857123"/>
          </a:xfrm>
        </p:spPr>
        <p:txBody>
          <a:bodyPr>
            <a:normAutofit/>
          </a:bodyPr>
          <a:lstStyle/>
          <a:p>
            <a:r>
              <a:rPr lang="en-GB" sz="40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 Systematic Approach to Design Research Methodology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Google Shape;157;p10">
            <a:extLst>
              <a:ext uri="{FF2B5EF4-FFF2-40B4-BE49-F238E27FC236}">
                <a16:creationId xmlns:a16="http://schemas.microsoft.com/office/drawing/2014/main" id="{898CD412-B4E6-98FA-F0DA-B1DFCA635898}"/>
              </a:ext>
            </a:extLst>
          </p:cNvPr>
          <p:cNvSpPr txBox="1"/>
          <p:nvPr/>
        </p:nvSpPr>
        <p:spPr>
          <a:xfrm>
            <a:off x="0" y="1024129"/>
            <a:ext cx="12157410" cy="44319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lvl="0"/>
            <a:r>
              <a:rPr lang="en-US" sz="2400" dirty="0">
                <a:solidFill>
                  <a:srgbClr val="FF0000"/>
                </a:solidFill>
                <a:ea typeface="ＭＳ Ｐゴシック"/>
                <a:cs typeface="Arial" pitchFamily="34" charset="0"/>
              </a:rPr>
              <a:t>Complete set of procedures: To generate research ideas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Interpretive framework (Philosophy-Positivism, Pragmatism…)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Research Approach(Deductive or Inductive)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Methodological choice(Qualitative, Quantitative, mixed )	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Research Strategy(Experiments, Survey, Case studies…)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Time Horizon (Cross sectional or Longitudinal)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Data Collection and Analysis </a:t>
            </a:r>
          </a:p>
          <a:p>
            <a:pPr lvl="0"/>
            <a:r>
              <a:rPr lang="en-US" sz="2400" dirty="0">
                <a:ea typeface="ＭＳ Ｐゴシック"/>
                <a:cs typeface="Arial" pitchFamily="34" charset="0"/>
              </a:rPr>
              <a:t>						(Primary, Secondary -Statistical, Content Analysis)			</a:t>
            </a:r>
          </a:p>
          <a:p>
            <a:pPr lvl="0"/>
            <a:r>
              <a:rPr lang="en-US" sz="2400" dirty="0"/>
              <a:t>Relevant Video: </a:t>
            </a:r>
          </a:p>
          <a:p>
            <a:pPr lvl="0"/>
            <a:r>
              <a:rPr lang="en-GB" sz="2100" dirty="0"/>
              <a:t>The Research Onion Made EASY! Simple Research Methods Template For Your Methodology Chapter</a:t>
            </a:r>
          </a:p>
          <a:p>
            <a:pPr lvl="0"/>
            <a:r>
              <a:rPr lang="en-US" sz="2100" dirty="0">
                <a:hlinkClick r:id="rId2"/>
              </a:rPr>
              <a:t>https://www.youtube.com/watch?v=HSPwTdMn6_c</a:t>
            </a:r>
            <a:r>
              <a:rPr lang="en-US" sz="21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A8C62A-BDA1-68CF-E2F4-C8BE7E405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79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D88AE-D105-33E2-94F3-636FF06C5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5249197" cy="121295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 </a:t>
            </a:r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 </a:t>
            </a:r>
            <a:br>
              <a:rPr lang="en-GB" sz="4400" dirty="0"/>
            </a:br>
            <a:r>
              <a:rPr lang="en-GB" sz="4400" dirty="0"/>
              <a:t>	</a:t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A1F36-A602-240C-98AF-E872D5B07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What types of data do we want to collect: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Primary Data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 Secondary Data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DFBCFE-0789-7CBC-DE42-F44628F90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605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DA9B2-558F-7839-F336-BCE974084D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FF0000"/>
                </a:solidFill>
                <a:latin typeface="+mn-lt"/>
              </a:rPr>
              <a:t>TYPES OF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73251-2D70-2C2A-DD22-01302D570D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1468100" cy="3306814"/>
          </a:xfrm>
        </p:spPr>
        <p:txBody>
          <a:bodyPr>
            <a:normAutofit lnSpcReduction="10000"/>
          </a:bodyPr>
          <a:lstStyle/>
          <a:p>
            <a:pPr marL="609600" indent="-609600">
              <a:buFontTx/>
              <a:buAutoNum type="arabicPeriod"/>
            </a:pPr>
            <a:r>
              <a:rPr lang="en-US" altLang="en-US" sz="2800" dirty="0"/>
              <a:t>Primary data: data that one has collected oneself</a:t>
            </a:r>
          </a:p>
          <a:p>
            <a:pPr marL="1371600" lvl="2" indent="-457200"/>
            <a:r>
              <a:rPr lang="en-US" altLang="en-US" sz="2800" dirty="0"/>
              <a:t>Better understood by the researcher</a:t>
            </a:r>
          </a:p>
          <a:p>
            <a:pPr marL="1371600" lvl="2" indent="-457200"/>
            <a:r>
              <a:rPr lang="en-US" altLang="en-US" sz="2800" dirty="0"/>
              <a:t>Usually contains few variables</a:t>
            </a:r>
          </a:p>
          <a:p>
            <a:pPr marL="1371600" lvl="2" indent="-457200">
              <a:buNone/>
            </a:pPr>
            <a:endParaRPr lang="en-US" altLang="en-US" sz="2800" dirty="0"/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Secondary data: data that has already been collected by somebody else</a:t>
            </a:r>
          </a:p>
          <a:p>
            <a:pPr marL="1371600" lvl="2" indent="-457200"/>
            <a:r>
              <a:rPr lang="en-US" altLang="en-US" sz="2800" dirty="0"/>
              <a:t>Not well understood by the researcher</a:t>
            </a:r>
          </a:p>
          <a:p>
            <a:pPr marL="1371600" lvl="2" indent="-457200"/>
            <a:r>
              <a:rPr lang="en-US" altLang="en-US" sz="2800" dirty="0"/>
              <a:t>Very large number of variables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86C348-228D-8D16-67CD-4998CA810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6805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3">
            <a:extLst>
              <a:ext uri="{FF2B5EF4-FFF2-40B4-BE49-F238E27FC236}">
                <a16:creationId xmlns:a16="http://schemas.microsoft.com/office/drawing/2014/main" id="{8E678A16-5371-D81E-07F4-A3B93C1F07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2209800"/>
            <a:ext cx="7772400" cy="2514600"/>
          </a:xfrm>
        </p:spPr>
        <p:txBody>
          <a:bodyPr/>
          <a:lstStyle/>
          <a:p>
            <a:pPr marL="609600" indent="-609600">
              <a:buNone/>
            </a:pPr>
            <a:r>
              <a:rPr lang="en-US" altLang="en-US" sz="2800" dirty="0"/>
              <a:t>Two broad categories of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Quantitative data collection </a:t>
            </a:r>
          </a:p>
          <a:p>
            <a:pPr marL="609600" indent="-609600">
              <a:buFontTx/>
              <a:buAutoNum type="arabicPeriod"/>
            </a:pPr>
            <a:r>
              <a:rPr lang="en-US" altLang="en-US" sz="2800" dirty="0"/>
              <a:t>Qualitative data collection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FFF0D0-FEFB-9AF2-5188-BE204531C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5EC79A4-5685-04DC-C208-25056486DE90}"/>
              </a:ext>
            </a:extLst>
          </p:cNvPr>
          <p:cNvSpPr txBox="1">
            <a:spLocks noChangeArrowheads="1"/>
          </p:cNvSpPr>
          <p:nvPr/>
        </p:nvSpPr>
        <p:spPr>
          <a:xfrm>
            <a:off x="601791" y="555480"/>
            <a:ext cx="9097687" cy="106822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US" altLang="en-US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Data Collection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58E81BE-DAEE-3304-92C2-DF083A93C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3999-69B3-6A1E-1962-3A09ABFD5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Qualitative methodological approach when…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Little known about the topic </a:t>
            </a:r>
          </a:p>
          <a:p>
            <a:pPr lvl="1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ea typeface="Times New Roman" panose="02020603050405020304" pitchFamily="18" charset="0"/>
              </a:rPr>
              <a:t>	Unsure which variables are important.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1E3800D-42BD-37A5-49F5-211810AF0431}"/>
              </a:ext>
            </a:extLst>
          </p:cNvPr>
          <p:cNvSpPr txBox="1">
            <a:spLocks noGrp="1" noChangeArrowheads="1"/>
          </p:cNvSpPr>
          <p:nvPr>
            <p:ph type="title"/>
          </p:nvPr>
        </p:nvSpPr>
        <p:spPr>
          <a:xfrm>
            <a:off x="723900" y="365125"/>
            <a:ext cx="10629900" cy="1325563"/>
          </a:xfrm>
        </p:spPr>
        <p:txBody>
          <a:bodyPr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914400">
              <a:defRPr/>
            </a:pPr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US" altLang="en-US" sz="4400" b="1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E76995-F2C9-5A5B-A5F2-7689A02ABB21}"/>
              </a:ext>
            </a:extLst>
          </p:cNvPr>
          <p:cNvSpPr txBox="1"/>
          <p:nvPr/>
        </p:nvSpPr>
        <p:spPr>
          <a:xfrm>
            <a:off x="1444751" y="3822192"/>
            <a:ext cx="7050319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2"/>
              </a:rPr>
              <a:t>https://www.youtube.com/watch?v=yAA6FL5gl14</a:t>
            </a:r>
          </a:p>
          <a:p>
            <a:endParaRPr lang="en-GB" sz="2400" dirty="0">
              <a:hlinkClick r:id="rId2"/>
            </a:endParaRPr>
          </a:p>
          <a:p>
            <a:endParaRPr lang="en-GB" sz="2400" dirty="0">
              <a:hlinkClick r:id="rId2"/>
            </a:endParaRPr>
          </a:p>
          <a:p>
            <a:r>
              <a:rPr lang="en-GB" sz="2400" dirty="0">
                <a:hlinkClick r:id="rId2"/>
              </a:rPr>
              <a:t>https://www.youtube.com/watch?v=g1bU4KOFwSg</a:t>
            </a:r>
            <a:endParaRPr lang="en-GB" sz="2400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F64AB5-B839-6BB6-7449-BCF83C74CE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7679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EEBCC-9EC8-730C-55D6-750685DD0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11164"/>
            <a:ext cx="10629900" cy="1325563"/>
          </a:xfrm>
        </p:spPr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Selecting the Approach</a:t>
            </a:r>
            <a:endParaRPr lang="en-GB" dirty="0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EEAE9-E688-C981-B5E7-3F1E6426D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336727"/>
            <a:ext cx="11133803" cy="3978275"/>
          </a:xfrm>
        </p:spPr>
        <p:txBody>
          <a:bodyPr>
            <a:normAutofit fontScale="92500"/>
          </a:bodyPr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Quantitative methodological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Evaluation of an intervention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Identify facto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rs or testing of some theory statements.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Select a Mixed methods approach when…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	Neither Qualitative not quantitative is adequate used alone </a:t>
            </a: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		Draw on strength of both Qualitative and Quantitative approaches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34878E-1E08-A1E8-4B46-C8B7235AB4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5018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75B46-E1D8-0BFA-3C8D-9AE351E0B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49" y="182550"/>
            <a:ext cx="10629900" cy="72628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and Quantitative Research Differences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42892B6-7E55-DD5E-A12D-53BC1AE8370D}"/>
              </a:ext>
            </a:extLst>
          </p:cNvPr>
          <p:cNvGraphicFramePr>
            <a:graphicFrameLocks noGrp="1"/>
          </p:cNvGraphicFramePr>
          <p:nvPr/>
        </p:nvGraphicFramePr>
        <p:xfrm>
          <a:off x="62865" y="545689"/>
          <a:ext cx="12066270" cy="529467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194474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4677236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4855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8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124400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Meaning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Qualitative research is a method of inquiry that develops understanding on human and social sciences, to find the way people think and feel.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Quantitative research is a research method that is used to generate numerical data and hard facts, by employing statistical, logical and mathematical technique.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058242139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Approach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Subjective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Research type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Exploratory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Conclusive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Reasoning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Inductive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Deductive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Sampling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Purposive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Random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122734741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Hypothesis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Generated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Tested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4272021860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Objective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To explore and discover ideas used in the ongoing processes.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To examine cause and effect relationship between variables.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37090817"/>
                  </a:ext>
                </a:extLst>
              </a:tr>
              <a:tr h="648557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Methods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Non-structured techniques like In-depth interviews, group discussions etc.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Structured techniques such as surveys, questionnaires and observations.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755328007"/>
                  </a:ext>
                </a:extLst>
              </a:tr>
              <a:tr h="350832"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>
                          <a:effectLst/>
                        </a:rPr>
                        <a:t>Result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Develops initial understanding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1800" dirty="0">
                          <a:effectLst/>
                        </a:rPr>
                        <a:t>Recommends final course of action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141137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9E9A036-271F-1021-4C22-47531711C3F7}"/>
              </a:ext>
            </a:extLst>
          </p:cNvPr>
          <p:cNvSpPr txBox="1"/>
          <p:nvPr/>
        </p:nvSpPr>
        <p:spPr>
          <a:xfrm>
            <a:off x="3253863" y="5942979"/>
            <a:ext cx="90754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https://keydifferences.com/difference-between-qualitative-and-quantitative-research.html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41CB7D-FF35-26D3-308A-9258C668EF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5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FD8BC-8EC7-B692-AA10-929BFFD91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Types of Methods for Qualitative &amp; Quantitative Data Collection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DA059C-FFF1-F4CB-7C5A-6CED21B28467}"/>
              </a:ext>
            </a:extLst>
          </p:cNvPr>
          <p:cNvSpPr txBox="1"/>
          <p:nvPr/>
        </p:nvSpPr>
        <p:spPr>
          <a:xfrm>
            <a:off x="625761" y="1559367"/>
            <a:ext cx="547023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Observations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Document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Audio visual materials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-unstructured</a:t>
            </a:r>
            <a:br>
              <a:rPr lang="en-GB" sz="2800" dirty="0"/>
            </a:b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C1CCDF-81E2-65A5-50F5-A59A367268BD}"/>
              </a:ext>
            </a:extLst>
          </p:cNvPr>
          <p:cNvSpPr txBox="1"/>
          <p:nvPr/>
        </p:nvSpPr>
        <p:spPr>
          <a:xfrm>
            <a:off x="6038850" y="1951654"/>
            <a:ext cx="547023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Experiments, Surveys with close-ended questions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Observations recorded as numbers</a:t>
            </a:r>
          </a:p>
          <a:p>
            <a:pPr marL="457200" indent="-457200" algn="l">
              <a:buFont typeface="Wingdings" panose="05000000000000000000" pitchFamily="2" charset="2"/>
              <a:buChar char="§"/>
            </a:pPr>
            <a:r>
              <a:rPr lang="en-US" sz="2800" dirty="0"/>
              <a:t>Data collection methods are semi-structured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750E39-5ECC-6FEC-9F59-48B2E1364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7402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D9EE4-F5D0-26E1-0AEE-F9C6DD4EB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8737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Qualitative Data vs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8D782EB-A73E-2CD9-6C70-567CE341440F}"/>
              </a:ext>
            </a:extLst>
          </p:cNvPr>
          <p:cNvSpPr txBox="1">
            <a:spLocks/>
          </p:cNvSpPr>
          <p:nvPr/>
        </p:nvSpPr>
        <p:spPr>
          <a:xfrm>
            <a:off x="228600" y="1298964"/>
            <a:ext cx="5867400" cy="4320171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answers questions like how and why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Interviews, focus groups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Comes in the form of native/ non-numerical form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does student engage in an online activity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Why does studen</a:t>
            </a:r>
            <a:r>
              <a:rPr lang="en-US" sz="19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ts choose online learning over traditional face to face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Subjective, interpretive and descriptive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DB0B488-DD66-489C-B3B2-E6E2247602C5}"/>
              </a:ext>
            </a:extLst>
          </p:cNvPr>
          <p:cNvSpPr txBox="1">
            <a:spLocks/>
          </p:cNvSpPr>
          <p:nvPr/>
        </p:nvSpPr>
        <p:spPr>
          <a:xfrm>
            <a:off x="6389370" y="1298964"/>
            <a:ext cx="5574030" cy="4084197"/>
          </a:xfrm>
          <a:prstGeom prst="rect">
            <a:avLst/>
          </a:prstGeom>
        </p:spPr>
        <p:txBody>
          <a:bodyPr/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2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answers what, how many or who.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Techniques used are Assessments/test(Experiments),surveys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data is numerical and can be quantified and used statistically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1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Like what are the important factors that leads to security issues in a network</a:t>
            </a:r>
          </a:p>
          <a:p>
            <a:pPr marL="0" marR="0">
              <a:spcBef>
                <a:spcPts val="0"/>
              </a:spcBef>
              <a:spcAft>
                <a:spcPts val="1800"/>
              </a:spcAft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Objective, Concrete and measured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6793CD-08DB-591D-393A-E20658E158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309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DFF1-3933-7E86-CB9D-D81814C1E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132" y="383458"/>
            <a:ext cx="6488061" cy="899651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Quantitative vs Qualitative 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89141-D68D-9BCA-971D-9ABC68B37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83109"/>
            <a:ext cx="10629900" cy="3424801"/>
          </a:xfrm>
        </p:spPr>
        <p:txBody>
          <a:bodyPr/>
          <a:lstStyle/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Quantitative approaches , g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oal here is to 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Measure, Test, Predict and Describe using Statistics</a:t>
            </a:r>
            <a:endParaRPr lang="en-US" sz="2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indent="0">
              <a:spcBef>
                <a:spcPts val="0"/>
              </a:spcBef>
              <a:spcAft>
                <a:spcPts val="1800"/>
              </a:spcAft>
              <a:buNone/>
            </a:pPr>
            <a:endParaRPr lang="en-US" sz="2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R="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Qualitative approaches are Naturalistic and Interpretive</a:t>
            </a:r>
          </a:p>
          <a:p>
            <a:pPr marL="342900" lvl="1">
              <a:spcBef>
                <a:spcPts val="0"/>
              </a:spcBef>
              <a:spcAft>
                <a:spcPts val="1800"/>
              </a:spcAft>
            </a:pPr>
            <a:r>
              <a:rPr lang="en-US" sz="21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The goal here is to describe Rich descriptions of behaviors and realities rather than to quantify or measure them.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BD30D2-45AF-15D2-3617-B39342CBB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0037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6BE0-B172-4839-A8FC-87F2DB707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Advantages and Dis-advantages of Qualitative and Quantitative Data Collection Methods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238125" y="1325246"/>
          <a:ext cx="11715750" cy="5351170"/>
        </p:xfrm>
        <a:graphic>
          <a:graphicData uri="http://schemas.openxmlformats.org/drawingml/2006/table">
            <a:tbl>
              <a:tblPr/>
              <a:tblGrid>
                <a:gridCol w="1499235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6311265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3905250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265837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Method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Dis-advantages</a:t>
                      </a:r>
                    </a:p>
                  </a:txBody>
                  <a:tcPr marL="24466" marR="24466" marT="24466" marB="2446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D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2412242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Survey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Quick and efficient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Obtain a large amount of data quickly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Can be anonymous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Responses easy to compare and analyze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Samples may not be representative of the group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Response rate may be low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Lack in-depth information on a specific topic</a:t>
                      </a:r>
                    </a:p>
                    <a:p>
                      <a:pPr algn="l" fontAlgn="t"/>
                      <a:r>
                        <a:rPr lang="en-US" sz="2000" dirty="0">
                          <a:effectLst/>
                        </a:rPr>
                        <a:t>Question may not be clear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742816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 Interviews</a:t>
                      </a: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Better response rate than surveys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Provides in-depth information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Allows flexibility in questions/probes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Time-Consuming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Less anonymity for respondents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Difficult to analyse and compare data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Assessments/Tests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Provide objective information, knowledge and skills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Easy to compare and analyse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oversimplified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May be biased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265837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Focus Groups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Collective multiple perspective in shorter periods of time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Group settings may influence opinion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EFC7D1C-C1C2-A573-A5EA-829FF49E8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66816"/>
            <a:ext cx="2883658" cy="79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0714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E77FA-3EB2-EB76-6F72-D89A7229C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6"/>
            <a:ext cx="10629900" cy="8884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Data Collection Methods-Qualitative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E13B5-77EF-7BFF-34E6-7EB232B6FF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668" y="1073458"/>
            <a:ext cx="10629900" cy="397827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Time Consuming and more expensive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Benefits are that information is richer and has a deeper insight in the phenomenon under study.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is usually collected from a smaller sample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Data collected may be in the form of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Interview transcript, Field notes, videos, audio recordings, images, (Observations), documents (reports, meetings, minutes, emails – convenience of accessing at ease)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BD6BD9-C59C-ED27-2102-A76A9E396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814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68A69-906A-38BC-EE7D-8AE04F173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4648" y="230423"/>
            <a:ext cx="3184423" cy="676184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Interviews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ABA0D0-53B8-3E6C-4D47-67B72881BD78}"/>
              </a:ext>
            </a:extLst>
          </p:cNvPr>
          <p:cNvSpPr txBox="1"/>
          <p:nvPr/>
        </p:nvSpPr>
        <p:spPr>
          <a:xfrm>
            <a:off x="182880" y="1109541"/>
            <a:ext cx="5140776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Verbal communication between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May be face to face or telephonic interview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Talk about feeling, views and experiences or motivations of individuals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3 Types of Interviews: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Structured: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Semi-Structured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Unstructured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AB30C6-3C2C-3AE0-62A3-AD12411A81F1}"/>
              </a:ext>
            </a:extLst>
          </p:cNvPr>
          <p:cNvSpPr txBox="1"/>
          <p:nvPr/>
        </p:nvSpPr>
        <p:spPr>
          <a:xfrm>
            <a:off x="5323656" y="906607"/>
            <a:ext cx="6868343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Structured</a:t>
            </a:r>
            <a:r>
              <a:rPr lang="en-GB" sz="2800" dirty="0"/>
              <a:t>: List of pre-determined questions, with little or no variation and no scope for follow-up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Semi-Structured</a:t>
            </a:r>
            <a:r>
              <a:rPr lang="en-GB" sz="2800" dirty="0"/>
              <a:t>: Several key questions and may be a mix of open and close ended questions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>
                <a:solidFill>
                  <a:srgbClr val="FF0000"/>
                </a:solidFill>
              </a:rPr>
              <a:t>Unstructured:</a:t>
            </a:r>
            <a:r>
              <a:rPr lang="en-GB" sz="2800" dirty="0"/>
              <a:t> Pre-made questions are not required, make an outline or questions, usually time-consuming and can be difficult to participate in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EE990-0049-C669-8037-56D195D5D5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071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0AB78-5838-72EE-E00A-B2729C115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72436"/>
            <a:ext cx="10629900" cy="636588"/>
          </a:xfrm>
        </p:spPr>
        <p:txBody>
          <a:bodyPr>
            <a:normAutofit fontScale="90000"/>
          </a:bodyPr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Participant Observation vs Focus Group Interview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77747-C257-F5A0-E969-B5236E389BAD}"/>
              </a:ext>
            </a:extLst>
          </p:cNvPr>
          <p:cNvSpPr txBox="1"/>
          <p:nvPr/>
        </p:nvSpPr>
        <p:spPr>
          <a:xfrm>
            <a:off x="297844" y="897688"/>
            <a:ext cx="590417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Researches immerses in the field and conducts data. Could be in the office or any other site.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May lead to problems sometimes as the participant is aware that he or she is being observed.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Takes descriptive notes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Techniques: Written description, video recordings, photographs, artifacts and documentation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919B73-A3FD-F8AC-19AC-267C02169631}"/>
              </a:ext>
            </a:extLst>
          </p:cNvPr>
          <p:cNvSpPr txBox="1"/>
          <p:nvPr/>
        </p:nvSpPr>
        <p:spPr>
          <a:xfrm>
            <a:off x="6423917" y="897688"/>
            <a:ext cx="5470239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Interviewing people with something common at the same time.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To elicit the views of people (6-10) who have common experiences and interests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Critical or sensitive issues may be freely discussed.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A7E49D-92B8-015E-ADA2-AF78B4398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6504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D1D0C-2D6E-9B6E-70F8-EC165A4DC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4400" b="1" i="0" u="none" strike="noStrike" kern="1200" cap="none" spc="0" normalizeH="0" baseline="0" noProof="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  <a:t>Process of Data collection</a:t>
            </a:r>
            <a:br>
              <a:rPr kumimoji="0" lang="en-GB" sz="4400" b="1" i="0" u="none" strike="noStrike" kern="1200" cap="none" spc="0" normalizeH="0" baseline="0" noProof="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B7EBF-5292-3245-2804-21BE6A850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9862"/>
            <a:ext cx="8980538" cy="397827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Verify or pilot test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Write an email / letter and get the informed consent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Prepare the site in terms of notes, videos, site etc.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Establish rapport and ask the questions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Thanks the participants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Review the data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Read the transcript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4507EA-7016-2AC8-0CD8-C7698AD19A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33585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C0455-6DEE-BB23-AC97-54E6B8A70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Questionnaire</a:t>
            </a:r>
            <a:b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9128C-69D3-E82D-1E6F-3753DF797E7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23900" y="1176696"/>
            <a:ext cx="10629900" cy="39782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This is somewhat like Interviews but the format of questions that is being used will be different mainly open-ended questions with rating scales.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B31A9B-20C9-D861-AB72-C943DA577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4881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C7D5-A887-E29F-9F8A-6A9812C59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Quantitative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BAE9C-A7A0-642B-D4B6-E91A9CF2F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920" y="1191445"/>
            <a:ext cx="10629900" cy="3978275"/>
          </a:xfrm>
        </p:spPr>
        <p:txBody>
          <a:bodyPr/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Based on Numbers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Statistical analysis is used to discover commonalities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Results are reported in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graphs and tables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Software like </a:t>
            </a: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Excel, SPSS, TABLEAU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can be used to calculate Reliability or validity of the results and correlation or causation between the one or more variables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Average scores etc.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EA77D1-27D8-B567-A1B5-5C6C19AAD9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996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636B-4C25-3FEB-B113-9E06AEC93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427703"/>
            <a:ext cx="10629900" cy="73204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How to Analyse Qualitative Data</a:t>
            </a:r>
            <a:br>
              <a:rPr lang="en-GB" sz="4400" b="1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92FE9-5035-B224-1510-F3068A7CE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164" y="1159746"/>
            <a:ext cx="10629900" cy="3557536"/>
          </a:xfrm>
        </p:spPr>
        <p:txBody>
          <a:bodyPr>
            <a:normAutofit fontScale="92500" lnSpcReduction="20000"/>
          </a:bodyPr>
          <a:lstStyle/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Mainly Textual analysis, Difficult to analyze and Consists of images, videos or text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Content analysis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used to capture the occurrence, position of meaning of words or phrases (most used) also referred to as </a:t>
            </a:r>
            <a:r>
              <a:rPr lang="en-US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Categorisation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Thematic analysis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Narrative Analysis- Listening to people telling stories and interpreting what that means</a:t>
            </a:r>
          </a:p>
          <a:p>
            <a:pPr marR="0" indent="-457200">
              <a:spcBef>
                <a:spcPts val="0"/>
              </a:spcBef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FF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Discourse analysis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is used to study how communication works in social context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4D22654-7A01-649D-D2F1-7E5A296CFA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20529" y="4966820"/>
            <a:ext cx="772815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https://journals.sagepub.com/doi/10.1177/16094069231205789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62611D-FA31-AC0E-C9D4-3DA2D81261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54576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6DE5D-B323-7FD3-7A08-F2CF61EB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ln w="0"/>
                <a:solidFill>
                  <a:srgbClr val="7030A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libri Light" panose="020F0302020204030204"/>
              </a:rPr>
              <a:t>Visual-Video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BE960-BF3E-971C-65EE-3818596D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6"/>
            <a:ext cx="10629900" cy="2840196"/>
          </a:xfrm>
        </p:spPr>
        <p:txBody>
          <a:bodyPr/>
          <a:lstStyle/>
          <a:p>
            <a:r>
              <a:rPr lang="en-US" sz="2800" b="1" dirty="0">
                <a:effectLst/>
              </a:rPr>
              <a:t>Qualitative Vs Quantitative Research: Difference between them with examples &amp; methods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382588-1CEF-F333-1864-4D402D078F69}"/>
              </a:ext>
            </a:extLst>
          </p:cNvPr>
          <p:cNvSpPr txBox="1"/>
          <p:nvPr/>
        </p:nvSpPr>
        <p:spPr>
          <a:xfrm>
            <a:off x="2025830" y="3711714"/>
            <a:ext cx="8476706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hlinkClick r:id="rId2"/>
              </a:rPr>
              <a:t>https://www.youtube.com/watch?v=ET4c7hiRgbM&amp;t=3s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245B6-56E0-7212-D651-F5C28CCBBE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8556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1426F-55C6-140E-B37C-78D7DF0E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435" y="0"/>
            <a:ext cx="10629900" cy="785249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Summary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D13E383-C48F-FBE3-A5A2-A6A7BCCCAF4B}"/>
              </a:ext>
            </a:extLst>
          </p:cNvPr>
          <p:cNvGraphicFramePr>
            <a:graphicFrameLocks noGrp="1"/>
          </p:cNvGraphicFramePr>
          <p:nvPr/>
        </p:nvGraphicFramePr>
        <p:xfrm>
          <a:off x="0" y="555394"/>
          <a:ext cx="12192000" cy="7062653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624802">
                  <a:extLst>
                    <a:ext uri="{9D8B030D-6E8A-4147-A177-3AD203B41FA5}">
                      <a16:colId xmlns:a16="http://schemas.microsoft.com/office/drawing/2014/main" val="2275430782"/>
                    </a:ext>
                  </a:extLst>
                </a:gridCol>
                <a:gridCol w="5498669">
                  <a:extLst>
                    <a:ext uri="{9D8B030D-6E8A-4147-A177-3AD203B41FA5}">
                      <a16:colId xmlns:a16="http://schemas.microsoft.com/office/drawing/2014/main" val="3203959755"/>
                    </a:ext>
                  </a:extLst>
                </a:gridCol>
                <a:gridCol w="5068529">
                  <a:extLst>
                    <a:ext uri="{9D8B030D-6E8A-4147-A177-3AD203B41FA5}">
                      <a16:colId xmlns:a16="http://schemas.microsoft.com/office/drawing/2014/main" val="636508877"/>
                    </a:ext>
                  </a:extLst>
                </a:gridCol>
              </a:tblGrid>
              <a:tr h="603711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>
                          <a:effectLst/>
                        </a:rPr>
                        <a:t>BASIS FOR COMPARISON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QUALITATIVE RESEARCH</a:t>
                      </a:r>
                    </a:p>
                  </a:txBody>
                  <a:tcPr marL="24466" marR="24466" marT="24466" marB="24466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2000" b="1" cap="all" dirty="0">
                          <a:effectLst/>
                        </a:rPr>
                        <a:t>QUANTITATIVE RESEARCH</a:t>
                      </a:r>
                    </a:p>
                  </a:txBody>
                  <a:tcPr marL="24466" marR="24466" marT="24466" marB="24466" anchor="ctr"/>
                </a:tc>
                <a:extLst>
                  <a:ext uri="{0D108BD9-81ED-4DB2-BD59-A6C34878D82A}">
                    <a16:rowId xmlns:a16="http://schemas.microsoft.com/office/drawing/2014/main" val="2642320172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Scope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In-Depth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Broad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507884229"/>
                  </a:ext>
                </a:extLst>
              </a:tr>
              <a:tr h="683563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collection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Semi-Structured with open-ended questions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Standardized with close-ended questions(like scale of 1-5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828272224"/>
                  </a:ext>
                </a:extLst>
              </a:tr>
              <a:tr h="883138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format/deals with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narrative, deals with feelings, attitudes, thoughts of human beings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Numeric/ deals with hard facts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939933644"/>
                  </a:ext>
                </a:extLst>
              </a:tr>
              <a:tr h="372947"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Data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Content Analysis</a:t>
                      </a: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 sz="2000" dirty="0">
                          <a:effectLst/>
                        </a:rPr>
                        <a:t>Statistical Approaches</a:t>
                      </a: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1144721077"/>
                  </a:ext>
                </a:extLst>
              </a:tr>
              <a:tr h="3118549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Methods</a:t>
                      </a:r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Field research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Case studies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Open –Ended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there is more room for flexibility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Data might be- Interviews, Transcripts, Notes, Journals</a:t>
                      </a: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  <a:hlinkClick r:id="rId2"/>
                      </a:endParaRPr>
                    </a:p>
                    <a:p>
                      <a:pPr algn="l" fontAlgn="t"/>
                      <a:r>
                        <a:rPr lang="en-US" sz="2000" b="0" dirty="0">
                          <a:solidFill>
                            <a:srgbClr val="222222"/>
                          </a:solidFill>
                          <a:effectLst/>
                          <a:hlinkClick r:id="rId2"/>
                        </a:rPr>
                        <a:t>https://www.youtube.com/watch?v=mUfYXr4VKgI</a:t>
                      </a:r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US" sz="2000" b="0" dirty="0">
                        <a:solidFill>
                          <a:srgbClr val="222222"/>
                        </a:solidFill>
                        <a:effectLst/>
                      </a:endParaRP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dirty="0">
                          <a:effectLst/>
                        </a:rPr>
                        <a:t>Experiments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Surveys/Questionnaire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Structured interviews</a:t>
                      </a:r>
                    </a:p>
                    <a:p>
                      <a:pPr algn="l" fontAlgn="t"/>
                      <a:r>
                        <a:rPr lang="en-GB" sz="2000" dirty="0">
                          <a:effectLst/>
                        </a:rPr>
                        <a:t>Observations where the questions are same for each participant </a:t>
                      </a:r>
                      <a:endParaRPr lang="en-US" sz="2000" dirty="0">
                        <a:effectLst/>
                      </a:endParaRPr>
                    </a:p>
                    <a:p>
                      <a:pPr marL="0" marR="0" lvl="0" indent="0" algn="l" defTabSz="6858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Large Datasets (Dashboards)</a:t>
                      </a:r>
                    </a:p>
                    <a:p>
                      <a:pPr algn="l" fontAlgn="t"/>
                      <a:endParaRPr lang="en-GB" sz="2000" dirty="0">
                        <a:effectLst/>
                      </a:endParaRPr>
                    </a:p>
                    <a:p>
                      <a:pPr algn="l" fontAlgn="t"/>
                      <a:endParaRPr lang="en-US" sz="2000" dirty="0">
                        <a:effectLst/>
                      </a:endParaRPr>
                    </a:p>
                  </a:txBody>
                  <a:tcPr marL="24466" marR="24466" marT="24466" marB="24466"/>
                </a:tc>
                <a:extLst>
                  <a:ext uri="{0D108BD9-81ED-4DB2-BD59-A6C34878D82A}">
                    <a16:rowId xmlns:a16="http://schemas.microsoft.com/office/drawing/2014/main" val="548731614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728A7AF-16E6-BC8C-79A4-9DECF5918E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78529" y="5763063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658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A0108-CA78-3C68-EED7-2F78C9D2B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  <a:latin typeface="+mn-lt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595A9-5C2D-AB6D-308B-547CBC613C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482418"/>
            <a:ext cx="10629900" cy="196471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research methodology is a description of how exactly you will conduct your research, all the steps and procedures that you are going to use for you to finish the project paper.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5F2110-462B-D315-330F-BEBC11387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11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1C77D-A662-994D-B96E-78EFE51A5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913" y="0"/>
            <a:ext cx="10629900" cy="1325563"/>
          </a:xfrm>
        </p:spPr>
        <p:txBody>
          <a:bodyPr/>
          <a:lstStyle/>
          <a:p>
            <a:r>
              <a:rPr lang="en-GB" dirty="0">
                <a:latin typeface="+mn-lt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7F644-F706-4EE0-40C5-6AAD2BFE6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913" y="1191444"/>
            <a:ext cx="10629900" cy="3978275"/>
          </a:xfrm>
        </p:spPr>
        <p:txBody>
          <a:bodyPr>
            <a:normAutofit fontScale="62500" lnSpcReduction="20000"/>
          </a:bodyPr>
          <a:lstStyle/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/>
              <a:t>Dawson CW (2009) Computing Projects – A Student’s Guide. Harlow: Prentice </a:t>
            </a:r>
            <a:r>
              <a:rPr lang="en-GB" altLang="en-US" sz="2800" dirty="0">
                <a:solidFill>
                  <a:schemeClr val="tx1"/>
                </a:solidFill>
              </a:rPr>
              <a:t>Simons,D.2010.</a:t>
            </a:r>
            <a:r>
              <a:rPr lang="en-GB" sz="2800" dirty="0">
                <a:solidFill>
                  <a:schemeClr val="tx1"/>
                </a:solidFill>
              </a:rPr>
              <a:t> selective attention test.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2"/>
              </a:rPr>
              <a:t>https://www.youtube.com/watch?v=vJG698U2Mvo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>
                <a:solidFill>
                  <a:schemeClr val="tx1"/>
                </a:solidFill>
              </a:rPr>
              <a:t>Reyes-Roxas,M.2021.Data Collection and Analysis Procedure</a:t>
            </a:r>
            <a:r>
              <a:rPr lang="en-GB" sz="2800" dirty="0">
                <a:solidFill>
                  <a:schemeClr val="tx1"/>
                </a:solidFill>
              </a:rPr>
              <a:t>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 </a:t>
            </a:r>
            <a:r>
              <a:rPr lang="en-US" sz="2800" dirty="0">
                <a:solidFill>
                  <a:schemeClr val="tx1"/>
                </a:solidFill>
                <a:hlinkClick r:id="rId3"/>
              </a:rPr>
              <a:t>https://www.youtube.com/watch?v=h4G5IFGuSTU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US" sz="2800" dirty="0" err="1">
                <a:solidFill>
                  <a:schemeClr val="tx1"/>
                </a:solidFill>
              </a:rPr>
              <a:t>Singh,B</a:t>
            </a:r>
            <a:r>
              <a:rPr lang="en-US" sz="2800" dirty="0">
                <a:solidFill>
                  <a:schemeClr val="tx1"/>
                </a:solidFill>
              </a:rPr>
              <a:t> P.2020.Blog 132-Research Onion: A Systematic Approach to Designing Research Methodology</a:t>
            </a:r>
            <a:r>
              <a:rPr lang="en-GB" sz="2800" dirty="0">
                <a:solidFill>
                  <a:schemeClr val="tx1"/>
                </a:solidFill>
              </a:rPr>
              <a:t> .</a:t>
            </a:r>
            <a:r>
              <a:rPr lang="en-GB" altLang="en-US" sz="2800" dirty="0">
                <a:solidFill>
                  <a:schemeClr val="tx1"/>
                </a:solidFill>
              </a:rPr>
              <a:t>[Online]. Available at:</a:t>
            </a:r>
            <a:r>
              <a:rPr lang="en-US" sz="2800" dirty="0">
                <a:solidFill>
                  <a:schemeClr val="tx1"/>
                </a:solidFill>
              </a:rPr>
              <a:t> </a:t>
            </a:r>
            <a:r>
              <a:rPr lang="en-US" sz="2800" dirty="0">
                <a:solidFill>
                  <a:schemeClr val="tx1"/>
                </a:solidFill>
                <a:hlinkClick r:id="rId4"/>
              </a:rPr>
              <a:t>https://www.aesanetwork.org/research-onion-a-systematic-approach-to-designing-research-methodology/</a:t>
            </a:r>
            <a:endParaRPr lang="en-US" sz="2800" dirty="0">
              <a:solidFill>
                <a:schemeClr val="tx1"/>
              </a:solidFill>
            </a:endParaRPr>
          </a:p>
          <a:p>
            <a:pPr>
              <a:spcBef>
                <a:spcPts val="0"/>
              </a:spcBef>
              <a:buClrTx/>
              <a:buFont typeface="Wingdings" panose="05000000000000000000" pitchFamily="2" charset="2"/>
              <a:buChar char="§"/>
              <a:defRPr/>
            </a:pPr>
            <a:r>
              <a:rPr lang="en-GB" sz="2800" dirty="0">
                <a:solidFill>
                  <a:schemeClr val="tx1"/>
                </a:solidFill>
              </a:rPr>
              <a:t>Ortlieb.E.2019.Common Qualitative and Quantitative Data Collection Tools. Video:</a:t>
            </a:r>
            <a:r>
              <a:rPr lang="en-GB" altLang="en-US" sz="2800" dirty="0">
                <a:solidFill>
                  <a:schemeClr val="tx1"/>
                </a:solidFill>
              </a:rPr>
              <a:t>[Online]  Available at: </a:t>
            </a:r>
            <a:r>
              <a:rPr lang="en-GB" sz="2800" dirty="0">
                <a:solidFill>
                  <a:schemeClr val="tx1"/>
                </a:solidFill>
                <a:hlinkClick r:id="rId5"/>
              </a:rPr>
              <a:t>https://www.youtube.com/watch?v=mUfYXr4VKgI</a:t>
            </a:r>
            <a:endParaRPr lang="en-GB" sz="2800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800" b="0" i="0" dirty="0">
                <a:solidFill>
                  <a:srgbClr val="222222"/>
                </a:solidFill>
                <a:effectLst/>
              </a:rPr>
              <a:t>Surbhi,S.2018.Difference Between Qualitative and Quantitative Research .[Online].Available at: </a:t>
            </a:r>
            <a:r>
              <a:rPr lang="en-US" sz="2800" dirty="0">
                <a:hlinkClick r:id="rId6"/>
              </a:rPr>
              <a:t>https://keydifferences.com/difference-between-qualitative-and-quantitative-research.html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Also refer to: </a:t>
            </a:r>
            <a:r>
              <a:rPr lang="en-US" sz="2800" dirty="0">
                <a:hlinkClick r:id="rId7"/>
              </a:rPr>
              <a:t>https://research-methodology.net/research-methods/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>
                <a:hlinkClick r:id="rId8"/>
              </a:rPr>
              <a:t>https://www.wikihow.com/Do-Qualitative-Research</a:t>
            </a:r>
            <a:endParaRPr lang="en-US" sz="2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sz="2800" dirty="0"/>
              <a:t>https://www.skillsyouneed.com/learn/quantitative-and-qualitative.html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AC4358-814C-6ADA-84A9-AC8D2D9F7A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274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3214</Words>
  <Application>Microsoft Office PowerPoint</Application>
  <PresentationFormat>Widescreen</PresentationFormat>
  <Paragraphs>378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51" baseType="lpstr">
      <vt:lpstr>Calibri Light</vt:lpstr>
      <vt:lpstr>Arial</vt:lpstr>
      <vt:lpstr>Georgia</vt:lpstr>
      <vt:lpstr>Trebuchet MS</vt:lpstr>
      <vt:lpstr>Courier New</vt:lpstr>
      <vt:lpstr>Times New Roman</vt:lpstr>
      <vt:lpstr>Verdana</vt:lpstr>
      <vt:lpstr>Aptos</vt:lpstr>
      <vt:lpstr>ＭＳ Ｐゴシック</vt:lpstr>
      <vt:lpstr>Wingdings</vt:lpstr>
      <vt:lpstr>Aptos Display</vt:lpstr>
      <vt:lpstr>Open Sans</vt:lpstr>
      <vt:lpstr>Calibri</vt:lpstr>
      <vt:lpstr>Office Theme</vt:lpstr>
      <vt:lpstr>WEEK 5 Literature Review Part 2 &amp; Qualitative and Quantitative Research Methods </vt:lpstr>
      <vt:lpstr>Learning Outcomes </vt:lpstr>
      <vt:lpstr>Last Session</vt:lpstr>
      <vt:lpstr>Reporting Verbs </vt:lpstr>
      <vt:lpstr>Academic Phrases for Literature </vt:lpstr>
      <vt:lpstr>Academic Phrases for Literature </vt:lpstr>
      <vt:lpstr>Synthesizing Material: Contrasting Evidence or Ideas</vt:lpstr>
      <vt:lpstr>Examples</vt:lpstr>
      <vt:lpstr>Examples of Authors Points to Start With </vt:lpstr>
      <vt:lpstr> </vt:lpstr>
      <vt:lpstr>Connecting Words</vt:lpstr>
      <vt:lpstr>Example: The Literature Review  </vt:lpstr>
      <vt:lpstr>Conclusion</vt:lpstr>
      <vt:lpstr>Week 5  QUALITATIVE AND QUANTITATIVE APPROACHES</vt:lpstr>
      <vt:lpstr>Learning Outcomes </vt:lpstr>
      <vt:lpstr>A Systematic Approach to Design Research Methodology</vt:lpstr>
      <vt:lpstr> TYPES OF DATA    </vt:lpstr>
      <vt:lpstr>TYPES OF DATA</vt:lpstr>
      <vt:lpstr>                  </vt:lpstr>
      <vt:lpstr>Selecting the Approach</vt:lpstr>
      <vt:lpstr>Selecting the Approach</vt:lpstr>
      <vt:lpstr>Qualitative and Quantitative Research Differences </vt:lpstr>
      <vt:lpstr>Types of Methods for Qualitative &amp; Quantitative Data Collection </vt:lpstr>
      <vt:lpstr>Qualitative Data vs Quantitative Data </vt:lpstr>
      <vt:lpstr>Quantitative vs Qualitative  </vt:lpstr>
      <vt:lpstr>Advantages and Dis-advantages of Qualitative and Quantitative Data Collection Methods </vt:lpstr>
      <vt:lpstr>Data Collection Methods-Qualitative </vt:lpstr>
      <vt:lpstr>Interviews </vt:lpstr>
      <vt:lpstr>Participant Observation vs Focus Group Interview </vt:lpstr>
      <vt:lpstr>Process of Data collection </vt:lpstr>
      <vt:lpstr>Questionnaire </vt:lpstr>
      <vt:lpstr>How to Analyse Quantitative Data </vt:lpstr>
      <vt:lpstr>How to Analyse Qualitative Data </vt:lpstr>
      <vt:lpstr>Visual-Video</vt:lpstr>
      <vt:lpstr>Summary</vt:lpstr>
      <vt:lpstr>Conclusion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Literature review Part 2 &amp; Qualitative and Quantitative Research Methods </dc:title>
  <dc:creator>Samuel Ofori</dc:creator>
  <cp:lastModifiedBy>Olu Adegbite</cp:lastModifiedBy>
  <cp:revision>17</cp:revision>
  <dcterms:created xsi:type="dcterms:W3CDTF">2025-01-15T12:08:41Z</dcterms:created>
  <dcterms:modified xsi:type="dcterms:W3CDTF">2026-02-12T13:37:47Z</dcterms:modified>
</cp:coreProperties>
</file>