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0" r:id="rId2"/>
  </p:sldMasterIdLst>
  <p:notesMasterIdLst>
    <p:notesMasterId r:id="rId48"/>
  </p:notesMasterIdLst>
  <p:handoutMasterIdLst>
    <p:handoutMasterId r:id="rId49"/>
  </p:handoutMasterIdLst>
  <p:sldIdLst>
    <p:sldId id="257" r:id="rId3"/>
    <p:sldId id="266" r:id="rId4"/>
    <p:sldId id="267" r:id="rId5"/>
    <p:sldId id="268" r:id="rId6"/>
    <p:sldId id="269" r:id="rId7"/>
    <p:sldId id="270" r:id="rId8"/>
    <p:sldId id="271" r:id="rId9"/>
    <p:sldId id="272" r:id="rId10"/>
    <p:sldId id="258" r:id="rId11"/>
    <p:sldId id="262" r:id="rId12"/>
    <p:sldId id="263" r:id="rId13"/>
    <p:sldId id="274" r:id="rId14"/>
    <p:sldId id="275" r:id="rId15"/>
    <p:sldId id="302" r:id="rId16"/>
    <p:sldId id="276" r:id="rId17"/>
    <p:sldId id="277" r:id="rId18"/>
    <p:sldId id="303" r:id="rId19"/>
    <p:sldId id="304" r:id="rId20"/>
    <p:sldId id="305" r:id="rId21"/>
    <p:sldId id="278" r:id="rId22"/>
    <p:sldId id="306" r:id="rId23"/>
    <p:sldId id="279" r:id="rId24"/>
    <p:sldId id="307" r:id="rId25"/>
    <p:sldId id="264" r:id="rId26"/>
    <p:sldId id="281" r:id="rId27"/>
    <p:sldId id="265" r:id="rId28"/>
    <p:sldId id="282" r:id="rId29"/>
    <p:sldId id="283" r:id="rId30"/>
    <p:sldId id="284" r:id="rId31"/>
    <p:sldId id="285" r:id="rId32"/>
    <p:sldId id="286" r:id="rId33"/>
    <p:sldId id="288" r:id="rId34"/>
    <p:sldId id="289" r:id="rId35"/>
    <p:sldId id="290" r:id="rId36"/>
    <p:sldId id="291" r:id="rId37"/>
    <p:sldId id="292" r:id="rId38"/>
    <p:sldId id="293" r:id="rId39"/>
    <p:sldId id="287" r:id="rId40"/>
    <p:sldId id="294" r:id="rId41"/>
    <p:sldId id="296" r:id="rId42"/>
    <p:sldId id="295" r:id="rId43"/>
    <p:sldId id="297" r:id="rId44"/>
    <p:sldId id="298" r:id="rId45"/>
    <p:sldId id="299" r:id="rId46"/>
    <p:sldId id="301"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99"/>
    <a:srgbClr val="CCCCFF"/>
    <a:srgbClr val="FFCCFF"/>
    <a:srgbClr val="FFFFFF"/>
    <a:srgbClr val="CCFFFF"/>
    <a:srgbClr val="99FFCC"/>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94660"/>
  </p:normalViewPr>
  <p:slideViewPr>
    <p:cSldViewPr snapToGrid="0">
      <p:cViewPr varScale="1">
        <p:scale>
          <a:sx n="75" d="100"/>
          <a:sy n="75" d="100"/>
        </p:scale>
        <p:origin x="56" y="424"/>
      </p:cViewPr>
      <p:guideLst/>
    </p:cSldViewPr>
  </p:slideViewPr>
  <p:notesTextViewPr>
    <p:cViewPr>
      <p:scale>
        <a:sx n="3" d="2"/>
        <a:sy n="3" d="2"/>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1.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AE7DBA-CC52-4B44-8E4E-AE731BE2CE22}" type="doc">
      <dgm:prSet loTypeId="urn:microsoft.com/office/officeart/2005/8/layout/cycle5" loCatId="cycle" qsTypeId="urn:microsoft.com/office/officeart/2005/8/quickstyle/simple1" qsCatId="simple" csTypeId="urn:microsoft.com/office/officeart/2005/8/colors/accent2_4" csCatId="accent2" phldr="1"/>
      <dgm:spPr/>
      <dgm:t>
        <a:bodyPr/>
        <a:lstStyle/>
        <a:p>
          <a:endParaRPr lang="en-GB"/>
        </a:p>
      </dgm:t>
    </dgm:pt>
    <dgm:pt modelId="{20226018-F596-4D9D-919A-840175507B2B}">
      <dgm:prSet phldrT="[Text]" custT="1"/>
      <dgm:spPr/>
      <dgm:t>
        <a:bodyPr/>
        <a:lstStyle/>
        <a:p>
          <a:r>
            <a:rPr lang="en-GB" sz="1600" dirty="0">
              <a:solidFill>
                <a:schemeClr val="tx1"/>
              </a:solidFill>
            </a:rPr>
            <a:t>Stop influential people from making weight an issue</a:t>
          </a:r>
        </a:p>
      </dgm:t>
    </dgm:pt>
    <dgm:pt modelId="{CE954976-418A-4A89-B77B-C9B5111B4367}" type="parTrans" cxnId="{A656F958-F538-4DC9-9DB5-5137AE0DFD86}">
      <dgm:prSet/>
      <dgm:spPr/>
      <dgm:t>
        <a:bodyPr/>
        <a:lstStyle/>
        <a:p>
          <a:endParaRPr lang="en-GB"/>
        </a:p>
      </dgm:t>
    </dgm:pt>
    <dgm:pt modelId="{7E3E3932-5396-4B06-9550-B38DB1859612}" type="sibTrans" cxnId="{A656F958-F538-4DC9-9DB5-5137AE0DFD86}">
      <dgm:prSet/>
      <dgm:spPr/>
      <dgm:t>
        <a:bodyPr/>
        <a:lstStyle/>
        <a:p>
          <a:endParaRPr lang="en-GB"/>
        </a:p>
      </dgm:t>
    </dgm:pt>
    <dgm:pt modelId="{F25CAF00-5A9A-42BC-B36E-8BF77C77AAAE}">
      <dgm:prSet custT="1"/>
      <dgm:spPr/>
      <dgm:t>
        <a:bodyPr/>
        <a:lstStyle/>
        <a:p>
          <a:r>
            <a:rPr lang="en-GB" sz="1600" dirty="0"/>
            <a:t>Present a greater variety of body shapes and sizes</a:t>
          </a:r>
        </a:p>
      </dgm:t>
    </dgm:pt>
    <dgm:pt modelId="{C651AAF7-D686-49ED-B6AF-F8098DEA8183}" type="parTrans" cxnId="{5FD7DD33-BBD1-4BDD-A939-F5CBDF47DE4C}">
      <dgm:prSet/>
      <dgm:spPr/>
      <dgm:t>
        <a:bodyPr/>
        <a:lstStyle/>
        <a:p>
          <a:endParaRPr lang="en-GB"/>
        </a:p>
      </dgm:t>
    </dgm:pt>
    <dgm:pt modelId="{10164156-C44B-4848-95CC-A9B749D1D681}" type="sibTrans" cxnId="{5FD7DD33-BBD1-4BDD-A939-F5CBDF47DE4C}">
      <dgm:prSet/>
      <dgm:spPr/>
      <dgm:t>
        <a:bodyPr/>
        <a:lstStyle/>
        <a:p>
          <a:endParaRPr lang="en-GB"/>
        </a:p>
      </dgm:t>
    </dgm:pt>
    <dgm:pt modelId="{8A085BF5-5B40-4E90-8735-2B794475B13E}">
      <dgm:prSet/>
      <dgm:spPr/>
      <dgm:t>
        <a:bodyPr/>
        <a:lstStyle/>
        <a:p>
          <a:r>
            <a:rPr lang="en-GB" dirty="0"/>
            <a:t>Discourage dieting</a:t>
          </a:r>
        </a:p>
      </dgm:t>
    </dgm:pt>
    <dgm:pt modelId="{019A515E-58B8-4FBD-AD7C-A95BE45A485F}" type="parTrans" cxnId="{4744A635-F708-4032-98F8-4106D0B2A964}">
      <dgm:prSet/>
      <dgm:spPr/>
      <dgm:t>
        <a:bodyPr/>
        <a:lstStyle/>
        <a:p>
          <a:endParaRPr lang="en-GB"/>
        </a:p>
      </dgm:t>
    </dgm:pt>
    <dgm:pt modelId="{DBD95B5E-ADC8-47FC-AADA-5CFD8EEEFF5D}" type="sibTrans" cxnId="{4744A635-F708-4032-98F8-4106D0B2A964}">
      <dgm:prSet/>
      <dgm:spPr/>
      <dgm:t>
        <a:bodyPr/>
        <a:lstStyle/>
        <a:p>
          <a:endParaRPr lang="en-GB"/>
        </a:p>
      </dgm:t>
    </dgm:pt>
    <dgm:pt modelId="{2EF05073-FA12-4DE3-9EE9-E13C16A85913}">
      <dgm:prSet custT="1"/>
      <dgm:spPr/>
      <dgm:t>
        <a:bodyPr/>
        <a:lstStyle/>
        <a:p>
          <a:r>
            <a:rPr lang="en-GB" sz="1600" dirty="0"/>
            <a:t>Provide positive fat role models</a:t>
          </a:r>
        </a:p>
      </dgm:t>
    </dgm:pt>
    <dgm:pt modelId="{1BCC5D47-F574-4959-B7E8-258A12DA023E}" type="parTrans" cxnId="{EC33516E-50B0-46A0-B19B-805D98A121BE}">
      <dgm:prSet/>
      <dgm:spPr/>
      <dgm:t>
        <a:bodyPr/>
        <a:lstStyle/>
        <a:p>
          <a:endParaRPr lang="en-GB"/>
        </a:p>
      </dgm:t>
    </dgm:pt>
    <dgm:pt modelId="{1C2C1CE4-052D-48AC-97A5-F3FB5342F59E}" type="sibTrans" cxnId="{EC33516E-50B0-46A0-B19B-805D98A121BE}">
      <dgm:prSet/>
      <dgm:spPr/>
      <dgm:t>
        <a:bodyPr/>
        <a:lstStyle/>
        <a:p>
          <a:endParaRPr lang="en-GB"/>
        </a:p>
      </dgm:t>
    </dgm:pt>
    <dgm:pt modelId="{1FF0C693-C400-42EF-85EC-43876F3CD0E6}">
      <dgm:prSet custT="1"/>
      <dgm:spPr/>
      <dgm:t>
        <a:bodyPr/>
        <a:lstStyle/>
        <a:p>
          <a:r>
            <a:rPr lang="en-GB" sz="1600" dirty="0">
              <a:solidFill>
                <a:schemeClr val="tx1"/>
              </a:solidFill>
            </a:rPr>
            <a:t>Do not glamorise celebrities who lose weight</a:t>
          </a:r>
        </a:p>
      </dgm:t>
    </dgm:pt>
    <dgm:pt modelId="{17DA5B7E-A464-47F9-8003-50D70B49CCD3}" type="parTrans" cxnId="{50D547AB-0F98-4465-B0D3-4E528F487811}">
      <dgm:prSet/>
      <dgm:spPr/>
      <dgm:t>
        <a:bodyPr/>
        <a:lstStyle/>
        <a:p>
          <a:endParaRPr lang="en-GB"/>
        </a:p>
      </dgm:t>
    </dgm:pt>
    <dgm:pt modelId="{10927735-C7ED-470C-AE6F-1E7A8DEC9A0A}" type="sibTrans" cxnId="{50D547AB-0F98-4465-B0D3-4E528F487811}">
      <dgm:prSet/>
      <dgm:spPr/>
      <dgm:t>
        <a:bodyPr/>
        <a:lstStyle/>
        <a:p>
          <a:endParaRPr lang="en-GB"/>
        </a:p>
      </dgm:t>
    </dgm:pt>
    <dgm:pt modelId="{4C0B6E0C-12D9-4605-96B7-6CA3251B4373}" type="pres">
      <dgm:prSet presAssocID="{B6AE7DBA-CC52-4B44-8E4E-AE731BE2CE22}" presName="cycle" presStyleCnt="0">
        <dgm:presLayoutVars>
          <dgm:dir/>
          <dgm:resizeHandles val="exact"/>
        </dgm:presLayoutVars>
      </dgm:prSet>
      <dgm:spPr/>
    </dgm:pt>
    <dgm:pt modelId="{C1621105-3F87-4A58-9510-2DB3037BA2C9}" type="pres">
      <dgm:prSet presAssocID="{F25CAF00-5A9A-42BC-B36E-8BF77C77AAAE}" presName="node" presStyleLbl="node1" presStyleIdx="0" presStyleCnt="5">
        <dgm:presLayoutVars>
          <dgm:bulletEnabled val="1"/>
        </dgm:presLayoutVars>
      </dgm:prSet>
      <dgm:spPr/>
    </dgm:pt>
    <dgm:pt modelId="{78E78D93-7784-41B7-AA50-264DD4CD91AA}" type="pres">
      <dgm:prSet presAssocID="{F25CAF00-5A9A-42BC-B36E-8BF77C77AAAE}" presName="spNode" presStyleCnt="0"/>
      <dgm:spPr/>
    </dgm:pt>
    <dgm:pt modelId="{DAF9DC6D-7412-4344-B18B-ED37FCD2561B}" type="pres">
      <dgm:prSet presAssocID="{10164156-C44B-4848-95CC-A9B749D1D681}" presName="sibTrans" presStyleLbl="sibTrans1D1" presStyleIdx="0" presStyleCnt="5"/>
      <dgm:spPr/>
    </dgm:pt>
    <dgm:pt modelId="{36B6A847-3BAE-459D-8C5D-1B74442A4CB2}" type="pres">
      <dgm:prSet presAssocID="{8A085BF5-5B40-4E90-8735-2B794475B13E}" presName="node" presStyleLbl="node1" presStyleIdx="1" presStyleCnt="5">
        <dgm:presLayoutVars>
          <dgm:bulletEnabled val="1"/>
        </dgm:presLayoutVars>
      </dgm:prSet>
      <dgm:spPr/>
    </dgm:pt>
    <dgm:pt modelId="{0FA1B7D3-2103-440D-B75E-E37239761FCD}" type="pres">
      <dgm:prSet presAssocID="{8A085BF5-5B40-4E90-8735-2B794475B13E}" presName="spNode" presStyleCnt="0"/>
      <dgm:spPr/>
    </dgm:pt>
    <dgm:pt modelId="{974E0F17-C4D0-4DA3-A09D-1937FBD2F16C}" type="pres">
      <dgm:prSet presAssocID="{DBD95B5E-ADC8-47FC-AADA-5CFD8EEEFF5D}" presName="sibTrans" presStyleLbl="sibTrans1D1" presStyleIdx="1" presStyleCnt="5"/>
      <dgm:spPr/>
    </dgm:pt>
    <dgm:pt modelId="{FD78ADCC-DBE6-4338-BFBF-4C9B84529944}" type="pres">
      <dgm:prSet presAssocID="{20226018-F596-4D9D-919A-840175507B2B}" presName="node" presStyleLbl="node1" presStyleIdx="2" presStyleCnt="5" custRadScaleRad="101105" custRadScaleInc="3089">
        <dgm:presLayoutVars>
          <dgm:bulletEnabled val="1"/>
        </dgm:presLayoutVars>
      </dgm:prSet>
      <dgm:spPr/>
    </dgm:pt>
    <dgm:pt modelId="{78541F65-EAE9-4424-8A7C-4A5D69C2DA5F}" type="pres">
      <dgm:prSet presAssocID="{20226018-F596-4D9D-919A-840175507B2B}" presName="spNode" presStyleCnt="0"/>
      <dgm:spPr/>
    </dgm:pt>
    <dgm:pt modelId="{3E3BA151-7ECD-463A-BB5E-3D8242398E5B}" type="pres">
      <dgm:prSet presAssocID="{7E3E3932-5396-4B06-9550-B38DB1859612}" presName="sibTrans" presStyleLbl="sibTrans1D1" presStyleIdx="2" presStyleCnt="5"/>
      <dgm:spPr/>
    </dgm:pt>
    <dgm:pt modelId="{029BA8C7-9EBA-47B8-B18F-C5F4C5981263}" type="pres">
      <dgm:prSet presAssocID="{1FF0C693-C400-42EF-85EC-43876F3CD0E6}" presName="node" presStyleLbl="node1" presStyleIdx="3" presStyleCnt="5" custRadScaleRad="101971" custRadScaleInc="1467">
        <dgm:presLayoutVars>
          <dgm:bulletEnabled val="1"/>
        </dgm:presLayoutVars>
      </dgm:prSet>
      <dgm:spPr/>
    </dgm:pt>
    <dgm:pt modelId="{8F7E90F5-764D-42E4-BF42-38F40175CB25}" type="pres">
      <dgm:prSet presAssocID="{1FF0C693-C400-42EF-85EC-43876F3CD0E6}" presName="spNode" presStyleCnt="0"/>
      <dgm:spPr/>
    </dgm:pt>
    <dgm:pt modelId="{02B9B814-99B1-4F81-8E74-5483D73FB5BB}" type="pres">
      <dgm:prSet presAssocID="{10927735-C7ED-470C-AE6F-1E7A8DEC9A0A}" presName="sibTrans" presStyleLbl="sibTrans1D1" presStyleIdx="3" presStyleCnt="5"/>
      <dgm:spPr/>
    </dgm:pt>
    <dgm:pt modelId="{777CEC12-E119-4FDC-BB7A-92C1538640ED}" type="pres">
      <dgm:prSet presAssocID="{2EF05073-FA12-4DE3-9EE9-E13C16A85913}" presName="node" presStyleLbl="node1" presStyleIdx="4" presStyleCnt="5">
        <dgm:presLayoutVars>
          <dgm:bulletEnabled val="1"/>
        </dgm:presLayoutVars>
      </dgm:prSet>
      <dgm:spPr/>
    </dgm:pt>
    <dgm:pt modelId="{E27ACC41-29E4-4141-9B0B-5FD6B90A1AA5}" type="pres">
      <dgm:prSet presAssocID="{2EF05073-FA12-4DE3-9EE9-E13C16A85913}" presName="spNode" presStyleCnt="0"/>
      <dgm:spPr/>
    </dgm:pt>
    <dgm:pt modelId="{CFF5EBCB-34F0-4948-9BAD-EB3B07C30830}" type="pres">
      <dgm:prSet presAssocID="{1C2C1CE4-052D-48AC-97A5-F3FB5342F59E}" presName="sibTrans" presStyleLbl="sibTrans1D1" presStyleIdx="4" presStyleCnt="5"/>
      <dgm:spPr/>
    </dgm:pt>
  </dgm:ptLst>
  <dgm:cxnLst>
    <dgm:cxn modelId="{5FD7DD33-BBD1-4BDD-A939-F5CBDF47DE4C}" srcId="{B6AE7DBA-CC52-4B44-8E4E-AE731BE2CE22}" destId="{F25CAF00-5A9A-42BC-B36E-8BF77C77AAAE}" srcOrd="0" destOrd="0" parTransId="{C651AAF7-D686-49ED-B6AF-F8098DEA8183}" sibTransId="{10164156-C44B-4848-95CC-A9B749D1D681}"/>
    <dgm:cxn modelId="{4429B234-1AF6-4FA1-9F36-D80DAC94ECE5}" type="presOf" srcId="{DBD95B5E-ADC8-47FC-AADA-5CFD8EEEFF5D}" destId="{974E0F17-C4D0-4DA3-A09D-1937FBD2F16C}" srcOrd="0" destOrd="0" presId="urn:microsoft.com/office/officeart/2005/8/layout/cycle5"/>
    <dgm:cxn modelId="{4744A635-F708-4032-98F8-4106D0B2A964}" srcId="{B6AE7DBA-CC52-4B44-8E4E-AE731BE2CE22}" destId="{8A085BF5-5B40-4E90-8735-2B794475B13E}" srcOrd="1" destOrd="0" parTransId="{019A515E-58B8-4FBD-AD7C-A95BE45A485F}" sibTransId="{DBD95B5E-ADC8-47FC-AADA-5CFD8EEEFF5D}"/>
    <dgm:cxn modelId="{63E91A4A-FA2C-4347-868E-491C4AF4C486}" type="presOf" srcId="{F25CAF00-5A9A-42BC-B36E-8BF77C77AAAE}" destId="{C1621105-3F87-4A58-9510-2DB3037BA2C9}" srcOrd="0" destOrd="0" presId="urn:microsoft.com/office/officeart/2005/8/layout/cycle5"/>
    <dgm:cxn modelId="{EC33516E-50B0-46A0-B19B-805D98A121BE}" srcId="{B6AE7DBA-CC52-4B44-8E4E-AE731BE2CE22}" destId="{2EF05073-FA12-4DE3-9EE9-E13C16A85913}" srcOrd="4" destOrd="0" parTransId="{1BCC5D47-F574-4959-B7E8-258A12DA023E}" sibTransId="{1C2C1CE4-052D-48AC-97A5-F3FB5342F59E}"/>
    <dgm:cxn modelId="{EFEEDA52-303C-4702-840C-A34A853ED860}" type="presOf" srcId="{B6AE7DBA-CC52-4B44-8E4E-AE731BE2CE22}" destId="{4C0B6E0C-12D9-4605-96B7-6CA3251B4373}" srcOrd="0" destOrd="0" presId="urn:microsoft.com/office/officeart/2005/8/layout/cycle5"/>
    <dgm:cxn modelId="{CF773954-1DCE-4E8E-B2F4-6D0E7EEB1F9E}" type="presOf" srcId="{8A085BF5-5B40-4E90-8735-2B794475B13E}" destId="{36B6A847-3BAE-459D-8C5D-1B74442A4CB2}" srcOrd="0" destOrd="0" presId="urn:microsoft.com/office/officeart/2005/8/layout/cycle5"/>
    <dgm:cxn modelId="{A656F958-F538-4DC9-9DB5-5137AE0DFD86}" srcId="{B6AE7DBA-CC52-4B44-8E4E-AE731BE2CE22}" destId="{20226018-F596-4D9D-919A-840175507B2B}" srcOrd="2" destOrd="0" parTransId="{CE954976-418A-4A89-B77B-C9B5111B4367}" sibTransId="{7E3E3932-5396-4B06-9550-B38DB1859612}"/>
    <dgm:cxn modelId="{749FC498-3E67-4252-9074-D72BC7DF4869}" type="presOf" srcId="{1FF0C693-C400-42EF-85EC-43876F3CD0E6}" destId="{029BA8C7-9EBA-47B8-B18F-C5F4C5981263}" srcOrd="0" destOrd="0" presId="urn:microsoft.com/office/officeart/2005/8/layout/cycle5"/>
    <dgm:cxn modelId="{50D547AB-0F98-4465-B0D3-4E528F487811}" srcId="{B6AE7DBA-CC52-4B44-8E4E-AE731BE2CE22}" destId="{1FF0C693-C400-42EF-85EC-43876F3CD0E6}" srcOrd="3" destOrd="0" parTransId="{17DA5B7E-A464-47F9-8003-50D70B49CCD3}" sibTransId="{10927735-C7ED-470C-AE6F-1E7A8DEC9A0A}"/>
    <dgm:cxn modelId="{2A3C90AC-364A-4780-9596-48BCC288669E}" type="presOf" srcId="{10164156-C44B-4848-95CC-A9B749D1D681}" destId="{DAF9DC6D-7412-4344-B18B-ED37FCD2561B}" srcOrd="0" destOrd="0" presId="urn:microsoft.com/office/officeart/2005/8/layout/cycle5"/>
    <dgm:cxn modelId="{E55AD1BE-D2D6-4315-A6BA-AEE044F7387C}" type="presOf" srcId="{10927735-C7ED-470C-AE6F-1E7A8DEC9A0A}" destId="{02B9B814-99B1-4F81-8E74-5483D73FB5BB}" srcOrd="0" destOrd="0" presId="urn:microsoft.com/office/officeart/2005/8/layout/cycle5"/>
    <dgm:cxn modelId="{C5BFECE1-4721-49E7-9E89-F83361A32C15}" type="presOf" srcId="{7E3E3932-5396-4B06-9550-B38DB1859612}" destId="{3E3BA151-7ECD-463A-BB5E-3D8242398E5B}" srcOrd="0" destOrd="0" presId="urn:microsoft.com/office/officeart/2005/8/layout/cycle5"/>
    <dgm:cxn modelId="{85E078ED-67AA-4255-BF1C-EC821B87EA09}" type="presOf" srcId="{20226018-F596-4D9D-919A-840175507B2B}" destId="{FD78ADCC-DBE6-4338-BFBF-4C9B84529944}" srcOrd="0" destOrd="0" presId="urn:microsoft.com/office/officeart/2005/8/layout/cycle5"/>
    <dgm:cxn modelId="{149D3DF2-0567-4034-9BBC-2C761A3F2D3B}" type="presOf" srcId="{1C2C1CE4-052D-48AC-97A5-F3FB5342F59E}" destId="{CFF5EBCB-34F0-4948-9BAD-EB3B07C30830}" srcOrd="0" destOrd="0" presId="urn:microsoft.com/office/officeart/2005/8/layout/cycle5"/>
    <dgm:cxn modelId="{CBF798FA-6D19-42A8-8719-E407BDC365FA}" type="presOf" srcId="{2EF05073-FA12-4DE3-9EE9-E13C16A85913}" destId="{777CEC12-E119-4FDC-BB7A-92C1538640ED}" srcOrd="0" destOrd="0" presId="urn:microsoft.com/office/officeart/2005/8/layout/cycle5"/>
    <dgm:cxn modelId="{E62B36B0-9451-4A1B-9E19-B8F86ECD8DE3}" type="presParOf" srcId="{4C0B6E0C-12D9-4605-96B7-6CA3251B4373}" destId="{C1621105-3F87-4A58-9510-2DB3037BA2C9}" srcOrd="0" destOrd="0" presId="urn:microsoft.com/office/officeart/2005/8/layout/cycle5"/>
    <dgm:cxn modelId="{8196A5E4-DA5F-47B8-A859-A1081A21F03C}" type="presParOf" srcId="{4C0B6E0C-12D9-4605-96B7-6CA3251B4373}" destId="{78E78D93-7784-41B7-AA50-264DD4CD91AA}" srcOrd="1" destOrd="0" presId="urn:microsoft.com/office/officeart/2005/8/layout/cycle5"/>
    <dgm:cxn modelId="{BACDCFAF-836D-41C9-AB04-9BBABEF5C504}" type="presParOf" srcId="{4C0B6E0C-12D9-4605-96B7-6CA3251B4373}" destId="{DAF9DC6D-7412-4344-B18B-ED37FCD2561B}" srcOrd="2" destOrd="0" presId="urn:microsoft.com/office/officeart/2005/8/layout/cycle5"/>
    <dgm:cxn modelId="{166F02B2-1692-406F-BF52-D6403834B767}" type="presParOf" srcId="{4C0B6E0C-12D9-4605-96B7-6CA3251B4373}" destId="{36B6A847-3BAE-459D-8C5D-1B74442A4CB2}" srcOrd="3" destOrd="0" presId="urn:microsoft.com/office/officeart/2005/8/layout/cycle5"/>
    <dgm:cxn modelId="{68CA6B4A-17A5-478C-9B21-C9D94B792795}" type="presParOf" srcId="{4C0B6E0C-12D9-4605-96B7-6CA3251B4373}" destId="{0FA1B7D3-2103-440D-B75E-E37239761FCD}" srcOrd="4" destOrd="0" presId="urn:microsoft.com/office/officeart/2005/8/layout/cycle5"/>
    <dgm:cxn modelId="{00A18EB5-085E-4AF9-AC8E-9D59E135F521}" type="presParOf" srcId="{4C0B6E0C-12D9-4605-96B7-6CA3251B4373}" destId="{974E0F17-C4D0-4DA3-A09D-1937FBD2F16C}" srcOrd="5" destOrd="0" presId="urn:microsoft.com/office/officeart/2005/8/layout/cycle5"/>
    <dgm:cxn modelId="{815A5DFD-BF46-4A7C-944B-6E9718DC13EE}" type="presParOf" srcId="{4C0B6E0C-12D9-4605-96B7-6CA3251B4373}" destId="{FD78ADCC-DBE6-4338-BFBF-4C9B84529944}" srcOrd="6" destOrd="0" presId="urn:microsoft.com/office/officeart/2005/8/layout/cycle5"/>
    <dgm:cxn modelId="{AA66C97A-4A3D-4F75-9CB7-5BC95B367DAA}" type="presParOf" srcId="{4C0B6E0C-12D9-4605-96B7-6CA3251B4373}" destId="{78541F65-EAE9-4424-8A7C-4A5D69C2DA5F}" srcOrd="7" destOrd="0" presId="urn:microsoft.com/office/officeart/2005/8/layout/cycle5"/>
    <dgm:cxn modelId="{BA289AE2-873A-4AB4-9D19-BA6BE9821EB0}" type="presParOf" srcId="{4C0B6E0C-12D9-4605-96B7-6CA3251B4373}" destId="{3E3BA151-7ECD-463A-BB5E-3D8242398E5B}" srcOrd="8" destOrd="0" presId="urn:microsoft.com/office/officeart/2005/8/layout/cycle5"/>
    <dgm:cxn modelId="{B9E42028-A0F3-4906-A789-0B97E1C3653F}" type="presParOf" srcId="{4C0B6E0C-12D9-4605-96B7-6CA3251B4373}" destId="{029BA8C7-9EBA-47B8-B18F-C5F4C5981263}" srcOrd="9" destOrd="0" presId="urn:microsoft.com/office/officeart/2005/8/layout/cycle5"/>
    <dgm:cxn modelId="{02B64269-42ED-4FB8-8A5C-1FC1A8FECBE6}" type="presParOf" srcId="{4C0B6E0C-12D9-4605-96B7-6CA3251B4373}" destId="{8F7E90F5-764D-42E4-BF42-38F40175CB25}" srcOrd="10" destOrd="0" presId="urn:microsoft.com/office/officeart/2005/8/layout/cycle5"/>
    <dgm:cxn modelId="{E6DDB893-0848-49F4-A347-AB51A6820271}" type="presParOf" srcId="{4C0B6E0C-12D9-4605-96B7-6CA3251B4373}" destId="{02B9B814-99B1-4F81-8E74-5483D73FB5BB}" srcOrd="11" destOrd="0" presId="urn:microsoft.com/office/officeart/2005/8/layout/cycle5"/>
    <dgm:cxn modelId="{EFC1465E-267A-4DAF-85C7-C8115324749E}" type="presParOf" srcId="{4C0B6E0C-12D9-4605-96B7-6CA3251B4373}" destId="{777CEC12-E119-4FDC-BB7A-92C1538640ED}" srcOrd="12" destOrd="0" presId="urn:microsoft.com/office/officeart/2005/8/layout/cycle5"/>
    <dgm:cxn modelId="{3659DA83-6405-4A79-B9A2-7A149CF0B163}" type="presParOf" srcId="{4C0B6E0C-12D9-4605-96B7-6CA3251B4373}" destId="{E27ACC41-29E4-4141-9B0B-5FD6B90A1AA5}" srcOrd="13" destOrd="0" presId="urn:microsoft.com/office/officeart/2005/8/layout/cycle5"/>
    <dgm:cxn modelId="{43E1E190-A806-4F6B-944A-3F694E435321}" type="presParOf" srcId="{4C0B6E0C-12D9-4605-96B7-6CA3251B4373}" destId="{CFF5EBCB-34F0-4948-9BAD-EB3B07C30830}"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621105-3F87-4A58-9510-2DB3037BA2C9}">
      <dsp:nvSpPr>
        <dsp:cNvPr id="0" name=""/>
        <dsp:cNvSpPr/>
      </dsp:nvSpPr>
      <dsp:spPr>
        <a:xfrm>
          <a:off x="3570162" y="1309"/>
          <a:ext cx="1733088" cy="1126507"/>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Present a greater variety of body shapes and sizes</a:t>
          </a:r>
        </a:p>
      </dsp:txBody>
      <dsp:txXfrm>
        <a:off x="3625154" y="56301"/>
        <a:ext cx="1623104" cy="1016523"/>
      </dsp:txXfrm>
    </dsp:sp>
    <dsp:sp modelId="{DAF9DC6D-7412-4344-B18B-ED37FCD2561B}">
      <dsp:nvSpPr>
        <dsp:cNvPr id="0" name=""/>
        <dsp:cNvSpPr/>
      </dsp:nvSpPr>
      <dsp:spPr>
        <a:xfrm>
          <a:off x="2183064" y="564563"/>
          <a:ext cx="4507283" cy="4507283"/>
        </a:xfrm>
        <a:custGeom>
          <a:avLst/>
          <a:gdLst/>
          <a:ahLst/>
          <a:cxnLst/>
          <a:rect l="0" t="0" r="0" b="0"/>
          <a:pathLst>
            <a:path>
              <a:moveTo>
                <a:pt x="3353094" y="286383"/>
              </a:moveTo>
              <a:arcTo wR="2253641" hR="2253641" stAng="17951986" swAng="1213840"/>
            </a:path>
          </a:pathLst>
        </a:custGeom>
        <a:noFill/>
        <a:ln w="6350" cap="flat" cmpd="sng" algn="ctr">
          <a:solidFill>
            <a:schemeClr val="accent2">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6B6A847-3BAE-459D-8C5D-1B74442A4CB2}">
      <dsp:nvSpPr>
        <dsp:cNvPr id="0" name=""/>
        <dsp:cNvSpPr/>
      </dsp:nvSpPr>
      <dsp:spPr>
        <a:xfrm>
          <a:off x="5713503" y="1558537"/>
          <a:ext cx="1733088" cy="1126507"/>
        </a:xfrm>
        <a:prstGeom prst="roundRect">
          <a:avLst/>
        </a:prstGeom>
        <a:solidFill>
          <a:schemeClr val="accent2">
            <a:shade val="50000"/>
            <a:hueOff val="-181020"/>
            <a:satOff val="2037"/>
            <a:lumOff val="179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Discourage dieting</a:t>
          </a:r>
        </a:p>
      </dsp:txBody>
      <dsp:txXfrm>
        <a:off x="5768495" y="1613529"/>
        <a:ext cx="1623104" cy="1016523"/>
      </dsp:txXfrm>
    </dsp:sp>
    <dsp:sp modelId="{974E0F17-C4D0-4DA3-A09D-1937FBD2F16C}">
      <dsp:nvSpPr>
        <dsp:cNvPr id="0" name=""/>
        <dsp:cNvSpPr/>
      </dsp:nvSpPr>
      <dsp:spPr>
        <a:xfrm>
          <a:off x="2185802" y="604734"/>
          <a:ext cx="4507283" cy="4507283"/>
        </a:xfrm>
        <a:custGeom>
          <a:avLst/>
          <a:gdLst/>
          <a:ahLst/>
          <a:cxnLst/>
          <a:rect l="0" t="0" r="0" b="0"/>
          <a:pathLst>
            <a:path>
              <a:moveTo>
                <a:pt x="4503964" y="2375917"/>
              </a:moveTo>
              <a:arcTo wR="2253641" hR="2253641" stAng="21786613" swAng="1396430"/>
            </a:path>
          </a:pathLst>
        </a:custGeom>
        <a:noFill/>
        <a:ln w="6350" cap="flat" cmpd="sng" algn="ctr">
          <a:solidFill>
            <a:schemeClr val="accent2">
              <a:shade val="90000"/>
              <a:hueOff val="-175265"/>
              <a:satOff val="-1290"/>
              <a:lumOff val="1202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D78ADCC-DBE6-4338-BFBF-4C9B84529944}">
      <dsp:nvSpPr>
        <dsp:cNvPr id="0" name=""/>
        <dsp:cNvSpPr/>
      </dsp:nvSpPr>
      <dsp:spPr>
        <a:xfrm>
          <a:off x="4885493" y="4115507"/>
          <a:ext cx="1733088" cy="1126507"/>
        </a:xfrm>
        <a:prstGeom prst="roundRect">
          <a:avLst/>
        </a:prstGeom>
        <a:solidFill>
          <a:schemeClr val="accent2">
            <a:shade val="50000"/>
            <a:hueOff val="-362039"/>
            <a:satOff val="4074"/>
            <a:lumOff val="359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Stop influential people from making weight an issue</a:t>
          </a:r>
        </a:p>
      </dsp:txBody>
      <dsp:txXfrm>
        <a:off x="4940485" y="4170499"/>
        <a:ext cx="1623104" cy="1016523"/>
      </dsp:txXfrm>
    </dsp:sp>
    <dsp:sp modelId="{3E3BA151-7ECD-463A-BB5E-3D8242398E5B}">
      <dsp:nvSpPr>
        <dsp:cNvPr id="0" name=""/>
        <dsp:cNvSpPr/>
      </dsp:nvSpPr>
      <dsp:spPr>
        <a:xfrm>
          <a:off x="2136154" y="600022"/>
          <a:ext cx="4507283" cy="4507283"/>
        </a:xfrm>
        <a:custGeom>
          <a:avLst/>
          <a:gdLst/>
          <a:ahLst/>
          <a:cxnLst/>
          <a:rect l="0" t="0" r="0" b="0"/>
          <a:pathLst>
            <a:path>
              <a:moveTo>
                <a:pt x="2563548" y="4485873"/>
              </a:moveTo>
              <a:arcTo wR="2253641" hR="2253641" stAng="4925760" swAng="875177"/>
            </a:path>
          </a:pathLst>
        </a:custGeom>
        <a:noFill/>
        <a:ln w="6350" cap="flat" cmpd="sng" algn="ctr">
          <a:solidFill>
            <a:schemeClr val="accent2">
              <a:shade val="90000"/>
              <a:hueOff val="-350530"/>
              <a:satOff val="-2579"/>
              <a:lumOff val="2404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29BA8C7-9EBA-47B8-B18F-C5F4C5981263}">
      <dsp:nvSpPr>
        <dsp:cNvPr id="0" name=""/>
        <dsp:cNvSpPr/>
      </dsp:nvSpPr>
      <dsp:spPr>
        <a:xfrm>
          <a:off x="2207996" y="4105786"/>
          <a:ext cx="1733088" cy="1126507"/>
        </a:xfrm>
        <a:prstGeom prst="roundRect">
          <a:avLst/>
        </a:prstGeom>
        <a:solidFill>
          <a:schemeClr val="accent2">
            <a:shade val="50000"/>
            <a:hueOff val="-362039"/>
            <a:satOff val="4074"/>
            <a:lumOff val="359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Do not glamorise celebrities who lose weight</a:t>
          </a:r>
        </a:p>
      </dsp:txBody>
      <dsp:txXfrm>
        <a:off x="2262988" y="4160778"/>
        <a:ext cx="1623104" cy="1016523"/>
      </dsp:txXfrm>
    </dsp:sp>
    <dsp:sp modelId="{02B9B814-99B1-4F81-8E74-5483D73FB5BB}">
      <dsp:nvSpPr>
        <dsp:cNvPr id="0" name=""/>
        <dsp:cNvSpPr/>
      </dsp:nvSpPr>
      <dsp:spPr>
        <a:xfrm>
          <a:off x="2177599" y="637049"/>
          <a:ext cx="4507283" cy="4507283"/>
        </a:xfrm>
        <a:custGeom>
          <a:avLst/>
          <a:gdLst/>
          <a:ahLst/>
          <a:cxnLst/>
          <a:rect l="0" t="0" r="0" b="0"/>
          <a:pathLst>
            <a:path>
              <a:moveTo>
                <a:pt x="214345" y="3212898"/>
              </a:moveTo>
              <a:arcTo wR="2253641" hR="2253641" stAng="9288502" swAng="1379501"/>
            </a:path>
          </a:pathLst>
        </a:custGeom>
        <a:noFill/>
        <a:ln w="6350" cap="flat" cmpd="sng" algn="ctr">
          <a:solidFill>
            <a:schemeClr val="accent2">
              <a:shade val="90000"/>
              <a:hueOff val="-350530"/>
              <a:satOff val="-2579"/>
              <a:lumOff val="2404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77CEC12-E119-4FDC-BB7A-92C1538640ED}">
      <dsp:nvSpPr>
        <dsp:cNvPr id="0" name=""/>
        <dsp:cNvSpPr/>
      </dsp:nvSpPr>
      <dsp:spPr>
        <a:xfrm>
          <a:off x="1426821" y="1558537"/>
          <a:ext cx="1733088" cy="1126507"/>
        </a:xfrm>
        <a:prstGeom prst="roundRect">
          <a:avLst/>
        </a:prstGeom>
        <a:solidFill>
          <a:schemeClr val="accent2">
            <a:shade val="50000"/>
            <a:hueOff val="-181020"/>
            <a:satOff val="2037"/>
            <a:lumOff val="179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Provide positive fat role models</a:t>
          </a:r>
        </a:p>
      </dsp:txBody>
      <dsp:txXfrm>
        <a:off x="1481813" y="1613529"/>
        <a:ext cx="1623104" cy="1016523"/>
      </dsp:txXfrm>
    </dsp:sp>
    <dsp:sp modelId="{CFF5EBCB-34F0-4948-9BAD-EB3B07C30830}">
      <dsp:nvSpPr>
        <dsp:cNvPr id="0" name=""/>
        <dsp:cNvSpPr/>
      </dsp:nvSpPr>
      <dsp:spPr>
        <a:xfrm>
          <a:off x="2183064" y="564563"/>
          <a:ext cx="4507283" cy="4507283"/>
        </a:xfrm>
        <a:custGeom>
          <a:avLst/>
          <a:gdLst/>
          <a:ahLst/>
          <a:cxnLst/>
          <a:rect l="0" t="0" r="0" b="0"/>
          <a:pathLst>
            <a:path>
              <a:moveTo>
                <a:pt x="541737" y="787938"/>
              </a:moveTo>
              <a:arcTo wR="2253641" hR="2253641" stAng="13234174" swAng="1213840"/>
            </a:path>
          </a:pathLst>
        </a:custGeom>
        <a:noFill/>
        <a:ln w="6350" cap="flat" cmpd="sng" algn="ctr">
          <a:solidFill>
            <a:schemeClr val="accent2">
              <a:shade val="90000"/>
              <a:hueOff val="-175265"/>
              <a:satOff val="-1290"/>
              <a:lumOff val="1202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57B527-9545-4A18-82C6-985C2D673EE0}" type="datetimeFigureOut">
              <a:rPr lang="en-US" smtClean="0"/>
              <a:t>3/23/2022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6BD15E-A83F-499B-AE2F-72149146BFF5}" type="slidenum">
              <a:rPr lang="en-US" smtClean="0"/>
              <a:t>‹#›</a:t>
            </a:fld>
            <a:endParaRPr lang="en-US"/>
          </a:p>
        </p:txBody>
      </p:sp>
    </p:spTree>
    <p:extLst>
      <p:ext uri="{BB962C8B-B14F-4D97-AF65-F5344CB8AC3E}">
        <p14:creationId xmlns:p14="http://schemas.microsoft.com/office/powerpoint/2010/main" val="1528339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A402-9AEC-46CD-BFFB-8C45353B9417}" type="datetimeFigureOut">
              <a:rPr lang="en-US" smtClean="0"/>
              <a:t>3/23/2022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6FFF6-EFF5-46FA-B62C-F141E1274D59}" type="slidenum">
              <a:rPr lang="en-US" smtClean="0"/>
              <a:t>‹#›</a:t>
            </a:fld>
            <a:endParaRPr lang="en-US"/>
          </a:p>
        </p:txBody>
      </p:sp>
    </p:spTree>
    <p:extLst>
      <p:ext uri="{BB962C8B-B14F-4D97-AF65-F5344CB8AC3E}">
        <p14:creationId xmlns:p14="http://schemas.microsoft.com/office/powerpoint/2010/main" val="7556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BD6FFF6-EFF5-46FA-B62C-F141E1274D59}" type="slidenum">
              <a:rPr lang="en-US" smtClean="0"/>
              <a:t>1</a:t>
            </a:fld>
            <a:endParaRPr lang="en-US"/>
          </a:p>
        </p:txBody>
      </p:sp>
    </p:spTree>
    <p:extLst>
      <p:ext uri="{BB962C8B-B14F-4D97-AF65-F5344CB8AC3E}">
        <p14:creationId xmlns:p14="http://schemas.microsoft.com/office/powerpoint/2010/main" val="40052295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3"/>
          <p:cNvSpPr>
            <a:spLocks noGrp="1"/>
          </p:cNvSpPr>
          <p:nvPr>
            <p:ph type="ctrTitle"/>
          </p:nvPr>
        </p:nvSpPr>
        <p:spPr>
          <a:xfrm>
            <a:off x="1910080" y="1179705"/>
            <a:ext cx="9875520" cy="1472184"/>
          </a:xfrm>
          <a:prstGeom prst="rect">
            <a:avLst/>
          </a:prstGeom>
        </p:spPr>
        <p:txBody>
          <a:bodyPr anchor="b"/>
          <a:lstStyle>
            <a:lvl1pPr algn="ctr">
              <a:defRPr/>
            </a:lvl1pPr>
            <a:extLst/>
          </a:lstStyle>
          <a:p>
            <a:r>
              <a:rPr kumimoji="0" lang="en-US"/>
              <a:t>Click to edit Master title style</a:t>
            </a:r>
            <a:endParaRPr kumimoji="0" lang="en-US" dirty="0"/>
          </a:p>
        </p:txBody>
      </p:sp>
      <p:sp>
        <p:nvSpPr>
          <p:cNvPr id="22" name="Subtitle 21"/>
          <p:cNvSpPr>
            <a:spLocks noGrp="1"/>
          </p:cNvSpPr>
          <p:nvPr>
            <p:ph type="subTitle" idx="1"/>
          </p:nvPr>
        </p:nvSpPr>
        <p:spPr>
          <a:xfrm>
            <a:off x="1910080" y="2669871"/>
            <a:ext cx="9875520" cy="1752600"/>
          </a:xfrm>
          <a:prstGeom prst="rect">
            <a:avLst/>
          </a:prstGeom>
        </p:spPr>
        <p:txBody>
          <a:bodyPr tIns="0"/>
          <a:lstStyle>
            <a:lvl1pPr marL="27432" indent="0" algn="ctr">
              <a:buNone/>
              <a:defRPr sz="2600" b="1">
                <a:solidFill>
                  <a:schemeClr val="accent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1C2D185E-BD1E-4CBE-A61F-35CAD735F848}" type="datetime1">
              <a:rPr lang="en-US" smtClean="0"/>
              <a:t>3/23/2022</a:t>
            </a:fld>
            <a:endParaRPr lang="en-US"/>
          </a:p>
        </p:txBody>
      </p:sp>
      <p:sp>
        <p:nvSpPr>
          <p:cNvPr id="20" name="Footer Placeholder 19"/>
          <p:cNvSpPr>
            <a:spLocks noGrp="1"/>
          </p:cNvSpPr>
          <p:nvPr>
            <p:ph type="ftr" sz="quarter" idx="11"/>
          </p:nvPr>
        </p:nvSpPr>
        <p:spPr>
          <a:xfrm>
            <a:off x="7620000" y="6305550"/>
            <a:ext cx="3860800" cy="476250"/>
          </a:xfrm>
          <a:prstGeom prst="rect">
            <a:avLst/>
          </a:prstGeom>
        </p:spPr>
        <p:txBody>
          <a:bodyPr/>
          <a:lstStyle/>
          <a:p>
            <a:endParaRPr lang="en-US"/>
          </a:p>
        </p:txBody>
      </p:sp>
      <p:sp>
        <p:nvSpPr>
          <p:cNvPr id="10" name="Slide Number Placeholder 9"/>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27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Content Placeholder 2"/>
          <p:cNvSpPr>
            <a:spLocks noGrp="1"/>
          </p:cNvSpPr>
          <p:nvPr>
            <p:ph idx="1"/>
          </p:nvPr>
        </p:nvSpPr>
        <p:spPr>
          <a:xfrm>
            <a:off x="1914144" y="1447800"/>
            <a:ext cx="9997440" cy="4800600"/>
          </a:xfrm>
          <a:prstGeom prst="rect">
            <a:avLst/>
          </a:prstGeo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A9F5007-87DE-488C-8ECD-66DCDA2978A3}" type="datetime1">
              <a:rPr lang="en-US" smtClean="0"/>
              <a:t>3/23/2022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endParaRPr lang="en-US"/>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3998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pos="9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8800" y="2600325"/>
            <a:ext cx="8534400" cy="2286000"/>
          </a:xfrm>
          <a:prstGeom prst="rect">
            <a:avLst/>
          </a:prstGeo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1828800" y="1066800"/>
            <a:ext cx="85344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E8DB53E6-2EA0-4C6F-9D6B-EC8B23B43B9C}" type="datetime1">
              <a:rPr lang="en-US" smtClean="0"/>
              <a:t>3/23/2022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endParaRPr lang="en-US"/>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6615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32452640-9AB4-4FAC-81FF-78F831713D37}" type="datetime1">
              <a:rPr lang="en-US" smtClean="0"/>
              <a:t>3/23/2022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endParaRPr lang="en-US"/>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8451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a:prstGeom prst="rect">
            <a:avLst/>
          </a:prstGeo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21792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21792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FD31F8B8-1912-4B3E-A9BB-091D44EE69D2}" type="datetime1">
              <a:rPr lang="en-US" smtClean="0"/>
              <a:t>3/23/2022</a:t>
            </a:fld>
            <a:endParaRPr lang="en-US"/>
          </a:p>
        </p:txBody>
      </p:sp>
      <p:sp>
        <p:nvSpPr>
          <p:cNvPr id="8" name="Footer Placeholder 7"/>
          <p:cNvSpPr>
            <a:spLocks noGrp="1"/>
          </p:cNvSpPr>
          <p:nvPr>
            <p:ph type="ftr" sz="quarter" idx="11"/>
          </p:nvPr>
        </p:nvSpPr>
        <p:spPr>
          <a:xfrm>
            <a:off x="7620000" y="6305550"/>
            <a:ext cx="3860800" cy="476250"/>
          </a:xfrm>
          <a:prstGeom prst="rect">
            <a:avLst/>
          </a:prstGeom>
        </p:spPr>
        <p:txBody>
          <a:bodyPr/>
          <a:lstStyle/>
          <a:p>
            <a:endParaRPr lang="en-US"/>
          </a:p>
        </p:txBody>
      </p:sp>
      <p:sp>
        <p:nvSpPr>
          <p:cNvPr id="9" name="Slide Number Placeholder 8"/>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58931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nchor="ctr"/>
          <a:lstStyle/>
          <a:p>
            <a:r>
              <a:rPr kumimoji="0" lang="en-US"/>
              <a:t>Click to edit Master title style</a:t>
            </a:r>
          </a:p>
        </p:txBody>
      </p:sp>
      <p:sp>
        <p:nvSpPr>
          <p:cNvPr id="3" name="Date Placeholder 2"/>
          <p:cNvSpPr>
            <a:spLocks noGrp="1"/>
          </p:cNvSpPr>
          <p:nvPr>
            <p:ph type="dt" sz="half" idx="10"/>
          </p:nvPr>
        </p:nvSpPr>
        <p:spPr>
          <a:xfrm>
            <a:off x="4775200" y="6305550"/>
            <a:ext cx="2844800" cy="476250"/>
          </a:xfrm>
          <a:prstGeom prst="rect">
            <a:avLst/>
          </a:prstGeom>
        </p:spPr>
        <p:txBody>
          <a:bodyPr/>
          <a:lstStyle/>
          <a:p>
            <a:fld id="{5E98050E-AF67-4EC2-AB54-6E14E08E4A00}" type="datetime1">
              <a:rPr lang="en-US" smtClean="0"/>
              <a:t>3/23/2022</a:t>
            </a:fld>
            <a:endParaRPr lang="en-US"/>
          </a:p>
        </p:txBody>
      </p:sp>
      <p:sp>
        <p:nvSpPr>
          <p:cNvPr id="4" name="Footer Placeholder 3"/>
          <p:cNvSpPr>
            <a:spLocks noGrp="1"/>
          </p:cNvSpPr>
          <p:nvPr>
            <p:ph type="ftr" sz="quarter" idx="11"/>
          </p:nvPr>
        </p:nvSpPr>
        <p:spPr>
          <a:xfrm>
            <a:off x="7620000" y="6305550"/>
            <a:ext cx="3860800" cy="476250"/>
          </a:xfrm>
          <a:prstGeom prst="rect">
            <a:avLst/>
          </a:prstGeom>
        </p:spPr>
        <p:txBody>
          <a:bodyPr/>
          <a:lstStyle/>
          <a:p>
            <a:endParaRPr lang="en-US"/>
          </a:p>
        </p:txBody>
      </p:sp>
      <p:sp>
        <p:nvSpPr>
          <p:cNvPr id="5" name="Slide Number Placeholder 4"/>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65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75200" y="6305550"/>
            <a:ext cx="2844800" cy="476250"/>
          </a:xfrm>
          <a:prstGeom prst="rect">
            <a:avLst/>
          </a:prstGeom>
        </p:spPr>
        <p:txBody>
          <a:bodyPr/>
          <a:lstStyle/>
          <a:p>
            <a:fld id="{CD14D783-CD52-4B1C-BF5A-038ECE1CF490}" type="datetime1">
              <a:rPr lang="en-US" smtClean="0"/>
              <a:t>3/23/2022</a:t>
            </a:fld>
            <a:endParaRPr lang="en-US"/>
          </a:p>
        </p:txBody>
      </p:sp>
      <p:sp>
        <p:nvSpPr>
          <p:cNvPr id="3" name="Footer Placeholder 2"/>
          <p:cNvSpPr>
            <a:spLocks noGrp="1"/>
          </p:cNvSpPr>
          <p:nvPr>
            <p:ph type="ftr" sz="quarter" idx="11"/>
          </p:nvPr>
        </p:nvSpPr>
        <p:spPr>
          <a:xfrm>
            <a:off x="7620000" y="6305550"/>
            <a:ext cx="3860800" cy="476250"/>
          </a:xfrm>
          <a:prstGeom prst="rect">
            <a:avLst/>
          </a:prstGeom>
        </p:spPr>
        <p:txBody>
          <a:bodyPr/>
          <a:lstStyle/>
          <a:p>
            <a:endParaRPr lang="en-US"/>
          </a:p>
        </p:txBody>
      </p:sp>
      <p:sp>
        <p:nvSpPr>
          <p:cNvPr id="4" name="Slide Number Placeholder 3"/>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9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prstGeom prst="rect">
            <a:avLst/>
          </a:prstGeo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609600" y="1406964"/>
            <a:ext cx="508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1"/>
            <a:ext cx="108712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005CA02A-594F-46ED-A0C2-DE599B6E52DE}" type="datetime1">
              <a:rPr lang="en-US" smtClean="0"/>
              <a:t>3/23/2022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endParaRPr lang="en-US"/>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54254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a:prstGeom prst="rect">
            <a:avLst/>
          </a:prstGeo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08B6A6AB-C691-41A3-B2F1-0EE2DBBFDAB8}" type="datetime1">
              <a:rPr lang="en-US" smtClean="0"/>
              <a:t>3/23/2022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endParaRPr lang="en-US"/>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Flowchart: Process 9"/>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extLst>
      <p:ext uri="{BB962C8B-B14F-4D97-AF65-F5344CB8AC3E}">
        <p14:creationId xmlns:p14="http://schemas.microsoft.com/office/powerpoint/2010/main" val="363675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Vertical Text Placeholder 2"/>
          <p:cNvSpPr>
            <a:spLocks noGrp="1"/>
          </p:cNvSpPr>
          <p:nvPr>
            <p:ph type="body" orient="vert" idx="1"/>
          </p:nvPr>
        </p:nvSpPr>
        <p:spPr>
          <a:xfrm>
            <a:off x="1914144" y="1447800"/>
            <a:ext cx="9997440" cy="4800600"/>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7133BD94-17D4-4DEF-B844-67D6BA237612}" type="datetime1">
              <a:rPr lang="en-US" smtClean="0"/>
              <a:t>3/23/2022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endParaRPr lang="en-US"/>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9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a:prstGeom prst="rect">
            <a:avLst/>
          </a:prstGeo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EA344295-BCB3-4C96-B3CE-F668F72C39DB}" type="datetime1">
              <a:rPr lang="en-US" smtClean="0"/>
              <a:t>3/23/2022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endParaRPr lang="en-US"/>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9435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2"/>
      </p:bgRef>
    </p:bg>
    <p:spTree>
      <p:nvGrpSpPr>
        <p:cNvPr id="1" name=""/>
        <p:cNvGrpSpPr/>
        <p:nvPr/>
      </p:nvGrpSpPr>
      <p:grpSpPr>
        <a:xfrm>
          <a:off x="0" y="0"/>
          <a:ext cx="0" cy="0"/>
          <a:chOff x="0" y="0"/>
          <a:chExt cx="0" cy="0"/>
        </a:xfrm>
      </p:grpSpPr>
      <p:grpSp>
        <p:nvGrpSpPr>
          <p:cNvPr id="6" name="Group 5"/>
          <p:cNvGrpSpPr/>
          <p:nvPr/>
        </p:nvGrpSpPr>
        <p:grpSpPr>
          <a:xfrm>
            <a:off x="7148" y="-54"/>
            <a:ext cx="12188952" cy="6858054"/>
            <a:chOff x="7148" y="-54"/>
            <a:chExt cx="12188952" cy="6858054"/>
          </a:xfrm>
        </p:grpSpPr>
        <p:sp>
          <p:nvSpPr>
            <p:cNvPr id="4" name="Rectangle 3"/>
            <p:cNvSpPr/>
            <p:nvPr/>
          </p:nvSpPr>
          <p:spPr>
            <a:xfrm>
              <a:off x="7148"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bwMode="invGray">
            <a:xfrm>
              <a:off x="1473566" y="-54"/>
              <a:ext cx="96070" cy="6858054"/>
            </a:xfrm>
            <a:prstGeom prst="rect">
              <a:avLst/>
            </a:prstGeom>
            <a:solidFill>
              <a:schemeClr val="bg2">
                <a:lumMod val="10000"/>
              </a:schemeClr>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48" y="0"/>
              <a:ext cx="1495425" cy="6858000"/>
            </a:xfrm>
            <a:prstGeom prst="rect">
              <a:avLst/>
            </a:prstGeom>
          </p:spPr>
        </p:pic>
      </p:grpSp>
      <p:sp>
        <p:nvSpPr>
          <p:cNvPr id="16"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endParaRPr kumimoji="0" lang="en-US" dirty="0"/>
          </a:p>
        </p:txBody>
      </p:sp>
      <p:sp>
        <p:nvSpPr>
          <p:cNvPr id="17"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8"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200">
                <a:solidFill>
                  <a:schemeClr val="tx2"/>
                </a:solidFill>
              </a:defRPr>
            </a:lvl1pPr>
            <a:extLst/>
          </a:lstStyle>
          <a:p>
            <a:fld id="{B0296519-5417-4396-BF15-D5B0A34355E5}" type="datetime1">
              <a:rPr lang="en-US" smtClean="0"/>
              <a:t>3/23/2022</a:t>
            </a:fld>
            <a:endParaRPr lang="en-US"/>
          </a:p>
        </p:txBody>
      </p:sp>
      <p:sp>
        <p:nvSpPr>
          <p:cNvPr id="19"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200">
                <a:solidFill>
                  <a:schemeClr val="tx2"/>
                </a:solidFill>
                <a:effectLst/>
              </a:defRPr>
            </a:lvl1pPr>
            <a:extLst/>
          </a:lstStyle>
          <a:p>
            <a:endParaRPr lang="en-US"/>
          </a:p>
        </p:txBody>
      </p:sp>
      <p:sp>
        <p:nvSpPr>
          <p:cNvPr id="20"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200">
                <a:solidFill>
                  <a:schemeClr val="tx2"/>
                </a:solidFill>
                <a:effectLst/>
              </a:defRPr>
            </a:lvl1pPr>
            <a:extLst/>
          </a:lstStyle>
          <a:p>
            <a:fld id="{401CF334-2D5C-4859-84A6-CA7E6E43FAEB}" type="slidenum">
              <a:rPr lang="en-US" smtClean="0"/>
              <a:pPr/>
              <a:t>‹#›</a:t>
            </a:fld>
            <a:endParaRPr lang="en-US"/>
          </a:p>
        </p:txBody>
      </p:sp>
    </p:spTree>
    <p:extLst>
      <p:ext uri="{BB962C8B-B14F-4D97-AF65-F5344CB8AC3E}">
        <p14:creationId xmlns:p14="http://schemas.microsoft.com/office/powerpoint/2010/main" val="1260038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300" b="1" kern="1200">
          <a:solidFill>
            <a:schemeClr val="accent2"/>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2"/>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2"/>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2"/>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2"/>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2"/>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7512" userDrawn="1">
          <p15:clr>
            <a:srgbClr val="F26B43"/>
          </p15:clr>
        </p15:guide>
        <p15:guide id="3" pos="1176" userDrawn="1">
          <p15:clr>
            <a:srgbClr val="F26B43"/>
          </p15:clr>
        </p15:guide>
        <p15:guide id="4" orient="horz" pos="3936" userDrawn="1">
          <p15:clr>
            <a:srgbClr val="F26B43"/>
          </p15:clr>
        </p15:guide>
        <p15:guide id="5" orient="horz" pos="888" userDrawn="1">
          <p15:clr>
            <a:srgbClr val="F26B43"/>
          </p15:clr>
        </p15:guide>
        <p15:guide id="6" orient="horz" pos="16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theguardian.com/society/2014/jan/25/internet-tallulah-wilson-websites-teenage-suicides"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dirty="0"/>
          </a:p>
        </p:txBody>
      </p:sp>
      <p:sp>
        <p:nvSpPr>
          <p:cNvPr id="2" name="Title 1"/>
          <p:cNvSpPr>
            <a:spLocks noGrp="1"/>
          </p:cNvSpPr>
          <p:nvPr>
            <p:ph type="ctrTitle"/>
          </p:nvPr>
        </p:nvSpPr>
        <p:spPr/>
        <p:txBody>
          <a:bodyPr>
            <a:normAutofit/>
          </a:bodyPr>
          <a:lstStyle/>
          <a:p>
            <a:r>
              <a:rPr lang="en-US" dirty="0"/>
              <a:t>Media influences on eating </a:t>
            </a:r>
            <a:r>
              <a:rPr lang="en-US" dirty="0" err="1"/>
              <a:t>behaviour</a:t>
            </a:r>
            <a:endParaRPr lang="en-US" dirty="0"/>
          </a:p>
        </p:txBody>
      </p:sp>
    </p:spTree>
    <p:extLst>
      <p:ext uri="{BB962C8B-B14F-4D97-AF65-F5344CB8AC3E}">
        <p14:creationId xmlns:p14="http://schemas.microsoft.com/office/powerpoint/2010/main" val="263390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8381" y="651219"/>
            <a:ext cx="8229600" cy="5687625"/>
          </a:xfrm>
          <a:solidFill>
            <a:srgbClr val="CCCCFF"/>
          </a:solidFill>
          <a:ln>
            <a:solidFill>
              <a:schemeClr val="tx2">
                <a:lumMod val="75000"/>
              </a:schemeClr>
            </a:solidFill>
          </a:ln>
        </p:spPr>
        <p:txBody>
          <a:bodyPr>
            <a:normAutofit fontScale="70000" lnSpcReduction="20000"/>
          </a:bodyPr>
          <a:lstStyle/>
          <a:p>
            <a:pPr marL="82296" indent="0">
              <a:buNone/>
            </a:pPr>
            <a:endParaRPr lang="en-GB" dirty="0">
              <a:solidFill>
                <a:schemeClr val="tx1"/>
              </a:solidFill>
            </a:endParaRPr>
          </a:p>
          <a:p>
            <a:r>
              <a:rPr lang="en-GB" dirty="0">
                <a:solidFill>
                  <a:schemeClr val="tx1"/>
                </a:solidFill>
              </a:rPr>
              <a:t>Around 98% of us watch TV and access it 3-4 hours per day.</a:t>
            </a:r>
          </a:p>
          <a:p>
            <a:endParaRPr lang="en-GB" dirty="0">
              <a:solidFill>
                <a:schemeClr val="tx1"/>
              </a:solidFill>
            </a:endParaRPr>
          </a:p>
          <a:p>
            <a:r>
              <a:rPr lang="en-GB" dirty="0">
                <a:solidFill>
                  <a:schemeClr val="tx1"/>
                </a:solidFill>
              </a:rPr>
              <a:t>By the end of the last century over 60% of men and 50% of women read a newspaper each day and nearly half of all girls, from the age of 7 read a girls magazine each week. </a:t>
            </a:r>
          </a:p>
          <a:p>
            <a:pPr marL="82296" indent="0">
              <a:buNone/>
            </a:pPr>
            <a:endParaRPr lang="en-GB" dirty="0">
              <a:solidFill>
                <a:schemeClr val="tx1"/>
              </a:solidFill>
            </a:endParaRPr>
          </a:p>
          <a:p>
            <a:r>
              <a:rPr lang="en-GB" dirty="0">
                <a:solidFill>
                  <a:schemeClr val="tx1"/>
                </a:solidFill>
              </a:rPr>
              <a:t>In addition, people interact with a wide variety of other media such as music cd’s or videos, and communications via personal computers.</a:t>
            </a:r>
          </a:p>
          <a:p>
            <a:pPr marL="82296" indent="0">
              <a:buNone/>
            </a:pPr>
            <a:endParaRPr lang="en-GB" dirty="0">
              <a:solidFill>
                <a:schemeClr val="tx1"/>
              </a:solidFill>
            </a:endParaRPr>
          </a:p>
          <a:p>
            <a:r>
              <a:rPr lang="en-GB" dirty="0">
                <a:solidFill>
                  <a:schemeClr val="tx1"/>
                </a:solidFill>
              </a:rPr>
              <a:t>Add this to the increasing use of social media…</a:t>
            </a:r>
          </a:p>
          <a:p>
            <a:pPr marL="82296" indent="0">
              <a:buNone/>
            </a:pPr>
            <a:endParaRPr lang="en-GB" dirty="0">
              <a:solidFill>
                <a:schemeClr val="tx1"/>
              </a:solidFill>
            </a:endParaRPr>
          </a:p>
          <a:p>
            <a:r>
              <a:rPr lang="en-GB" dirty="0">
                <a:solidFill>
                  <a:schemeClr val="tx1"/>
                </a:solidFill>
              </a:rPr>
              <a:t>The media seek to inform us, persuade us, entertain us, and change us. Governments also engage the public via the media to make ideas and values desirable</a:t>
            </a:r>
            <a:r>
              <a:rPr lang="en-GB" dirty="0"/>
              <a:t>.</a:t>
            </a:r>
          </a:p>
          <a:p>
            <a:endParaRPr lang="en-GB" dirty="0"/>
          </a:p>
        </p:txBody>
      </p:sp>
    </p:spTree>
    <p:extLst>
      <p:ext uri="{BB962C8B-B14F-4D97-AF65-F5344CB8AC3E}">
        <p14:creationId xmlns:p14="http://schemas.microsoft.com/office/powerpoint/2010/main" val="2738070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53950" y="640567"/>
            <a:ext cx="8938727" cy="5793507"/>
          </a:xfrm>
          <a:solidFill>
            <a:schemeClr val="accent1">
              <a:lumMod val="60000"/>
              <a:lumOff val="40000"/>
            </a:schemeClr>
          </a:solidFill>
          <a:ln>
            <a:solidFill>
              <a:schemeClr val="tx2">
                <a:lumMod val="75000"/>
              </a:schemeClr>
            </a:solidFill>
          </a:ln>
        </p:spPr>
        <p:txBody>
          <a:bodyPr>
            <a:normAutofit lnSpcReduction="10000"/>
          </a:bodyPr>
          <a:lstStyle/>
          <a:p>
            <a:r>
              <a:rPr lang="en-GB" sz="2400" dirty="0">
                <a:solidFill>
                  <a:schemeClr val="tx1"/>
                </a:solidFill>
              </a:rPr>
              <a:t>Before the Second World War, it was believed that the media “injects” values and morals into society. However, social research in the 1960s showed that the audience is not a passive receiver of moral values. </a:t>
            </a:r>
          </a:p>
          <a:p>
            <a:endParaRPr lang="en-GB" sz="2400" dirty="0">
              <a:solidFill>
                <a:schemeClr val="tx1"/>
              </a:solidFill>
            </a:endParaRPr>
          </a:p>
          <a:p>
            <a:r>
              <a:rPr lang="en-GB" sz="2400" dirty="0">
                <a:solidFill>
                  <a:schemeClr val="tx1"/>
                </a:solidFill>
              </a:rPr>
              <a:t>Society is constructed of many different subcultures, classified by factors such as race, social class, political outlook, adhesion to value systems such as ”vegetarianism” or  types of lifestyles. </a:t>
            </a:r>
          </a:p>
          <a:p>
            <a:pPr marL="82296" indent="0">
              <a:buNone/>
            </a:pPr>
            <a:endParaRPr lang="en-GB" sz="2400" dirty="0">
              <a:solidFill>
                <a:schemeClr val="tx1"/>
              </a:solidFill>
            </a:endParaRPr>
          </a:p>
          <a:p>
            <a:r>
              <a:rPr lang="en-GB" sz="2400" dirty="0">
                <a:solidFill>
                  <a:schemeClr val="tx1"/>
                </a:solidFill>
              </a:rPr>
              <a:t>There have been many debates about the influence of the media and social behaviour, for example sexual morality or violence. We recognise, as a result of these debates, that the interaction between a media message and an audience response is complex and </a:t>
            </a:r>
            <a:r>
              <a:rPr lang="en-GB" sz="2400" b="1" dirty="0">
                <a:solidFill>
                  <a:schemeClr val="tx1"/>
                </a:solidFill>
              </a:rPr>
              <a:t>audience dependent</a:t>
            </a:r>
            <a:r>
              <a:rPr lang="en-GB" sz="2400" dirty="0">
                <a:solidFill>
                  <a:schemeClr val="tx1"/>
                </a:solidFill>
              </a:rPr>
              <a:t>.</a:t>
            </a:r>
          </a:p>
        </p:txBody>
      </p:sp>
    </p:spTree>
    <p:extLst>
      <p:ext uri="{BB962C8B-B14F-4D97-AF65-F5344CB8AC3E}">
        <p14:creationId xmlns:p14="http://schemas.microsoft.com/office/powerpoint/2010/main" val="183988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84579" y="279918"/>
            <a:ext cx="8733454" cy="2308324"/>
          </a:xfrm>
          <a:prstGeom prst="rect">
            <a:avLst/>
          </a:prstGeom>
          <a:solidFill>
            <a:schemeClr val="accent6">
              <a:lumMod val="60000"/>
              <a:lumOff val="40000"/>
            </a:schemeClr>
          </a:solidFill>
          <a:ln w="12700">
            <a:solidFill>
              <a:schemeClr val="accent1">
                <a:lumMod val="50000"/>
              </a:schemeClr>
            </a:solidFill>
          </a:ln>
        </p:spPr>
        <p:txBody>
          <a:bodyPr wrap="square" rtlCol="0">
            <a:spAutoFit/>
          </a:bodyPr>
          <a:lstStyle/>
          <a:p>
            <a:pPr algn="ctr"/>
            <a:r>
              <a:rPr lang="en-GB" sz="2400"/>
              <a:t>All research into the media must take into account the different levels of attention, and interpretation of individuals with different motivations, personalities, immediate situations and socio-cultural contexts who bring different information processing strategies to the task.</a:t>
            </a:r>
            <a:endParaRPr lang="en-GB" sz="2400" dirty="0"/>
          </a:p>
        </p:txBody>
      </p:sp>
      <p:sp>
        <p:nvSpPr>
          <p:cNvPr id="5" name="TextBox 4"/>
          <p:cNvSpPr txBox="1"/>
          <p:nvPr/>
        </p:nvSpPr>
        <p:spPr>
          <a:xfrm>
            <a:off x="1819469" y="2801902"/>
            <a:ext cx="6148874" cy="1938992"/>
          </a:xfrm>
          <a:prstGeom prst="rect">
            <a:avLst/>
          </a:prstGeom>
          <a:solidFill>
            <a:srgbClr val="FFCCFF"/>
          </a:solidFill>
          <a:ln>
            <a:solidFill>
              <a:schemeClr val="accent1">
                <a:lumMod val="50000"/>
              </a:schemeClr>
            </a:solidFill>
          </a:ln>
        </p:spPr>
        <p:txBody>
          <a:bodyPr wrap="square" rtlCol="0">
            <a:spAutoFit/>
          </a:bodyPr>
          <a:lstStyle/>
          <a:p>
            <a:r>
              <a:rPr lang="en-GB" sz="2400" dirty="0"/>
              <a:t>The latest “POSTMODERN” thinking on the role of media is that it provides learning that is </a:t>
            </a:r>
            <a:r>
              <a:rPr lang="en-GB" sz="2400" b="1" dirty="0"/>
              <a:t>incidental</a:t>
            </a:r>
            <a:r>
              <a:rPr lang="en-GB" sz="2400" dirty="0"/>
              <a:t> rather than direct, and it is a significant part of the </a:t>
            </a:r>
            <a:r>
              <a:rPr lang="en-GB" sz="2400" b="1" dirty="0"/>
              <a:t>acculturation </a:t>
            </a:r>
            <a:r>
              <a:rPr lang="en-GB" sz="2400" dirty="0"/>
              <a:t>process.</a:t>
            </a:r>
          </a:p>
        </p:txBody>
      </p:sp>
      <p:sp>
        <p:nvSpPr>
          <p:cNvPr id="6" name="TextBox 5"/>
          <p:cNvSpPr txBox="1"/>
          <p:nvPr/>
        </p:nvSpPr>
        <p:spPr>
          <a:xfrm>
            <a:off x="5324669" y="4385388"/>
            <a:ext cx="6727372" cy="2308324"/>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We accuse the media, of glorifying the culture of thinness, of causing an epidemic of eating distress, especially among young women. The media denies culpability, or at least responsibility for doing anything about it.</a:t>
            </a:r>
          </a:p>
        </p:txBody>
      </p:sp>
    </p:spTree>
    <p:extLst>
      <p:ext uri="{BB962C8B-B14F-4D97-AF65-F5344CB8AC3E}">
        <p14:creationId xmlns:p14="http://schemas.microsoft.com/office/powerpoint/2010/main" val="1940248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703512" y="237316"/>
            <a:ext cx="10409853" cy="1143000"/>
          </a:xfrm>
          <a:solidFill>
            <a:srgbClr val="CCECFF"/>
          </a:solidFill>
          <a:ln>
            <a:solidFill>
              <a:schemeClr val="accent1">
                <a:lumMod val="50000"/>
              </a:schemeClr>
            </a:solidFill>
          </a:ln>
        </p:spPr>
        <p:txBody>
          <a:bodyPr>
            <a:normAutofit fontScale="90000"/>
          </a:bodyPr>
          <a:lstStyle/>
          <a:p>
            <a:r>
              <a:rPr lang="en-GB" dirty="0"/>
              <a:t>Is our obsession with size zero damaging health? </a:t>
            </a:r>
          </a:p>
        </p:txBody>
      </p:sp>
      <p:sp>
        <p:nvSpPr>
          <p:cNvPr id="4" name="TextBox 3"/>
          <p:cNvSpPr txBox="1"/>
          <p:nvPr/>
        </p:nvSpPr>
        <p:spPr>
          <a:xfrm>
            <a:off x="1703513" y="1495818"/>
            <a:ext cx="7300528" cy="4093428"/>
          </a:xfrm>
          <a:prstGeom prst="rect">
            <a:avLst/>
          </a:prstGeom>
          <a:solidFill>
            <a:srgbClr val="CCCCFF"/>
          </a:solidFill>
          <a:ln>
            <a:solidFill>
              <a:schemeClr val="accent1">
                <a:lumMod val="50000"/>
              </a:schemeClr>
            </a:solidFill>
          </a:ln>
        </p:spPr>
        <p:txBody>
          <a:bodyPr wrap="square" rtlCol="0">
            <a:spAutoFit/>
          </a:bodyPr>
          <a:lstStyle/>
          <a:p>
            <a:r>
              <a:rPr lang="en-GB" sz="2000" dirty="0"/>
              <a:t>Over decades our ideal body shape and size has changed from the voluptuous screen goddesses such as Jayne Mansfield, Marilyn Monroe, Bridget Bardot and Ursula </a:t>
            </a:r>
            <a:r>
              <a:rPr lang="en-GB" sz="2000" dirty="0" err="1"/>
              <a:t>Andress</a:t>
            </a:r>
            <a:r>
              <a:rPr lang="en-GB" sz="2000" dirty="0"/>
              <a:t> to the size zero celebrities of today. </a:t>
            </a:r>
          </a:p>
          <a:p>
            <a:r>
              <a:rPr lang="en-GB" sz="2000" dirty="0"/>
              <a:t>If you look back to the 1940s and 50s the average dress size was a 12-14. </a:t>
            </a:r>
          </a:p>
          <a:p>
            <a:r>
              <a:rPr lang="en-GB" sz="2000" dirty="0"/>
              <a:t>Now, in 2010, the ideal shapes of our screen icons have changed in a very worrying way towards size 8 and 00`s of Victoria Beckham, Kate Moss, Paris Hilton, Madonna and Cheryl Cole.</a:t>
            </a:r>
          </a:p>
          <a:p>
            <a:r>
              <a:rPr lang="en-GB" sz="2000" dirty="0"/>
              <a:t>However, living happily in our own body can be a challenge. For many women it is a constant source of dissatisfaction and distress. </a:t>
            </a:r>
          </a:p>
        </p:txBody>
      </p:sp>
      <p:pic>
        <p:nvPicPr>
          <p:cNvPr id="3" name="Picture 2"/>
          <p:cNvPicPr>
            <a:picLocks noChangeAspect="1"/>
          </p:cNvPicPr>
          <p:nvPr/>
        </p:nvPicPr>
        <p:blipFill>
          <a:blip r:embed="rId2"/>
          <a:stretch>
            <a:fillRect/>
          </a:stretch>
        </p:blipFill>
        <p:spPr>
          <a:xfrm>
            <a:off x="9097347" y="3083891"/>
            <a:ext cx="2793935" cy="3457840"/>
          </a:xfrm>
          <a:prstGeom prst="rect">
            <a:avLst/>
          </a:prstGeom>
        </p:spPr>
      </p:pic>
    </p:spTree>
    <p:extLst>
      <p:ext uri="{BB962C8B-B14F-4D97-AF65-F5344CB8AC3E}">
        <p14:creationId xmlns:p14="http://schemas.microsoft.com/office/powerpoint/2010/main" val="1230514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7738" y="312775"/>
            <a:ext cx="7791062" cy="5632311"/>
          </a:xfrm>
          <a:prstGeom prst="rect">
            <a:avLst/>
          </a:prstGeom>
          <a:solidFill>
            <a:srgbClr val="FFD5D5"/>
          </a:solidFill>
          <a:ln>
            <a:solidFill>
              <a:schemeClr val="accent1">
                <a:lumMod val="50000"/>
              </a:schemeClr>
            </a:solidFill>
          </a:ln>
        </p:spPr>
        <p:txBody>
          <a:bodyPr wrap="square" rtlCol="0">
            <a:spAutoFit/>
          </a:bodyPr>
          <a:lstStyle/>
          <a:p>
            <a:pPr marL="342900" indent="-342900">
              <a:buFont typeface="Arial" panose="020B0604020202020204" pitchFamily="34" charset="0"/>
              <a:buChar char="•"/>
            </a:pPr>
            <a:r>
              <a:rPr lang="en-GB" sz="2400" dirty="0"/>
              <a:t>In modern society the relentless promotion of the idealisation of thinness has put women of all ages under intense pressure to strive after the attainment of body perfection. </a:t>
            </a:r>
          </a:p>
          <a:p>
            <a:pPr marL="342900" indent="-342900">
              <a:buFont typeface="Arial" panose="020B0604020202020204" pitchFamily="34" charset="0"/>
              <a:buChar char="•"/>
            </a:pPr>
            <a:r>
              <a:rPr lang="en-GB" sz="2400" dirty="0"/>
              <a:t>In pursuit of the cultural myth of the 'thin ideal' they manipulate their body shape and an increasing array of cosmetic body modification procedures. </a:t>
            </a:r>
          </a:p>
          <a:p>
            <a:pPr marL="342900" indent="-342900">
              <a:buFont typeface="Arial" panose="020B0604020202020204" pitchFamily="34" charset="0"/>
              <a:buChar char="•"/>
            </a:pPr>
            <a:r>
              <a:rPr lang="en-GB" sz="2400" dirty="0"/>
              <a:t>Any childhood experience such as bullying, repeated harsh criticism or sexual abuse can damage growing self-esteem and increases a young person's vulnerability to developing an eating problem and use it as a way to boost their low self-worth and regain a sense of control over their lives. </a:t>
            </a:r>
          </a:p>
        </p:txBody>
      </p:sp>
      <p:pic>
        <p:nvPicPr>
          <p:cNvPr id="3" name="Picture 2"/>
          <p:cNvPicPr>
            <a:picLocks noChangeAspect="1"/>
          </p:cNvPicPr>
          <p:nvPr/>
        </p:nvPicPr>
        <p:blipFill>
          <a:blip r:embed="rId2"/>
          <a:stretch>
            <a:fillRect/>
          </a:stretch>
        </p:blipFill>
        <p:spPr>
          <a:xfrm>
            <a:off x="9881119" y="1888806"/>
            <a:ext cx="2134280" cy="3218914"/>
          </a:xfrm>
          <a:prstGeom prst="rect">
            <a:avLst/>
          </a:prstGeom>
          <a:ln>
            <a:solidFill>
              <a:schemeClr val="accent1">
                <a:lumMod val="50000"/>
              </a:schemeClr>
            </a:solidFill>
          </a:ln>
        </p:spPr>
      </p:pic>
    </p:spTree>
    <p:extLst>
      <p:ext uri="{BB962C8B-B14F-4D97-AF65-F5344CB8AC3E}">
        <p14:creationId xmlns:p14="http://schemas.microsoft.com/office/powerpoint/2010/main" val="1332009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35494" y="335903"/>
            <a:ext cx="10123713" cy="2308324"/>
          </a:xfrm>
          <a:prstGeom prst="rect">
            <a:avLst/>
          </a:prstGeom>
          <a:solidFill>
            <a:schemeClr val="accent2">
              <a:lumMod val="20000"/>
              <a:lumOff val="80000"/>
            </a:schemeClr>
          </a:solidFill>
          <a:ln>
            <a:solidFill>
              <a:schemeClr val="accent1">
                <a:lumMod val="50000"/>
              </a:schemeClr>
            </a:solidFill>
          </a:ln>
        </p:spPr>
        <p:txBody>
          <a:bodyPr wrap="square" rtlCol="0">
            <a:spAutoFit/>
          </a:bodyPr>
          <a:lstStyle/>
          <a:p>
            <a:r>
              <a:rPr lang="en-GB" sz="2400" dirty="0"/>
              <a:t>There is one aspect of media policy historically largely ignored because of over concern with thin images. This is the use of media to promote unhealthy eating attitudes which may be contributing to a national epidemic of obesity, which in itself will provoke damaging eating strategies as our ever expanding nation seeks to control its weight. </a:t>
            </a:r>
          </a:p>
        </p:txBody>
      </p:sp>
      <p:sp>
        <p:nvSpPr>
          <p:cNvPr id="3" name="TextBox 2"/>
          <p:cNvSpPr txBox="1"/>
          <p:nvPr/>
        </p:nvSpPr>
        <p:spPr>
          <a:xfrm>
            <a:off x="1735493" y="2780522"/>
            <a:ext cx="10123713" cy="1569660"/>
          </a:xfrm>
          <a:prstGeom prst="rect">
            <a:avLst/>
          </a:prstGeom>
          <a:solidFill>
            <a:srgbClr val="CCFFFF"/>
          </a:solidFill>
          <a:ln>
            <a:solidFill>
              <a:schemeClr val="accent1">
                <a:lumMod val="50000"/>
              </a:schemeClr>
            </a:solidFill>
          </a:ln>
        </p:spPr>
        <p:txBody>
          <a:bodyPr wrap="square" rtlCol="0">
            <a:spAutoFit/>
          </a:bodyPr>
          <a:lstStyle/>
          <a:p>
            <a:r>
              <a:rPr lang="en-GB" sz="2400" dirty="0"/>
              <a:t>An individual watching television for 2 hours per day will see over </a:t>
            </a:r>
            <a:r>
              <a:rPr lang="en-GB" sz="2400" b="1" dirty="0"/>
              <a:t>20,000 food advertisements </a:t>
            </a:r>
            <a:r>
              <a:rPr lang="en-GB" sz="2400" dirty="0"/>
              <a:t>in one year, most promoting foods high in sugar and fat, mainly urging us to eat for reasons that have little to do with survival. </a:t>
            </a:r>
          </a:p>
        </p:txBody>
      </p:sp>
      <p:sp>
        <p:nvSpPr>
          <p:cNvPr id="4" name="TextBox 3"/>
          <p:cNvSpPr txBox="1"/>
          <p:nvPr/>
        </p:nvSpPr>
        <p:spPr>
          <a:xfrm>
            <a:off x="1735494" y="4486477"/>
            <a:ext cx="10123712" cy="2308324"/>
          </a:xfrm>
          <a:prstGeom prst="rect">
            <a:avLst/>
          </a:prstGeom>
          <a:solidFill>
            <a:schemeClr val="accent6">
              <a:lumMod val="40000"/>
              <a:lumOff val="60000"/>
            </a:schemeClr>
          </a:solidFill>
          <a:ln>
            <a:solidFill>
              <a:schemeClr val="accent1">
                <a:lumMod val="50000"/>
              </a:schemeClr>
            </a:solidFill>
          </a:ln>
        </p:spPr>
        <p:txBody>
          <a:bodyPr wrap="square" rtlCol="0">
            <a:spAutoFit/>
          </a:bodyPr>
          <a:lstStyle/>
          <a:p>
            <a:r>
              <a:rPr lang="en-GB" sz="2400" dirty="0"/>
              <a:t>The problem is worse for our children. During child-friendly broadcasting hours, they are exposed to a continual stream of advertisements for sweets, chocolate, and sugar laden cereals. This aspect of media functioning supports the food industry in contributing to a significant effect on future problems with eating and with weight.</a:t>
            </a:r>
          </a:p>
        </p:txBody>
      </p:sp>
    </p:spTree>
    <p:extLst>
      <p:ext uri="{BB962C8B-B14F-4D97-AF65-F5344CB8AC3E}">
        <p14:creationId xmlns:p14="http://schemas.microsoft.com/office/powerpoint/2010/main" val="2608371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3445" y="457200"/>
            <a:ext cx="5131837" cy="3785652"/>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sz="2400" dirty="0"/>
              <a:t>By Clinical standards, one half of women in US and UK are classed as overweight. However, many women in the media are getting increasingly thinner, which does not represent the general public. </a:t>
            </a:r>
          </a:p>
          <a:p>
            <a:r>
              <a:rPr lang="en-GB" sz="2400" dirty="0"/>
              <a:t>These conflicting trends lead to body dissatisfaction, particularly in the late teens and adolescence.</a:t>
            </a:r>
          </a:p>
        </p:txBody>
      </p:sp>
      <p:sp>
        <p:nvSpPr>
          <p:cNvPr id="3" name="TextBox 2"/>
          <p:cNvSpPr txBox="1"/>
          <p:nvPr/>
        </p:nvSpPr>
        <p:spPr>
          <a:xfrm>
            <a:off x="6183087" y="4665307"/>
            <a:ext cx="5825412" cy="1938992"/>
          </a:xfrm>
          <a:prstGeom prst="rect">
            <a:avLst/>
          </a:prstGeom>
          <a:solidFill>
            <a:schemeClr val="tx2">
              <a:lumMod val="20000"/>
              <a:lumOff val="80000"/>
            </a:schemeClr>
          </a:solidFill>
          <a:ln>
            <a:solidFill>
              <a:schemeClr val="accent1">
                <a:lumMod val="50000"/>
              </a:schemeClr>
            </a:solidFill>
          </a:ln>
        </p:spPr>
        <p:txBody>
          <a:bodyPr wrap="square" rtlCol="0">
            <a:spAutoFit/>
          </a:bodyPr>
          <a:lstStyle/>
          <a:p>
            <a:r>
              <a:rPr lang="en-GB" sz="2400" dirty="0"/>
              <a:t>Additionally, </a:t>
            </a:r>
            <a:r>
              <a:rPr lang="en-GB" sz="2400" dirty="0" err="1"/>
              <a:t>mens</a:t>
            </a:r>
            <a:r>
              <a:rPr lang="en-GB" sz="2400" dirty="0"/>
              <a:t>/lads messages also reflect changing trends, with the result being that men are becoming as objectified as women have been (Taylor; 2006). </a:t>
            </a:r>
          </a:p>
        </p:txBody>
      </p:sp>
      <p:pic>
        <p:nvPicPr>
          <p:cNvPr id="4" name="Picture 3"/>
          <p:cNvPicPr>
            <a:picLocks noChangeAspect="1"/>
          </p:cNvPicPr>
          <p:nvPr/>
        </p:nvPicPr>
        <p:blipFill>
          <a:blip r:embed="rId2"/>
          <a:stretch>
            <a:fillRect/>
          </a:stretch>
        </p:blipFill>
        <p:spPr>
          <a:xfrm>
            <a:off x="4192360" y="3921675"/>
            <a:ext cx="1847850" cy="2466975"/>
          </a:xfrm>
          <a:prstGeom prst="rect">
            <a:avLst/>
          </a:prstGeom>
          <a:ln>
            <a:solidFill>
              <a:schemeClr val="accent1">
                <a:lumMod val="50000"/>
              </a:schemeClr>
            </a:solidFill>
          </a:ln>
        </p:spPr>
      </p:pic>
      <p:pic>
        <p:nvPicPr>
          <p:cNvPr id="5" name="Picture 4"/>
          <p:cNvPicPr>
            <a:picLocks noChangeAspect="1"/>
          </p:cNvPicPr>
          <p:nvPr/>
        </p:nvPicPr>
        <p:blipFill>
          <a:blip r:embed="rId3"/>
          <a:stretch>
            <a:fillRect/>
          </a:stretch>
        </p:blipFill>
        <p:spPr>
          <a:xfrm>
            <a:off x="8736368" y="588318"/>
            <a:ext cx="2366089" cy="3523415"/>
          </a:xfrm>
          <a:prstGeom prst="rect">
            <a:avLst/>
          </a:prstGeom>
          <a:ln>
            <a:solidFill>
              <a:schemeClr val="accent1">
                <a:lumMod val="50000"/>
              </a:schemeClr>
            </a:solidFill>
          </a:ln>
        </p:spPr>
      </p:pic>
    </p:spTree>
    <p:extLst>
      <p:ext uri="{BB962C8B-B14F-4D97-AF65-F5344CB8AC3E}">
        <p14:creationId xmlns:p14="http://schemas.microsoft.com/office/powerpoint/2010/main" val="146405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normAutofit lnSpcReduction="10000"/>
          </a:bodyPr>
          <a:lstStyle/>
          <a:p>
            <a:pPr lvl="0"/>
            <a:r>
              <a:rPr lang="en-US" dirty="0">
                <a:solidFill>
                  <a:schemeClr val="tx1"/>
                </a:solidFill>
              </a:rPr>
              <a:t>WHO identified a global obesity epidemic in the early 1990`s (WHO, 2012).</a:t>
            </a:r>
          </a:p>
          <a:p>
            <a:pPr lvl="0"/>
            <a:r>
              <a:rPr lang="en-US" dirty="0">
                <a:solidFill>
                  <a:schemeClr val="tx1"/>
                </a:solidFill>
              </a:rPr>
              <a:t>Whilst this was originally believed to only affect developed countries, it is now recognized that it is a worldwide problem.</a:t>
            </a:r>
          </a:p>
          <a:p>
            <a:pPr lvl="0"/>
            <a:r>
              <a:rPr lang="en-US" dirty="0">
                <a:solidFill>
                  <a:schemeClr val="tx1"/>
                </a:solidFill>
              </a:rPr>
              <a:t>Rates of obesity have doubled between 1980 and 2008, with 26% of adults and 16% of children in the UK being classed as obese.</a:t>
            </a:r>
          </a:p>
          <a:p>
            <a:pPr lvl="0"/>
            <a:r>
              <a:rPr lang="en-US" dirty="0">
                <a:solidFill>
                  <a:schemeClr val="tx1"/>
                </a:solidFill>
              </a:rPr>
              <a:t>In USA 35.7% of adults and 16.9% of children are obese. </a:t>
            </a:r>
          </a:p>
        </p:txBody>
      </p:sp>
      <p:sp>
        <p:nvSpPr>
          <p:cNvPr id="13" name="Title 12"/>
          <p:cNvSpPr>
            <a:spLocks noGrp="1"/>
          </p:cNvSpPr>
          <p:nvPr>
            <p:ph type="title"/>
          </p:nvPr>
        </p:nvSpPr>
        <p:spPr/>
        <p:txBody>
          <a:bodyPr/>
          <a:lstStyle/>
          <a:p>
            <a:r>
              <a:rPr lang="en-US" dirty="0"/>
              <a:t>Obesity: </a:t>
            </a:r>
          </a:p>
        </p:txBody>
      </p:sp>
    </p:spTree>
    <p:extLst>
      <p:ext uri="{BB962C8B-B14F-4D97-AF65-F5344CB8AC3E}">
        <p14:creationId xmlns:p14="http://schemas.microsoft.com/office/powerpoint/2010/main" val="98860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sz="half" idx="2"/>
          </p:nvPr>
        </p:nvSpPr>
        <p:spPr/>
        <p:txBody>
          <a:bodyPr/>
          <a:lstStyle/>
          <a:p>
            <a:r>
              <a:rPr lang="en-US" dirty="0">
                <a:solidFill>
                  <a:schemeClr val="tx1"/>
                </a:solidFill>
              </a:rPr>
              <a:t>One in four in China are obese</a:t>
            </a:r>
          </a:p>
          <a:p>
            <a:r>
              <a:rPr lang="en-US" dirty="0">
                <a:solidFill>
                  <a:schemeClr val="tx1"/>
                </a:solidFill>
              </a:rPr>
              <a:t>In India there is a dual challenge</a:t>
            </a:r>
          </a:p>
          <a:p>
            <a:r>
              <a:rPr lang="en-US" dirty="0">
                <a:solidFill>
                  <a:schemeClr val="tx1"/>
                </a:solidFill>
              </a:rPr>
              <a:t>In Mexico due to poor tap water</a:t>
            </a:r>
          </a:p>
          <a:p>
            <a:r>
              <a:rPr lang="en-US" dirty="0">
                <a:solidFill>
                  <a:schemeClr val="tx1"/>
                </a:solidFill>
              </a:rPr>
              <a:t>In the Middle East due to the overeating habits of the Bedouins</a:t>
            </a:r>
          </a:p>
        </p:txBody>
      </p:sp>
      <p:graphicFrame>
        <p:nvGraphicFramePr>
          <p:cNvPr id="4" name="Content Placeholder 3" title="Table sample"/>
          <p:cNvGraphicFramePr>
            <a:graphicFrameLocks noGrp="1"/>
          </p:cNvGraphicFramePr>
          <p:nvPr>
            <p:ph sz="half" idx="1"/>
            <p:extLst>
              <p:ext uri="{D42A27DB-BD31-4B8C-83A1-F6EECF244321}">
                <p14:modId xmlns:p14="http://schemas.microsoft.com/office/powerpoint/2010/main" val="624886530"/>
              </p:ext>
            </p:extLst>
          </p:nvPr>
        </p:nvGraphicFramePr>
        <p:xfrm>
          <a:off x="1914525" y="1524000"/>
          <a:ext cx="4876800" cy="2082800"/>
        </p:xfrm>
        <a:graphic>
          <a:graphicData uri="http://schemas.openxmlformats.org/drawingml/2006/table">
            <a:tbl>
              <a:tblPr firstRow="1" bandRow="1">
                <a:tableStyleId>{F5AB1C69-6EDB-4FF4-983F-18BD219EF322}</a:tableStyleId>
              </a:tblPr>
              <a:tblGrid>
                <a:gridCol w="1625600">
                  <a:extLst>
                    <a:ext uri="{9D8B030D-6E8A-4147-A177-3AD203B41FA5}">
                      <a16:colId xmlns:a16="http://schemas.microsoft.com/office/drawing/2014/main" val="20000"/>
                    </a:ext>
                  </a:extLst>
                </a:gridCol>
                <a:gridCol w="1625600">
                  <a:extLst>
                    <a:ext uri="{9D8B030D-6E8A-4147-A177-3AD203B41FA5}">
                      <a16:colId xmlns:a16="http://schemas.microsoft.com/office/drawing/2014/main" val="20001"/>
                    </a:ext>
                  </a:extLst>
                </a:gridCol>
                <a:gridCol w="1625600">
                  <a:extLst>
                    <a:ext uri="{9D8B030D-6E8A-4147-A177-3AD203B41FA5}">
                      <a16:colId xmlns:a16="http://schemas.microsoft.com/office/drawing/2014/main" val="20002"/>
                    </a:ext>
                  </a:extLst>
                </a:gridCol>
              </a:tblGrid>
              <a:tr h="520700">
                <a:tc>
                  <a:txBody>
                    <a:bodyPr/>
                    <a:lstStyle/>
                    <a:p>
                      <a:endParaRPr lang="en-US" dirty="0"/>
                    </a:p>
                  </a:txBody>
                  <a:tcPr marL="93417" marR="93417" anchor="ctr"/>
                </a:tc>
                <a:tc>
                  <a:txBody>
                    <a:bodyPr/>
                    <a:lstStyle/>
                    <a:p>
                      <a:pPr algn="ctr"/>
                      <a:r>
                        <a:rPr lang="en-US" dirty="0"/>
                        <a:t>Adults </a:t>
                      </a:r>
                    </a:p>
                  </a:txBody>
                  <a:tcPr marL="93417" marR="93417" anchor="ctr"/>
                </a:tc>
                <a:tc>
                  <a:txBody>
                    <a:bodyPr/>
                    <a:lstStyle/>
                    <a:p>
                      <a:pPr algn="ctr"/>
                      <a:r>
                        <a:rPr lang="en-US" dirty="0"/>
                        <a:t>Children </a:t>
                      </a:r>
                    </a:p>
                  </a:txBody>
                  <a:tcPr marL="93417" marR="93417" anchor="ctr"/>
                </a:tc>
                <a:extLst>
                  <a:ext uri="{0D108BD9-81ED-4DB2-BD59-A6C34878D82A}">
                    <a16:rowId xmlns:a16="http://schemas.microsoft.com/office/drawing/2014/main" val="10000"/>
                  </a:ext>
                </a:extLst>
              </a:tr>
              <a:tr h="520700">
                <a:tc>
                  <a:txBody>
                    <a:bodyPr/>
                    <a:lstStyle/>
                    <a:p>
                      <a:r>
                        <a:rPr lang="en-US" dirty="0"/>
                        <a:t>UK</a:t>
                      </a:r>
                    </a:p>
                  </a:txBody>
                  <a:tcPr marL="93417" marR="93417" anchor="ctr"/>
                </a:tc>
                <a:tc>
                  <a:txBody>
                    <a:bodyPr/>
                    <a:lstStyle/>
                    <a:p>
                      <a:pPr algn="ctr"/>
                      <a:r>
                        <a:rPr lang="en-US" dirty="0"/>
                        <a:t>26%</a:t>
                      </a:r>
                    </a:p>
                  </a:txBody>
                  <a:tcPr marL="93417" marR="93417" anchor="ctr"/>
                </a:tc>
                <a:tc>
                  <a:txBody>
                    <a:bodyPr/>
                    <a:lstStyle/>
                    <a:p>
                      <a:pPr algn="ctr"/>
                      <a:r>
                        <a:rPr lang="en-US" dirty="0"/>
                        <a:t>16%</a:t>
                      </a:r>
                    </a:p>
                  </a:txBody>
                  <a:tcPr marL="93417" marR="93417" anchor="ctr"/>
                </a:tc>
                <a:extLst>
                  <a:ext uri="{0D108BD9-81ED-4DB2-BD59-A6C34878D82A}">
                    <a16:rowId xmlns:a16="http://schemas.microsoft.com/office/drawing/2014/main" val="10001"/>
                  </a:ext>
                </a:extLst>
              </a:tr>
              <a:tr h="520700">
                <a:tc>
                  <a:txBody>
                    <a:bodyPr/>
                    <a:lstStyle/>
                    <a:p>
                      <a:r>
                        <a:rPr lang="en-US" dirty="0"/>
                        <a:t>USA</a:t>
                      </a:r>
                    </a:p>
                  </a:txBody>
                  <a:tcPr marL="93417" marR="93417" anchor="ctr"/>
                </a:tc>
                <a:tc>
                  <a:txBody>
                    <a:bodyPr/>
                    <a:lstStyle/>
                    <a:p>
                      <a:pPr algn="ctr"/>
                      <a:r>
                        <a:rPr lang="en-US" dirty="0"/>
                        <a:t>35.7%</a:t>
                      </a:r>
                    </a:p>
                  </a:txBody>
                  <a:tcPr marL="93417" marR="93417" anchor="ctr"/>
                </a:tc>
                <a:tc>
                  <a:txBody>
                    <a:bodyPr/>
                    <a:lstStyle/>
                    <a:p>
                      <a:pPr algn="ctr"/>
                      <a:r>
                        <a:rPr lang="en-US" dirty="0"/>
                        <a:t>16.9%</a:t>
                      </a:r>
                    </a:p>
                  </a:txBody>
                  <a:tcPr marL="93417" marR="93417" anchor="ctr"/>
                </a:tc>
                <a:extLst>
                  <a:ext uri="{0D108BD9-81ED-4DB2-BD59-A6C34878D82A}">
                    <a16:rowId xmlns:a16="http://schemas.microsoft.com/office/drawing/2014/main" val="10002"/>
                  </a:ext>
                </a:extLst>
              </a:tr>
              <a:tr h="520700">
                <a:tc>
                  <a:txBody>
                    <a:bodyPr/>
                    <a:lstStyle/>
                    <a:p>
                      <a:r>
                        <a:rPr lang="en-US" dirty="0"/>
                        <a:t>Brazil</a:t>
                      </a:r>
                    </a:p>
                  </a:txBody>
                  <a:tcPr marL="93417" marR="93417" anchor="ctr"/>
                </a:tc>
                <a:tc gridSpan="2">
                  <a:txBody>
                    <a:bodyPr/>
                    <a:lstStyle/>
                    <a:p>
                      <a:pPr algn="ctr"/>
                      <a:r>
                        <a:rPr lang="en-US" dirty="0"/>
                        <a:t>48.5%</a:t>
                      </a:r>
                    </a:p>
                  </a:txBody>
                  <a:tcPr marL="93417" marR="93417" anchor="ctr"/>
                </a:tc>
                <a:tc hMerge="1">
                  <a:txBody>
                    <a:bodyPr/>
                    <a:lstStyle/>
                    <a:p>
                      <a:pPr algn="ctr"/>
                      <a:endParaRPr lang="en-US" dirty="0"/>
                    </a:p>
                  </a:txBody>
                  <a:tcPr marL="93417" marR="93417" anchor="ctr"/>
                </a:tc>
                <a:extLst>
                  <a:ext uri="{0D108BD9-81ED-4DB2-BD59-A6C34878D82A}">
                    <a16:rowId xmlns:a16="http://schemas.microsoft.com/office/drawing/2014/main" val="10003"/>
                  </a:ext>
                </a:extLst>
              </a:tr>
            </a:tbl>
          </a:graphicData>
        </a:graphic>
      </p:graphicFrame>
      <p:sp>
        <p:nvSpPr>
          <p:cNvPr id="2" name="Title 1"/>
          <p:cNvSpPr>
            <a:spLocks noGrp="1"/>
          </p:cNvSpPr>
          <p:nvPr>
            <p:ph type="title"/>
          </p:nvPr>
        </p:nvSpPr>
        <p:spPr/>
        <p:txBody>
          <a:bodyPr/>
          <a:lstStyle/>
          <a:p>
            <a:r>
              <a:rPr lang="en-US" dirty="0"/>
              <a:t>Worldwide:</a:t>
            </a:r>
          </a:p>
        </p:txBody>
      </p:sp>
    </p:spTree>
    <p:extLst>
      <p:ext uri="{BB962C8B-B14F-4D97-AF65-F5344CB8AC3E}">
        <p14:creationId xmlns:p14="http://schemas.microsoft.com/office/powerpoint/2010/main" val="4136225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GB"/>
          </a:p>
        </p:txBody>
      </p:sp>
      <p:sp>
        <p:nvSpPr>
          <p:cNvPr id="6" name="Content Placeholder 5"/>
          <p:cNvSpPr>
            <a:spLocks noGrp="1"/>
          </p:cNvSpPr>
          <p:nvPr>
            <p:ph idx="4294967295"/>
          </p:nvPr>
        </p:nvSpPr>
        <p:spPr>
          <a:xfrm>
            <a:off x="2195513" y="1157288"/>
            <a:ext cx="9996487" cy="5091112"/>
          </a:xfrm>
        </p:spPr>
        <p:txBody>
          <a:bodyPr/>
          <a:lstStyle/>
          <a:p>
            <a:pPr marL="82296" indent="0">
              <a:buNone/>
            </a:pPr>
            <a:endParaRPr lang="en-GB" dirty="0"/>
          </a:p>
          <a:p>
            <a:pPr marL="82296" indent="0">
              <a:buNone/>
            </a:pPr>
            <a:endParaRPr lang="en-GB" dirty="0"/>
          </a:p>
          <a:p>
            <a:pPr marL="82296" indent="0">
              <a:buNone/>
            </a:pPr>
            <a:endParaRPr lang="en-GB" dirty="0"/>
          </a:p>
          <a:p>
            <a:pPr marL="82296" indent="0">
              <a:buNone/>
            </a:pPr>
            <a:endParaRPr lang="en-GB" dirty="0"/>
          </a:p>
          <a:p>
            <a:pPr marL="82296" indent="0">
              <a:buNone/>
            </a:pPr>
            <a:endParaRPr lang="en-GB" dirty="0"/>
          </a:p>
          <a:p>
            <a:pPr marL="82296" indent="0">
              <a:buNone/>
            </a:pPr>
            <a:endParaRPr lang="en-GB" dirty="0"/>
          </a:p>
          <a:p>
            <a:pPr marL="82296" indent="0">
              <a:buNone/>
            </a:pPr>
            <a:endParaRPr lang="en-GB" dirty="0"/>
          </a:p>
        </p:txBody>
      </p:sp>
      <p:sp>
        <p:nvSpPr>
          <p:cNvPr id="7" name="TextBox 6"/>
          <p:cNvSpPr txBox="1"/>
          <p:nvPr/>
        </p:nvSpPr>
        <p:spPr>
          <a:xfrm>
            <a:off x="1997550" y="372935"/>
            <a:ext cx="9321282" cy="3046988"/>
          </a:xfrm>
          <a:prstGeom prst="rect">
            <a:avLst/>
          </a:prstGeom>
          <a:solidFill>
            <a:schemeClr val="accent1">
              <a:lumMod val="60000"/>
              <a:lumOff val="40000"/>
            </a:schemeClr>
          </a:solidFill>
          <a:ln w="12700">
            <a:solidFill>
              <a:schemeClr val="accent1">
                <a:lumMod val="50000"/>
              </a:schemeClr>
            </a:solidFill>
          </a:ln>
        </p:spPr>
        <p:txBody>
          <a:bodyPr wrap="square" rtlCol="0">
            <a:spAutoFit/>
          </a:bodyPr>
          <a:lstStyle/>
          <a:p>
            <a:pPr marL="342900" indent="-342900">
              <a:buFont typeface="Arial" panose="020B0604020202020204" pitchFamily="34" charset="0"/>
              <a:buChar char="•"/>
            </a:pPr>
            <a:r>
              <a:rPr lang="en-GB" sz="2400" dirty="0"/>
              <a:t>In the UK the people most likely to be obese are those who fall into the deprived category.  </a:t>
            </a:r>
          </a:p>
          <a:p>
            <a:pPr marL="342900" indent="-342900">
              <a:buFont typeface="Arial" panose="020B0604020202020204" pitchFamily="34" charset="0"/>
              <a:buChar char="•"/>
            </a:pPr>
            <a:r>
              <a:rPr lang="en-GB" sz="2400" dirty="0"/>
              <a:t>In the USA, the differences between high and low incomes and obesity levels are weakening, but the lower income levels are still more vulnerable because of the limited access to quality fresh and health foods. </a:t>
            </a:r>
          </a:p>
          <a:p>
            <a:pPr marL="342900" indent="-342900">
              <a:buFont typeface="Arial" panose="020B0604020202020204" pitchFamily="34" charset="0"/>
              <a:buChar char="•"/>
            </a:pPr>
            <a:r>
              <a:rPr lang="en-GB" sz="2400" dirty="0"/>
              <a:t>They rely on processed cheap foods and have easier access to these foodstuffs.</a:t>
            </a:r>
          </a:p>
        </p:txBody>
      </p:sp>
      <p:sp>
        <p:nvSpPr>
          <p:cNvPr id="9" name="TextBox 8"/>
          <p:cNvSpPr txBox="1"/>
          <p:nvPr/>
        </p:nvSpPr>
        <p:spPr>
          <a:xfrm>
            <a:off x="2252223" y="4231423"/>
            <a:ext cx="4525348" cy="1569660"/>
          </a:xfrm>
          <a:prstGeom prst="rect">
            <a:avLst/>
          </a:prstGeom>
          <a:solidFill>
            <a:schemeClr val="accent4">
              <a:lumMod val="20000"/>
              <a:lumOff val="80000"/>
            </a:schemeClr>
          </a:solidFill>
          <a:ln w="12700">
            <a:solidFill>
              <a:schemeClr val="tx1"/>
            </a:solidFill>
          </a:ln>
        </p:spPr>
        <p:txBody>
          <a:bodyPr wrap="square" rtlCol="0">
            <a:spAutoFit/>
          </a:bodyPr>
          <a:lstStyle/>
          <a:p>
            <a:pPr algn="ctr"/>
            <a:r>
              <a:rPr lang="en-GB" sz="2400" dirty="0"/>
              <a:t>Passive `overconsumption` of energy from cheap foods high in fat and sugar leads to obesity (</a:t>
            </a:r>
            <a:r>
              <a:rPr lang="en-GB" sz="2400" dirty="0" err="1"/>
              <a:t>Swinburn</a:t>
            </a:r>
            <a:r>
              <a:rPr lang="en-GB" sz="2400" dirty="0"/>
              <a:t>, 2011) </a:t>
            </a:r>
          </a:p>
        </p:txBody>
      </p:sp>
      <p:sp>
        <p:nvSpPr>
          <p:cNvPr id="10" name="TextBox 9"/>
          <p:cNvSpPr txBox="1"/>
          <p:nvPr/>
        </p:nvSpPr>
        <p:spPr>
          <a:xfrm>
            <a:off x="7231225" y="4246904"/>
            <a:ext cx="4342280" cy="1938992"/>
          </a:xfrm>
          <a:prstGeom prst="rect">
            <a:avLst/>
          </a:prstGeom>
          <a:solidFill>
            <a:schemeClr val="accent2">
              <a:lumMod val="60000"/>
              <a:lumOff val="40000"/>
            </a:schemeClr>
          </a:solidFill>
          <a:ln w="12700">
            <a:solidFill>
              <a:schemeClr val="tx1"/>
            </a:solidFill>
          </a:ln>
        </p:spPr>
        <p:txBody>
          <a:bodyPr wrap="square" rtlCol="0">
            <a:spAutoFit/>
          </a:bodyPr>
          <a:lstStyle/>
          <a:p>
            <a:r>
              <a:rPr lang="en-GB" sz="2400" dirty="0"/>
              <a:t>`</a:t>
            </a:r>
            <a:r>
              <a:rPr lang="en-GB" sz="2400" dirty="0" err="1"/>
              <a:t>Obesogenic</a:t>
            </a:r>
            <a:r>
              <a:rPr lang="en-GB" sz="2400" dirty="0"/>
              <a:t> environment`-</a:t>
            </a:r>
          </a:p>
          <a:p>
            <a:r>
              <a:rPr lang="en-GB" sz="2400" dirty="0"/>
              <a:t>The role of environmental factors in influencing food consumption and activity levels (Jones et al., 2007)</a:t>
            </a:r>
          </a:p>
        </p:txBody>
      </p:sp>
    </p:spTree>
    <p:extLst>
      <p:ext uri="{BB962C8B-B14F-4D97-AF65-F5344CB8AC3E}">
        <p14:creationId xmlns:p14="http://schemas.microsoft.com/office/powerpoint/2010/main" val="1503106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03512" y="188640"/>
            <a:ext cx="8640960" cy="1569660"/>
          </a:xfrm>
          <a:prstGeom prst="rect">
            <a:avLst/>
          </a:prstGeom>
          <a:solidFill>
            <a:srgbClr val="CCCCFF"/>
          </a:solidFill>
          <a:ln>
            <a:solidFill>
              <a:schemeClr val="accent1">
                <a:lumMod val="50000"/>
              </a:schemeClr>
            </a:solidFill>
          </a:ln>
        </p:spPr>
        <p:txBody>
          <a:bodyPr wrap="square" rtlCol="0">
            <a:spAutoFit/>
          </a:bodyPr>
          <a:lstStyle/>
          <a:p>
            <a:pPr algn="ctr"/>
            <a:r>
              <a:rPr lang="en-GB" sz="2400" dirty="0"/>
              <a:t>Recent findings suggest that the prevalence of obese BMI has Tripled, exceeding the 95</a:t>
            </a:r>
            <a:r>
              <a:rPr lang="en-GB" sz="2400" baseline="30000" dirty="0"/>
              <a:t>th</a:t>
            </a:r>
            <a:r>
              <a:rPr lang="en-GB" sz="2400" dirty="0"/>
              <a:t> percentile, with figures such as 10% in 2-5 year olds and 15% in 6-19 year olds.</a:t>
            </a:r>
          </a:p>
        </p:txBody>
      </p:sp>
      <p:sp>
        <p:nvSpPr>
          <p:cNvPr id="3" name="TextBox 2"/>
          <p:cNvSpPr txBox="1"/>
          <p:nvPr/>
        </p:nvSpPr>
        <p:spPr>
          <a:xfrm>
            <a:off x="1703512" y="2082914"/>
            <a:ext cx="2952328" cy="2677656"/>
          </a:xfrm>
          <a:prstGeom prst="rect">
            <a:avLst/>
          </a:prstGeom>
          <a:solidFill>
            <a:srgbClr val="CCECFF"/>
          </a:solidFill>
          <a:ln>
            <a:solidFill>
              <a:schemeClr val="accent1">
                <a:lumMod val="50000"/>
              </a:schemeClr>
            </a:solidFill>
          </a:ln>
        </p:spPr>
        <p:txBody>
          <a:bodyPr wrap="square" rtlCol="0">
            <a:spAutoFit/>
          </a:bodyPr>
          <a:lstStyle/>
          <a:p>
            <a:r>
              <a:rPr lang="en-GB" sz="2400" dirty="0"/>
              <a:t>Obesity can be related to chronic diseases such as CVD, diabetes, fatty liver disease and orthopaedic disorders. </a:t>
            </a:r>
          </a:p>
        </p:txBody>
      </p:sp>
      <p:sp>
        <p:nvSpPr>
          <p:cNvPr id="4" name="TextBox 3"/>
          <p:cNvSpPr txBox="1"/>
          <p:nvPr/>
        </p:nvSpPr>
        <p:spPr>
          <a:xfrm>
            <a:off x="7590816" y="1419382"/>
            <a:ext cx="4464496" cy="1569660"/>
          </a:xfrm>
          <a:prstGeom prst="rect">
            <a:avLst/>
          </a:prstGeom>
          <a:solidFill>
            <a:srgbClr val="FF99FF"/>
          </a:solidFill>
          <a:ln>
            <a:solidFill>
              <a:schemeClr val="accent1">
                <a:lumMod val="50000"/>
              </a:schemeClr>
            </a:solidFill>
          </a:ln>
        </p:spPr>
        <p:txBody>
          <a:bodyPr wrap="square" rtlCol="0">
            <a:spAutoFit/>
          </a:bodyPr>
          <a:lstStyle/>
          <a:p>
            <a:r>
              <a:rPr lang="en-GB" sz="2400" dirty="0"/>
              <a:t>This persists into adulthood, with the risk of obesity 17 times above normal weight peers. (</a:t>
            </a:r>
            <a:r>
              <a:rPr lang="en-GB" sz="2400" dirty="0" err="1"/>
              <a:t>Hauner</a:t>
            </a:r>
            <a:r>
              <a:rPr lang="en-GB" sz="2400" dirty="0"/>
              <a:t>, 2004).</a:t>
            </a:r>
          </a:p>
        </p:txBody>
      </p:sp>
      <p:sp>
        <p:nvSpPr>
          <p:cNvPr id="5" name="TextBox 4"/>
          <p:cNvSpPr txBox="1"/>
          <p:nvPr/>
        </p:nvSpPr>
        <p:spPr>
          <a:xfrm>
            <a:off x="5754378" y="3128266"/>
            <a:ext cx="5400600" cy="1938992"/>
          </a:xfrm>
          <a:prstGeom prst="rect">
            <a:avLst/>
          </a:prstGeom>
          <a:solidFill>
            <a:srgbClr val="FFCC99"/>
          </a:solidFill>
          <a:ln>
            <a:solidFill>
              <a:schemeClr val="accent1">
                <a:lumMod val="50000"/>
              </a:schemeClr>
            </a:solidFill>
          </a:ln>
        </p:spPr>
        <p:txBody>
          <a:bodyPr wrap="square" rtlCol="0">
            <a:spAutoFit/>
          </a:bodyPr>
          <a:lstStyle/>
          <a:p>
            <a:r>
              <a:rPr lang="en-GB" sz="2400" dirty="0"/>
              <a:t>As a direct response, there are current health awareness initiatives which explore several aspects of media interaction with eating behaviours.</a:t>
            </a:r>
          </a:p>
        </p:txBody>
      </p:sp>
      <p:sp>
        <p:nvSpPr>
          <p:cNvPr id="6" name="TextBox 5"/>
          <p:cNvSpPr txBox="1"/>
          <p:nvPr/>
        </p:nvSpPr>
        <p:spPr>
          <a:xfrm>
            <a:off x="1703512" y="5206482"/>
            <a:ext cx="10351800" cy="1477328"/>
          </a:xfrm>
          <a:prstGeom prst="rect">
            <a:avLst/>
          </a:prstGeom>
          <a:solidFill>
            <a:srgbClr val="FFCCCC"/>
          </a:solidFill>
          <a:ln>
            <a:solidFill>
              <a:schemeClr val="accent1">
                <a:lumMod val="50000"/>
              </a:schemeClr>
            </a:solidFill>
          </a:ln>
        </p:spPr>
        <p:txBody>
          <a:bodyPr wrap="square" rtlCol="0">
            <a:spAutoFit/>
          </a:bodyPr>
          <a:lstStyle/>
          <a:p>
            <a:r>
              <a:rPr lang="en-GB" sz="2400" dirty="0"/>
              <a:t>Three potential mechanisms have been identified:</a:t>
            </a:r>
          </a:p>
          <a:p>
            <a:r>
              <a:rPr lang="en-GB" sz="2400" dirty="0"/>
              <a:t>Decreased metabolic rate, Displacement of physical activity and  Increased calorie intake.</a:t>
            </a:r>
          </a:p>
          <a:p>
            <a:endParaRPr lang="en-GB" dirty="0"/>
          </a:p>
        </p:txBody>
      </p:sp>
    </p:spTree>
    <p:extLst>
      <p:ext uri="{BB962C8B-B14F-4D97-AF65-F5344CB8AC3E}">
        <p14:creationId xmlns:p14="http://schemas.microsoft.com/office/powerpoint/2010/main" val="1445436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9696" y="274638"/>
            <a:ext cx="5688632" cy="850106"/>
          </a:xfrm>
          <a:solidFill>
            <a:srgbClr val="CCCCFF"/>
          </a:solidFill>
          <a:ln>
            <a:solidFill>
              <a:schemeClr val="accent1">
                <a:lumMod val="50000"/>
              </a:schemeClr>
            </a:solidFill>
          </a:ln>
        </p:spPr>
        <p:txBody>
          <a:bodyPr>
            <a:normAutofit/>
          </a:bodyPr>
          <a:lstStyle/>
          <a:p>
            <a:r>
              <a:rPr lang="en-GB" dirty="0"/>
              <a:t>Testing these ideas:</a:t>
            </a:r>
          </a:p>
        </p:txBody>
      </p:sp>
      <p:sp>
        <p:nvSpPr>
          <p:cNvPr id="3" name="TextBox 2"/>
          <p:cNvSpPr txBox="1"/>
          <p:nvPr/>
        </p:nvSpPr>
        <p:spPr>
          <a:xfrm>
            <a:off x="3863752" y="1628800"/>
            <a:ext cx="4248472" cy="461665"/>
          </a:xfrm>
          <a:prstGeom prst="rect">
            <a:avLst/>
          </a:prstGeom>
          <a:solidFill>
            <a:schemeClr val="accent4">
              <a:lumMod val="60000"/>
              <a:lumOff val="40000"/>
            </a:schemeClr>
          </a:solidFill>
          <a:ln>
            <a:solidFill>
              <a:schemeClr val="accent1">
                <a:lumMod val="50000"/>
              </a:schemeClr>
            </a:solidFill>
          </a:ln>
        </p:spPr>
        <p:txBody>
          <a:bodyPr wrap="square" rtlCol="0">
            <a:spAutoFit/>
          </a:bodyPr>
          <a:lstStyle/>
          <a:p>
            <a:pPr algn="ctr"/>
            <a:r>
              <a:rPr lang="en-GB" sz="2400" b="1" dirty="0"/>
              <a:t>Decreased metabolic rate</a:t>
            </a:r>
          </a:p>
        </p:txBody>
      </p:sp>
      <p:sp>
        <p:nvSpPr>
          <p:cNvPr id="4" name="TextBox 3"/>
          <p:cNvSpPr txBox="1"/>
          <p:nvPr/>
        </p:nvSpPr>
        <p:spPr>
          <a:xfrm>
            <a:off x="2121022" y="2179022"/>
            <a:ext cx="8712968" cy="830997"/>
          </a:xfrm>
          <a:prstGeom prst="rect">
            <a:avLst/>
          </a:prstGeom>
          <a:solidFill>
            <a:schemeClr val="accent4">
              <a:lumMod val="60000"/>
              <a:lumOff val="40000"/>
            </a:schemeClr>
          </a:solidFill>
          <a:ln>
            <a:solidFill>
              <a:schemeClr val="accent1">
                <a:lumMod val="50000"/>
              </a:schemeClr>
            </a:solidFill>
          </a:ln>
        </p:spPr>
        <p:txBody>
          <a:bodyPr wrap="square" rtlCol="0">
            <a:spAutoFit/>
          </a:bodyPr>
          <a:lstStyle/>
          <a:p>
            <a:pPr algn="ctr"/>
            <a:r>
              <a:rPr lang="en-GB" sz="2400" dirty="0"/>
              <a:t>Whilst there were some early findings, these were never replicated (</a:t>
            </a:r>
            <a:r>
              <a:rPr lang="en-GB" sz="2400" dirty="0" err="1"/>
              <a:t>Klesges</a:t>
            </a:r>
            <a:r>
              <a:rPr lang="en-GB" sz="2400" dirty="0"/>
              <a:t> et al., 1993)</a:t>
            </a:r>
          </a:p>
        </p:txBody>
      </p:sp>
      <p:sp>
        <p:nvSpPr>
          <p:cNvPr id="5" name="TextBox 4"/>
          <p:cNvSpPr txBox="1"/>
          <p:nvPr/>
        </p:nvSpPr>
        <p:spPr>
          <a:xfrm>
            <a:off x="2121022" y="4293095"/>
            <a:ext cx="8136904" cy="2308324"/>
          </a:xfrm>
          <a:prstGeom prst="rect">
            <a:avLst/>
          </a:prstGeom>
          <a:solidFill>
            <a:srgbClr val="FF99CC"/>
          </a:solidFill>
          <a:ln>
            <a:solidFill>
              <a:schemeClr val="accent1">
                <a:lumMod val="50000"/>
              </a:schemeClr>
            </a:solidFill>
          </a:ln>
        </p:spPr>
        <p:txBody>
          <a:bodyPr wrap="square" rtlCol="0">
            <a:spAutoFit/>
          </a:bodyPr>
          <a:lstStyle/>
          <a:p>
            <a:pPr algn="ctr"/>
            <a:r>
              <a:rPr lang="en-GB" sz="2400" b="1" dirty="0"/>
              <a:t>DECREASED ACTIVITY: the couch potato:</a:t>
            </a:r>
          </a:p>
          <a:p>
            <a:pPr algn="ctr"/>
            <a:r>
              <a:rPr lang="en-GB" sz="2400" dirty="0"/>
              <a:t>Studied more for T.V than other media, with some successful supportive evidence. However,  for video games etc., the evidence is non existent, as there is an expenditure of energy associated with playing games.</a:t>
            </a:r>
          </a:p>
        </p:txBody>
      </p:sp>
    </p:spTree>
    <p:extLst>
      <p:ext uri="{BB962C8B-B14F-4D97-AF65-F5344CB8AC3E}">
        <p14:creationId xmlns:p14="http://schemas.microsoft.com/office/powerpoint/2010/main" val="411593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Box 2"/>
          <p:cNvSpPr txBox="1"/>
          <p:nvPr/>
        </p:nvSpPr>
        <p:spPr>
          <a:xfrm>
            <a:off x="1914144" y="380564"/>
            <a:ext cx="6997960" cy="1569660"/>
          </a:xfrm>
          <a:prstGeom prst="rect">
            <a:avLst/>
          </a:prstGeom>
          <a:solidFill>
            <a:schemeClr val="accent4">
              <a:lumMod val="40000"/>
              <a:lumOff val="60000"/>
            </a:schemeClr>
          </a:solidFill>
          <a:ln>
            <a:solidFill>
              <a:schemeClr val="accent1">
                <a:lumMod val="50000"/>
              </a:schemeClr>
            </a:solidFill>
          </a:ln>
        </p:spPr>
        <p:txBody>
          <a:bodyPr wrap="square" rtlCol="0">
            <a:spAutoFit/>
          </a:bodyPr>
          <a:lstStyle/>
          <a:p>
            <a:r>
              <a:rPr lang="en-GB" sz="2400" dirty="0"/>
              <a:t>The Kaiser foundation surveyed media use in 8-18 year olds between 1999 and 2004. 70% had a TV in room, and 36% were between 6mths and 6 years!</a:t>
            </a:r>
          </a:p>
        </p:txBody>
      </p:sp>
      <p:sp>
        <p:nvSpPr>
          <p:cNvPr id="4" name="TextBox 3"/>
          <p:cNvSpPr txBox="1"/>
          <p:nvPr/>
        </p:nvSpPr>
        <p:spPr>
          <a:xfrm>
            <a:off x="4512409" y="2184314"/>
            <a:ext cx="7399175" cy="1938992"/>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sz="2400" dirty="0"/>
              <a:t>40% of 8-18 year olds play games daily but most of their time is still spent watching TV. The American College of Sports Medicine state that obesity is directly related to the number of hours spent watching TV.</a:t>
            </a:r>
          </a:p>
        </p:txBody>
      </p:sp>
      <p:sp>
        <p:nvSpPr>
          <p:cNvPr id="5" name="TextBox 4"/>
          <p:cNvSpPr txBox="1"/>
          <p:nvPr/>
        </p:nvSpPr>
        <p:spPr>
          <a:xfrm>
            <a:off x="1914144" y="4357396"/>
            <a:ext cx="7211195" cy="2308324"/>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But when TV viewing and obesity are charted against each other they do not fit. Obesity is increasing but viewing is not!</a:t>
            </a:r>
          </a:p>
          <a:p>
            <a:r>
              <a:rPr lang="en-GB" sz="2400" dirty="0">
                <a:solidFill>
                  <a:schemeClr val="accent1">
                    <a:lumMod val="50000"/>
                  </a:schemeClr>
                </a:solidFill>
              </a:rPr>
              <a:t>The bottom line is obesity arises from eating more than you need.  This leads to the couch potato argument.</a:t>
            </a:r>
          </a:p>
        </p:txBody>
      </p:sp>
      <p:pic>
        <p:nvPicPr>
          <p:cNvPr id="6" name="Picture 5"/>
          <p:cNvPicPr>
            <a:picLocks noChangeAspect="1"/>
          </p:cNvPicPr>
          <p:nvPr/>
        </p:nvPicPr>
        <p:blipFill>
          <a:blip r:embed="rId2"/>
          <a:stretch>
            <a:fillRect/>
          </a:stretch>
        </p:blipFill>
        <p:spPr>
          <a:xfrm>
            <a:off x="9543552" y="4357396"/>
            <a:ext cx="2190750" cy="2085975"/>
          </a:xfrm>
          <a:prstGeom prst="rect">
            <a:avLst/>
          </a:prstGeom>
          <a:ln>
            <a:solidFill>
              <a:schemeClr val="accent1">
                <a:lumMod val="50000"/>
              </a:schemeClr>
            </a:solidFill>
          </a:ln>
        </p:spPr>
      </p:pic>
    </p:spTree>
    <p:extLst>
      <p:ext uri="{BB962C8B-B14F-4D97-AF65-F5344CB8AC3E}">
        <p14:creationId xmlns:p14="http://schemas.microsoft.com/office/powerpoint/2010/main" val="3348957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D5D5"/>
          </a:solidFill>
          <a:ln>
            <a:solidFill>
              <a:schemeClr val="accent1">
                <a:lumMod val="50000"/>
              </a:schemeClr>
            </a:solidFill>
          </a:ln>
        </p:spPr>
        <p:txBody>
          <a:bodyPr/>
          <a:lstStyle/>
          <a:p>
            <a:r>
              <a:rPr lang="en-GB" dirty="0"/>
              <a:t>Problems with the research-</a:t>
            </a:r>
          </a:p>
        </p:txBody>
      </p:sp>
      <p:sp>
        <p:nvSpPr>
          <p:cNvPr id="3" name="TextBox 2"/>
          <p:cNvSpPr txBox="1"/>
          <p:nvPr/>
        </p:nvSpPr>
        <p:spPr>
          <a:xfrm>
            <a:off x="2528663" y="1815364"/>
            <a:ext cx="3096344" cy="2677656"/>
          </a:xfrm>
          <a:prstGeom prst="rect">
            <a:avLst/>
          </a:prstGeom>
          <a:solidFill>
            <a:srgbClr val="FF99CC"/>
          </a:solidFill>
          <a:ln>
            <a:solidFill>
              <a:schemeClr val="accent1">
                <a:lumMod val="50000"/>
              </a:schemeClr>
            </a:solidFill>
          </a:ln>
        </p:spPr>
        <p:txBody>
          <a:bodyPr wrap="square" rtlCol="0">
            <a:spAutoFit/>
          </a:bodyPr>
          <a:lstStyle/>
          <a:p>
            <a:r>
              <a:rPr lang="en-GB" sz="2400" dirty="0"/>
              <a:t>How can we accurately measure in a 24 hour period? Time sampling would be useful, but few studies utilise it. </a:t>
            </a:r>
          </a:p>
        </p:txBody>
      </p:sp>
      <p:sp>
        <p:nvSpPr>
          <p:cNvPr id="4" name="TextBox 3"/>
          <p:cNvSpPr txBox="1"/>
          <p:nvPr/>
        </p:nvSpPr>
        <p:spPr>
          <a:xfrm>
            <a:off x="6198231" y="2224742"/>
            <a:ext cx="5328592" cy="1938992"/>
          </a:xfrm>
          <a:prstGeom prst="rect">
            <a:avLst/>
          </a:prstGeom>
          <a:solidFill>
            <a:srgbClr val="FF6699"/>
          </a:solidFill>
          <a:ln>
            <a:solidFill>
              <a:schemeClr val="accent1">
                <a:lumMod val="50000"/>
              </a:schemeClr>
            </a:solidFill>
          </a:ln>
        </p:spPr>
        <p:txBody>
          <a:bodyPr wrap="square" rtlCol="0">
            <a:spAutoFit/>
          </a:bodyPr>
          <a:lstStyle/>
          <a:p>
            <a:r>
              <a:rPr lang="en-GB" sz="2400" dirty="0"/>
              <a:t>Marshall et al. (2004) conducted a meta analysis of 52 studies, and reported an overall correlation of -.12  between media and physical activity. What does this  mean?</a:t>
            </a:r>
          </a:p>
        </p:txBody>
      </p:sp>
      <p:sp>
        <p:nvSpPr>
          <p:cNvPr id="5" name="TextBox 4"/>
          <p:cNvSpPr txBox="1"/>
          <p:nvPr/>
        </p:nvSpPr>
        <p:spPr>
          <a:xfrm>
            <a:off x="3060436" y="4822305"/>
            <a:ext cx="7704856" cy="1200329"/>
          </a:xfrm>
          <a:prstGeom prst="rect">
            <a:avLst/>
          </a:prstGeom>
          <a:solidFill>
            <a:srgbClr val="FFCC99"/>
          </a:solidFill>
          <a:ln>
            <a:solidFill>
              <a:schemeClr val="accent1">
                <a:lumMod val="50000"/>
              </a:schemeClr>
            </a:solidFill>
          </a:ln>
        </p:spPr>
        <p:txBody>
          <a:bodyPr wrap="square" rtlCol="0">
            <a:spAutoFit/>
          </a:bodyPr>
          <a:lstStyle/>
          <a:p>
            <a:pPr algn="ctr"/>
            <a:r>
              <a:rPr lang="en-GB" sz="2400" dirty="0"/>
              <a:t>Media doesn’t take the place of other physical activity and neither does it encourage us to be sedentary.</a:t>
            </a:r>
          </a:p>
        </p:txBody>
      </p:sp>
    </p:spTree>
    <p:extLst>
      <p:ext uri="{BB962C8B-B14F-4D97-AF65-F5344CB8AC3E}">
        <p14:creationId xmlns:p14="http://schemas.microsoft.com/office/powerpoint/2010/main" val="2382338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67608" y="260649"/>
            <a:ext cx="6697662" cy="777875"/>
          </a:xfrm>
          <a:solidFill>
            <a:srgbClr val="FFCC99"/>
          </a:solidFill>
          <a:ln>
            <a:solidFill>
              <a:schemeClr val="accent1">
                <a:lumMod val="50000"/>
              </a:schemeClr>
            </a:solidFill>
          </a:ln>
        </p:spPr>
        <p:txBody>
          <a:bodyPr>
            <a:normAutofit fontScale="90000"/>
          </a:bodyPr>
          <a:lstStyle/>
          <a:p>
            <a:r>
              <a:rPr lang="en-GB" dirty="0"/>
              <a:t>Increased calorific intake</a:t>
            </a:r>
          </a:p>
        </p:txBody>
      </p:sp>
      <p:sp>
        <p:nvSpPr>
          <p:cNvPr id="3" name="Content Placeholder 2"/>
          <p:cNvSpPr>
            <a:spLocks noGrp="1"/>
          </p:cNvSpPr>
          <p:nvPr>
            <p:ph idx="4294967295"/>
          </p:nvPr>
        </p:nvSpPr>
        <p:spPr>
          <a:xfrm>
            <a:off x="1524000" y="1600201"/>
            <a:ext cx="8229600" cy="4525963"/>
          </a:xfrm>
        </p:spPr>
        <p:txBody>
          <a:bodyPr/>
          <a:lstStyle/>
          <a:p>
            <a:r>
              <a:rPr lang="en-GB" dirty="0">
                <a:solidFill>
                  <a:schemeClr val="tx1"/>
                </a:solidFill>
              </a:rPr>
              <a:t>Two potential reasons:</a:t>
            </a:r>
          </a:p>
          <a:p>
            <a:r>
              <a:rPr lang="en-GB" dirty="0">
                <a:solidFill>
                  <a:schemeClr val="tx1"/>
                </a:solidFill>
              </a:rPr>
              <a:t>1. eating whilst viewing</a:t>
            </a:r>
          </a:p>
          <a:p>
            <a:r>
              <a:rPr lang="en-GB" dirty="0">
                <a:solidFill>
                  <a:schemeClr val="tx1"/>
                </a:solidFill>
              </a:rPr>
              <a:t>2. consuming higher calorie foods</a:t>
            </a:r>
          </a:p>
          <a:p>
            <a:pPr marL="0" indent="0">
              <a:buNone/>
            </a:pPr>
            <a:endParaRPr lang="en-GB" dirty="0">
              <a:solidFill>
                <a:schemeClr val="tx1"/>
              </a:solidFill>
            </a:endParaRPr>
          </a:p>
        </p:txBody>
      </p:sp>
      <p:sp>
        <p:nvSpPr>
          <p:cNvPr id="4" name="TextBox 3"/>
          <p:cNvSpPr txBox="1"/>
          <p:nvPr/>
        </p:nvSpPr>
        <p:spPr>
          <a:xfrm>
            <a:off x="1950164" y="3571619"/>
            <a:ext cx="4101844" cy="2554545"/>
          </a:xfrm>
          <a:prstGeom prst="rect">
            <a:avLst/>
          </a:prstGeom>
          <a:solidFill>
            <a:srgbClr val="99FFCC"/>
          </a:solidFill>
          <a:ln>
            <a:solidFill>
              <a:schemeClr val="accent1">
                <a:lumMod val="50000"/>
              </a:schemeClr>
            </a:solidFill>
          </a:ln>
        </p:spPr>
        <p:txBody>
          <a:bodyPr wrap="square" rtlCol="0">
            <a:spAutoFit/>
          </a:bodyPr>
          <a:lstStyle/>
          <a:p>
            <a:r>
              <a:rPr lang="en-GB" sz="2000" dirty="0"/>
              <a:t>For 2 out of 3 meals we eat with the T.V. on. However not much research is conducted in this area, the question is: mindless eating? </a:t>
            </a:r>
          </a:p>
          <a:p>
            <a:r>
              <a:rPr lang="en-GB" sz="2000" dirty="0"/>
              <a:t>Or T.V. provides us with the opportunity to eat outside mealtimes?</a:t>
            </a:r>
          </a:p>
        </p:txBody>
      </p:sp>
      <p:sp>
        <p:nvSpPr>
          <p:cNvPr id="5" name="TextBox 4"/>
          <p:cNvSpPr txBox="1"/>
          <p:nvPr/>
        </p:nvSpPr>
        <p:spPr>
          <a:xfrm>
            <a:off x="6655325" y="3573017"/>
            <a:ext cx="5218456" cy="2554545"/>
          </a:xfrm>
          <a:prstGeom prst="rect">
            <a:avLst/>
          </a:prstGeom>
          <a:solidFill>
            <a:srgbClr val="66FFFF"/>
          </a:solidFill>
          <a:ln>
            <a:solidFill>
              <a:schemeClr val="accent1">
                <a:lumMod val="50000"/>
              </a:schemeClr>
            </a:solidFill>
          </a:ln>
        </p:spPr>
        <p:txBody>
          <a:bodyPr wrap="square" rtlCol="0">
            <a:spAutoFit/>
          </a:bodyPr>
          <a:lstStyle/>
          <a:p>
            <a:r>
              <a:rPr lang="en-GB" sz="2000" dirty="0"/>
              <a:t>T.V. exposure to calorific foods: after cars, food is the biggest advertiser (McCall, 2003) 7 billion pounds is spent on food advertising and out of this 2.3 billion is on sweet and snack foods. Furthermore, 1 billion of budgets are targeted at youths. Food accounts for 50% of all T.V. ads (</a:t>
            </a:r>
            <a:r>
              <a:rPr lang="en-GB" sz="2000" dirty="0" err="1"/>
              <a:t>Taras</a:t>
            </a:r>
            <a:r>
              <a:rPr lang="en-GB" sz="2000" dirty="0"/>
              <a:t> &amp; Gage 1995)</a:t>
            </a:r>
          </a:p>
        </p:txBody>
      </p:sp>
      <p:sp>
        <p:nvSpPr>
          <p:cNvPr id="6" name="TextBox 5"/>
          <p:cNvSpPr txBox="1"/>
          <p:nvPr/>
        </p:nvSpPr>
        <p:spPr>
          <a:xfrm>
            <a:off x="8090284" y="1263170"/>
            <a:ext cx="3600400" cy="1323439"/>
          </a:xfrm>
          <a:prstGeom prst="rect">
            <a:avLst/>
          </a:prstGeom>
          <a:solidFill>
            <a:srgbClr val="FFD5D5"/>
          </a:solidFill>
          <a:ln>
            <a:solidFill>
              <a:schemeClr val="accent1">
                <a:lumMod val="50000"/>
              </a:schemeClr>
            </a:solidFill>
          </a:ln>
        </p:spPr>
        <p:txBody>
          <a:bodyPr wrap="square" rtlCol="0">
            <a:spAutoFit/>
          </a:bodyPr>
          <a:lstStyle/>
          <a:p>
            <a:r>
              <a:rPr lang="en-GB" sz="2000" dirty="0"/>
              <a:t>We see at least 3 hours of food adverts per week.</a:t>
            </a:r>
          </a:p>
          <a:p>
            <a:r>
              <a:rPr lang="en-GB" sz="2000" dirty="0"/>
              <a:t>What about food branding?</a:t>
            </a:r>
          </a:p>
        </p:txBody>
      </p:sp>
    </p:spTree>
    <p:extLst>
      <p:ext uri="{BB962C8B-B14F-4D97-AF65-F5344CB8AC3E}">
        <p14:creationId xmlns:p14="http://schemas.microsoft.com/office/powerpoint/2010/main" val="287665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66123" y="354564"/>
            <a:ext cx="6092890" cy="2308324"/>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Early research looked at the decline in physical activity in rural communities following the introduction of TV (Williams et al., 1986). </a:t>
            </a:r>
          </a:p>
          <a:p>
            <a:r>
              <a:rPr lang="en-GB" sz="2400" dirty="0"/>
              <a:t>Lower levels of activity was found in adults and children.</a:t>
            </a:r>
          </a:p>
        </p:txBody>
      </p:sp>
      <p:sp>
        <p:nvSpPr>
          <p:cNvPr id="3" name="TextBox 2"/>
          <p:cNvSpPr txBox="1"/>
          <p:nvPr/>
        </p:nvSpPr>
        <p:spPr>
          <a:xfrm>
            <a:off x="8238930" y="354564"/>
            <a:ext cx="3610948" cy="3416320"/>
          </a:xfrm>
          <a:prstGeom prst="rect">
            <a:avLst/>
          </a:prstGeom>
          <a:solidFill>
            <a:srgbClr val="FFCCFF"/>
          </a:solidFill>
          <a:ln>
            <a:solidFill>
              <a:schemeClr val="accent1">
                <a:lumMod val="50000"/>
              </a:schemeClr>
            </a:solidFill>
          </a:ln>
        </p:spPr>
        <p:txBody>
          <a:bodyPr wrap="square" rtlCol="0">
            <a:spAutoFit/>
          </a:bodyPr>
          <a:lstStyle/>
          <a:p>
            <a:r>
              <a:rPr lang="en-GB" sz="2400" dirty="0"/>
              <a:t>Weak correlations have been consistently found between media and decreased activity, however in a meta analysis Marshall et al. (2004) found an effect size of -.12 (very small!)</a:t>
            </a:r>
          </a:p>
        </p:txBody>
      </p:sp>
      <p:sp>
        <p:nvSpPr>
          <p:cNvPr id="4" name="TextBox 3"/>
          <p:cNvSpPr txBox="1"/>
          <p:nvPr/>
        </p:nvSpPr>
        <p:spPr>
          <a:xfrm>
            <a:off x="2021567" y="4481185"/>
            <a:ext cx="6158204" cy="1938992"/>
          </a:xfrm>
          <a:prstGeom prst="rect">
            <a:avLst/>
          </a:prstGeom>
          <a:solidFill>
            <a:srgbClr val="99FFCC"/>
          </a:solidFill>
          <a:ln>
            <a:solidFill>
              <a:schemeClr val="accent1">
                <a:lumMod val="50000"/>
              </a:schemeClr>
            </a:solidFill>
          </a:ln>
        </p:spPr>
        <p:txBody>
          <a:bodyPr wrap="square" rtlCol="0">
            <a:spAutoFit/>
          </a:bodyPr>
          <a:lstStyle/>
          <a:p>
            <a:r>
              <a:rPr lang="en-GB" sz="2400" dirty="0"/>
              <a:t>These findings suggest that even without TV children would not be out playing. They would be doing other sedentary activities such as reading (</a:t>
            </a:r>
            <a:r>
              <a:rPr lang="en-GB" sz="2400" dirty="0" err="1"/>
              <a:t>Vanderwater</a:t>
            </a:r>
            <a:r>
              <a:rPr lang="en-GB" sz="2400" dirty="0"/>
              <a:t> 2006).</a:t>
            </a:r>
          </a:p>
        </p:txBody>
      </p:sp>
      <p:pic>
        <p:nvPicPr>
          <p:cNvPr id="5" name="Picture 4"/>
          <p:cNvPicPr>
            <a:picLocks noChangeAspect="1"/>
          </p:cNvPicPr>
          <p:nvPr/>
        </p:nvPicPr>
        <p:blipFill>
          <a:blip r:embed="rId2"/>
          <a:stretch>
            <a:fillRect/>
          </a:stretch>
        </p:blipFill>
        <p:spPr>
          <a:xfrm>
            <a:off x="8603018" y="4472571"/>
            <a:ext cx="3028950" cy="1956221"/>
          </a:xfrm>
          <a:prstGeom prst="rect">
            <a:avLst/>
          </a:prstGeom>
          <a:ln>
            <a:solidFill>
              <a:schemeClr val="accent1">
                <a:lumMod val="50000"/>
              </a:schemeClr>
            </a:solidFill>
          </a:ln>
        </p:spPr>
      </p:pic>
    </p:spTree>
    <p:extLst>
      <p:ext uri="{BB962C8B-B14F-4D97-AF65-F5344CB8AC3E}">
        <p14:creationId xmlns:p14="http://schemas.microsoft.com/office/powerpoint/2010/main" val="228778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20074" y="513184"/>
            <a:ext cx="4590662" cy="584775"/>
          </a:xfrm>
          <a:prstGeom prst="rect">
            <a:avLst/>
          </a:prstGeom>
          <a:solidFill>
            <a:srgbClr val="99FFCC"/>
          </a:solidFill>
          <a:ln>
            <a:solidFill>
              <a:schemeClr val="accent1">
                <a:lumMod val="50000"/>
              </a:schemeClr>
            </a:solidFill>
          </a:ln>
        </p:spPr>
        <p:txBody>
          <a:bodyPr wrap="square" rtlCol="0">
            <a:spAutoFit/>
          </a:bodyPr>
          <a:lstStyle/>
          <a:p>
            <a:r>
              <a:rPr lang="en-GB" sz="3200" dirty="0"/>
              <a:t>Eating whilst viewing</a:t>
            </a:r>
          </a:p>
        </p:txBody>
      </p:sp>
      <p:sp>
        <p:nvSpPr>
          <p:cNvPr id="3" name="TextBox 2"/>
          <p:cNvSpPr txBox="1"/>
          <p:nvPr/>
        </p:nvSpPr>
        <p:spPr>
          <a:xfrm>
            <a:off x="1884784" y="1455576"/>
            <a:ext cx="3928187" cy="4893647"/>
          </a:xfrm>
          <a:prstGeom prst="rect">
            <a:avLst/>
          </a:prstGeom>
          <a:solidFill>
            <a:srgbClr val="CCFFFF"/>
          </a:solidFill>
          <a:ln>
            <a:solidFill>
              <a:schemeClr val="accent1">
                <a:lumMod val="50000"/>
              </a:schemeClr>
            </a:solidFill>
          </a:ln>
        </p:spPr>
        <p:txBody>
          <a:bodyPr wrap="square" rtlCol="0">
            <a:spAutoFit/>
          </a:bodyPr>
          <a:lstStyle/>
          <a:p>
            <a:r>
              <a:rPr lang="en-GB" sz="2400" dirty="0"/>
              <a:t>Coon et al., (2001) looked at eating patterns of 91 children. Children from families which ate in front of the TV consumed 6% more of their total daily energy from meat, 5% more from pizza, salty snacks and fizzy drinks and 5% less from fruit, veg and juices combined, than those eating at the table.</a:t>
            </a:r>
          </a:p>
        </p:txBody>
      </p:sp>
      <p:sp>
        <p:nvSpPr>
          <p:cNvPr id="4" name="Rectangular Callout 3"/>
          <p:cNvSpPr/>
          <p:nvPr/>
        </p:nvSpPr>
        <p:spPr>
          <a:xfrm>
            <a:off x="6494106" y="1455576"/>
            <a:ext cx="5047862" cy="1296955"/>
          </a:xfrm>
          <a:prstGeom prst="wedgeRectCallout">
            <a:avLst>
              <a:gd name="adj1" fmla="val -60944"/>
              <a:gd name="adj2" fmla="val 149008"/>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But difficult to determine that watching TV per se caused this…</a:t>
            </a:r>
          </a:p>
        </p:txBody>
      </p:sp>
      <p:sp>
        <p:nvSpPr>
          <p:cNvPr id="5" name="Rectangular Callout 4"/>
          <p:cNvSpPr/>
          <p:nvPr/>
        </p:nvSpPr>
        <p:spPr>
          <a:xfrm>
            <a:off x="7772400" y="4049486"/>
            <a:ext cx="3862873" cy="2062065"/>
          </a:xfrm>
          <a:prstGeom prst="wedgeRectCallout">
            <a:avLst>
              <a:gd name="adj1" fmla="val -97162"/>
              <a:gd name="adj2" fmla="val -43835"/>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And.. If playing games this could be less…..</a:t>
            </a:r>
          </a:p>
        </p:txBody>
      </p:sp>
    </p:spTree>
    <p:extLst>
      <p:ext uri="{BB962C8B-B14F-4D97-AF65-F5344CB8AC3E}">
        <p14:creationId xmlns:p14="http://schemas.microsoft.com/office/powerpoint/2010/main" val="2672655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52123" y="377960"/>
            <a:ext cx="4867038" cy="646331"/>
          </a:xfrm>
          <a:prstGeom prst="rect">
            <a:avLst/>
          </a:prstGeom>
          <a:solidFill>
            <a:schemeClr val="accent6">
              <a:lumMod val="60000"/>
              <a:lumOff val="40000"/>
            </a:schemeClr>
          </a:solidFill>
          <a:ln>
            <a:solidFill>
              <a:schemeClr val="accent1">
                <a:lumMod val="50000"/>
              </a:schemeClr>
            </a:solidFill>
          </a:ln>
        </p:spPr>
        <p:txBody>
          <a:bodyPr wrap="none" rtlCol="0">
            <a:spAutoFit/>
          </a:bodyPr>
          <a:lstStyle/>
          <a:p>
            <a:r>
              <a:rPr lang="en-GB" sz="3600" dirty="0"/>
              <a:t>Food advertisements</a:t>
            </a:r>
          </a:p>
        </p:txBody>
      </p:sp>
      <p:sp>
        <p:nvSpPr>
          <p:cNvPr id="3" name="TextBox 2"/>
          <p:cNvSpPr txBox="1"/>
          <p:nvPr/>
        </p:nvSpPr>
        <p:spPr>
          <a:xfrm>
            <a:off x="1828801" y="1278294"/>
            <a:ext cx="10049068" cy="1569660"/>
          </a:xfrm>
          <a:prstGeom prst="rect">
            <a:avLst/>
          </a:prstGeom>
          <a:solidFill>
            <a:srgbClr val="CCCCFF"/>
          </a:solidFill>
          <a:ln>
            <a:solidFill>
              <a:schemeClr val="accent1">
                <a:lumMod val="50000"/>
              </a:schemeClr>
            </a:solidFill>
          </a:ln>
        </p:spPr>
        <p:txBody>
          <a:bodyPr wrap="square" rtlCol="0">
            <a:spAutoFit/>
          </a:bodyPr>
          <a:lstStyle/>
          <a:p>
            <a:r>
              <a:rPr lang="en-GB" sz="2400" dirty="0"/>
              <a:t>After cars, food products are the second largest advertiser (McCall, 2003). In 1997 the food industry spent seven billion, out of which, confectionery snacks, cereal and fizzy drinks accounted for 2.3 billion!</a:t>
            </a:r>
          </a:p>
        </p:txBody>
      </p:sp>
      <p:sp>
        <p:nvSpPr>
          <p:cNvPr id="4" name="TextBox 3"/>
          <p:cNvSpPr txBox="1"/>
          <p:nvPr/>
        </p:nvSpPr>
        <p:spPr>
          <a:xfrm>
            <a:off x="1871126" y="3202068"/>
            <a:ext cx="4124130" cy="1938992"/>
          </a:xfrm>
          <a:prstGeom prst="rect">
            <a:avLst/>
          </a:prstGeom>
          <a:solidFill>
            <a:srgbClr val="FFCCFF"/>
          </a:solidFill>
          <a:ln>
            <a:solidFill>
              <a:schemeClr val="accent1">
                <a:lumMod val="50000"/>
              </a:schemeClr>
            </a:solidFill>
          </a:ln>
        </p:spPr>
        <p:txBody>
          <a:bodyPr wrap="square" rtlCol="0">
            <a:spAutoFit/>
          </a:bodyPr>
          <a:lstStyle/>
          <a:p>
            <a:r>
              <a:rPr lang="en-GB" sz="2400" dirty="0"/>
              <a:t>Children are targeted via intensive food adverts and by 14 they are directly purchasing 14 billion goods annually.</a:t>
            </a:r>
          </a:p>
        </p:txBody>
      </p:sp>
      <p:sp>
        <p:nvSpPr>
          <p:cNvPr id="5" name="TextBox 4"/>
          <p:cNvSpPr txBox="1"/>
          <p:nvPr/>
        </p:nvSpPr>
        <p:spPr>
          <a:xfrm>
            <a:off x="7258639" y="3202068"/>
            <a:ext cx="4619230" cy="2677656"/>
          </a:xfrm>
          <a:prstGeom prst="rect">
            <a:avLst/>
          </a:prstGeom>
          <a:solidFill>
            <a:schemeClr val="accent4">
              <a:lumMod val="40000"/>
              <a:lumOff val="60000"/>
            </a:schemeClr>
          </a:solidFill>
          <a:ln>
            <a:solidFill>
              <a:schemeClr val="accent1">
                <a:lumMod val="50000"/>
              </a:schemeClr>
            </a:solidFill>
          </a:ln>
        </p:spPr>
        <p:txBody>
          <a:bodyPr wrap="square" rtlCol="0">
            <a:spAutoFit/>
          </a:bodyPr>
          <a:lstStyle/>
          <a:p>
            <a:r>
              <a:rPr lang="en-GB" sz="2400" dirty="0"/>
              <a:t>Over 75% of food manufacturers budgets and 95% of fast food ad budgets are allocated to TV. Food makes up 50% of all advertisements. (Story et al., 2002) </a:t>
            </a:r>
          </a:p>
        </p:txBody>
      </p:sp>
      <p:pic>
        <p:nvPicPr>
          <p:cNvPr id="6" name="Picture 5"/>
          <p:cNvPicPr>
            <a:picLocks noChangeAspect="1"/>
          </p:cNvPicPr>
          <p:nvPr/>
        </p:nvPicPr>
        <p:blipFill>
          <a:blip r:embed="rId2"/>
          <a:stretch>
            <a:fillRect/>
          </a:stretch>
        </p:blipFill>
        <p:spPr>
          <a:xfrm>
            <a:off x="4258865" y="4961951"/>
            <a:ext cx="2922879" cy="1636812"/>
          </a:xfrm>
          <a:prstGeom prst="rect">
            <a:avLst/>
          </a:prstGeom>
          <a:ln>
            <a:solidFill>
              <a:schemeClr val="accent1">
                <a:lumMod val="50000"/>
              </a:schemeClr>
            </a:solidFill>
          </a:ln>
        </p:spPr>
      </p:pic>
    </p:spTree>
    <p:extLst>
      <p:ext uri="{BB962C8B-B14F-4D97-AF65-F5344CB8AC3E}">
        <p14:creationId xmlns:p14="http://schemas.microsoft.com/office/powerpoint/2010/main" val="39920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776833" y="284747"/>
            <a:ext cx="4248472" cy="504056"/>
          </a:xfrm>
          <a:solidFill>
            <a:srgbClr val="CC99FF"/>
          </a:solidFill>
          <a:ln w="12700">
            <a:solidFill>
              <a:schemeClr val="accent1">
                <a:lumMod val="50000"/>
              </a:schemeClr>
            </a:solidFill>
          </a:ln>
        </p:spPr>
        <p:txBody>
          <a:bodyPr>
            <a:normAutofit fontScale="90000"/>
          </a:bodyPr>
          <a:lstStyle/>
          <a:p>
            <a:r>
              <a:rPr lang="en-GB" sz="3600" dirty="0"/>
              <a:t>Product placement</a:t>
            </a:r>
          </a:p>
        </p:txBody>
      </p:sp>
      <p:sp>
        <p:nvSpPr>
          <p:cNvPr id="4" name="TextBox 3"/>
          <p:cNvSpPr txBox="1"/>
          <p:nvPr/>
        </p:nvSpPr>
        <p:spPr>
          <a:xfrm>
            <a:off x="4452797" y="1100934"/>
            <a:ext cx="4896544" cy="1631216"/>
          </a:xfrm>
          <a:prstGeom prst="rect">
            <a:avLst/>
          </a:prstGeom>
          <a:solidFill>
            <a:schemeClr val="accent4">
              <a:lumMod val="40000"/>
              <a:lumOff val="60000"/>
            </a:schemeClr>
          </a:solidFill>
          <a:ln>
            <a:solidFill>
              <a:schemeClr val="accent1">
                <a:lumMod val="50000"/>
              </a:schemeClr>
            </a:solidFill>
          </a:ln>
        </p:spPr>
        <p:txBody>
          <a:bodyPr wrap="square" rtlCol="0">
            <a:spAutoFit/>
          </a:bodyPr>
          <a:lstStyle/>
          <a:p>
            <a:pPr algn="ctr"/>
            <a:r>
              <a:rPr lang="en-GB" sz="2000" dirty="0"/>
              <a:t>Product placement occurs in not just television programmes and films, but also in video games and internet games. Whilst traditionally this was a small area, it is rapidly growing.</a:t>
            </a:r>
          </a:p>
        </p:txBody>
      </p:sp>
      <p:sp>
        <p:nvSpPr>
          <p:cNvPr id="5" name="TextBox 4"/>
          <p:cNvSpPr txBox="1"/>
          <p:nvPr/>
        </p:nvSpPr>
        <p:spPr>
          <a:xfrm>
            <a:off x="3192657" y="2871233"/>
            <a:ext cx="7416824" cy="1200329"/>
          </a:xfrm>
          <a:prstGeom prst="rect">
            <a:avLst/>
          </a:prstGeom>
          <a:solidFill>
            <a:srgbClr val="FF99CC"/>
          </a:solidFill>
          <a:ln>
            <a:solidFill>
              <a:schemeClr val="accent1">
                <a:lumMod val="50000"/>
              </a:schemeClr>
            </a:solidFill>
          </a:ln>
        </p:spPr>
        <p:txBody>
          <a:bodyPr wrap="square" rtlCol="0">
            <a:spAutoFit/>
          </a:bodyPr>
          <a:lstStyle/>
          <a:p>
            <a:pPr algn="ctr"/>
            <a:r>
              <a:rPr lang="en-GB" sz="3600" dirty="0"/>
              <a:t>Exposure to snacks and food products:</a:t>
            </a:r>
          </a:p>
        </p:txBody>
      </p:sp>
      <p:sp>
        <p:nvSpPr>
          <p:cNvPr id="6" name="TextBox 5"/>
          <p:cNvSpPr txBox="1"/>
          <p:nvPr/>
        </p:nvSpPr>
        <p:spPr>
          <a:xfrm>
            <a:off x="4416793" y="4339750"/>
            <a:ext cx="4968552" cy="2246769"/>
          </a:xfrm>
          <a:prstGeom prst="rect">
            <a:avLst/>
          </a:prstGeom>
          <a:solidFill>
            <a:srgbClr val="FFD5D5"/>
          </a:solidFill>
          <a:ln>
            <a:solidFill>
              <a:schemeClr val="accent1">
                <a:lumMod val="50000"/>
              </a:schemeClr>
            </a:solidFill>
          </a:ln>
        </p:spPr>
        <p:txBody>
          <a:bodyPr wrap="square" rtlCol="0">
            <a:spAutoFit/>
          </a:bodyPr>
          <a:lstStyle/>
          <a:p>
            <a:pPr algn="ctr"/>
            <a:r>
              <a:rPr lang="en-GB" sz="2000" dirty="0" err="1"/>
              <a:t>Taras</a:t>
            </a:r>
            <a:r>
              <a:rPr lang="en-GB" sz="2000" dirty="0"/>
              <a:t> et al. (2000) exposure to food products in ads increases our choice and preference for that food product.</a:t>
            </a:r>
          </a:p>
          <a:p>
            <a:pPr algn="ctr"/>
            <a:r>
              <a:rPr lang="en-GB" sz="2000" dirty="0"/>
              <a:t>Children increase their requests to parents for that product.</a:t>
            </a:r>
          </a:p>
          <a:p>
            <a:pPr algn="ctr"/>
            <a:r>
              <a:rPr lang="en-GB" sz="2000" dirty="0"/>
              <a:t>The requests reflect the ad frequencies.</a:t>
            </a:r>
          </a:p>
        </p:txBody>
      </p:sp>
    </p:spTree>
    <p:extLst>
      <p:ext uri="{BB962C8B-B14F-4D97-AF65-F5344CB8AC3E}">
        <p14:creationId xmlns:p14="http://schemas.microsoft.com/office/powerpoint/2010/main" val="2745711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48678" y="503853"/>
            <a:ext cx="7753738" cy="584775"/>
          </a:xfrm>
          <a:prstGeom prst="rect">
            <a:avLst/>
          </a:prstGeom>
          <a:solidFill>
            <a:srgbClr val="FFFFFF"/>
          </a:solidFill>
          <a:ln>
            <a:solidFill>
              <a:schemeClr val="accent1">
                <a:lumMod val="50000"/>
              </a:schemeClr>
            </a:solidFill>
          </a:ln>
        </p:spPr>
        <p:txBody>
          <a:bodyPr wrap="square" rtlCol="0">
            <a:spAutoFit/>
          </a:bodyPr>
          <a:lstStyle/>
          <a:p>
            <a:r>
              <a:rPr lang="en-GB" sz="3200" dirty="0"/>
              <a:t>Brand awareness and brand loyalty </a:t>
            </a:r>
          </a:p>
        </p:txBody>
      </p:sp>
      <p:pic>
        <p:nvPicPr>
          <p:cNvPr id="6" name="Picture 5"/>
          <p:cNvPicPr>
            <a:picLocks noChangeAspect="1"/>
          </p:cNvPicPr>
          <p:nvPr/>
        </p:nvPicPr>
        <p:blipFill>
          <a:blip r:embed="rId2"/>
          <a:stretch>
            <a:fillRect/>
          </a:stretch>
        </p:blipFill>
        <p:spPr>
          <a:xfrm>
            <a:off x="5207940" y="2962315"/>
            <a:ext cx="2143125" cy="2143125"/>
          </a:xfrm>
          <a:prstGeom prst="rect">
            <a:avLst/>
          </a:prstGeom>
          <a:ln>
            <a:solidFill>
              <a:schemeClr val="accent1">
                <a:lumMod val="50000"/>
              </a:schemeClr>
            </a:solidFill>
          </a:ln>
        </p:spPr>
      </p:pic>
      <p:sp>
        <p:nvSpPr>
          <p:cNvPr id="3" name="TextBox 2"/>
          <p:cNvSpPr txBox="1"/>
          <p:nvPr/>
        </p:nvSpPr>
        <p:spPr>
          <a:xfrm>
            <a:off x="2034073" y="1548882"/>
            <a:ext cx="3508311" cy="4154984"/>
          </a:xfrm>
          <a:prstGeom prst="rect">
            <a:avLst/>
          </a:prstGeom>
          <a:solidFill>
            <a:srgbClr val="FFCCFF"/>
          </a:solidFill>
          <a:ln>
            <a:solidFill>
              <a:schemeClr val="accent1">
                <a:lumMod val="50000"/>
              </a:schemeClr>
            </a:solidFill>
          </a:ln>
        </p:spPr>
        <p:txBody>
          <a:bodyPr wrap="square" rtlCol="0">
            <a:spAutoFit/>
          </a:bodyPr>
          <a:lstStyle/>
          <a:p>
            <a:r>
              <a:rPr lang="en-GB" sz="2400" dirty="0"/>
              <a:t>Advertisers are aware that children identify and are loyal to brands. Even 2 &amp; 3 year olds show a preference for brands. They in turn affect parents` buying patterns through the nag factor! (Story &amp; French, 2004).</a:t>
            </a:r>
          </a:p>
        </p:txBody>
      </p:sp>
      <p:sp>
        <p:nvSpPr>
          <p:cNvPr id="4" name="Rectangular Callout 3"/>
          <p:cNvSpPr/>
          <p:nvPr/>
        </p:nvSpPr>
        <p:spPr>
          <a:xfrm>
            <a:off x="6494106" y="1371600"/>
            <a:ext cx="5290457" cy="2202024"/>
          </a:xfrm>
          <a:prstGeom prst="wedgeRectCallout">
            <a:avLst>
              <a:gd name="adj1" fmla="val -62808"/>
              <a:gd name="adj2" fmla="val -54449"/>
            </a:avLst>
          </a:prstGeom>
          <a:solidFill>
            <a:srgbClr val="CCCC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So whilst product placement is illegal in programmes aimed at children, it dominates prime time TV and movies.</a:t>
            </a:r>
          </a:p>
        </p:txBody>
      </p:sp>
      <p:sp>
        <p:nvSpPr>
          <p:cNvPr id="5" name="Oval Callout 4"/>
          <p:cNvSpPr/>
          <p:nvPr/>
        </p:nvSpPr>
        <p:spPr>
          <a:xfrm>
            <a:off x="5971592" y="4572000"/>
            <a:ext cx="5990253" cy="2034073"/>
          </a:xfrm>
          <a:prstGeom prst="wedgeEllipseCallout">
            <a:avLst>
              <a:gd name="adj1" fmla="val -56658"/>
              <a:gd name="adj2" fmla="val -17654"/>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You see them in videogames too; </a:t>
            </a:r>
            <a:r>
              <a:rPr lang="en-GB" sz="2400" dirty="0" err="1">
                <a:solidFill>
                  <a:schemeClr val="tx1"/>
                </a:solidFill>
              </a:rPr>
              <a:t>Advergames</a:t>
            </a:r>
            <a:r>
              <a:rPr lang="en-GB" sz="2400" dirty="0">
                <a:solidFill>
                  <a:schemeClr val="tx1"/>
                </a:solidFill>
              </a:rPr>
              <a:t> on the product websites. Think </a:t>
            </a:r>
            <a:r>
              <a:rPr lang="en-GB" sz="2400" dirty="0" err="1">
                <a:solidFill>
                  <a:schemeClr val="tx1"/>
                </a:solidFill>
              </a:rPr>
              <a:t>smurfs</a:t>
            </a:r>
            <a:r>
              <a:rPr lang="en-GB" sz="2400" dirty="0">
                <a:solidFill>
                  <a:schemeClr val="tx1"/>
                </a:solidFill>
              </a:rPr>
              <a:t> etc…</a:t>
            </a:r>
          </a:p>
        </p:txBody>
      </p:sp>
    </p:spTree>
    <p:extLst>
      <p:ext uri="{BB962C8B-B14F-4D97-AF65-F5344CB8AC3E}">
        <p14:creationId xmlns:p14="http://schemas.microsoft.com/office/powerpoint/2010/main" val="1122742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1544" y="609016"/>
            <a:ext cx="3263598" cy="5262979"/>
          </a:xfrm>
          <a:prstGeom prst="rect">
            <a:avLst/>
          </a:prstGeom>
          <a:solidFill>
            <a:srgbClr val="FF9999"/>
          </a:solidFill>
          <a:ln>
            <a:solidFill>
              <a:schemeClr val="accent1">
                <a:lumMod val="50000"/>
              </a:schemeClr>
            </a:solidFill>
          </a:ln>
        </p:spPr>
        <p:txBody>
          <a:bodyPr wrap="square" rtlCol="0">
            <a:spAutoFit/>
          </a:bodyPr>
          <a:lstStyle/>
          <a:p>
            <a:r>
              <a:rPr lang="en-GB" sz="2400" dirty="0"/>
              <a:t>In a now seminal study, </a:t>
            </a:r>
            <a:r>
              <a:rPr lang="en-GB" sz="2400" dirty="0" err="1"/>
              <a:t>Gorn</a:t>
            </a:r>
            <a:r>
              <a:rPr lang="en-GB" sz="2400" dirty="0"/>
              <a:t> &amp; Goldberg (1982) had children aged 5-8 in a summer camp watch 30 min cartoon with 5 </a:t>
            </a:r>
            <a:r>
              <a:rPr lang="en-GB" sz="2400" dirty="0" err="1"/>
              <a:t>mins</a:t>
            </a:r>
            <a:r>
              <a:rPr lang="en-GB" sz="2400" dirty="0"/>
              <a:t> of food adverts, repeatedly over 2 weeks. When offered a choice of foods, the children opted for the foods advertised.</a:t>
            </a:r>
          </a:p>
        </p:txBody>
      </p:sp>
      <p:sp>
        <p:nvSpPr>
          <p:cNvPr id="3" name="TextBox 2"/>
          <p:cNvSpPr txBox="1"/>
          <p:nvPr/>
        </p:nvSpPr>
        <p:spPr>
          <a:xfrm>
            <a:off x="5512488" y="609016"/>
            <a:ext cx="5768222" cy="1200329"/>
          </a:xfrm>
          <a:prstGeom prst="rect">
            <a:avLst/>
          </a:prstGeom>
          <a:solidFill>
            <a:srgbClr val="99FFCC"/>
          </a:solidFill>
          <a:ln>
            <a:solidFill>
              <a:schemeClr val="accent1">
                <a:lumMod val="50000"/>
              </a:schemeClr>
            </a:solidFill>
          </a:ln>
        </p:spPr>
        <p:txBody>
          <a:bodyPr wrap="square" rtlCol="0">
            <a:spAutoFit/>
          </a:bodyPr>
          <a:lstStyle/>
          <a:p>
            <a:r>
              <a:rPr lang="en-GB" sz="2400" dirty="0" err="1"/>
              <a:t>Hitchins</a:t>
            </a:r>
            <a:r>
              <a:rPr lang="en-GB" sz="2400" dirty="0"/>
              <a:t> &amp; Moynihan (1998) found children's recall of food adverts was directly linked to their consumption.</a:t>
            </a:r>
          </a:p>
        </p:txBody>
      </p:sp>
      <p:sp>
        <p:nvSpPr>
          <p:cNvPr id="4" name="TextBox 3"/>
          <p:cNvSpPr txBox="1"/>
          <p:nvPr/>
        </p:nvSpPr>
        <p:spPr>
          <a:xfrm>
            <a:off x="6384166" y="2178676"/>
            <a:ext cx="4896544" cy="1569660"/>
          </a:xfrm>
          <a:prstGeom prst="rect">
            <a:avLst/>
          </a:prstGeom>
          <a:solidFill>
            <a:srgbClr val="CC99FF"/>
          </a:solidFill>
          <a:ln>
            <a:solidFill>
              <a:schemeClr val="accent1">
                <a:lumMod val="50000"/>
              </a:schemeClr>
            </a:solidFill>
          </a:ln>
        </p:spPr>
        <p:txBody>
          <a:bodyPr wrap="square" rtlCol="0">
            <a:spAutoFit/>
          </a:bodyPr>
          <a:lstStyle/>
          <a:p>
            <a:r>
              <a:rPr lang="en-GB" sz="2400" dirty="0" err="1"/>
              <a:t>Halford</a:t>
            </a:r>
            <a:r>
              <a:rPr lang="en-GB" sz="2400" dirty="0"/>
              <a:t> et al. (2004) obese children recognised more ads and ate more of the products than normal weight children.</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26842" y="4079747"/>
            <a:ext cx="1847850" cy="24765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9265" y="4079747"/>
            <a:ext cx="4211377" cy="24765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651231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18049" y="354563"/>
            <a:ext cx="9144000" cy="861774"/>
          </a:xfrm>
          <a:prstGeom prst="rect">
            <a:avLst/>
          </a:prstGeom>
          <a:solidFill>
            <a:schemeClr val="accent2">
              <a:lumMod val="20000"/>
              <a:lumOff val="80000"/>
            </a:schemeClr>
          </a:solidFill>
          <a:ln>
            <a:solidFill>
              <a:schemeClr val="accent1">
                <a:lumMod val="50000"/>
              </a:schemeClr>
            </a:solidFill>
          </a:ln>
        </p:spPr>
        <p:txBody>
          <a:bodyPr wrap="square" rtlCol="0">
            <a:spAutoFit/>
          </a:bodyPr>
          <a:lstStyle/>
          <a:p>
            <a:r>
              <a:rPr lang="en-GB" sz="3200" dirty="0"/>
              <a:t>How do children make sense of adverts?</a:t>
            </a:r>
          </a:p>
          <a:p>
            <a:endParaRPr lang="en-GB" dirty="0"/>
          </a:p>
        </p:txBody>
      </p:sp>
      <p:sp>
        <p:nvSpPr>
          <p:cNvPr id="3" name="TextBox 2"/>
          <p:cNvSpPr txBox="1"/>
          <p:nvPr/>
        </p:nvSpPr>
        <p:spPr>
          <a:xfrm>
            <a:off x="2118049" y="1456174"/>
            <a:ext cx="9144000" cy="3046988"/>
          </a:xfrm>
          <a:prstGeom prst="rect">
            <a:avLst/>
          </a:prstGeom>
          <a:solidFill>
            <a:srgbClr val="FF9999"/>
          </a:solidFill>
          <a:ln>
            <a:solidFill>
              <a:schemeClr val="accent1">
                <a:lumMod val="50000"/>
              </a:schemeClr>
            </a:solidFill>
          </a:ln>
        </p:spPr>
        <p:txBody>
          <a:bodyPr wrap="square" rtlCol="0">
            <a:spAutoFit/>
          </a:bodyPr>
          <a:lstStyle/>
          <a:p>
            <a:r>
              <a:rPr lang="en-GB" sz="2400" dirty="0"/>
              <a:t>Under 4 they are not able to differentiate between the adverts and the programmes.</a:t>
            </a:r>
          </a:p>
          <a:p>
            <a:r>
              <a:rPr lang="en-GB" sz="2400" dirty="0"/>
              <a:t>Under 7 they don’t understand the persuasive intent. They just perceive it as information.</a:t>
            </a:r>
          </a:p>
          <a:p>
            <a:r>
              <a:rPr lang="en-GB" sz="2400" dirty="0"/>
              <a:t>Even 7-11 year olds have difficulty questioning commercial claims (John et al., 1999).</a:t>
            </a:r>
          </a:p>
          <a:p>
            <a:r>
              <a:rPr lang="en-GB" sz="2400" dirty="0"/>
              <a:t>E.G. children under 7 don`t appreciate the sentence `part of a balanced breakfast`. (Kunkel et al., 2004)</a:t>
            </a:r>
          </a:p>
        </p:txBody>
      </p:sp>
      <p:pic>
        <p:nvPicPr>
          <p:cNvPr id="4" name="Picture 3"/>
          <p:cNvPicPr>
            <a:picLocks noChangeAspect="1"/>
          </p:cNvPicPr>
          <p:nvPr/>
        </p:nvPicPr>
        <p:blipFill>
          <a:blip r:embed="rId2"/>
          <a:stretch>
            <a:fillRect/>
          </a:stretch>
        </p:blipFill>
        <p:spPr>
          <a:xfrm>
            <a:off x="9022703" y="4220572"/>
            <a:ext cx="3041002" cy="2489207"/>
          </a:xfrm>
          <a:prstGeom prst="rect">
            <a:avLst/>
          </a:prstGeom>
          <a:ln>
            <a:solidFill>
              <a:schemeClr val="accent1">
                <a:lumMod val="50000"/>
              </a:schemeClr>
            </a:solidFill>
          </a:ln>
        </p:spPr>
      </p:pic>
    </p:spTree>
    <p:extLst>
      <p:ext uri="{BB962C8B-B14F-4D97-AF65-F5344CB8AC3E}">
        <p14:creationId xmlns:p14="http://schemas.microsoft.com/office/powerpoint/2010/main" val="3136061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371" y="858416"/>
            <a:ext cx="9489233" cy="1200329"/>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sz="2400" dirty="0"/>
              <a:t>The media may have two useful roles: the first in health promotion for the public at large, the second, in the arena of primary prevention. </a:t>
            </a:r>
          </a:p>
        </p:txBody>
      </p:sp>
      <p:sp>
        <p:nvSpPr>
          <p:cNvPr id="4" name="TextBox 3"/>
          <p:cNvSpPr txBox="1"/>
          <p:nvPr/>
        </p:nvSpPr>
        <p:spPr>
          <a:xfrm>
            <a:off x="2155371" y="2313992"/>
            <a:ext cx="5570375" cy="3416320"/>
          </a:xfrm>
          <a:prstGeom prst="rect">
            <a:avLst/>
          </a:prstGeom>
          <a:solidFill>
            <a:schemeClr val="accent4">
              <a:lumMod val="40000"/>
              <a:lumOff val="60000"/>
            </a:schemeClr>
          </a:solidFill>
          <a:ln>
            <a:solidFill>
              <a:schemeClr val="accent1">
                <a:lumMod val="50000"/>
              </a:schemeClr>
            </a:solidFill>
          </a:ln>
        </p:spPr>
        <p:txBody>
          <a:bodyPr wrap="square" rtlCol="0">
            <a:spAutoFit/>
          </a:bodyPr>
          <a:lstStyle/>
          <a:p>
            <a:r>
              <a:rPr lang="en-GB" sz="2400" dirty="0"/>
              <a:t>Health promotion seeks to promote healthful behaviours or attitudes to the public at large. Primary prevention is defined as an activity designed to eliminate or render ineffective, factors involved in the causation of a disorder and an activity designed to strengthen the host against noxious influences.</a:t>
            </a:r>
          </a:p>
        </p:txBody>
      </p:sp>
      <p:pic>
        <p:nvPicPr>
          <p:cNvPr id="2" name="Picture 1"/>
          <p:cNvPicPr>
            <a:picLocks noChangeAspect="1"/>
          </p:cNvPicPr>
          <p:nvPr/>
        </p:nvPicPr>
        <p:blipFill>
          <a:blip r:embed="rId2"/>
          <a:stretch>
            <a:fillRect/>
          </a:stretch>
        </p:blipFill>
        <p:spPr>
          <a:xfrm>
            <a:off x="8240546" y="4362494"/>
            <a:ext cx="3404058" cy="2257038"/>
          </a:xfrm>
          <a:prstGeom prst="rect">
            <a:avLst/>
          </a:prstGeom>
          <a:ln>
            <a:solidFill>
              <a:schemeClr val="accent1">
                <a:lumMod val="50000"/>
              </a:schemeClr>
            </a:solidFill>
          </a:ln>
        </p:spPr>
      </p:pic>
      <p:pic>
        <p:nvPicPr>
          <p:cNvPr id="5" name="Picture 4"/>
          <p:cNvPicPr>
            <a:picLocks noChangeAspect="1"/>
          </p:cNvPicPr>
          <p:nvPr/>
        </p:nvPicPr>
        <p:blipFill>
          <a:blip r:embed="rId3"/>
          <a:stretch>
            <a:fillRect/>
          </a:stretch>
        </p:blipFill>
        <p:spPr>
          <a:xfrm>
            <a:off x="8851769" y="1899893"/>
            <a:ext cx="2189817" cy="2341187"/>
          </a:xfrm>
          <a:prstGeom prst="rect">
            <a:avLst/>
          </a:prstGeom>
          <a:ln>
            <a:solidFill>
              <a:schemeClr val="accent1">
                <a:lumMod val="50000"/>
              </a:schemeClr>
            </a:solidFill>
          </a:ln>
        </p:spPr>
      </p:pic>
    </p:spTree>
    <p:extLst>
      <p:ext uri="{BB962C8B-B14F-4D97-AF65-F5344CB8AC3E}">
        <p14:creationId xmlns:p14="http://schemas.microsoft.com/office/powerpoint/2010/main" val="702664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095978" cy="1143000"/>
          </a:xfrm>
          <a:solidFill>
            <a:schemeClr val="accent4">
              <a:lumMod val="40000"/>
              <a:lumOff val="60000"/>
            </a:schemeClr>
          </a:solidFill>
          <a:ln>
            <a:solidFill>
              <a:schemeClr val="accent1">
                <a:lumMod val="50000"/>
              </a:schemeClr>
            </a:solidFill>
          </a:ln>
        </p:spPr>
        <p:txBody>
          <a:bodyPr/>
          <a:lstStyle/>
          <a:p>
            <a:r>
              <a:rPr lang="en-GB" dirty="0"/>
              <a:t>Eating disorders</a:t>
            </a:r>
          </a:p>
        </p:txBody>
      </p:sp>
      <p:sp>
        <p:nvSpPr>
          <p:cNvPr id="3" name="Content Placeholder 2"/>
          <p:cNvSpPr>
            <a:spLocks noGrp="1"/>
          </p:cNvSpPr>
          <p:nvPr>
            <p:ph idx="1"/>
          </p:nvPr>
        </p:nvSpPr>
        <p:spPr/>
        <p:txBody>
          <a:bodyPr>
            <a:normAutofit/>
          </a:bodyPr>
          <a:lstStyle/>
          <a:p>
            <a:r>
              <a:rPr lang="en-GB" dirty="0">
                <a:solidFill>
                  <a:schemeClr val="tx1"/>
                </a:solidFill>
              </a:rPr>
              <a:t>The media are held responsible for the supposed growth of eating disorders in the country. To what extent is this true?</a:t>
            </a:r>
          </a:p>
          <a:p>
            <a:endParaRPr lang="en-GB" dirty="0"/>
          </a:p>
        </p:txBody>
      </p:sp>
      <p:sp>
        <p:nvSpPr>
          <p:cNvPr id="4" name="TextBox 3"/>
          <p:cNvSpPr txBox="1"/>
          <p:nvPr/>
        </p:nvSpPr>
        <p:spPr>
          <a:xfrm>
            <a:off x="2024307" y="3513049"/>
            <a:ext cx="9777113" cy="3046988"/>
          </a:xfrm>
          <a:prstGeom prst="rect">
            <a:avLst/>
          </a:prstGeom>
          <a:solidFill>
            <a:srgbClr val="FFD5D5"/>
          </a:solidFill>
          <a:ln>
            <a:solidFill>
              <a:schemeClr val="accent1">
                <a:lumMod val="50000"/>
              </a:schemeClr>
            </a:solidFill>
          </a:ln>
        </p:spPr>
        <p:txBody>
          <a:bodyPr wrap="square" rtlCol="0">
            <a:spAutoFit/>
          </a:bodyPr>
          <a:lstStyle/>
          <a:p>
            <a:pPr marL="342900" indent="-342900">
              <a:buFont typeface="Arial" panose="020B0604020202020204" pitchFamily="34" charset="0"/>
              <a:buChar char="•"/>
            </a:pPr>
            <a:r>
              <a:rPr lang="en-GB" sz="2400" dirty="0"/>
              <a:t>Relationships with food are very complex and there are mixed messages. The glamorous `thin-ideal` sends a clear message that both slender and muscular bodies are the way forward.</a:t>
            </a:r>
          </a:p>
          <a:p>
            <a:pPr marL="342900" indent="-342900">
              <a:buFont typeface="Arial" panose="020B0604020202020204" pitchFamily="34" charset="0"/>
              <a:buChar char="•"/>
            </a:pPr>
            <a:r>
              <a:rPr lang="en-GB" sz="2400" dirty="0"/>
              <a:t>Does this thin- ideal coax us into body image disturbance?</a:t>
            </a:r>
          </a:p>
          <a:p>
            <a:pPr marL="342900" indent="-342900">
              <a:buFont typeface="Arial" panose="020B0604020202020204" pitchFamily="34" charset="0"/>
              <a:buChar char="•"/>
            </a:pPr>
            <a:r>
              <a:rPr lang="en-GB" sz="2400" dirty="0"/>
              <a:t>Does disordered eating stem from the creation of a `normal` environment of diets and the acceptance of repeatedly evaluating our bodies, constant diets and excessive exercising in an attempt to reduce feelings of inadequacy?</a:t>
            </a:r>
          </a:p>
        </p:txBody>
      </p:sp>
    </p:spTree>
    <p:extLst>
      <p:ext uri="{BB962C8B-B14F-4D97-AF65-F5344CB8AC3E}">
        <p14:creationId xmlns:p14="http://schemas.microsoft.com/office/powerpoint/2010/main" val="3657207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99556" y="714725"/>
            <a:ext cx="3240360" cy="2308324"/>
          </a:xfrm>
          <a:prstGeom prst="rect">
            <a:avLst/>
          </a:prstGeom>
          <a:solidFill>
            <a:srgbClr val="FFCC99"/>
          </a:solidFill>
          <a:ln w="12700">
            <a:solidFill>
              <a:schemeClr val="tx1"/>
            </a:solidFill>
          </a:ln>
        </p:spPr>
        <p:txBody>
          <a:bodyPr wrap="square" rtlCol="0">
            <a:spAutoFit/>
          </a:bodyPr>
          <a:lstStyle/>
          <a:p>
            <a:r>
              <a:rPr lang="en-GB" dirty="0"/>
              <a:t>The number of children and teenagers seeking help for an eating disorder has risen rapidly in the past three years, according to figures given exclusively to The Independent on Sunday.</a:t>
            </a:r>
          </a:p>
        </p:txBody>
      </p:sp>
      <p:sp>
        <p:nvSpPr>
          <p:cNvPr id="5" name="TextBox 4"/>
          <p:cNvSpPr txBox="1"/>
          <p:nvPr/>
        </p:nvSpPr>
        <p:spPr>
          <a:xfrm>
            <a:off x="7249885" y="683460"/>
            <a:ext cx="4824097" cy="2862322"/>
          </a:xfrm>
          <a:prstGeom prst="rect">
            <a:avLst/>
          </a:prstGeom>
          <a:solidFill>
            <a:srgbClr val="FF99FF"/>
          </a:solidFill>
          <a:ln>
            <a:solidFill>
              <a:schemeClr val="tx2">
                <a:lumMod val="75000"/>
              </a:schemeClr>
            </a:solidFill>
          </a:ln>
        </p:spPr>
        <p:txBody>
          <a:bodyPr wrap="square" rtlCol="0">
            <a:spAutoFit/>
          </a:bodyPr>
          <a:lstStyle/>
          <a:p>
            <a:r>
              <a:rPr lang="en-GB" dirty="0" err="1"/>
              <a:t>ChildLine</a:t>
            </a:r>
            <a:r>
              <a:rPr lang="en-GB" dirty="0"/>
              <a:t> says it received more than 10,500 calls and online inquiries from young people struggling with food and weight-related anxiety in the last financial year. The charity believes this dramatic increase could be attributed to several factors, including the increased pressure caused by social media, the growth of celebrity culture, and the rise of anorexia websites.</a:t>
            </a:r>
          </a:p>
        </p:txBody>
      </p:sp>
      <p:sp>
        <p:nvSpPr>
          <p:cNvPr id="6" name="TextBox 5"/>
          <p:cNvSpPr txBox="1"/>
          <p:nvPr/>
        </p:nvSpPr>
        <p:spPr>
          <a:xfrm>
            <a:off x="7868798" y="3767729"/>
            <a:ext cx="3586269" cy="2585323"/>
          </a:xfrm>
          <a:prstGeom prst="rect">
            <a:avLst/>
          </a:prstGeom>
          <a:solidFill>
            <a:srgbClr val="3399FF"/>
          </a:solidFill>
          <a:ln>
            <a:solidFill>
              <a:schemeClr val="tx2">
                <a:lumMod val="75000"/>
              </a:schemeClr>
            </a:solidFill>
          </a:ln>
        </p:spPr>
        <p:txBody>
          <a:bodyPr wrap="square" rtlCol="0">
            <a:spAutoFit/>
          </a:bodyPr>
          <a:lstStyle/>
          <a:p>
            <a:r>
              <a:rPr lang="en-GB" dirty="0"/>
              <a:t>The case of Tallulah Wilson has reignited the issue of the impact of the internet on vulnerable young people. The 15-year-old Londoner had visited pro-anorexia sites and wrote in her diary that she was “fat” and “ugly” before killing herself.</a:t>
            </a:r>
          </a:p>
        </p:txBody>
      </p:sp>
      <p:sp>
        <p:nvSpPr>
          <p:cNvPr id="7" name="TextBox 6"/>
          <p:cNvSpPr txBox="1"/>
          <p:nvPr/>
        </p:nvSpPr>
        <p:spPr>
          <a:xfrm>
            <a:off x="1754154" y="3219061"/>
            <a:ext cx="4730621" cy="3416320"/>
          </a:xfrm>
          <a:prstGeom prst="rect">
            <a:avLst/>
          </a:prstGeom>
          <a:solidFill>
            <a:schemeClr val="accent6">
              <a:lumMod val="60000"/>
              <a:lumOff val="40000"/>
            </a:schemeClr>
          </a:solidFill>
          <a:ln w="12700">
            <a:solidFill>
              <a:schemeClr val="tx2">
                <a:lumMod val="75000"/>
              </a:schemeClr>
            </a:solidFill>
          </a:ln>
        </p:spPr>
        <p:txBody>
          <a:bodyPr wrap="square" rtlCol="0">
            <a:spAutoFit/>
          </a:bodyPr>
          <a:lstStyle/>
          <a:p>
            <a:r>
              <a:rPr lang="en-GB" dirty="0"/>
              <a:t>The most common eating disorder reported was anorexia, which made up more than 3,000 of the counselling sessions. </a:t>
            </a:r>
            <a:r>
              <a:rPr lang="en-GB" dirty="0" err="1"/>
              <a:t>ChildLine</a:t>
            </a:r>
            <a:r>
              <a:rPr lang="en-GB" dirty="0"/>
              <a:t> research on the issue reported: “Young people suffering from anorexia often emphasised how they felt they would be much happier and more accepted if they were slimmer. In other cases, young people under-ate because it was something they could be in control of when other things in their life were going wrong.”</a:t>
            </a:r>
          </a:p>
        </p:txBody>
      </p:sp>
      <p:sp>
        <p:nvSpPr>
          <p:cNvPr id="2" name="Rectangle 1"/>
          <p:cNvSpPr/>
          <p:nvPr/>
        </p:nvSpPr>
        <p:spPr>
          <a:xfrm>
            <a:off x="2495600" y="86851"/>
            <a:ext cx="7416316" cy="646331"/>
          </a:xfrm>
          <a:prstGeom prst="rect">
            <a:avLst/>
          </a:prstGeom>
        </p:spPr>
        <p:txBody>
          <a:bodyPr wrap="square">
            <a:spAutoFit/>
          </a:bodyPr>
          <a:lstStyle/>
          <a:p>
            <a:r>
              <a:rPr lang="en-GB" dirty="0">
                <a:hlinkClick r:id="rId2"/>
              </a:rPr>
              <a:t>Tallulah Wilson</a:t>
            </a:r>
            <a:endParaRPr lang="en-GB" dirty="0"/>
          </a:p>
          <a:p>
            <a:endParaRPr lang="en-GB" dirty="0"/>
          </a:p>
        </p:txBody>
      </p:sp>
    </p:spTree>
    <p:extLst>
      <p:ext uri="{BB962C8B-B14F-4D97-AF65-F5344CB8AC3E}">
        <p14:creationId xmlns:p14="http://schemas.microsoft.com/office/powerpoint/2010/main" val="3619689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2776" y="476672"/>
            <a:ext cx="3823184" cy="2308324"/>
          </a:xfrm>
          <a:prstGeom prst="rect">
            <a:avLst/>
          </a:prstGeom>
          <a:solidFill>
            <a:srgbClr val="66FFFF"/>
          </a:solidFill>
          <a:ln>
            <a:solidFill>
              <a:schemeClr val="accent1">
                <a:lumMod val="50000"/>
              </a:schemeClr>
            </a:solidFill>
          </a:ln>
        </p:spPr>
        <p:txBody>
          <a:bodyPr wrap="square" rtlCol="0">
            <a:spAutoFit/>
          </a:bodyPr>
          <a:lstStyle/>
          <a:p>
            <a:r>
              <a:rPr lang="en-GB" sz="2400" dirty="0"/>
              <a:t>Experimental manipulations cannot be said to CAUSE eating disorders but they can infer cognitions which increase our risk.</a:t>
            </a:r>
          </a:p>
        </p:txBody>
      </p:sp>
      <p:sp>
        <p:nvSpPr>
          <p:cNvPr id="6" name="TextBox 5"/>
          <p:cNvSpPr txBox="1"/>
          <p:nvPr/>
        </p:nvSpPr>
        <p:spPr>
          <a:xfrm>
            <a:off x="6312023" y="476673"/>
            <a:ext cx="5593837" cy="2308324"/>
          </a:xfrm>
          <a:prstGeom prst="rect">
            <a:avLst/>
          </a:prstGeom>
          <a:solidFill>
            <a:schemeClr val="accent6">
              <a:lumMod val="60000"/>
              <a:lumOff val="40000"/>
            </a:schemeClr>
          </a:solidFill>
          <a:ln>
            <a:solidFill>
              <a:schemeClr val="accent1">
                <a:lumMod val="50000"/>
              </a:schemeClr>
            </a:solidFill>
          </a:ln>
        </p:spPr>
        <p:txBody>
          <a:bodyPr wrap="square" rtlCol="0">
            <a:spAutoFit/>
          </a:bodyPr>
          <a:lstStyle/>
          <a:p>
            <a:r>
              <a:rPr lang="en-GB" sz="2400" dirty="0"/>
              <a:t>Furthermore, our body image can definitely  be influenced by the environment by exposure to media and comments from peers friends and family. As a result much of the research focuses on body image.</a:t>
            </a:r>
          </a:p>
        </p:txBody>
      </p:sp>
      <p:sp>
        <p:nvSpPr>
          <p:cNvPr id="7" name="TextBox 6"/>
          <p:cNvSpPr txBox="1"/>
          <p:nvPr/>
        </p:nvSpPr>
        <p:spPr>
          <a:xfrm>
            <a:off x="2537926" y="3002226"/>
            <a:ext cx="8528179" cy="2308324"/>
          </a:xfrm>
          <a:prstGeom prst="rect">
            <a:avLst/>
          </a:prstGeom>
          <a:solidFill>
            <a:srgbClr val="FF99CC"/>
          </a:solidFill>
          <a:ln>
            <a:solidFill>
              <a:schemeClr val="accent1">
                <a:lumMod val="50000"/>
              </a:schemeClr>
            </a:solidFill>
          </a:ln>
        </p:spPr>
        <p:txBody>
          <a:bodyPr wrap="square" rtlCol="0">
            <a:spAutoFit/>
          </a:bodyPr>
          <a:lstStyle/>
          <a:p>
            <a:r>
              <a:rPr lang="en-GB" sz="2400" dirty="0"/>
              <a:t>Body image disturbance is more greatly affected when there is evidence of a prior dissatisfaction to exposure (Harrison 2001). Furthermore, early experiences can predict ones vulnerability to BID.</a:t>
            </a:r>
          </a:p>
          <a:p>
            <a:r>
              <a:rPr lang="en-GB" sz="2400" dirty="0"/>
              <a:t>Currently the role of social support is an area for potential therapeutic progress:</a:t>
            </a:r>
          </a:p>
        </p:txBody>
      </p:sp>
      <p:sp>
        <p:nvSpPr>
          <p:cNvPr id="8" name="TextBox 7"/>
          <p:cNvSpPr txBox="1"/>
          <p:nvPr/>
        </p:nvSpPr>
        <p:spPr>
          <a:xfrm>
            <a:off x="1847461" y="5527779"/>
            <a:ext cx="10058399" cy="1200329"/>
          </a:xfrm>
          <a:prstGeom prst="rect">
            <a:avLst/>
          </a:prstGeom>
          <a:solidFill>
            <a:srgbClr val="CC99FF"/>
          </a:solidFill>
          <a:ln>
            <a:solidFill>
              <a:schemeClr val="accent1">
                <a:lumMod val="50000"/>
              </a:schemeClr>
            </a:solidFill>
          </a:ln>
        </p:spPr>
        <p:txBody>
          <a:bodyPr wrap="square" rtlCol="0">
            <a:spAutoFit/>
          </a:bodyPr>
          <a:lstStyle/>
          <a:p>
            <a:r>
              <a:rPr lang="en-GB" sz="2400" dirty="0" err="1"/>
              <a:t>Stice</a:t>
            </a:r>
            <a:r>
              <a:rPr lang="en-GB" sz="2400" dirty="0"/>
              <a:t> et al. (2001) found that girls in receipt of a magazine subscription were unaffected if they reported a high level of social support from family and friends.</a:t>
            </a:r>
          </a:p>
        </p:txBody>
      </p:sp>
    </p:spTree>
    <p:extLst>
      <p:ext uri="{BB962C8B-B14F-4D97-AF65-F5344CB8AC3E}">
        <p14:creationId xmlns:p14="http://schemas.microsoft.com/office/powerpoint/2010/main" val="1521041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lumMod val="40000"/>
              <a:lumOff val="60000"/>
            </a:schemeClr>
          </a:solidFill>
          <a:ln>
            <a:solidFill>
              <a:schemeClr val="accent1">
                <a:lumMod val="50000"/>
              </a:schemeClr>
            </a:solidFill>
          </a:ln>
        </p:spPr>
        <p:txBody>
          <a:bodyPr>
            <a:normAutofit fontScale="90000"/>
          </a:bodyPr>
          <a:lstStyle/>
          <a:p>
            <a:r>
              <a:rPr lang="en-GB" dirty="0"/>
              <a:t>Are eating disorders on the increase?</a:t>
            </a:r>
          </a:p>
        </p:txBody>
      </p:sp>
      <p:sp>
        <p:nvSpPr>
          <p:cNvPr id="3" name="Content Placeholder 2"/>
          <p:cNvSpPr>
            <a:spLocks noGrp="1"/>
          </p:cNvSpPr>
          <p:nvPr>
            <p:ph idx="1"/>
          </p:nvPr>
        </p:nvSpPr>
        <p:spPr>
          <a:xfrm>
            <a:off x="1914144" y="1597088"/>
            <a:ext cx="9997440" cy="1883229"/>
          </a:xfrm>
          <a:solidFill>
            <a:srgbClr val="CCCCFF"/>
          </a:solidFill>
          <a:ln>
            <a:solidFill>
              <a:schemeClr val="accent1">
                <a:lumMod val="50000"/>
              </a:schemeClr>
            </a:solidFill>
          </a:ln>
        </p:spPr>
        <p:txBody>
          <a:bodyPr>
            <a:normAutofit fontScale="85000" lnSpcReduction="20000"/>
          </a:bodyPr>
          <a:lstStyle/>
          <a:p>
            <a:r>
              <a:rPr lang="en-GB" dirty="0">
                <a:solidFill>
                  <a:schemeClr val="tx1"/>
                </a:solidFill>
              </a:rPr>
              <a:t>There is no doubt that the ideal body size, as reflected in the style icons promoted in the media, is getting thinner. This ideal body size epitomised by “Cheryl Cole” or “Posh Spice” is unrealistically thin, their BMI is on the borders of what a clinician would regard as anorexic</a:t>
            </a:r>
            <a:r>
              <a:rPr lang="en-GB" dirty="0"/>
              <a:t>. </a:t>
            </a:r>
          </a:p>
        </p:txBody>
      </p:sp>
      <p:sp>
        <p:nvSpPr>
          <p:cNvPr id="4" name="TextBox 3"/>
          <p:cNvSpPr txBox="1"/>
          <p:nvPr/>
        </p:nvSpPr>
        <p:spPr>
          <a:xfrm>
            <a:off x="1651519" y="3659767"/>
            <a:ext cx="6718041" cy="3046988"/>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Due to the proliferation of food in our culture, people are getting bigger, fatter, and maturing younger and younger as the years pass by. The gap between actual body sizes and the cultural ideal is getting wider, and giving rise to anxiety among almost all women, although it is the most vulnerable who are most affected by this.</a:t>
            </a:r>
          </a:p>
        </p:txBody>
      </p:sp>
      <p:pic>
        <p:nvPicPr>
          <p:cNvPr id="5" name="Picture 4"/>
          <p:cNvPicPr>
            <a:picLocks noChangeAspect="1"/>
          </p:cNvPicPr>
          <p:nvPr/>
        </p:nvPicPr>
        <p:blipFill>
          <a:blip r:embed="rId2"/>
          <a:stretch>
            <a:fillRect/>
          </a:stretch>
        </p:blipFill>
        <p:spPr>
          <a:xfrm>
            <a:off x="8649478" y="4263324"/>
            <a:ext cx="3262106" cy="2443431"/>
          </a:xfrm>
          <a:prstGeom prst="rect">
            <a:avLst/>
          </a:prstGeom>
        </p:spPr>
      </p:pic>
    </p:spTree>
    <p:extLst>
      <p:ext uri="{BB962C8B-B14F-4D97-AF65-F5344CB8AC3E}">
        <p14:creationId xmlns:p14="http://schemas.microsoft.com/office/powerpoint/2010/main" val="1144462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8090" y="587829"/>
            <a:ext cx="9405257" cy="2308324"/>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Dieting behaviours are however a risk factor for the other eating disorders, compulsive eating and its variant, bulimia nervosa, an illness in which the sufferer (usually a young woman but many men suffer too) diets, experiences rebound binge eating due to food deprivation, and then purges to rid herself of unwanted calories. </a:t>
            </a:r>
          </a:p>
        </p:txBody>
      </p:sp>
      <p:sp>
        <p:nvSpPr>
          <p:cNvPr id="5" name="TextBox 4"/>
          <p:cNvSpPr txBox="1"/>
          <p:nvPr/>
        </p:nvSpPr>
        <p:spPr>
          <a:xfrm>
            <a:off x="1978090" y="3554963"/>
            <a:ext cx="9666514" cy="2308324"/>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sz="2400" dirty="0"/>
              <a:t>Compulsive eating is a direct outcome of rebellion against food restraint, a behaviour that can rapidly turn into a remorseless habit. On the other hand, bulimia is an illness which may start out as a useful strategy to control weight gain but rapidly develops into an addictive illness, which engulfs the sufferer and becomes a way of coping with emotional difficulties.</a:t>
            </a:r>
          </a:p>
        </p:txBody>
      </p:sp>
    </p:spTree>
    <p:extLst>
      <p:ext uri="{BB962C8B-B14F-4D97-AF65-F5344CB8AC3E}">
        <p14:creationId xmlns:p14="http://schemas.microsoft.com/office/powerpoint/2010/main" val="1574651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27380" y="447869"/>
            <a:ext cx="3834881" cy="3785652"/>
          </a:xfrm>
          <a:prstGeom prst="rect">
            <a:avLst/>
          </a:prstGeom>
          <a:solidFill>
            <a:srgbClr val="CCFF66"/>
          </a:solidFill>
          <a:ln>
            <a:solidFill>
              <a:schemeClr val="accent1">
                <a:lumMod val="50000"/>
              </a:schemeClr>
            </a:solidFill>
          </a:ln>
        </p:spPr>
        <p:txBody>
          <a:bodyPr wrap="square" rtlCol="0">
            <a:spAutoFit/>
          </a:bodyPr>
          <a:lstStyle/>
          <a:p>
            <a:r>
              <a:rPr lang="en-GB" sz="2400" dirty="0"/>
              <a:t>There is no doubt that the media provides significant CONTENT on body related issues to young women, over 50% of whom, (between the ages of 11 –15 years) read fashion and beauty related magazines. </a:t>
            </a:r>
          </a:p>
        </p:txBody>
      </p:sp>
      <p:sp>
        <p:nvSpPr>
          <p:cNvPr id="3" name="TextBox 2"/>
          <p:cNvSpPr txBox="1"/>
          <p:nvPr/>
        </p:nvSpPr>
        <p:spPr>
          <a:xfrm>
            <a:off x="6326154" y="1001867"/>
            <a:ext cx="5654351" cy="2677656"/>
          </a:xfrm>
          <a:prstGeom prst="rect">
            <a:avLst/>
          </a:prstGeom>
          <a:solidFill>
            <a:srgbClr val="FFFFFF"/>
          </a:solidFill>
          <a:ln>
            <a:solidFill>
              <a:schemeClr val="accent1">
                <a:lumMod val="50000"/>
              </a:schemeClr>
            </a:solidFill>
          </a:ln>
        </p:spPr>
        <p:txBody>
          <a:bodyPr wrap="square" rtlCol="0">
            <a:spAutoFit/>
          </a:bodyPr>
          <a:lstStyle/>
          <a:p>
            <a:r>
              <a:rPr lang="en-GB" sz="2400" dirty="0"/>
              <a:t>The exposure to ideal images coincides with a period in their lives where self regard and self efficacy is in decline, where body image is at its most fragile due to physical changes of puberty and where the tendency for social comparison is at its peak. </a:t>
            </a:r>
          </a:p>
        </p:txBody>
      </p:sp>
      <p:sp>
        <p:nvSpPr>
          <p:cNvPr id="4" name="TextBox 3"/>
          <p:cNvSpPr txBox="1"/>
          <p:nvPr/>
        </p:nvSpPr>
        <p:spPr>
          <a:xfrm>
            <a:off x="2593910" y="4767943"/>
            <a:ext cx="8686800" cy="1569660"/>
          </a:xfrm>
          <a:prstGeom prst="rect">
            <a:avLst/>
          </a:prstGeom>
          <a:solidFill>
            <a:schemeClr val="accent5">
              <a:lumMod val="60000"/>
              <a:lumOff val="40000"/>
            </a:schemeClr>
          </a:solidFill>
          <a:ln>
            <a:solidFill>
              <a:schemeClr val="accent1">
                <a:lumMod val="50000"/>
              </a:schemeClr>
            </a:solidFill>
          </a:ln>
        </p:spPr>
        <p:txBody>
          <a:bodyPr wrap="square" rtlCol="0">
            <a:spAutoFit/>
          </a:bodyPr>
          <a:lstStyle/>
          <a:p>
            <a:r>
              <a:rPr lang="en-GB" sz="2400" dirty="0"/>
              <a:t>Girls thus find themselves in a subculture of dieting, reflecting messages not only from the media but also from parents, peers, members of the opposite sex as well as the media.</a:t>
            </a:r>
          </a:p>
        </p:txBody>
      </p:sp>
    </p:spTree>
    <p:extLst>
      <p:ext uri="{BB962C8B-B14F-4D97-AF65-F5344CB8AC3E}">
        <p14:creationId xmlns:p14="http://schemas.microsoft.com/office/powerpoint/2010/main" val="798326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62065" y="419878"/>
            <a:ext cx="9479902" cy="1938992"/>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sz="2400" dirty="0"/>
              <a:t>Analysis of media content both provide a stream of articles on weight control, either through fitness or food control, and physical beauty, together with models whose </a:t>
            </a:r>
            <a:r>
              <a:rPr lang="en-GB" sz="2400" dirty="0" err="1"/>
              <a:t>curvaceousness</a:t>
            </a:r>
            <a:r>
              <a:rPr lang="en-GB" sz="2400" dirty="0"/>
              <a:t> has declined steady over the period from 1959-1978 (Guillen and Barr). </a:t>
            </a:r>
          </a:p>
        </p:txBody>
      </p:sp>
      <p:sp>
        <p:nvSpPr>
          <p:cNvPr id="3" name="TextBox 2"/>
          <p:cNvSpPr txBox="1"/>
          <p:nvPr/>
        </p:nvSpPr>
        <p:spPr>
          <a:xfrm>
            <a:off x="3163078" y="2621901"/>
            <a:ext cx="7128587" cy="1200329"/>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r>
              <a:rPr lang="en-GB" sz="2400" dirty="0"/>
              <a:t>In all cases, the emphasis on diet or fitness was designed to help someone become more physically attractive and thus acquire status.</a:t>
            </a:r>
          </a:p>
        </p:txBody>
      </p:sp>
      <p:sp>
        <p:nvSpPr>
          <p:cNvPr id="4" name="TextBox 3"/>
          <p:cNvSpPr txBox="1"/>
          <p:nvPr/>
        </p:nvSpPr>
        <p:spPr>
          <a:xfrm>
            <a:off x="3013787" y="4497355"/>
            <a:ext cx="7427168" cy="1569660"/>
          </a:xfrm>
          <a:prstGeom prst="rect">
            <a:avLst/>
          </a:prstGeom>
          <a:solidFill>
            <a:schemeClr val="accent4">
              <a:lumMod val="40000"/>
              <a:lumOff val="60000"/>
            </a:schemeClr>
          </a:solidFill>
          <a:ln>
            <a:solidFill>
              <a:schemeClr val="accent1">
                <a:lumMod val="50000"/>
              </a:schemeClr>
            </a:solidFill>
          </a:ln>
        </p:spPr>
        <p:txBody>
          <a:bodyPr wrap="square" rtlCol="0">
            <a:spAutoFit/>
          </a:bodyPr>
          <a:lstStyle/>
          <a:p>
            <a:r>
              <a:rPr lang="en-GB" sz="2400" dirty="0"/>
              <a:t>There have been a number of studies, which attempted to combine content analysis with studies of attitudes or behaviour to assess the impact of images or messages.</a:t>
            </a:r>
          </a:p>
        </p:txBody>
      </p:sp>
    </p:spTree>
    <p:extLst>
      <p:ext uri="{BB962C8B-B14F-4D97-AF65-F5344CB8AC3E}">
        <p14:creationId xmlns:p14="http://schemas.microsoft.com/office/powerpoint/2010/main" val="120239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D5D5"/>
          </a:solidFill>
          <a:ln>
            <a:solidFill>
              <a:schemeClr val="accent1">
                <a:lumMod val="50000"/>
              </a:schemeClr>
            </a:solidFill>
          </a:ln>
        </p:spPr>
        <p:txBody>
          <a:bodyPr/>
          <a:lstStyle/>
          <a:p>
            <a:r>
              <a:rPr lang="en-GB" dirty="0"/>
              <a:t>Body image and eating disorders</a:t>
            </a:r>
          </a:p>
        </p:txBody>
      </p:sp>
      <p:sp>
        <p:nvSpPr>
          <p:cNvPr id="3" name="Content Placeholder 2"/>
          <p:cNvSpPr>
            <a:spLocks noGrp="1"/>
          </p:cNvSpPr>
          <p:nvPr>
            <p:ph idx="1"/>
          </p:nvPr>
        </p:nvSpPr>
        <p:spPr>
          <a:xfrm>
            <a:off x="1914144" y="1746379"/>
            <a:ext cx="9997440" cy="4800600"/>
          </a:xfrm>
          <a:solidFill>
            <a:srgbClr val="CC99FF"/>
          </a:solidFill>
          <a:ln>
            <a:solidFill>
              <a:schemeClr val="accent1">
                <a:lumMod val="50000"/>
              </a:schemeClr>
            </a:solidFill>
          </a:ln>
        </p:spPr>
        <p:txBody>
          <a:bodyPr>
            <a:normAutofit lnSpcReduction="10000"/>
          </a:bodyPr>
          <a:lstStyle/>
          <a:p>
            <a:r>
              <a:rPr lang="en-GB" sz="2800" dirty="0">
                <a:solidFill>
                  <a:schemeClr val="bg2">
                    <a:lumMod val="10000"/>
                  </a:schemeClr>
                </a:solidFill>
              </a:rPr>
              <a:t>Eating disorders are problematic as they can be deadly, with AN having the highest mortality rate of psychiatric disorders at 15.6 % (Zipfel et al., 2000).</a:t>
            </a:r>
          </a:p>
          <a:p>
            <a:r>
              <a:rPr lang="en-GB" sz="2800" dirty="0">
                <a:solidFill>
                  <a:schemeClr val="bg2">
                    <a:lumMod val="10000"/>
                  </a:schemeClr>
                </a:solidFill>
              </a:rPr>
              <a:t>Protracted restrained eating actually raises the risk of later obesity (</a:t>
            </a:r>
            <a:r>
              <a:rPr lang="en-GB" sz="2800" dirty="0" err="1">
                <a:solidFill>
                  <a:schemeClr val="bg2">
                    <a:lumMod val="10000"/>
                  </a:schemeClr>
                </a:solidFill>
              </a:rPr>
              <a:t>Neumark-Sztainer</a:t>
            </a:r>
            <a:r>
              <a:rPr lang="en-GB" sz="2800" dirty="0">
                <a:solidFill>
                  <a:schemeClr val="bg2">
                    <a:lumMod val="10000"/>
                  </a:schemeClr>
                </a:solidFill>
              </a:rPr>
              <a:t> et al., 2006).</a:t>
            </a:r>
          </a:p>
          <a:p>
            <a:r>
              <a:rPr lang="en-GB" sz="2800" dirty="0">
                <a:solidFill>
                  <a:schemeClr val="bg2">
                    <a:lumMod val="10000"/>
                  </a:schemeClr>
                </a:solidFill>
              </a:rPr>
              <a:t>According to the APA (2000) the prevalence is:</a:t>
            </a:r>
          </a:p>
          <a:p>
            <a:r>
              <a:rPr lang="en-GB" sz="2800" dirty="0">
                <a:solidFill>
                  <a:schemeClr val="bg2">
                    <a:lumMod val="10000"/>
                  </a:schemeClr>
                </a:solidFill>
              </a:rPr>
              <a:t>AN-3.7%</a:t>
            </a:r>
          </a:p>
          <a:p>
            <a:r>
              <a:rPr lang="en-GB" sz="2800" dirty="0">
                <a:solidFill>
                  <a:schemeClr val="bg2">
                    <a:lumMod val="10000"/>
                  </a:schemeClr>
                </a:solidFill>
              </a:rPr>
              <a:t>BN-4.2%</a:t>
            </a:r>
          </a:p>
          <a:p>
            <a:r>
              <a:rPr lang="en-GB" sz="2800" dirty="0">
                <a:solidFill>
                  <a:schemeClr val="bg2">
                    <a:lumMod val="10000"/>
                  </a:schemeClr>
                </a:solidFill>
              </a:rPr>
              <a:t>EDNOS-4.4%</a:t>
            </a:r>
          </a:p>
          <a:p>
            <a:r>
              <a:rPr lang="en-GB" sz="2800" dirty="0">
                <a:solidFill>
                  <a:schemeClr val="bg2">
                    <a:lumMod val="10000"/>
                  </a:schemeClr>
                </a:solidFill>
              </a:rPr>
              <a:t>AN 10% more likely in girls.</a:t>
            </a:r>
          </a:p>
        </p:txBody>
      </p:sp>
    </p:spTree>
    <p:extLst>
      <p:ext uri="{BB962C8B-B14F-4D97-AF65-F5344CB8AC3E}">
        <p14:creationId xmlns:p14="http://schemas.microsoft.com/office/powerpoint/2010/main" val="326309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CCCFF"/>
          </a:solidFill>
          <a:ln>
            <a:solidFill>
              <a:schemeClr val="accent1">
                <a:lumMod val="50000"/>
              </a:schemeClr>
            </a:solidFill>
          </a:ln>
        </p:spPr>
        <p:txBody>
          <a:bodyPr/>
          <a:lstStyle/>
          <a:p>
            <a:r>
              <a:rPr lang="en-GB" dirty="0"/>
              <a:t>Body image…</a:t>
            </a:r>
          </a:p>
        </p:txBody>
      </p:sp>
      <p:sp>
        <p:nvSpPr>
          <p:cNvPr id="3" name="Content Placeholder 2"/>
          <p:cNvSpPr>
            <a:spLocks noGrp="1"/>
          </p:cNvSpPr>
          <p:nvPr>
            <p:ph idx="1"/>
          </p:nvPr>
        </p:nvSpPr>
        <p:spPr>
          <a:xfrm>
            <a:off x="1914144" y="1839686"/>
            <a:ext cx="9997440" cy="4800600"/>
          </a:xfrm>
          <a:solidFill>
            <a:srgbClr val="FFD5D5"/>
          </a:solidFill>
          <a:ln>
            <a:solidFill>
              <a:schemeClr val="accent1">
                <a:lumMod val="50000"/>
              </a:schemeClr>
            </a:solidFill>
          </a:ln>
        </p:spPr>
        <p:txBody>
          <a:bodyPr>
            <a:normAutofit/>
          </a:bodyPr>
          <a:lstStyle/>
          <a:p>
            <a:r>
              <a:rPr lang="en-GB" dirty="0">
                <a:solidFill>
                  <a:schemeClr val="bg2">
                    <a:lumMod val="10000"/>
                  </a:schemeClr>
                </a:solidFill>
              </a:rPr>
              <a:t>An individuals collective and evaluative perceptions of their body.</a:t>
            </a:r>
          </a:p>
          <a:p>
            <a:r>
              <a:rPr lang="en-GB" dirty="0">
                <a:solidFill>
                  <a:schemeClr val="bg2">
                    <a:lumMod val="10000"/>
                  </a:schemeClr>
                </a:solidFill>
              </a:rPr>
              <a:t>BID- inaccurate perceptions of their body, and is far more prevalent than ED`s.</a:t>
            </a:r>
          </a:p>
          <a:p>
            <a:r>
              <a:rPr lang="en-GB" dirty="0">
                <a:solidFill>
                  <a:schemeClr val="bg2">
                    <a:lumMod val="10000"/>
                  </a:schemeClr>
                </a:solidFill>
              </a:rPr>
              <a:t>Rodin et al. (1985) women's discontent with their body is so common that it has become `normative`. </a:t>
            </a:r>
          </a:p>
          <a:p>
            <a:r>
              <a:rPr lang="en-GB" dirty="0">
                <a:solidFill>
                  <a:schemeClr val="bg2">
                    <a:lumMod val="10000"/>
                  </a:schemeClr>
                </a:solidFill>
              </a:rPr>
              <a:t>It is estimated now that 40-60% of women are dissatisfied (Thompson, 2004). </a:t>
            </a:r>
          </a:p>
        </p:txBody>
      </p:sp>
    </p:spTree>
    <p:extLst>
      <p:ext uri="{BB962C8B-B14F-4D97-AF65-F5344CB8AC3E}">
        <p14:creationId xmlns:p14="http://schemas.microsoft.com/office/powerpoint/2010/main" val="1973503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51584" y="274638"/>
            <a:ext cx="5206212" cy="863697"/>
          </a:xfrm>
          <a:solidFill>
            <a:schemeClr val="accent1">
              <a:lumMod val="40000"/>
              <a:lumOff val="60000"/>
            </a:schemeClr>
          </a:solidFill>
          <a:ln>
            <a:solidFill>
              <a:schemeClr val="accent1">
                <a:lumMod val="50000"/>
              </a:schemeClr>
            </a:solidFill>
          </a:ln>
        </p:spPr>
        <p:txBody>
          <a:bodyPr/>
          <a:lstStyle/>
          <a:p>
            <a:r>
              <a:rPr lang="en-GB" dirty="0"/>
              <a:t>Risk factors</a:t>
            </a:r>
          </a:p>
        </p:txBody>
      </p:sp>
      <p:sp>
        <p:nvSpPr>
          <p:cNvPr id="4" name="TextBox 3"/>
          <p:cNvSpPr txBox="1"/>
          <p:nvPr/>
        </p:nvSpPr>
        <p:spPr>
          <a:xfrm>
            <a:off x="1847528" y="1343788"/>
            <a:ext cx="10076994" cy="830997"/>
          </a:xfrm>
          <a:prstGeom prst="rect">
            <a:avLst/>
          </a:prstGeom>
          <a:solidFill>
            <a:srgbClr val="99FFCC"/>
          </a:solidFill>
          <a:ln>
            <a:solidFill>
              <a:schemeClr val="accent1">
                <a:lumMod val="50000"/>
              </a:schemeClr>
            </a:solidFill>
          </a:ln>
        </p:spPr>
        <p:txBody>
          <a:bodyPr wrap="square" rtlCol="0">
            <a:spAutoFit/>
          </a:bodyPr>
          <a:lstStyle/>
          <a:p>
            <a:r>
              <a:rPr lang="en-GB" sz="2400" dirty="0"/>
              <a:t>A modest degree of genetic susceptibility (</a:t>
            </a:r>
            <a:r>
              <a:rPr lang="en-GB" sz="2400" dirty="0" err="1"/>
              <a:t>Bulic</a:t>
            </a:r>
            <a:r>
              <a:rPr lang="en-GB" sz="2400" dirty="0"/>
              <a:t>, 2004) but this combined with a `perfectionist` family is the most damaging.</a:t>
            </a:r>
          </a:p>
        </p:txBody>
      </p:sp>
      <p:sp>
        <p:nvSpPr>
          <p:cNvPr id="5" name="TextBox 4"/>
          <p:cNvSpPr txBox="1"/>
          <p:nvPr/>
        </p:nvSpPr>
        <p:spPr>
          <a:xfrm>
            <a:off x="1847528" y="2282822"/>
            <a:ext cx="5551648" cy="4524315"/>
          </a:xfrm>
          <a:prstGeom prst="rect">
            <a:avLst/>
          </a:prstGeom>
          <a:solidFill>
            <a:srgbClr val="CCFFFF"/>
          </a:solidFill>
          <a:ln>
            <a:solidFill>
              <a:schemeClr val="accent1">
                <a:lumMod val="50000"/>
              </a:schemeClr>
            </a:solidFill>
          </a:ln>
        </p:spPr>
        <p:txBody>
          <a:bodyPr wrap="square" rtlCol="0">
            <a:spAutoFit/>
          </a:bodyPr>
          <a:lstStyle/>
          <a:p>
            <a:r>
              <a:rPr lang="en-GB" sz="2400" dirty="0"/>
              <a:t>In print, the best known analysis is the `playboy` centrefolds which were analysed between 1950-1970`s. their bodies shrank consistently over time (Garner et al., 1980). Wiseman`s (1992) replication showed further decline and more recently BMI`s of the girls did not lower over time, because they were already as low as they could be! Approximately 90% lower than normal.</a:t>
            </a:r>
          </a:p>
        </p:txBody>
      </p:sp>
      <p:sp>
        <p:nvSpPr>
          <p:cNvPr id="6" name="TextBox 5"/>
          <p:cNvSpPr txBox="1"/>
          <p:nvPr/>
        </p:nvSpPr>
        <p:spPr>
          <a:xfrm>
            <a:off x="7557796" y="2282822"/>
            <a:ext cx="4248472" cy="2954655"/>
          </a:xfrm>
          <a:prstGeom prst="rect">
            <a:avLst/>
          </a:prstGeom>
          <a:solidFill>
            <a:srgbClr val="FFCCFF"/>
          </a:solidFill>
          <a:ln>
            <a:solidFill>
              <a:schemeClr val="accent1">
                <a:lumMod val="50000"/>
              </a:schemeClr>
            </a:solidFill>
          </a:ln>
        </p:spPr>
        <p:txBody>
          <a:bodyPr wrap="square" rtlCol="0">
            <a:spAutoFit/>
          </a:bodyPr>
          <a:lstStyle/>
          <a:p>
            <a:r>
              <a:rPr lang="en-GB" sz="2400" dirty="0"/>
              <a:t>Spitzer et al., (1999) analysed the BMI`s of playgirl magazine models and found them to be at approximately 32. which equates to about 235lbs in a six foot male.</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94302" y="4485449"/>
            <a:ext cx="1687454" cy="230267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181959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5708966" cy="975664"/>
          </a:xfrm>
          <a:solidFill>
            <a:schemeClr val="accent1">
              <a:lumMod val="40000"/>
              <a:lumOff val="60000"/>
            </a:schemeClr>
          </a:solidFill>
          <a:ln>
            <a:solidFill>
              <a:schemeClr val="accent1">
                <a:lumMod val="50000"/>
              </a:schemeClr>
            </a:solidFill>
          </a:ln>
        </p:spPr>
        <p:txBody>
          <a:bodyPr/>
          <a:lstStyle/>
          <a:p>
            <a:r>
              <a:rPr lang="en-GB" dirty="0"/>
              <a:t>Electronic media</a:t>
            </a:r>
          </a:p>
        </p:txBody>
      </p:sp>
      <p:sp>
        <p:nvSpPr>
          <p:cNvPr id="3" name="Content Placeholder 2"/>
          <p:cNvSpPr>
            <a:spLocks noGrp="1"/>
          </p:cNvSpPr>
          <p:nvPr>
            <p:ph idx="1"/>
          </p:nvPr>
        </p:nvSpPr>
        <p:spPr>
          <a:xfrm>
            <a:off x="1914144" y="1399592"/>
            <a:ext cx="9997440" cy="5215812"/>
          </a:xfrm>
          <a:solidFill>
            <a:schemeClr val="accent3">
              <a:lumMod val="40000"/>
              <a:lumOff val="60000"/>
            </a:schemeClr>
          </a:solidFill>
          <a:ln>
            <a:solidFill>
              <a:schemeClr val="accent1">
                <a:lumMod val="50000"/>
              </a:schemeClr>
            </a:solidFill>
          </a:ln>
        </p:spPr>
        <p:txBody>
          <a:bodyPr>
            <a:normAutofit fontScale="85000" lnSpcReduction="20000"/>
          </a:bodyPr>
          <a:lstStyle/>
          <a:p>
            <a:r>
              <a:rPr lang="en-GB" sz="2800" dirty="0">
                <a:solidFill>
                  <a:schemeClr val="bg2">
                    <a:lumMod val="10000"/>
                  </a:schemeClr>
                </a:solidFill>
              </a:rPr>
              <a:t>T.V. is undoubtedly the most studied, BMI`s of beauty contests declined significantly from 19.35 to 18.06 by the late 20</a:t>
            </a:r>
            <a:r>
              <a:rPr lang="en-GB" sz="2800" baseline="30000" dirty="0">
                <a:solidFill>
                  <a:schemeClr val="bg2">
                    <a:lumMod val="10000"/>
                  </a:schemeClr>
                </a:solidFill>
              </a:rPr>
              <a:t>th</a:t>
            </a:r>
            <a:r>
              <a:rPr lang="en-GB" sz="2800" dirty="0">
                <a:solidFill>
                  <a:schemeClr val="bg2">
                    <a:lumMod val="10000"/>
                  </a:schemeClr>
                </a:solidFill>
              </a:rPr>
              <a:t> century, however for meaningful data we need to look at the genres of T.V. that people are routinely exposed to.</a:t>
            </a:r>
          </a:p>
          <a:p>
            <a:r>
              <a:rPr lang="en-GB" sz="2800" dirty="0">
                <a:solidFill>
                  <a:schemeClr val="bg2">
                    <a:lumMod val="10000"/>
                  </a:schemeClr>
                </a:solidFill>
              </a:rPr>
              <a:t>Greenberg et al. (2003) looked at 275 episodes of prime time T.V. and found that 30% of female characters were underweight (5% is the average), 12% of the male characters were underweight (2% is the average) and `fatness` was rare. Yet, in the general population the reality is very different.</a:t>
            </a:r>
          </a:p>
          <a:p>
            <a:r>
              <a:rPr lang="en-GB" sz="2800" dirty="0">
                <a:solidFill>
                  <a:schemeClr val="bg2">
                    <a:lumMod val="10000"/>
                  </a:schemeClr>
                </a:solidFill>
              </a:rPr>
              <a:t>Furthermore, when larger characters were seen, their weight was often the target of criticism or jokes, sending the message that it is okay to be rude to larger people (</a:t>
            </a:r>
            <a:r>
              <a:rPr lang="en-GB" sz="2800" dirty="0" err="1">
                <a:solidFill>
                  <a:schemeClr val="bg2">
                    <a:lumMod val="10000"/>
                  </a:schemeClr>
                </a:solidFill>
              </a:rPr>
              <a:t>Fouts</a:t>
            </a:r>
            <a:r>
              <a:rPr lang="en-GB" sz="2800" dirty="0">
                <a:solidFill>
                  <a:schemeClr val="bg2">
                    <a:lumMod val="10000"/>
                  </a:schemeClr>
                </a:solidFill>
              </a:rPr>
              <a:t> &amp; </a:t>
            </a:r>
            <a:r>
              <a:rPr lang="en-GB" sz="2800" dirty="0" err="1">
                <a:solidFill>
                  <a:schemeClr val="bg2">
                    <a:lumMod val="10000"/>
                  </a:schemeClr>
                </a:solidFill>
              </a:rPr>
              <a:t>Burggraf</a:t>
            </a:r>
            <a:r>
              <a:rPr lang="en-GB" sz="2800" dirty="0">
                <a:solidFill>
                  <a:schemeClr val="bg2">
                    <a:lumMod val="10000"/>
                  </a:schemeClr>
                </a:solidFill>
              </a:rPr>
              <a:t> 2000).</a:t>
            </a:r>
          </a:p>
          <a:p>
            <a:r>
              <a:rPr lang="en-GB" sz="2800" dirty="0">
                <a:solidFill>
                  <a:schemeClr val="bg2">
                    <a:lumMod val="10000"/>
                  </a:schemeClr>
                </a:solidFill>
              </a:rPr>
              <a:t>As yet, the internet is too vast to analyse appropriately.</a:t>
            </a:r>
          </a:p>
          <a:p>
            <a:r>
              <a:rPr lang="en-GB" sz="2800" dirty="0">
                <a:solidFill>
                  <a:schemeClr val="bg2">
                    <a:lumMod val="10000"/>
                  </a:schemeClr>
                </a:solidFill>
              </a:rPr>
              <a:t>Pro-</a:t>
            </a:r>
            <a:r>
              <a:rPr lang="en-GB" sz="2800" dirty="0" err="1">
                <a:solidFill>
                  <a:schemeClr val="bg2">
                    <a:lumMod val="10000"/>
                  </a:schemeClr>
                </a:solidFill>
              </a:rPr>
              <a:t>ana</a:t>
            </a:r>
            <a:r>
              <a:rPr lang="en-GB" sz="2800" dirty="0">
                <a:solidFill>
                  <a:schemeClr val="bg2">
                    <a:lumMod val="10000"/>
                  </a:schemeClr>
                </a:solidFill>
              </a:rPr>
              <a:t> sites (Norris et al., 2006) promoted the themes of success, sacrifice and transformation.</a:t>
            </a:r>
          </a:p>
        </p:txBody>
      </p:sp>
    </p:spTree>
    <p:extLst>
      <p:ext uri="{BB962C8B-B14F-4D97-AF65-F5344CB8AC3E}">
        <p14:creationId xmlns:p14="http://schemas.microsoft.com/office/powerpoint/2010/main" val="412673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4160085" cy="947672"/>
          </a:xfrm>
          <a:solidFill>
            <a:srgbClr val="FFCCFF"/>
          </a:solidFill>
          <a:ln>
            <a:solidFill>
              <a:schemeClr val="accent1">
                <a:lumMod val="50000"/>
              </a:schemeClr>
            </a:solidFill>
          </a:ln>
        </p:spPr>
        <p:txBody>
          <a:bodyPr/>
          <a:lstStyle/>
          <a:p>
            <a:r>
              <a:rPr lang="en-GB" dirty="0"/>
              <a:t>Research </a:t>
            </a:r>
          </a:p>
        </p:txBody>
      </p:sp>
      <p:sp>
        <p:nvSpPr>
          <p:cNvPr id="3" name="Content Placeholder 2"/>
          <p:cNvSpPr>
            <a:spLocks noGrp="1"/>
          </p:cNvSpPr>
          <p:nvPr>
            <p:ph idx="1"/>
          </p:nvPr>
        </p:nvSpPr>
        <p:spPr>
          <a:solidFill>
            <a:srgbClr val="FFFFFF"/>
          </a:solidFill>
          <a:ln>
            <a:solidFill>
              <a:schemeClr val="accent1">
                <a:lumMod val="50000"/>
              </a:schemeClr>
            </a:solidFill>
          </a:ln>
        </p:spPr>
        <p:txBody>
          <a:bodyPr>
            <a:noAutofit/>
          </a:bodyPr>
          <a:lstStyle/>
          <a:p>
            <a:r>
              <a:rPr lang="en-GB" sz="2800" dirty="0">
                <a:solidFill>
                  <a:schemeClr val="bg2">
                    <a:lumMod val="10000"/>
                  </a:schemeClr>
                </a:solidFill>
              </a:rPr>
              <a:t>Usually experimental, e.g. a meta analysis by </a:t>
            </a:r>
            <a:r>
              <a:rPr lang="en-GB" sz="2800" dirty="0" err="1">
                <a:solidFill>
                  <a:schemeClr val="bg2">
                    <a:lumMod val="10000"/>
                  </a:schemeClr>
                </a:solidFill>
              </a:rPr>
              <a:t>Groesz</a:t>
            </a:r>
            <a:r>
              <a:rPr lang="en-GB" sz="2800" dirty="0">
                <a:solidFill>
                  <a:schemeClr val="bg2">
                    <a:lumMod val="10000"/>
                  </a:schemeClr>
                </a:solidFill>
              </a:rPr>
              <a:t>, Levine &amp; </a:t>
            </a:r>
            <a:r>
              <a:rPr lang="en-GB" sz="2800" dirty="0" err="1">
                <a:solidFill>
                  <a:schemeClr val="bg2">
                    <a:lumMod val="10000"/>
                  </a:schemeClr>
                </a:solidFill>
              </a:rPr>
              <a:t>Murnen</a:t>
            </a:r>
            <a:r>
              <a:rPr lang="en-GB" sz="2800" dirty="0">
                <a:solidFill>
                  <a:schemeClr val="bg2">
                    <a:lumMod val="10000"/>
                  </a:schemeClr>
                </a:solidFill>
              </a:rPr>
              <a:t> 2002) showed a modest but significant drop in body satisfaction after exposure especially if under 19years of age.</a:t>
            </a:r>
          </a:p>
          <a:p>
            <a:r>
              <a:rPr lang="en-GB" sz="2800" dirty="0">
                <a:solidFill>
                  <a:schemeClr val="bg2">
                    <a:lumMod val="10000"/>
                  </a:schemeClr>
                </a:solidFill>
              </a:rPr>
              <a:t>Hargreaves &amp; </a:t>
            </a:r>
            <a:r>
              <a:rPr lang="en-GB" sz="2800" dirty="0" err="1">
                <a:solidFill>
                  <a:schemeClr val="bg2">
                    <a:lumMod val="10000"/>
                  </a:schemeClr>
                </a:solidFill>
              </a:rPr>
              <a:t>Tiggemann</a:t>
            </a:r>
            <a:r>
              <a:rPr lang="en-GB" sz="2800" dirty="0">
                <a:solidFill>
                  <a:schemeClr val="bg2">
                    <a:lumMod val="10000"/>
                  </a:schemeClr>
                </a:solidFill>
              </a:rPr>
              <a:t> (2004) found males aged 17-27 were more likely to be depressed with their appearance after exposure to the muscular ideal.</a:t>
            </a:r>
          </a:p>
          <a:p>
            <a:r>
              <a:rPr lang="en-GB" sz="2800" dirty="0">
                <a:solidFill>
                  <a:schemeClr val="bg2">
                    <a:lumMod val="10000"/>
                  </a:schemeClr>
                </a:solidFill>
              </a:rPr>
              <a:t>A few longitudinal studies show predictive values of 5-8 and 7-12 year olds in their levels of body dissatisfaction.</a:t>
            </a:r>
          </a:p>
        </p:txBody>
      </p:sp>
    </p:spTree>
    <p:extLst>
      <p:ext uri="{BB962C8B-B14F-4D97-AF65-F5344CB8AC3E}">
        <p14:creationId xmlns:p14="http://schemas.microsoft.com/office/powerpoint/2010/main" val="3446414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111658" y="338861"/>
            <a:ext cx="7474024" cy="873027"/>
          </a:xfrm>
          <a:solidFill>
            <a:srgbClr val="FFCCFF"/>
          </a:solidFill>
          <a:ln>
            <a:solidFill>
              <a:schemeClr val="accent1">
                <a:lumMod val="50000"/>
              </a:schemeClr>
            </a:solidFill>
          </a:ln>
        </p:spPr>
        <p:txBody>
          <a:bodyPr>
            <a:normAutofit fontScale="90000"/>
          </a:bodyPr>
          <a:lstStyle/>
          <a:p>
            <a:r>
              <a:rPr lang="en-GB" dirty="0"/>
              <a:t>Media and emotional states</a:t>
            </a:r>
          </a:p>
        </p:txBody>
      </p:sp>
      <p:sp>
        <p:nvSpPr>
          <p:cNvPr id="4" name="TextBox 3"/>
          <p:cNvSpPr txBox="1"/>
          <p:nvPr/>
        </p:nvSpPr>
        <p:spPr>
          <a:xfrm>
            <a:off x="1875454" y="1367544"/>
            <a:ext cx="9946432" cy="1015663"/>
          </a:xfrm>
          <a:prstGeom prst="rect">
            <a:avLst/>
          </a:prstGeom>
          <a:solidFill>
            <a:srgbClr val="66FFFF"/>
          </a:solidFill>
          <a:ln>
            <a:solidFill>
              <a:schemeClr val="accent1">
                <a:lumMod val="50000"/>
              </a:schemeClr>
            </a:solidFill>
          </a:ln>
        </p:spPr>
        <p:txBody>
          <a:bodyPr wrap="square" rtlCol="0">
            <a:spAutoFit/>
          </a:bodyPr>
          <a:lstStyle/>
          <a:p>
            <a:r>
              <a:rPr lang="en-GB" sz="2000" dirty="0" err="1"/>
              <a:t>Stice</a:t>
            </a:r>
            <a:r>
              <a:rPr lang="en-GB" sz="2000" dirty="0"/>
              <a:t> et al. (2001) compared girls given a magazine to a control group. They were tracked over 25 months. Whilst there were no main effects, there were bulimic symptoms in those girls with low levels of social support.</a:t>
            </a:r>
          </a:p>
        </p:txBody>
      </p:sp>
      <p:sp>
        <p:nvSpPr>
          <p:cNvPr id="5" name="TextBox 4"/>
          <p:cNvSpPr txBox="1"/>
          <p:nvPr/>
        </p:nvSpPr>
        <p:spPr>
          <a:xfrm>
            <a:off x="2840629" y="2759834"/>
            <a:ext cx="8208912" cy="2246769"/>
          </a:xfrm>
          <a:prstGeom prst="rect">
            <a:avLst/>
          </a:prstGeom>
          <a:solidFill>
            <a:srgbClr val="CC99FF"/>
          </a:solidFill>
          <a:ln>
            <a:solidFill>
              <a:schemeClr val="accent1">
                <a:lumMod val="50000"/>
              </a:schemeClr>
            </a:solidFill>
          </a:ln>
        </p:spPr>
        <p:txBody>
          <a:bodyPr wrap="square" rtlCol="0">
            <a:spAutoFit/>
          </a:bodyPr>
          <a:lstStyle/>
          <a:p>
            <a:r>
              <a:rPr lang="en-GB" sz="2000" dirty="0"/>
              <a:t>Harrison (2001) showed individuals with pre existing body discrepancies varying depictions of T.V. thinness being rewarded or fatness being punished. This resulted in them feeling dejected or agitated.</a:t>
            </a:r>
          </a:p>
          <a:p>
            <a:r>
              <a:rPr lang="en-GB" sz="2000" dirty="0"/>
              <a:t>Why?</a:t>
            </a:r>
          </a:p>
          <a:p>
            <a:r>
              <a:rPr lang="en-GB" sz="2000" dirty="0"/>
              <a:t>Bingeing or avoiding food is seen as a coping mechanism which can then become a pathological pattern of eating.</a:t>
            </a:r>
          </a:p>
        </p:txBody>
      </p:sp>
      <p:sp>
        <p:nvSpPr>
          <p:cNvPr id="6" name="TextBox 5"/>
          <p:cNvSpPr txBox="1"/>
          <p:nvPr/>
        </p:nvSpPr>
        <p:spPr>
          <a:xfrm>
            <a:off x="2408854" y="5252600"/>
            <a:ext cx="8879631" cy="1323439"/>
          </a:xfrm>
          <a:prstGeom prst="rect">
            <a:avLst/>
          </a:prstGeom>
          <a:solidFill>
            <a:srgbClr val="99CCFF"/>
          </a:solidFill>
          <a:ln>
            <a:solidFill>
              <a:schemeClr val="accent1">
                <a:lumMod val="50000"/>
              </a:schemeClr>
            </a:solidFill>
          </a:ln>
        </p:spPr>
        <p:txBody>
          <a:bodyPr wrap="square" rtlCol="0">
            <a:spAutoFit/>
          </a:bodyPr>
          <a:lstStyle/>
          <a:p>
            <a:r>
              <a:rPr lang="en-GB" sz="2000" dirty="0"/>
              <a:t>Longitudinal research looked at European Americans and African American 7-12 year olds. Those who viewed more T.V. had higher scores on a `measure of disordered eating` one year later. Also, remember the study in Fiji (2002)!</a:t>
            </a:r>
          </a:p>
        </p:txBody>
      </p:sp>
    </p:spTree>
    <p:extLst>
      <p:ext uri="{BB962C8B-B14F-4D97-AF65-F5344CB8AC3E}">
        <p14:creationId xmlns:p14="http://schemas.microsoft.com/office/powerpoint/2010/main" val="1280212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607905" y="293299"/>
            <a:ext cx="8602824" cy="891689"/>
          </a:xfrm>
          <a:prstGeom prst="rect">
            <a:avLst/>
          </a:prstGeom>
          <a:solidFill>
            <a:srgbClr val="FFCC99"/>
          </a:solidFill>
          <a:ln>
            <a:solidFill>
              <a:schemeClr val="accent1">
                <a:lumMod val="50000"/>
              </a:schemeClr>
            </a:solidFill>
          </a:ln>
        </p:spPr>
        <p:txBody>
          <a:bodyPr/>
          <a:lstStyle>
            <a:lvl1pPr algn="l" rtl="0" eaLnBrk="1" latinLnBrk="0" hangingPunct="1">
              <a:spcBef>
                <a:spcPct val="0"/>
              </a:spcBef>
              <a:buNone/>
              <a:defRPr kumimoji="0" sz="4300" b="1" kern="1200">
                <a:solidFill>
                  <a:schemeClr val="accent2"/>
                </a:solidFill>
                <a:effectLst/>
                <a:latin typeface="+mj-lt"/>
                <a:ea typeface="+mj-ea"/>
                <a:cs typeface="+mj-cs"/>
              </a:defRPr>
            </a:lvl1pPr>
            <a:extLst/>
          </a:lstStyle>
          <a:p>
            <a:r>
              <a:rPr lang="en-GB" dirty="0"/>
              <a:t>Underlying cognitive processes</a:t>
            </a:r>
          </a:p>
        </p:txBody>
      </p:sp>
      <p:sp>
        <p:nvSpPr>
          <p:cNvPr id="4" name="TextBox 3"/>
          <p:cNvSpPr txBox="1"/>
          <p:nvPr/>
        </p:nvSpPr>
        <p:spPr>
          <a:xfrm>
            <a:off x="2267337" y="1632857"/>
            <a:ext cx="9283959" cy="1569660"/>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Cultivation theory explains our processes being `normalised`; Harrison (2000) T.V. exposure in boys normalised and predicted beliefs that a `fat` girl they had never met would be stupid, lazy and greedy.</a:t>
            </a:r>
          </a:p>
        </p:txBody>
      </p:sp>
      <p:sp>
        <p:nvSpPr>
          <p:cNvPr id="5" name="TextBox 4"/>
          <p:cNvSpPr txBox="1"/>
          <p:nvPr/>
        </p:nvSpPr>
        <p:spPr>
          <a:xfrm>
            <a:off x="1838131" y="3545632"/>
            <a:ext cx="7137919" cy="1200329"/>
          </a:xfrm>
          <a:prstGeom prst="rect">
            <a:avLst/>
          </a:prstGeom>
          <a:solidFill>
            <a:schemeClr val="tx2">
              <a:lumMod val="40000"/>
              <a:lumOff val="60000"/>
            </a:schemeClr>
          </a:solidFill>
          <a:ln>
            <a:solidFill>
              <a:schemeClr val="accent1">
                <a:lumMod val="50000"/>
              </a:schemeClr>
            </a:solidFill>
          </a:ln>
        </p:spPr>
        <p:txBody>
          <a:bodyPr wrap="square" rtlCol="0">
            <a:spAutoFit/>
          </a:bodyPr>
          <a:lstStyle/>
          <a:p>
            <a:r>
              <a:rPr lang="en-GB" sz="2400" dirty="0"/>
              <a:t>Social comparison theory focuses on how we compare ourselves to  others, especially if we perceive them to be similar to us.</a:t>
            </a:r>
          </a:p>
        </p:txBody>
      </p:sp>
      <p:sp>
        <p:nvSpPr>
          <p:cNvPr id="6" name="TextBox 5"/>
          <p:cNvSpPr txBox="1"/>
          <p:nvPr/>
        </p:nvSpPr>
        <p:spPr>
          <a:xfrm>
            <a:off x="4833254" y="5089076"/>
            <a:ext cx="6988629" cy="1200329"/>
          </a:xfrm>
          <a:prstGeom prst="rect">
            <a:avLst/>
          </a:prstGeom>
          <a:solidFill>
            <a:schemeClr val="accent3">
              <a:lumMod val="40000"/>
              <a:lumOff val="60000"/>
            </a:schemeClr>
          </a:solidFill>
          <a:ln>
            <a:solidFill>
              <a:schemeClr val="accent1">
                <a:lumMod val="50000"/>
              </a:schemeClr>
            </a:solidFill>
          </a:ln>
        </p:spPr>
        <p:txBody>
          <a:bodyPr wrap="square" rtlCol="0">
            <a:spAutoFit/>
          </a:bodyPr>
          <a:lstStyle/>
          <a:p>
            <a:r>
              <a:rPr lang="en-GB" sz="2400" dirty="0"/>
              <a:t>Thin-ideal internalisation looks at the degree to which the behaviour will be performed to achieve a given standard. Harrison (2000).</a:t>
            </a:r>
          </a:p>
        </p:txBody>
      </p:sp>
    </p:spTree>
    <p:extLst>
      <p:ext uri="{BB962C8B-B14F-4D97-AF65-F5344CB8AC3E}">
        <p14:creationId xmlns:p14="http://schemas.microsoft.com/office/powerpoint/2010/main" val="1607278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60000"/>
              <a:lumOff val="40000"/>
            </a:schemeClr>
          </a:solidFill>
          <a:ln>
            <a:solidFill>
              <a:schemeClr val="accent1">
                <a:lumMod val="50000"/>
              </a:schemeClr>
            </a:solidFill>
          </a:ln>
        </p:spPr>
        <p:txBody>
          <a:bodyPr/>
          <a:lstStyle/>
          <a:p>
            <a:r>
              <a:rPr lang="en-GB" dirty="0"/>
              <a:t>Underlying behavioural processes</a:t>
            </a:r>
          </a:p>
        </p:txBody>
      </p:sp>
      <p:sp>
        <p:nvSpPr>
          <p:cNvPr id="3" name="Content Placeholder 2"/>
          <p:cNvSpPr>
            <a:spLocks noGrp="1"/>
          </p:cNvSpPr>
          <p:nvPr>
            <p:ph idx="1"/>
          </p:nvPr>
        </p:nvSpPr>
        <p:spPr>
          <a:xfrm>
            <a:off x="1981200" y="1600201"/>
            <a:ext cx="8229600" cy="3556992"/>
          </a:xfrm>
          <a:solidFill>
            <a:srgbClr val="FFCCFF"/>
          </a:solidFill>
          <a:ln>
            <a:solidFill>
              <a:schemeClr val="accent1">
                <a:lumMod val="50000"/>
              </a:schemeClr>
            </a:solidFill>
          </a:ln>
        </p:spPr>
        <p:txBody>
          <a:bodyPr>
            <a:normAutofit fontScale="92500" lnSpcReduction="20000"/>
          </a:bodyPr>
          <a:lstStyle/>
          <a:p>
            <a:r>
              <a:rPr lang="en-GB" dirty="0">
                <a:solidFill>
                  <a:schemeClr val="tx1"/>
                </a:solidFill>
              </a:rPr>
              <a:t>Social learning theory and modelling:</a:t>
            </a:r>
          </a:p>
          <a:p>
            <a:r>
              <a:rPr lang="en-GB" dirty="0">
                <a:solidFill>
                  <a:schemeClr val="tx1"/>
                </a:solidFill>
              </a:rPr>
              <a:t>2 components- PREVALENCE and INCENTIVES.</a:t>
            </a:r>
          </a:p>
          <a:p>
            <a:r>
              <a:rPr lang="en-GB" dirty="0">
                <a:solidFill>
                  <a:schemeClr val="tx1"/>
                </a:solidFill>
              </a:rPr>
              <a:t>The higher the prevalence, the more the modelling. (think Barbie!) </a:t>
            </a:r>
          </a:p>
          <a:p>
            <a:r>
              <a:rPr lang="en-GB" dirty="0">
                <a:solidFill>
                  <a:schemeClr val="tx1"/>
                </a:solidFill>
              </a:rPr>
              <a:t>The more the motivation, the more </a:t>
            </a:r>
          </a:p>
          <a:p>
            <a:pPr marL="0" indent="0">
              <a:buNone/>
            </a:pPr>
            <a:r>
              <a:rPr lang="en-GB" dirty="0">
                <a:solidFill>
                  <a:schemeClr val="tx1"/>
                </a:solidFill>
              </a:rPr>
              <a:t>    likely to execute the restrictive </a:t>
            </a:r>
          </a:p>
          <a:p>
            <a:pPr marL="0" indent="0">
              <a:buNone/>
            </a:pPr>
            <a:r>
              <a:rPr lang="en-GB" dirty="0">
                <a:solidFill>
                  <a:schemeClr val="tx1"/>
                </a:solidFill>
              </a:rPr>
              <a:t>    behaviours.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18510" y="3298668"/>
            <a:ext cx="2423914" cy="32360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880422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929011"/>
          </a:xfrm>
          <a:solidFill>
            <a:schemeClr val="accent3">
              <a:lumMod val="20000"/>
              <a:lumOff val="80000"/>
            </a:schemeClr>
          </a:solidFill>
          <a:ln>
            <a:solidFill>
              <a:schemeClr val="accent1">
                <a:lumMod val="50000"/>
              </a:schemeClr>
            </a:solidFill>
          </a:ln>
        </p:spPr>
        <p:txBody>
          <a:bodyPr/>
          <a:lstStyle/>
          <a:p>
            <a:r>
              <a:rPr lang="en-GB" dirty="0"/>
              <a:t>Underlying emotional processes</a:t>
            </a:r>
          </a:p>
        </p:txBody>
      </p:sp>
      <p:sp>
        <p:nvSpPr>
          <p:cNvPr id="3" name="Content Placeholder 2"/>
          <p:cNvSpPr>
            <a:spLocks noGrp="1"/>
          </p:cNvSpPr>
          <p:nvPr>
            <p:ph idx="1"/>
          </p:nvPr>
        </p:nvSpPr>
        <p:spPr>
          <a:xfrm>
            <a:off x="1914144" y="1447799"/>
            <a:ext cx="9997440" cy="4999653"/>
          </a:xfrm>
          <a:solidFill>
            <a:schemeClr val="accent1">
              <a:lumMod val="60000"/>
              <a:lumOff val="40000"/>
            </a:schemeClr>
          </a:solidFill>
          <a:ln>
            <a:solidFill>
              <a:schemeClr val="accent1">
                <a:lumMod val="50000"/>
              </a:schemeClr>
            </a:solidFill>
          </a:ln>
        </p:spPr>
        <p:txBody>
          <a:bodyPr>
            <a:normAutofit fontScale="92500" lnSpcReduction="10000"/>
          </a:bodyPr>
          <a:lstStyle/>
          <a:p>
            <a:r>
              <a:rPr lang="en-GB" dirty="0">
                <a:solidFill>
                  <a:schemeClr val="tx1"/>
                </a:solidFill>
              </a:rPr>
              <a:t>These are a massive underlying issue with both eating disorders and body image. </a:t>
            </a:r>
          </a:p>
          <a:p>
            <a:r>
              <a:rPr lang="en-GB" dirty="0" err="1">
                <a:solidFill>
                  <a:schemeClr val="tx1"/>
                </a:solidFill>
              </a:rPr>
              <a:t>Strauman</a:t>
            </a:r>
            <a:r>
              <a:rPr lang="en-GB" dirty="0">
                <a:solidFill>
                  <a:schemeClr val="tx1"/>
                </a:solidFill>
              </a:rPr>
              <a:t> et al. (1991) argued that ED`s are a response to coping with noxious emotions such as agitation and dejection. They reported that food avoidance seems to calm agitation and anxiety whilst bingeing relieves dejection and depression.</a:t>
            </a:r>
          </a:p>
          <a:p>
            <a:r>
              <a:rPr lang="en-GB" dirty="0" err="1">
                <a:solidFill>
                  <a:schemeClr val="tx1"/>
                </a:solidFill>
              </a:rPr>
              <a:t>Harrision</a:t>
            </a:r>
            <a:r>
              <a:rPr lang="en-GB" dirty="0">
                <a:solidFill>
                  <a:schemeClr val="tx1"/>
                </a:solidFill>
              </a:rPr>
              <a:t> (2002) agrees, ideal body media activate self discrepancies which can thus be avoided by the avoidance and overindulgence provided by ED`s . </a:t>
            </a:r>
          </a:p>
        </p:txBody>
      </p:sp>
    </p:spTree>
    <p:extLst>
      <p:ext uri="{BB962C8B-B14F-4D97-AF65-F5344CB8AC3E}">
        <p14:creationId xmlns:p14="http://schemas.microsoft.com/office/powerpoint/2010/main" val="4038852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657600" y="329029"/>
            <a:ext cx="6240463" cy="901700"/>
          </a:xfrm>
          <a:solidFill>
            <a:schemeClr val="accent1">
              <a:lumMod val="60000"/>
              <a:lumOff val="40000"/>
            </a:schemeClr>
          </a:solidFill>
          <a:ln>
            <a:solidFill>
              <a:schemeClr val="accent1">
                <a:lumMod val="50000"/>
              </a:schemeClr>
            </a:solidFill>
          </a:ln>
        </p:spPr>
        <p:txBody>
          <a:bodyPr/>
          <a:lstStyle/>
          <a:p>
            <a:r>
              <a:rPr lang="en-GB" dirty="0"/>
              <a:t>Moderating effects:</a:t>
            </a:r>
          </a:p>
        </p:txBody>
      </p:sp>
      <p:sp>
        <p:nvSpPr>
          <p:cNvPr id="5" name="TextBox 4"/>
          <p:cNvSpPr txBox="1"/>
          <p:nvPr/>
        </p:nvSpPr>
        <p:spPr>
          <a:xfrm>
            <a:off x="1996751" y="1455576"/>
            <a:ext cx="9759820" cy="1200329"/>
          </a:xfrm>
          <a:prstGeom prst="rect">
            <a:avLst/>
          </a:prstGeom>
          <a:solidFill>
            <a:schemeClr val="accent3">
              <a:lumMod val="40000"/>
              <a:lumOff val="60000"/>
            </a:schemeClr>
          </a:solidFill>
          <a:ln>
            <a:solidFill>
              <a:schemeClr val="accent1">
                <a:lumMod val="50000"/>
              </a:schemeClr>
            </a:solidFill>
          </a:ln>
        </p:spPr>
        <p:txBody>
          <a:bodyPr wrap="square" rtlCol="0">
            <a:spAutoFit/>
          </a:bodyPr>
          <a:lstStyle/>
          <a:p>
            <a:r>
              <a:rPr lang="en-GB" sz="2400" dirty="0"/>
              <a:t>There are 6 known moderators:</a:t>
            </a:r>
          </a:p>
          <a:p>
            <a:r>
              <a:rPr lang="en-GB" sz="2400" dirty="0"/>
              <a:t>Genre, gender, age, race, body image disturbance and social support.</a:t>
            </a:r>
          </a:p>
        </p:txBody>
      </p:sp>
      <p:sp>
        <p:nvSpPr>
          <p:cNvPr id="6" name="TextBox 5"/>
          <p:cNvSpPr txBox="1"/>
          <p:nvPr/>
        </p:nvSpPr>
        <p:spPr>
          <a:xfrm>
            <a:off x="1996751" y="2985796"/>
            <a:ext cx="2360645" cy="2862322"/>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b="1" dirty="0"/>
              <a:t>Genre</a:t>
            </a:r>
            <a:r>
              <a:rPr lang="en-GB" dirty="0"/>
              <a:t>- this has most effect as evidence shows that exposure to `thin` hurts body image, whilst exposure to `normal` promotes positive body image.</a:t>
            </a:r>
          </a:p>
        </p:txBody>
      </p:sp>
      <p:sp>
        <p:nvSpPr>
          <p:cNvPr id="7" name="TextBox 6"/>
          <p:cNvSpPr txBox="1"/>
          <p:nvPr/>
        </p:nvSpPr>
        <p:spPr>
          <a:xfrm>
            <a:off x="4534678" y="3060441"/>
            <a:ext cx="2733869" cy="1754326"/>
          </a:xfrm>
          <a:prstGeom prst="rect">
            <a:avLst/>
          </a:prstGeom>
          <a:solidFill>
            <a:schemeClr val="accent4">
              <a:lumMod val="60000"/>
              <a:lumOff val="40000"/>
            </a:schemeClr>
          </a:solidFill>
          <a:ln>
            <a:solidFill>
              <a:schemeClr val="accent1">
                <a:lumMod val="50000"/>
              </a:schemeClr>
            </a:solidFill>
          </a:ln>
        </p:spPr>
        <p:txBody>
          <a:bodyPr wrap="square" rtlCol="0">
            <a:spAutoFit/>
          </a:bodyPr>
          <a:lstStyle/>
          <a:p>
            <a:r>
              <a:rPr lang="en-GB" b="1" dirty="0"/>
              <a:t>Gender</a:t>
            </a:r>
            <a:r>
              <a:rPr lang="en-GB" dirty="0"/>
              <a:t>- no difference to exposure in childhood, but in adolescence it is reflected in AN &amp; BN in girls and BMD in boys.</a:t>
            </a:r>
          </a:p>
        </p:txBody>
      </p:sp>
      <p:sp>
        <p:nvSpPr>
          <p:cNvPr id="8" name="TextBox 7"/>
          <p:cNvSpPr txBox="1"/>
          <p:nvPr/>
        </p:nvSpPr>
        <p:spPr>
          <a:xfrm>
            <a:off x="7632441" y="2880752"/>
            <a:ext cx="4040155" cy="1200329"/>
          </a:xfrm>
          <a:prstGeom prst="rect">
            <a:avLst/>
          </a:prstGeom>
          <a:solidFill>
            <a:schemeClr val="accent5">
              <a:lumMod val="60000"/>
              <a:lumOff val="40000"/>
            </a:schemeClr>
          </a:solidFill>
          <a:ln>
            <a:solidFill>
              <a:schemeClr val="accent1">
                <a:lumMod val="50000"/>
              </a:schemeClr>
            </a:solidFill>
          </a:ln>
        </p:spPr>
        <p:txBody>
          <a:bodyPr wrap="square" rtlCol="0">
            <a:spAutoFit/>
          </a:bodyPr>
          <a:lstStyle/>
          <a:p>
            <a:r>
              <a:rPr lang="en-GB" b="1" dirty="0"/>
              <a:t>Age</a:t>
            </a:r>
            <a:r>
              <a:rPr lang="en-GB" dirty="0"/>
              <a:t>- disorders can appear as young as age 5, highest figures in 13-15 year olds and it continues into young adulthood.</a:t>
            </a:r>
          </a:p>
        </p:txBody>
      </p:sp>
      <p:sp>
        <p:nvSpPr>
          <p:cNvPr id="9" name="TextBox 8"/>
          <p:cNvSpPr txBox="1"/>
          <p:nvPr/>
        </p:nvSpPr>
        <p:spPr>
          <a:xfrm>
            <a:off x="7632441" y="4416957"/>
            <a:ext cx="4040155" cy="646331"/>
          </a:xfrm>
          <a:prstGeom prst="rect">
            <a:avLst/>
          </a:prstGeom>
          <a:solidFill>
            <a:schemeClr val="accent1">
              <a:lumMod val="20000"/>
              <a:lumOff val="80000"/>
            </a:schemeClr>
          </a:solidFill>
          <a:ln>
            <a:solidFill>
              <a:schemeClr val="accent1">
                <a:lumMod val="50000"/>
              </a:schemeClr>
            </a:solidFill>
          </a:ln>
        </p:spPr>
        <p:txBody>
          <a:bodyPr wrap="square" rtlCol="0">
            <a:spAutoFit/>
          </a:bodyPr>
          <a:lstStyle/>
          <a:p>
            <a:r>
              <a:rPr lang="en-GB" b="1" dirty="0"/>
              <a:t>Race</a:t>
            </a:r>
            <a:r>
              <a:rPr lang="en-GB" dirty="0"/>
              <a:t>- more prevalent in whites (</a:t>
            </a:r>
            <a:r>
              <a:rPr lang="en-GB" dirty="0" err="1"/>
              <a:t>Botta</a:t>
            </a:r>
            <a:r>
              <a:rPr lang="en-GB" dirty="0"/>
              <a:t> 2000). Why?</a:t>
            </a:r>
          </a:p>
        </p:txBody>
      </p:sp>
      <p:sp>
        <p:nvSpPr>
          <p:cNvPr id="10" name="TextBox 9"/>
          <p:cNvSpPr txBox="1"/>
          <p:nvPr/>
        </p:nvSpPr>
        <p:spPr>
          <a:xfrm>
            <a:off x="2855168" y="6074228"/>
            <a:ext cx="8565502" cy="646331"/>
          </a:xfrm>
          <a:prstGeom prst="rect">
            <a:avLst/>
          </a:prstGeom>
          <a:noFill/>
        </p:spPr>
        <p:txBody>
          <a:bodyPr wrap="square" rtlCol="0">
            <a:spAutoFit/>
          </a:bodyPr>
          <a:lstStyle/>
          <a:p>
            <a:r>
              <a:rPr lang="en-GB" dirty="0"/>
              <a:t>Body image dissatisfaction and social support we have mentioned.</a:t>
            </a:r>
          </a:p>
          <a:p>
            <a:endParaRPr lang="en-GB" dirty="0"/>
          </a:p>
        </p:txBody>
      </p:sp>
    </p:spTree>
    <p:extLst>
      <p:ext uri="{BB962C8B-B14F-4D97-AF65-F5344CB8AC3E}">
        <p14:creationId xmlns:p14="http://schemas.microsoft.com/office/powerpoint/2010/main" val="1188315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59429" y="255977"/>
            <a:ext cx="9666514" cy="854366"/>
          </a:xfrm>
          <a:prstGeom prst="rect">
            <a:avLst/>
          </a:prstGeom>
          <a:solidFill>
            <a:srgbClr val="FFCCCC"/>
          </a:solidFill>
          <a:ln>
            <a:solidFill>
              <a:schemeClr val="accent1">
                <a:lumMod val="50000"/>
              </a:schemeClr>
            </a:solidFill>
          </a:ln>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a:ln>
                  <a:noFill/>
                </a:ln>
                <a:solidFill>
                  <a:sysClr val="windowText" lastClr="000000"/>
                </a:solidFill>
                <a:effectLst/>
                <a:uLnTx/>
                <a:uFillTx/>
                <a:latin typeface="Calibri"/>
                <a:ea typeface="+mj-ea"/>
                <a:cs typeface="+mj-cs"/>
              </a:rPr>
              <a:t>Can the media respond in the following ways?</a:t>
            </a:r>
          </a:p>
        </p:txBody>
      </p:sp>
      <p:graphicFrame>
        <p:nvGraphicFramePr>
          <p:cNvPr id="4" name="Diagram 3"/>
          <p:cNvGraphicFramePr/>
          <p:nvPr>
            <p:extLst>
              <p:ext uri="{D42A27DB-BD31-4B8C-83A1-F6EECF244321}">
                <p14:modId xmlns:p14="http://schemas.microsoft.com/office/powerpoint/2010/main" val="690662329"/>
              </p:ext>
            </p:extLst>
          </p:nvPr>
        </p:nvGraphicFramePr>
        <p:xfrm>
          <a:off x="2407298" y="1371600"/>
          <a:ext cx="8873413" cy="52811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6572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03444" y="227985"/>
            <a:ext cx="9974426" cy="901019"/>
          </a:xfrm>
          <a:prstGeom prst="rect">
            <a:avLst/>
          </a:prstGeom>
          <a:solidFill>
            <a:srgbClr val="FFCC99"/>
          </a:solidFill>
          <a:ln>
            <a:solidFill>
              <a:schemeClr val="accent1">
                <a:lumMod val="50000"/>
              </a:schemeClr>
            </a:solidFill>
          </a:ln>
        </p:spPr>
        <p:txBody>
          <a:bodyPr>
            <a:normAutofit fontScale="75000" lnSpcReduction="20000"/>
          </a:bodyPr>
          <a:lstStyle>
            <a:lvl1pPr algn="l" rtl="0" eaLnBrk="1" latinLnBrk="0" hangingPunct="1">
              <a:spcBef>
                <a:spcPct val="0"/>
              </a:spcBef>
              <a:buNone/>
              <a:defRPr kumimoji="0" sz="4300" b="1" kern="1200">
                <a:solidFill>
                  <a:schemeClr val="accent2"/>
                </a:solidFill>
                <a:effectLst/>
                <a:latin typeface="+mj-lt"/>
                <a:ea typeface="+mj-ea"/>
                <a:cs typeface="+mj-cs"/>
              </a:defRPr>
            </a:lvl1pPr>
            <a:extLst/>
          </a:lstStyle>
          <a:p>
            <a:r>
              <a:rPr lang="en-GB" dirty="0"/>
              <a:t>Can The Media Change Attitudes Against Current Trends?</a:t>
            </a:r>
          </a:p>
        </p:txBody>
      </p:sp>
      <p:sp>
        <p:nvSpPr>
          <p:cNvPr id="4" name="TextBox 3"/>
          <p:cNvSpPr txBox="1"/>
          <p:nvPr/>
        </p:nvSpPr>
        <p:spPr>
          <a:xfrm>
            <a:off x="1903444" y="1315846"/>
            <a:ext cx="3209731" cy="1938992"/>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Teenagers urged to create social media campaigns promoting healthy lifestyles. </a:t>
            </a:r>
          </a:p>
        </p:txBody>
      </p:sp>
      <p:sp>
        <p:nvSpPr>
          <p:cNvPr id="5" name="TextBox 4"/>
          <p:cNvSpPr txBox="1"/>
          <p:nvPr/>
        </p:nvSpPr>
        <p:spPr>
          <a:xfrm>
            <a:off x="6008915" y="1315846"/>
            <a:ext cx="5868955" cy="3046988"/>
          </a:xfrm>
          <a:prstGeom prst="rect">
            <a:avLst/>
          </a:prstGeom>
          <a:solidFill>
            <a:schemeClr val="accent3">
              <a:lumMod val="40000"/>
              <a:lumOff val="60000"/>
            </a:schemeClr>
          </a:solidFill>
          <a:ln>
            <a:solidFill>
              <a:schemeClr val="accent1">
                <a:lumMod val="50000"/>
              </a:schemeClr>
            </a:solidFill>
          </a:ln>
        </p:spPr>
        <p:txBody>
          <a:bodyPr wrap="square" rtlCol="0">
            <a:spAutoFit/>
          </a:bodyPr>
          <a:lstStyle/>
          <a:p>
            <a:r>
              <a:rPr lang="en-GB" sz="2400" dirty="0"/>
              <a:t>THE Dairy Council scheme is targeting secondary school pupils across Scotland, in attempt to promote a healthier way of living. </a:t>
            </a:r>
          </a:p>
          <a:p>
            <a:r>
              <a:rPr lang="en-GB" sz="2400" dirty="0"/>
              <a:t>The new initiative aims to encourage secondary pupils to highlight the links between diet, physical activity, health and the environment.</a:t>
            </a:r>
          </a:p>
        </p:txBody>
      </p:sp>
      <p:sp>
        <p:nvSpPr>
          <p:cNvPr id="7" name="TextBox 6"/>
          <p:cNvSpPr txBox="1"/>
          <p:nvPr/>
        </p:nvSpPr>
        <p:spPr>
          <a:xfrm>
            <a:off x="1740159" y="4475031"/>
            <a:ext cx="10300995" cy="2308324"/>
          </a:xfrm>
          <a:prstGeom prst="rect">
            <a:avLst/>
          </a:prstGeom>
          <a:solidFill>
            <a:schemeClr val="accent2">
              <a:lumMod val="20000"/>
              <a:lumOff val="80000"/>
            </a:schemeClr>
          </a:solidFill>
          <a:ln>
            <a:solidFill>
              <a:schemeClr val="accent1">
                <a:lumMod val="50000"/>
              </a:schemeClr>
            </a:solidFill>
          </a:ln>
        </p:spPr>
        <p:txBody>
          <a:bodyPr wrap="square" rtlCol="0">
            <a:spAutoFit/>
          </a:bodyPr>
          <a:lstStyle/>
          <a:p>
            <a:r>
              <a:rPr lang="en-GB" sz="2400" dirty="0"/>
              <a:t>"Today's teenagers live in a world of instant information. The internet, social media and blogs, for example, have opened a world of creative and interactive learning. Against this background, we are encouraging students to plan a social media campaign incorporating key nutritional and environmental messages, using a medium that they understand”.</a:t>
            </a:r>
          </a:p>
        </p:txBody>
      </p:sp>
    </p:spTree>
    <p:extLst>
      <p:ext uri="{BB962C8B-B14F-4D97-AF65-F5344CB8AC3E}">
        <p14:creationId xmlns:p14="http://schemas.microsoft.com/office/powerpoint/2010/main" val="4151839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57389" y="1354764"/>
            <a:ext cx="6620830" cy="5230821"/>
          </a:xfrm>
          <a:prstGeom prst="rect">
            <a:avLst/>
          </a:prstGeom>
          <a:ln>
            <a:solidFill>
              <a:schemeClr val="accent1">
                <a:lumMod val="50000"/>
              </a:schemeClr>
            </a:solidFill>
          </a:ln>
        </p:spPr>
      </p:pic>
      <p:sp>
        <p:nvSpPr>
          <p:cNvPr id="4" name="Title 1"/>
          <p:cNvSpPr txBox="1">
            <a:spLocks/>
          </p:cNvSpPr>
          <p:nvPr/>
        </p:nvSpPr>
        <p:spPr>
          <a:xfrm>
            <a:off x="1817914" y="237316"/>
            <a:ext cx="9899780" cy="845035"/>
          </a:xfrm>
          <a:prstGeom prst="rect">
            <a:avLst/>
          </a:prstGeom>
          <a:solidFill>
            <a:schemeClr val="accent4">
              <a:lumMod val="40000"/>
              <a:lumOff val="60000"/>
            </a:schemeClr>
          </a:solidFill>
          <a:ln>
            <a:solidFill>
              <a:schemeClr val="accent1">
                <a:lumMod val="50000"/>
              </a:schemeClr>
            </a:solidFill>
          </a:ln>
        </p:spPr>
        <p:txBody>
          <a:bodyPr>
            <a:normAutofit fontScale="90000"/>
          </a:bodyPr>
          <a:lstStyle>
            <a:lvl1pPr algn="l" rtl="0" eaLnBrk="1" latinLnBrk="0" hangingPunct="1">
              <a:spcBef>
                <a:spcPct val="0"/>
              </a:spcBef>
              <a:buNone/>
              <a:defRPr kumimoji="0" sz="4300" b="1" kern="1200">
                <a:solidFill>
                  <a:schemeClr val="accent2"/>
                </a:solidFill>
                <a:effectLst/>
                <a:latin typeface="+mj-lt"/>
                <a:ea typeface="+mj-ea"/>
                <a:cs typeface="+mj-cs"/>
              </a:defRPr>
            </a:lvl1pPr>
            <a:extLst/>
          </a:lstStyle>
          <a:p>
            <a:r>
              <a:rPr lang="en-GB" dirty="0">
                <a:solidFill>
                  <a:schemeClr val="tx1"/>
                </a:solidFill>
              </a:rPr>
              <a:t>The promotion of healthy food choices</a:t>
            </a:r>
          </a:p>
        </p:txBody>
      </p:sp>
    </p:spTree>
    <p:extLst>
      <p:ext uri="{BB962C8B-B14F-4D97-AF65-F5344CB8AC3E}">
        <p14:creationId xmlns:p14="http://schemas.microsoft.com/office/powerpoint/2010/main" val="816609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11422" y="472703"/>
            <a:ext cx="3384376" cy="3416320"/>
          </a:xfrm>
          <a:prstGeom prst="rect">
            <a:avLst/>
          </a:prstGeom>
          <a:solidFill>
            <a:srgbClr val="FFD5D5"/>
          </a:solidFill>
          <a:ln>
            <a:solidFill>
              <a:schemeClr val="accent1">
                <a:lumMod val="50000"/>
              </a:schemeClr>
            </a:solidFill>
          </a:ln>
        </p:spPr>
        <p:txBody>
          <a:bodyPr wrap="square" rtlCol="0">
            <a:spAutoFit/>
          </a:bodyPr>
          <a:lstStyle/>
          <a:p>
            <a:r>
              <a:rPr lang="en-GB" sz="2400" dirty="0"/>
              <a:t>If `thin` makes us dissatisfied, will larger models have the opposite effect? </a:t>
            </a:r>
            <a:r>
              <a:rPr lang="en-GB" sz="2400" dirty="0" err="1"/>
              <a:t>Dittmar</a:t>
            </a:r>
            <a:r>
              <a:rPr lang="en-GB" sz="2400" dirty="0"/>
              <a:t> &amp; Howard (2004) tested this with the use of `average` models, and found less body anxiety.</a:t>
            </a:r>
          </a:p>
        </p:txBody>
      </p:sp>
      <p:sp>
        <p:nvSpPr>
          <p:cNvPr id="6" name="TextBox 5"/>
          <p:cNvSpPr txBox="1"/>
          <p:nvPr/>
        </p:nvSpPr>
        <p:spPr>
          <a:xfrm>
            <a:off x="7464152" y="472703"/>
            <a:ext cx="4176464" cy="1200329"/>
          </a:xfrm>
          <a:prstGeom prst="rect">
            <a:avLst/>
          </a:prstGeom>
          <a:solidFill>
            <a:srgbClr val="FF99CC"/>
          </a:solidFill>
          <a:ln>
            <a:solidFill>
              <a:schemeClr val="accent1">
                <a:lumMod val="50000"/>
              </a:schemeClr>
            </a:solidFill>
          </a:ln>
        </p:spPr>
        <p:txBody>
          <a:bodyPr wrap="square" rtlCol="0">
            <a:spAutoFit/>
          </a:bodyPr>
          <a:lstStyle/>
          <a:p>
            <a:pPr algn="ctr"/>
            <a:r>
              <a:rPr lang="en-GB" sz="2400" dirty="0"/>
              <a:t>So, if this is the case, why has a preference for `thin` evolved?</a:t>
            </a:r>
          </a:p>
        </p:txBody>
      </p:sp>
      <p:sp>
        <p:nvSpPr>
          <p:cNvPr id="7" name="TextBox 6"/>
          <p:cNvSpPr txBox="1"/>
          <p:nvPr/>
        </p:nvSpPr>
        <p:spPr>
          <a:xfrm>
            <a:off x="6504620" y="2590630"/>
            <a:ext cx="3240360" cy="2308324"/>
          </a:xfrm>
          <a:prstGeom prst="rect">
            <a:avLst/>
          </a:prstGeom>
          <a:solidFill>
            <a:srgbClr val="FFCC99"/>
          </a:solidFill>
          <a:ln>
            <a:solidFill>
              <a:schemeClr val="accent1">
                <a:lumMod val="50000"/>
              </a:schemeClr>
            </a:solidFill>
          </a:ln>
        </p:spPr>
        <p:txBody>
          <a:bodyPr wrap="square" rtlCol="0">
            <a:spAutoFit/>
          </a:bodyPr>
          <a:lstStyle/>
          <a:p>
            <a:r>
              <a:rPr lang="en-GB" sz="2400" dirty="0"/>
              <a:t>Why don`t all media users become obese?</a:t>
            </a:r>
          </a:p>
          <a:p>
            <a:r>
              <a:rPr lang="en-GB" sz="2400" dirty="0"/>
              <a:t>Perhaps we do…</a:t>
            </a:r>
          </a:p>
          <a:p>
            <a:r>
              <a:rPr lang="en-GB" sz="2400" dirty="0"/>
              <a:t>Longitudinal findings…</a:t>
            </a:r>
          </a:p>
        </p:txBody>
      </p:sp>
      <p:sp>
        <p:nvSpPr>
          <p:cNvPr id="8" name="TextBox 7"/>
          <p:cNvSpPr txBox="1"/>
          <p:nvPr/>
        </p:nvSpPr>
        <p:spPr>
          <a:xfrm>
            <a:off x="4293021" y="5577156"/>
            <a:ext cx="4644516" cy="1077218"/>
          </a:xfrm>
          <a:prstGeom prst="rect">
            <a:avLst/>
          </a:prstGeom>
          <a:solidFill>
            <a:srgbClr val="CCCCFF"/>
          </a:solidFill>
          <a:ln>
            <a:solidFill>
              <a:schemeClr val="accent1">
                <a:lumMod val="50000"/>
              </a:schemeClr>
            </a:solidFill>
          </a:ln>
        </p:spPr>
        <p:txBody>
          <a:bodyPr wrap="square" rtlCol="0">
            <a:spAutoFit/>
          </a:bodyPr>
          <a:lstStyle/>
          <a:p>
            <a:pPr algn="ctr"/>
            <a:r>
              <a:rPr lang="en-GB" sz="3200" dirty="0"/>
              <a:t>Towards a conclusion…</a:t>
            </a:r>
          </a:p>
        </p:txBody>
      </p:sp>
    </p:spTree>
    <p:extLst>
      <p:ext uri="{BB962C8B-B14F-4D97-AF65-F5344CB8AC3E}">
        <p14:creationId xmlns:p14="http://schemas.microsoft.com/office/powerpoint/2010/main" val="4175909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sed Leaves design templat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extLst>
    <a:ext uri="{05A4C25C-085E-4340-85A3-A5531E510DB2}">
      <thm15:themeFamily xmlns:thm15="http://schemas.microsoft.com/office/thememl/2012/main" name="Pressed Leaves design template" id="{6021251C-C356-4674-99CE-A4F368EAD86C}" vid="{7E847B84-E5B3-499F-AFCD-1BE4EBBEF5B3}"/>
    </a:ext>
  </a:extLst>
</a:theme>
</file>

<file path=ppt/theme/theme2.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0E91F623-E94D-4B95-9B28-2E10481CAA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Pressed leaves design slides</Template>
  <TotalTime>0</TotalTime>
  <Words>4587</Words>
  <Application>Microsoft Office PowerPoint</Application>
  <PresentationFormat>Widescreen</PresentationFormat>
  <Paragraphs>225</Paragraphs>
  <Slides>45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Century Gothic</vt:lpstr>
      <vt:lpstr>Verdana</vt:lpstr>
      <vt:lpstr>Wingdings 2</vt:lpstr>
      <vt:lpstr>Pressed Leaves design template</vt:lpstr>
      <vt:lpstr>Media influences on eating behaviour</vt:lpstr>
      <vt:lpstr>PowerPoint Presentation</vt:lpstr>
      <vt:lpstr>PowerPoint Presentation</vt:lpstr>
      <vt:lpstr>PowerPoint Presentation</vt:lpstr>
      <vt:lpstr>Is our obsession with size zero damaging health? </vt:lpstr>
      <vt:lpstr>PowerPoint Presentation</vt:lpstr>
      <vt:lpstr>PowerPoint Presentation</vt:lpstr>
      <vt:lpstr>PowerPoint Presentation</vt:lpstr>
      <vt:lpstr>Obesity: </vt:lpstr>
      <vt:lpstr>Worldwide:</vt:lpstr>
      <vt:lpstr>PowerPoint Presentation</vt:lpstr>
      <vt:lpstr>PowerPoint Presentation</vt:lpstr>
      <vt:lpstr>Testing these ideas:</vt:lpstr>
      <vt:lpstr>PowerPoint Presentation</vt:lpstr>
      <vt:lpstr>Problems with the research-</vt:lpstr>
      <vt:lpstr>Increased calorific intake</vt:lpstr>
      <vt:lpstr>PowerPoint Presentation</vt:lpstr>
      <vt:lpstr>PowerPoint Presentation</vt:lpstr>
      <vt:lpstr>PowerPoint Presentation</vt:lpstr>
      <vt:lpstr>Product placement</vt:lpstr>
      <vt:lpstr>PowerPoint Presentation</vt:lpstr>
      <vt:lpstr>PowerPoint Presentation</vt:lpstr>
      <vt:lpstr>PowerPoint Presentation</vt:lpstr>
      <vt:lpstr>PowerPoint Presentation</vt:lpstr>
      <vt:lpstr>Eating disorders</vt:lpstr>
      <vt:lpstr>PowerPoint Presentation</vt:lpstr>
      <vt:lpstr>PowerPoint Presentation</vt:lpstr>
      <vt:lpstr>Are eating disorders on the increase?</vt:lpstr>
      <vt:lpstr>PowerPoint Presentation</vt:lpstr>
      <vt:lpstr>PowerPoint Presentation</vt:lpstr>
      <vt:lpstr>PowerPoint Presentation</vt:lpstr>
      <vt:lpstr>Body image and eating disorders</vt:lpstr>
      <vt:lpstr>Body image…</vt:lpstr>
      <vt:lpstr>Risk factors</vt:lpstr>
      <vt:lpstr>Electronic media</vt:lpstr>
      <vt:lpstr>Research </vt:lpstr>
      <vt:lpstr>Media and emotional states</vt:lpstr>
      <vt:lpstr>PowerPoint Presentation</vt:lpstr>
      <vt:lpstr>Underlying behavioural processes</vt:lpstr>
      <vt:lpstr>Underlying emotional processes</vt:lpstr>
      <vt:lpstr>Moderating effects:</vt:lpstr>
      <vt:lpstr>PowerPoint Presentation</vt:lpstr>
      <vt:lpstr>PowerPoint Presentation</vt:lpstr>
      <vt:lpstr>PowerPoint Presentation</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2016-02-15T12:05:05Z</dcterms:created>
  <dcterms:modified xsi:type="dcterms:W3CDTF">2022-03-23T13:25:10Z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TC034605429991</vt:lpwstr>
  </property>
</Properties>
</file>