
<file path=[Content_Types].xml><?xml version="1.0" encoding="utf-8"?>
<Types xmlns="http://schemas.openxmlformats.org/package/2006/content-types">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4"/>
  </p:notesMasterIdLst>
  <p:sldIdLst>
    <p:sldId id="257" r:id="rId5"/>
    <p:sldId id="276" r:id="rId6"/>
    <p:sldId id="317" r:id="rId7"/>
    <p:sldId id="318" r:id="rId8"/>
    <p:sldId id="320" r:id="rId9"/>
    <p:sldId id="310" r:id="rId10"/>
    <p:sldId id="311" r:id="rId11"/>
    <p:sldId id="312" r:id="rId12"/>
    <p:sldId id="314" r:id="rId13"/>
    <p:sldId id="313" r:id="rId14"/>
    <p:sldId id="267" r:id="rId15"/>
    <p:sldId id="271" r:id="rId16"/>
    <p:sldId id="265" r:id="rId17"/>
    <p:sldId id="262" r:id="rId18"/>
    <p:sldId id="321" r:id="rId19"/>
    <p:sldId id="323" r:id="rId20"/>
    <p:sldId id="322" r:id="rId21"/>
    <p:sldId id="319" r:id="rId22"/>
    <p:sldId id="2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EDFCF2-D29E-4714-B974-9D7F6A138B45}" v="1" dt="2025-06-19T22:36:43.1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82893" autoAdjust="0"/>
  </p:normalViewPr>
  <p:slideViewPr>
    <p:cSldViewPr snapToGrid="0">
      <p:cViewPr varScale="1">
        <p:scale>
          <a:sx n="60" d="100"/>
          <a:sy n="60" d="100"/>
        </p:scale>
        <p:origin x="1459" y="2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C92791-3EB5-4B6F-8570-5271BDC6BF74}" type="doc">
      <dgm:prSet loTypeId="urn:microsoft.com/office/officeart/2011/layout/TabList" loCatId="list" qsTypeId="urn:microsoft.com/office/officeart/2005/8/quickstyle/simple1" qsCatId="simple" csTypeId="urn:microsoft.com/office/officeart/2005/8/colors/colorful2" csCatId="colorful" phldr="1"/>
      <dgm:spPr/>
      <dgm:t>
        <a:bodyPr/>
        <a:lstStyle/>
        <a:p>
          <a:endParaRPr lang="en-GB"/>
        </a:p>
      </dgm:t>
    </dgm:pt>
    <dgm:pt modelId="{E003C4AA-A707-4132-947E-CA86FF2637A3}">
      <dgm:prSet phldrT="[Text]"/>
      <dgm:spPr/>
      <dgm:t>
        <a:bodyPr/>
        <a:lstStyle/>
        <a:p>
          <a:r>
            <a:rPr lang="en-GB" dirty="0"/>
            <a:t>Stage 1 </a:t>
          </a:r>
        </a:p>
      </dgm:t>
    </dgm:pt>
    <dgm:pt modelId="{06C54FBE-5FAC-4508-AA78-5ABA764B1A4E}" type="parTrans" cxnId="{4A51926F-6928-48EF-809C-0A7946F91CC9}">
      <dgm:prSet/>
      <dgm:spPr/>
      <dgm:t>
        <a:bodyPr/>
        <a:lstStyle/>
        <a:p>
          <a:endParaRPr lang="en-GB"/>
        </a:p>
      </dgm:t>
    </dgm:pt>
    <dgm:pt modelId="{F9AD4BF4-139D-480C-8CE8-F57C3F9A5E08}" type="sibTrans" cxnId="{4A51926F-6928-48EF-809C-0A7946F91CC9}">
      <dgm:prSet/>
      <dgm:spPr/>
      <dgm:t>
        <a:bodyPr/>
        <a:lstStyle/>
        <a:p>
          <a:endParaRPr lang="en-GB"/>
        </a:p>
      </dgm:t>
    </dgm:pt>
    <dgm:pt modelId="{545CF6C4-DC1D-40F7-B068-C9DE45401D0C}">
      <dgm:prSet phldrT="[Text]"/>
      <dgm:spPr/>
      <dgm:t>
        <a:bodyPr/>
        <a:lstStyle/>
        <a:p>
          <a:r>
            <a:rPr lang="en-GB" dirty="0"/>
            <a:t> Greet Client</a:t>
          </a:r>
        </a:p>
      </dgm:t>
    </dgm:pt>
    <dgm:pt modelId="{7DE8B61F-48D7-4C49-B9AF-F96C189F49B2}" type="parTrans" cxnId="{CAAFBFD8-9C14-4460-BA9E-5764E6076849}">
      <dgm:prSet/>
      <dgm:spPr/>
      <dgm:t>
        <a:bodyPr/>
        <a:lstStyle/>
        <a:p>
          <a:endParaRPr lang="en-GB"/>
        </a:p>
      </dgm:t>
    </dgm:pt>
    <dgm:pt modelId="{F7CA89F0-DC0C-4AE4-913C-FF7BE603FC8B}" type="sibTrans" cxnId="{CAAFBFD8-9C14-4460-BA9E-5764E6076849}">
      <dgm:prSet/>
      <dgm:spPr/>
      <dgm:t>
        <a:bodyPr/>
        <a:lstStyle/>
        <a:p>
          <a:endParaRPr lang="en-GB"/>
        </a:p>
      </dgm:t>
    </dgm:pt>
    <dgm:pt modelId="{EBE6F84D-AF96-42D5-ACE3-6B0FAFF0DB63}">
      <dgm:prSet phldrT="[Text]"/>
      <dgm:spPr/>
      <dgm:t>
        <a:bodyPr/>
        <a:lstStyle/>
        <a:p>
          <a:r>
            <a:rPr lang="en-GB" dirty="0"/>
            <a:t>Tips for greeting professionally</a:t>
          </a:r>
        </a:p>
      </dgm:t>
    </dgm:pt>
    <dgm:pt modelId="{19912A10-5BAF-4F7F-ACF3-B70FD156AD3D}" type="parTrans" cxnId="{508A345B-D305-46B1-AF0C-D111B7478F74}">
      <dgm:prSet/>
      <dgm:spPr/>
      <dgm:t>
        <a:bodyPr/>
        <a:lstStyle/>
        <a:p>
          <a:endParaRPr lang="en-GB"/>
        </a:p>
      </dgm:t>
    </dgm:pt>
    <dgm:pt modelId="{C2A13C2D-12E2-4D8D-9A46-D0358C439083}" type="sibTrans" cxnId="{508A345B-D305-46B1-AF0C-D111B7478F74}">
      <dgm:prSet/>
      <dgm:spPr/>
      <dgm:t>
        <a:bodyPr/>
        <a:lstStyle/>
        <a:p>
          <a:endParaRPr lang="en-GB"/>
        </a:p>
      </dgm:t>
    </dgm:pt>
    <dgm:pt modelId="{25835F1C-7A9A-416B-B698-1B42AAE3CBFE}">
      <dgm:prSet phldrT="[Text]"/>
      <dgm:spPr/>
      <dgm:t>
        <a:bodyPr/>
        <a:lstStyle/>
        <a:p>
          <a:r>
            <a:rPr lang="en-GB" dirty="0"/>
            <a:t>Stage 2 </a:t>
          </a:r>
        </a:p>
      </dgm:t>
    </dgm:pt>
    <dgm:pt modelId="{A0D141A9-7D35-4337-BBB0-279F3CF28578}" type="parTrans" cxnId="{8D7F85A4-A8E8-4E33-83E1-6F3C59DDBA01}">
      <dgm:prSet/>
      <dgm:spPr/>
      <dgm:t>
        <a:bodyPr/>
        <a:lstStyle/>
        <a:p>
          <a:endParaRPr lang="en-GB"/>
        </a:p>
      </dgm:t>
    </dgm:pt>
    <dgm:pt modelId="{78C626DB-7B1E-42A6-9BF4-746544CEC950}" type="sibTrans" cxnId="{8D7F85A4-A8E8-4E33-83E1-6F3C59DDBA01}">
      <dgm:prSet/>
      <dgm:spPr/>
      <dgm:t>
        <a:bodyPr/>
        <a:lstStyle/>
        <a:p>
          <a:endParaRPr lang="en-GB"/>
        </a:p>
      </dgm:t>
    </dgm:pt>
    <dgm:pt modelId="{7CF6691D-A079-45F2-8405-D8B2B51A1BA1}">
      <dgm:prSet phldrT="[Text]"/>
      <dgm:spPr/>
      <dgm:t>
        <a:bodyPr/>
        <a:lstStyle/>
        <a:p>
          <a:r>
            <a:rPr lang="en-GB" dirty="0"/>
            <a:t>Engage with Client</a:t>
          </a:r>
        </a:p>
      </dgm:t>
    </dgm:pt>
    <dgm:pt modelId="{967C0341-9675-45A9-ABA0-9EE1100D2D9B}" type="parTrans" cxnId="{7E12EC5C-ADB9-47DC-A02F-E12995601DB5}">
      <dgm:prSet/>
      <dgm:spPr/>
      <dgm:t>
        <a:bodyPr/>
        <a:lstStyle/>
        <a:p>
          <a:endParaRPr lang="en-GB"/>
        </a:p>
      </dgm:t>
    </dgm:pt>
    <dgm:pt modelId="{13AAD292-5A12-489D-A5DF-7DB3675ACD2E}" type="sibTrans" cxnId="{7E12EC5C-ADB9-47DC-A02F-E12995601DB5}">
      <dgm:prSet/>
      <dgm:spPr/>
      <dgm:t>
        <a:bodyPr/>
        <a:lstStyle/>
        <a:p>
          <a:endParaRPr lang="en-GB"/>
        </a:p>
      </dgm:t>
    </dgm:pt>
    <dgm:pt modelId="{D01CE41C-007C-402A-8863-A8689B74FA90}">
      <dgm:prSet phldrT="[Text]"/>
      <dgm:spPr/>
      <dgm:t>
        <a:bodyPr/>
        <a:lstStyle/>
        <a:p>
          <a:r>
            <a:rPr lang="en-GB" dirty="0"/>
            <a:t>Tips on how to develop a professional relationship with client</a:t>
          </a:r>
        </a:p>
      </dgm:t>
    </dgm:pt>
    <dgm:pt modelId="{4C9F90DE-F193-4E85-A221-1FFABA8633F6}" type="parTrans" cxnId="{99A8911D-0B46-4FD7-8EBB-E8D389A7E77C}">
      <dgm:prSet/>
      <dgm:spPr/>
      <dgm:t>
        <a:bodyPr/>
        <a:lstStyle/>
        <a:p>
          <a:endParaRPr lang="en-GB"/>
        </a:p>
      </dgm:t>
    </dgm:pt>
    <dgm:pt modelId="{7B2DFC34-C616-4B69-94DF-47C6173BB39C}" type="sibTrans" cxnId="{99A8911D-0B46-4FD7-8EBB-E8D389A7E77C}">
      <dgm:prSet/>
      <dgm:spPr/>
      <dgm:t>
        <a:bodyPr/>
        <a:lstStyle/>
        <a:p>
          <a:endParaRPr lang="en-GB"/>
        </a:p>
      </dgm:t>
    </dgm:pt>
    <dgm:pt modelId="{2BC8CEA7-766A-4248-899D-3BFA0AF52325}">
      <dgm:prSet phldrT="[Text]"/>
      <dgm:spPr/>
      <dgm:t>
        <a:bodyPr/>
        <a:lstStyle/>
        <a:p>
          <a:r>
            <a:rPr lang="en-GB" dirty="0"/>
            <a:t>Stage 3 </a:t>
          </a:r>
        </a:p>
      </dgm:t>
    </dgm:pt>
    <dgm:pt modelId="{14378F14-1EB9-4531-9D5C-8ABD14804A3E}" type="parTrans" cxnId="{5E506269-CA8A-4F43-9F40-E5E1882B23F9}">
      <dgm:prSet/>
      <dgm:spPr/>
      <dgm:t>
        <a:bodyPr/>
        <a:lstStyle/>
        <a:p>
          <a:endParaRPr lang="en-GB"/>
        </a:p>
      </dgm:t>
    </dgm:pt>
    <dgm:pt modelId="{7CD4A41F-AA81-4B75-A1E1-6A15571DFFC5}" type="sibTrans" cxnId="{5E506269-CA8A-4F43-9F40-E5E1882B23F9}">
      <dgm:prSet/>
      <dgm:spPr/>
      <dgm:t>
        <a:bodyPr/>
        <a:lstStyle/>
        <a:p>
          <a:endParaRPr lang="en-GB"/>
        </a:p>
      </dgm:t>
    </dgm:pt>
    <dgm:pt modelId="{3784C2B1-1B5C-4D35-A482-B256F3C760D8}">
      <dgm:prSet phldrT="[Text]"/>
      <dgm:spPr/>
      <dgm:t>
        <a:bodyPr/>
        <a:lstStyle/>
        <a:p>
          <a:r>
            <a:rPr lang="en-GB" dirty="0"/>
            <a:t>Ending a Meeting with a Client</a:t>
          </a:r>
        </a:p>
      </dgm:t>
    </dgm:pt>
    <dgm:pt modelId="{D107B966-84F2-48C3-8750-537C4B003F39}" type="parTrans" cxnId="{16BD3634-D3BE-4651-B650-AD9B75F47DC8}">
      <dgm:prSet/>
      <dgm:spPr/>
      <dgm:t>
        <a:bodyPr/>
        <a:lstStyle/>
        <a:p>
          <a:endParaRPr lang="en-GB"/>
        </a:p>
      </dgm:t>
    </dgm:pt>
    <dgm:pt modelId="{B0487985-0EE6-43EE-9271-D04461F18402}" type="sibTrans" cxnId="{16BD3634-D3BE-4651-B650-AD9B75F47DC8}">
      <dgm:prSet/>
      <dgm:spPr/>
      <dgm:t>
        <a:bodyPr/>
        <a:lstStyle/>
        <a:p>
          <a:endParaRPr lang="en-GB"/>
        </a:p>
      </dgm:t>
    </dgm:pt>
    <dgm:pt modelId="{D6C5DAAF-EF16-4967-8500-26CAFD200439}">
      <dgm:prSet phldrT="[Text]"/>
      <dgm:spPr/>
      <dgm:t>
        <a:bodyPr/>
        <a:lstStyle/>
        <a:p>
          <a:r>
            <a:rPr lang="en-GB" dirty="0" err="1"/>
            <a:t>Tios</a:t>
          </a:r>
          <a:r>
            <a:rPr lang="en-GB" dirty="0"/>
            <a:t> on how to end a meeting professionally</a:t>
          </a:r>
        </a:p>
      </dgm:t>
    </dgm:pt>
    <dgm:pt modelId="{0CFE2A81-852F-4DC0-B2B4-F268A51AAD41}" type="parTrans" cxnId="{E3FE0179-F15D-415E-88A9-81285C2F21F8}">
      <dgm:prSet/>
      <dgm:spPr/>
      <dgm:t>
        <a:bodyPr/>
        <a:lstStyle/>
        <a:p>
          <a:endParaRPr lang="en-GB"/>
        </a:p>
      </dgm:t>
    </dgm:pt>
    <dgm:pt modelId="{2CD323ED-1E0B-45D9-AC33-A03D879C6183}" type="sibTrans" cxnId="{E3FE0179-F15D-415E-88A9-81285C2F21F8}">
      <dgm:prSet/>
      <dgm:spPr/>
      <dgm:t>
        <a:bodyPr/>
        <a:lstStyle/>
        <a:p>
          <a:endParaRPr lang="en-GB"/>
        </a:p>
      </dgm:t>
    </dgm:pt>
    <dgm:pt modelId="{942F02DA-7AAC-4117-8A4B-DA1135D5E343}" type="pres">
      <dgm:prSet presAssocID="{D0C92791-3EB5-4B6F-8570-5271BDC6BF74}" presName="Name0" presStyleCnt="0">
        <dgm:presLayoutVars>
          <dgm:chMax/>
          <dgm:chPref val="3"/>
          <dgm:dir/>
          <dgm:animOne val="branch"/>
          <dgm:animLvl val="lvl"/>
        </dgm:presLayoutVars>
      </dgm:prSet>
      <dgm:spPr/>
    </dgm:pt>
    <dgm:pt modelId="{ED0FB626-3BBF-4C16-B9F9-F2C5F8D19738}" type="pres">
      <dgm:prSet presAssocID="{E003C4AA-A707-4132-947E-CA86FF2637A3}" presName="composite" presStyleCnt="0"/>
      <dgm:spPr/>
    </dgm:pt>
    <dgm:pt modelId="{DE26DA9F-7A7F-46A2-8869-46AC2AC8B9AF}" type="pres">
      <dgm:prSet presAssocID="{E003C4AA-A707-4132-947E-CA86FF2637A3}" presName="FirstChild" presStyleLbl="revTx" presStyleIdx="0" presStyleCnt="6">
        <dgm:presLayoutVars>
          <dgm:chMax val="0"/>
          <dgm:chPref val="0"/>
          <dgm:bulletEnabled val="1"/>
        </dgm:presLayoutVars>
      </dgm:prSet>
      <dgm:spPr/>
    </dgm:pt>
    <dgm:pt modelId="{FE0B3594-76D8-42BE-BC5D-CFA8C680EB53}" type="pres">
      <dgm:prSet presAssocID="{E003C4AA-A707-4132-947E-CA86FF2637A3}" presName="Parent" presStyleLbl="alignNode1" presStyleIdx="0" presStyleCnt="3">
        <dgm:presLayoutVars>
          <dgm:chMax val="3"/>
          <dgm:chPref val="3"/>
          <dgm:bulletEnabled val="1"/>
        </dgm:presLayoutVars>
      </dgm:prSet>
      <dgm:spPr/>
    </dgm:pt>
    <dgm:pt modelId="{1111DAA5-F0C4-4BFD-952D-C2BCD14D840C}" type="pres">
      <dgm:prSet presAssocID="{E003C4AA-A707-4132-947E-CA86FF2637A3}" presName="Accent" presStyleLbl="parChTrans1D1" presStyleIdx="0" presStyleCnt="3"/>
      <dgm:spPr/>
    </dgm:pt>
    <dgm:pt modelId="{AB720B47-AE59-4DAC-B3DB-59194A90ECC5}" type="pres">
      <dgm:prSet presAssocID="{E003C4AA-A707-4132-947E-CA86FF2637A3}" presName="Child" presStyleLbl="revTx" presStyleIdx="1" presStyleCnt="6">
        <dgm:presLayoutVars>
          <dgm:chMax val="0"/>
          <dgm:chPref val="0"/>
          <dgm:bulletEnabled val="1"/>
        </dgm:presLayoutVars>
      </dgm:prSet>
      <dgm:spPr/>
    </dgm:pt>
    <dgm:pt modelId="{B4A51E1A-0BD6-43D4-92DB-CBCCA5B40139}" type="pres">
      <dgm:prSet presAssocID="{F9AD4BF4-139D-480C-8CE8-F57C3F9A5E08}" presName="sibTrans" presStyleCnt="0"/>
      <dgm:spPr/>
    </dgm:pt>
    <dgm:pt modelId="{29C5C39E-4642-4271-A1AE-8D286C67CBEB}" type="pres">
      <dgm:prSet presAssocID="{25835F1C-7A9A-416B-B698-1B42AAE3CBFE}" presName="composite" presStyleCnt="0"/>
      <dgm:spPr/>
    </dgm:pt>
    <dgm:pt modelId="{50A93EA9-BDD9-4334-B982-DBD4530E5FDA}" type="pres">
      <dgm:prSet presAssocID="{25835F1C-7A9A-416B-B698-1B42AAE3CBFE}" presName="FirstChild" presStyleLbl="revTx" presStyleIdx="2" presStyleCnt="6">
        <dgm:presLayoutVars>
          <dgm:chMax val="0"/>
          <dgm:chPref val="0"/>
          <dgm:bulletEnabled val="1"/>
        </dgm:presLayoutVars>
      </dgm:prSet>
      <dgm:spPr/>
    </dgm:pt>
    <dgm:pt modelId="{4738D2F1-C727-4247-B6C5-95102A0E96BB}" type="pres">
      <dgm:prSet presAssocID="{25835F1C-7A9A-416B-B698-1B42AAE3CBFE}" presName="Parent" presStyleLbl="alignNode1" presStyleIdx="1" presStyleCnt="3">
        <dgm:presLayoutVars>
          <dgm:chMax val="3"/>
          <dgm:chPref val="3"/>
          <dgm:bulletEnabled val="1"/>
        </dgm:presLayoutVars>
      </dgm:prSet>
      <dgm:spPr/>
    </dgm:pt>
    <dgm:pt modelId="{64F8D5BA-5DC7-499A-AD87-CC249CE0E4B2}" type="pres">
      <dgm:prSet presAssocID="{25835F1C-7A9A-416B-B698-1B42AAE3CBFE}" presName="Accent" presStyleLbl="parChTrans1D1" presStyleIdx="1" presStyleCnt="3"/>
      <dgm:spPr/>
    </dgm:pt>
    <dgm:pt modelId="{CE638489-AC13-4942-AA70-5B7876222EC8}" type="pres">
      <dgm:prSet presAssocID="{25835F1C-7A9A-416B-B698-1B42AAE3CBFE}" presName="Child" presStyleLbl="revTx" presStyleIdx="3" presStyleCnt="6">
        <dgm:presLayoutVars>
          <dgm:chMax val="0"/>
          <dgm:chPref val="0"/>
          <dgm:bulletEnabled val="1"/>
        </dgm:presLayoutVars>
      </dgm:prSet>
      <dgm:spPr/>
    </dgm:pt>
    <dgm:pt modelId="{40A5E962-8C3F-42C8-A8D2-55141B87060A}" type="pres">
      <dgm:prSet presAssocID="{78C626DB-7B1E-42A6-9BF4-746544CEC950}" presName="sibTrans" presStyleCnt="0"/>
      <dgm:spPr/>
    </dgm:pt>
    <dgm:pt modelId="{FACEE5E3-E5A1-4868-A401-984D223BEF03}" type="pres">
      <dgm:prSet presAssocID="{2BC8CEA7-766A-4248-899D-3BFA0AF52325}" presName="composite" presStyleCnt="0"/>
      <dgm:spPr/>
    </dgm:pt>
    <dgm:pt modelId="{9B513DB3-1C02-4D32-BF9C-D76C2AA9F430}" type="pres">
      <dgm:prSet presAssocID="{2BC8CEA7-766A-4248-899D-3BFA0AF52325}" presName="FirstChild" presStyleLbl="revTx" presStyleIdx="4" presStyleCnt="6">
        <dgm:presLayoutVars>
          <dgm:chMax val="0"/>
          <dgm:chPref val="0"/>
          <dgm:bulletEnabled val="1"/>
        </dgm:presLayoutVars>
      </dgm:prSet>
      <dgm:spPr/>
    </dgm:pt>
    <dgm:pt modelId="{C1C494DF-6BD9-43A0-B40A-EF50BBA2734F}" type="pres">
      <dgm:prSet presAssocID="{2BC8CEA7-766A-4248-899D-3BFA0AF52325}" presName="Parent" presStyleLbl="alignNode1" presStyleIdx="2" presStyleCnt="3">
        <dgm:presLayoutVars>
          <dgm:chMax val="3"/>
          <dgm:chPref val="3"/>
          <dgm:bulletEnabled val="1"/>
        </dgm:presLayoutVars>
      </dgm:prSet>
      <dgm:spPr/>
    </dgm:pt>
    <dgm:pt modelId="{86311492-23CD-43BC-8828-0CAC7A9A09DE}" type="pres">
      <dgm:prSet presAssocID="{2BC8CEA7-766A-4248-899D-3BFA0AF52325}" presName="Accent" presStyleLbl="parChTrans1D1" presStyleIdx="2" presStyleCnt="3"/>
      <dgm:spPr/>
    </dgm:pt>
    <dgm:pt modelId="{BE5871D0-6B5A-4489-A878-488091FDFAF2}" type="pres">
      <dgm:prSet presAssocID="{2BC8CEA7-766A-4248-899D-3BFA0AF52325}" presName="Child" presStyleLbl="revTx" presStyleIdx="5" presStyleCnt="6">
        <dgm:presLayoutVars>
          <dgm:chMax val="0"/>
          <dgm:chPref val="0"/>
          <dgm:bulletEnabled val="1"/>
        </dgm:presLayoutVars>
      </dgm:prSet>
      <dgm:spPr/>
    </dgm:pt>
  </dgm:ptLst>
  <dgm:cxnLst>
    <dgm:cxn modelId="{99A8911D-0B46-4FD7-8EBB-E8D389A7E77C}" srcId="{25835F1C-7A9A-416B-B698-1B42AAE3CBFE}" destId="{D01CE41C-007C-402A-8863-A8689B74FA90}" srcOrd="1" destOrd="0" parTransId="{4C9F90DE-F193-4E85-A221-1FFABA8633F6}" sibTransId="{7B2DFC34-C616-4B69-94DF-47C6173BB39C}"/>
    <dgm:cxn modelId="{7B149527-2ADF-4EBE-9AC7-27122D8C6430}" type="presOf" srcId="{545CF6C4-DC1D-40F7-B068-C9DE45401D0C}" destId="{DE26DA9F-7A7F-46A2-8869-46AC2AC8B9AF}" srcOrd="0" destOrd="0" presId="urn:microsoft.com/office/officeart/2011/layout/TabList"/>
    <dgm:cxn modelId="{56EF302B-EE30-44D2-80FF-5A6A3D6880C6}" type="presOf" srcId="{D0C92791-3EB5-4B6F-8570-5271BDC6BF74}" destId="{942F02DA-7AAC-4117-8A4B-DA1135D5E343}" srcOrd="0" destOrd="0" presId="urn:microsoft.com/office/officeart/2011/layout/TabList"/>
    <dgm:cxn modelId="{16BD3634-D3BE-4651-B650-AD9B75F47DC8}" srcId="{2BC8CEA7-766A-4248-899D-3BFA0AF52325}" destId="{3784C2B1-1B5C-4D35-A482-B256F3C760D8}" srcOrd="0" destOrd="0" parTransId="{D107B966-84F2-48C3-8750-537C4B003F39}" sibTransId="{B0487985-0EE6-43EE-9271-D04461F18402}"/>
    <dgm:cxn modelId="{508A345B-D305-46B1-AF0C-D111B7478F74}" srcId="{E003C4AA-A707-4132-947E-CA86FF2637A3}" destId="{EBE6F84D-AF96-42D5-ACE3-6B0FAFF0DB63}" srcOrd="1" destOrd="0" parTransId="{19912A10-5BAF-4F7F-ACF3-B70FD156AD3D}" sibTransId="{C2A13C2D-12E2-4D8D-9A46-D0358C439083}"/>
    <dgm:cxn modelId="{343A765C-84DA-4E18-A15C-BC522C7AFF6F}" type="presOf" srcId="{D6C5DAAF-EF16-4967-8500-26CAFD200439}" destId="{BE5871D0-6B5A-4489-A878-488091FDFAF2}" srcOrd="0" destOrd="0" presId="urn:microsoft.com/office/officeart/2011/layout/TabList"/>
    <dgm:cxn modelId="{7E12EC5C-ADB9-47DC-A02F-E12995601DB5}" srcId="{25835F1C-7A9A-416B-B698-1B42AAE3CBFE}" destId="{7CF6691D-A079-45F2-8405-D8B2B51A1BA1}" srcOrd="0" destOrd="0" parTransId="{967C0341-9675-45A9-ABA0-9EE1100D2D9B}" sibTransId="{13AAD292-5A12-489D-A5DF-7DB3675ACD2E}"/>
    <dgm:cxn modelId="{AB466B64-4D5D-414E-BD04-0441A6577EFD}" type="presOf" srcId="{7CF6691D-A079-45F2-8405-D8B2B51A1BA1}" destId="{50A93EA9-BDD9-4334-B982-DBD4530E5FDA}" srcOrd="0" destOrd="0" presId="urn:microsoft.com/office/officeart/2011/layout/TabList"/>
    <dgm:cxn modelId="{66968567-34F0-46C5-904F-382BA741AE37}" type="presOf" srcId="{D01CE41C-007C-402A-8863-A8689B74FA90}" destId="{CE638489-AC13-4942-AA70-5B7876222EC8}" srcOrd="0" destOrd="0" presId="urn:microsoft.com/office/officeart/2011/layout/TabList"/>
    <dgm:cxn modelId="{5E506269-CA8A-4F43-9F40-E5E1882B23F9}" srcId="{D0C92791-3EB5-4B6F-8570-5271BDC6BF74}" destId="{2BC8CEA7-766A-4248-899D-3BFA0AF52325}" srcOrd="2" destOrd="0" parTransId="{14378F14-1EB9-4531-9D5C-8ABD14804A3E}" sibTransId="{7CD4A41F-AA81-4B75-A1E1-6A15571DFFC5}"/>
    <dgm:cxn modelId="{4A51926F-6928-48EF-809C-0A7946F91CC9}" srcId="{D0C92791-3EB5-4B6F-8570-5271BDC6BF74}" destId="{E003C4AA-A707-4132-947E-CA86FF2637A3}" srcOrd="0" destOrd="0" parTransId="{06C54FBE-5FAC-4508-AA78-5ABA764B1A4E}" sibTransId="{F9AD4BF4-139D-480C-8CE8-F57C3F9A5E08}"/>
    <dgm:cxn modelId="{5C2C7F57-BC97-4779-9EF5-D4F27A81FDE6}" type="presOf" srcId="{2BC8CEA7-766A-4248-899D-3BFA0AF52325}" destId="{C1C494DF-6BD9-43A0-B40A-EF50BBA2734F}" srcOrd="0" destOrd="0" presId="urn:microsoft.com/office/officeart/2011/layout/TabList"/>
    <dgm:cxn modelId="{E3FE0179-F15D-415E-88A9-81285C2F21F8}" srcId="{2BC8CEA7-766A-4248-899D-3BFA0AF52325}" destId="{D6C5DAAF-EF16-4967-8500-26CAFD200439}" srcOrd="1" destOrd="0" parTransId="{0CFE2A81-852F-4DC0-B2B4-F268A51AAD41}" sibTransId="{2CD323ED-1E0B-45D9-AC33-A03D879C6183}"/>
    <dgm:cxn modelId="{4135B883-13D4-46F7-9FF6-F5D8C9981046}" type="presOf" srcId="{3784C2B1-1B5C-4D35-A482-B256F3C760D8}" destId="{9B513DB3-1C02-4D32-BF9C-D76C2AA9F430}" srcOrd="0" destOrd="0" presId="urn:microsoft.com/office/officeart/2011/layout/TabList"/>
    <dgm:cxn modelId="{8D7F85A4-A8E8-4E33-83E1-6F3C59DDBA01}" srcId="{D0C92791-3EB5-4B6F-8570-5271BDC6BF74}" destId="{25835F1C-7A9A-416B-B698-1B42AAE3CBFE}" srcOrd="1" destOrd="0" parTransId="{A0D141A9-7D35-4337-BBB0-279F3CF28578}" sibTransId="{78C626DB-7B1E-42A6-9BF4-746544CEC950}"/>
    <dgm:cxn modelId="{273E0EAB-7575-4A04-BC45-0F3345DED51B}" type="presOf" srcId="{EBE6F84D-AF96-42D5-ACE3-6B0FAFF0DB63}" destId="{AB720B47-AE59-4DAC-B3DB-59194A90ECC5}" srcOrd="0" destOrd="0" presId="urn:microsoft.com/office/officeart/2011/layout/TabList"/>
    <dgm:cxn modelId="{997BAAC7-5A16-4117-9417-78F2A476D43B}" type="presOf" srcId="{25835F1C-7A9A-416B-B698-1B42AAE3CBFE}" destId="{4738D2F1-C727-4247-B6C5-95102A0E96BB}" srcOrd="0" destOrd="0" presId="urn:microsoft.com/office/officeart/2011/layout/TabList"/>
    <dgm:cxn modelId="{CAAFBFD8-9C14-4460-BA9E-5764E6076849}" srcId="{E003C4AA-A707-4132-947E-CA86FF2637A3}" destId="{545CF6C4-DC1D-40F7-B068-C9DE45401D0C}" srcOrd="0" destOrd="0" parTransId="{7DE8B61F-48D7-4C49-B9AF-F96C189F49B2}" sibTransId="{F7CA89F0-DC0C-4AE4-913C-FF7BE603FC8B}"/>
    <dgm:cxn modelId="{A9C617DC-6BCA-4A55-AB04-B1FADD2DF027}" type="presOf" srcId="{E003C4AA-A707-4132-947E-CA86FF2637A3}" destId="{FE0B3594-76D8-42BE-BC5D-CFA8C680EB53}" srcOrd="0" destOrd="0" presId="urn:microsoft.com/office/officeart/2011/layout/TabList"/>
    <dgm:cxn modelId="{CA1FC0F8-59DD-4F1D-BDBF-9F67517E555D}" type="presParOf" srcId="{942F02DA-7AAC-4117-8A4B-DA1135D5E343}" destId="{ED0FB626-3BBF-4C16-B9F9-F2C5F8D19738}" srcOrd="0" destOrd="0" presId="urn:microsoft.com/office/officeart/2011/layout/TabList"/>
    <dgm:cxn modelId="{D40D0494-8660-40BB-BB84-DC76899C3B96}" type="presParOf" srcId="{ED0FB626-3BBF-4C16-B9F9-F2C5F8D19738}" destId="{DE26DA9F-7A7F-46A2-8869-46AC2AC8B9AF}" srcOrd="0" destOrd="0" presId="urn:microsoft.com/office/officeart/2011/layout/TabList"/>
    <dgm:cxn modelId="{1B8D1A27-348D-4F3E-BE16-F29520246D28}" type="presParOf" srcId="{ED0FB626-3BBF-4C16-B9F9-F2C5F8D19738}" destId="{FE0B3594-76D8-42BE-BC5D-CFA8C680EB53}" srcOrd="1" destOrd="0" presId="urn:microsoft.com/office/officeart/2011/layout/TabList"/>
    <dgm:cxn modelId="{EA8C764B-9E5B-49CE-A1C3-9D3D61994B75}" type="presParOf" srcId="{ED0FB626-3BBF-4C16-B9F9-F2C5F8D19738}" destId="{1111DAA5-F0C4-4BFD-952D-C2BCD14D840C}" srcOrd="2" destOrd="0" presId="urn:microsoft.com/office/officeart/2011/layout/TabList"/>
    <dgm:cxn modelId="{DB9461F2-497B-4202-B443-1B8423756F9D}" type="presParOf" srcId="{942F02DA-7AAC-4117-8A4B-DA1135D5E343}" destId="{AB720B47-AE59-4DAC-B3DB-59194A90ECC5}" srcOrd="1" destOrd="0" presId="urn:microsoft.com/office/officeart/2011/layout/TabList"/>
    <dgm:cxn modelId="{B382E505-3597-4ACF-8DE6-F3DCE9515DC1}" type="presParOf" srcId="{942F02DA-7AAC-4117-8A4B-DA1135D5E343}" destId="{B4A51E1A-0BD6-43D4-92DB-CBCCA5B40139}" srcOrd="2" destOrd="0" presId="urn:microsoft.com/office/officeart/2011/layout/TabList"/>
    <dgm:cxn modelId="{09B1559B-78CF-4E3F-A1F7-5B06DF286622}" type="presParOf" srcId="{942F02DA-7AAC-4117-8A4B-DA1135D5E343}" destId="{29C5C39E-4642-4271-A1AE-8D286C67CBEB}" srcOrd="3" destOrd="0" presId="urn:microsoft.com/office/officeart/2011/layout/TabList"/>
    <dgm:cxn modelId="{F8378406-D497-4DC5-883A-47E1F9768052}" type="presParOf" srcId="{29C5C39E-4642-4271-A1AE-8D286C67CBEB}" destId="{50A93EA9-BDD9-4334-B982-DBD4530E5FDA}" srcOrd="0" destOrd="0" presId="urn:microsoft.com/office/officeart/2011/layout/TabList"/>
    <dgm:cxn modelId="{149B7AE2-E8CD-40ED-857C-A34B8D1570DA}" type="presParOf" srcId="{29C5C39E-4642-4271-A1AE-8D286C67CBEB}" destId="{4738D2F1-C727-4247-B6C5-95102A0E96BB}" srcOrd="1" destOrd="0" presId="urn:microsoft.com/office/officeart/2011/layout/TabList"/>
    <dgm:cxn modelId="{3BA5E72C-F9E5-4F18-8EED-03F524B6A59D}" type="presParOf" srcId="{29C5C39E-4642-4271-A1AE-8D286C67CBEB}" destId="{64F8D5BA-5DC7-499A-AD87-CC249CE0E4B2}" srcOrd="2" destOrd="0" presId="urn:microsoft.com/office/officeart/2011/layout/TabList"/>
    <dgm:cxn modelId="{FCEBF776-34A5-4EB3-8CFC-673546CDD400}" type="presParOf" srcId="{942F02DA-7AAC-4117-8A4B-DA1135D5E343}" destId="{CE638489-AC13-4942-AA70-5B7876222EC8}" srcOrd="4" destOrd="0" presId="urn:microsoft.com/office/officeart/2011/layout/TabList"/>
    <dgm:cxn modelId="{B61C5050-61E0-47BA-8E75-AF46E77A67D0}" type="presParOf" srcId="{942F02DA-7AAC-4117-8A4B-DA1135D5E343}" destId="{40A5E962-8C3F-42C8-A8D2-55141B87060A}" srcOrd="5" destOrd="0" presId="urn:microsoft.com/office/officeart/2011/layout/TabList"/>
    <dgm:cxn modelId="{A8912713-D659-44E0-B9D1-78DDC7C2A1AB}" type="presParOf" srcId="{942F02DA-7AAC-4117-8A4B-DA1135D5E343}" destId="{FACEE5E3-E5A1-4868-A401-984D223BEF03}" srcOrd="6" destOrd="0" presId="urn:microsoft.com/office/officeart/2011/layout/TabList"/>
    <dgm:cxn modelId="{860B7703-B97B-4712-AF0B-852221B6DC5E}" type="presParOf" srcId="{FACEE5E3-E5A1-4868-A401-984D223BEF03}" destId="{9B513DB3-1C02-4D32-BF9C-D76C2AA9F430}" srcOrd="0" destOrd="0" presId="urn:microsoft.com/office/officeart/2011/layout/TabList"/>
    <dgm:cxn modelId="{F3AB6B73-2DB6-4434-A624-58110DB278DD}" type="presParOf" srcId="{FACEE5E3-E5A1-4868-A401-984D223BEF03}" destId="{C1C494DF-6BD9-43A0-B40A-EF50BBA2734F}" srcOrd="1" destOrd="0" presId="urn:microsoft.com/office/officeart/2011/layout/TabList"/>
    <dgm:cxn modelId="{805B1920-5F99-41AA-8DE5-79D1994471F4}" type="presParOf" srcId="{FACEE5E3-E5A1-4868-A401-984D223BEF03}" destId="{86311492-23CD-43BC-8828-0CAC7A9A09DE}" srcOrd="2" destOrd="0" presId="urn:microsoft.com/office/officeart/2011/layout/TabList"/>
    <dgm:cxn modelId="{2EA670FD-49FE-462C-81CD-CC3353FEA60A}" type="presParOf" srcId="{942F02DA-7AAC-4117-8A4B-DA1135D5E343}" destId="{BE5871D0-6B5A-4489-A878-488091FDFAF2}" srcOrd="7" destOrd="0" presId="urn:microsoft.com/office/officeart/2011/layout/Tab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5C362E-F905-407C-9B44-D42C35C58152}" type="doc">
      <dgm:prSet loTypeId="urn:microsoft.com/office/officeart/2005/8/layout/venn2" loCatId="relationship" qsTypeId="urn:microsoft.com/office/officeart/2005/8/quickstyle/simple1" qsCatId="simple" csTypeId="urn:microsoft.com/office/officeart/2005/8/colors/colorful4" csCatId="colorful" phldr="1"/>
      <dgm:spPr/>
      <dgm:t>
        <a:bodyPr/>
        <a:lstStyle/>
        <a:p>
          <a:endParaRPr lang="en-GB"/>
        </a:p>
      </dgm:t>
    </dgm:pt>
    <dgm:pt modelId="{AF3220CA-6D84-4762-9B15-233851B358D5}">
      <dgm:prSet phldrT="[Text]" phldr="1"/>
      <dgm:spPr/>
      <dgm:t>
        <a:bodyPr/>
        <a:lstStyle/>
        <a:p>
          <a:endParaRPr lang="en-GB" dirty="0"/>
        </a:p>
      </dgm:t>
    </dgm:pt>
    <dgm:pt modelId="{74D68D2A-2279-4E20-9B7C-265B4CAE7E4B}" type="parTrans" cxnId="{83B98183-2C10-4DDC-920B-A3813A7B3726}">
      <dgm:prSet/>
      <dgm:spPr/>
      <dgm:t>
        <a:bodyPr/>
        <a:lstStyle/>
        <a:p>
          <a:endParaRPr lang="en-GB"/>
        </a:p>
      </dgm:t>
    </dgm:pt>
    <dgm:pt modelId="{CB2DBDD3-B453-4952-BDC4-B8C9FF62E6A9}" type="sibTrans" cxnId="{83B98183-2C10-4DDC-920B-A3813A7B3726}">
      <dgm:prSet/>
      <dgm:spPr/>
      <dgm:t>
        <a:bodyPr/>
        <a:lstStyle/>
        <a:p>
          <a:endParaRPr lang="en-GB"/>
        </a:p>
      </dgm:t>
    </dgm:pt>
    <dgm:pt modelId="{DD093ACC-01DF-4503-B436-E85EC76D6C6F}">
      <dgm:prSet phldrT="[Text]"/>
      <dgm:spPr/>
      <dgm:t>
        <a:bodyPr/>
        <a:lstStyle/>
        <a:p>
          <a:r>
            <a:rPr lang="en-GB" dirty="0"/>
            <a:t>Macro</a:t>
          </a:r>
        </a:p>
      </dgm:t>
    </dgm:pt>
    <dgm:pt modelId="{1521180A-1DB3-46DD-A70D-6CD26D716542}" type="parTrans" cxnId="{27E8EE6A-4527-463A-9112-B6A2983A4AA1}">
      <dgm:prSet/>
      <dgm:spPr/>
      <dgm:t>
        <a:bodyPr/>
        <a:lstStyle/>
        <a:p>
          <a:endParaRPr lang="en-GB"/>
        </a:p>
      </dgm:t>
    </dgm:pt>
    <dgm:pt modelId="{EE0CF2A9-4104-4AF4-87EB-4A5BCFE613D9}" type="sibTrans" cxnId="{27E8EE6A-4527-463A-9112-B6A2983A4AA1}">
      <dgm:prSet/>
      <dgm:spPr/>
      <dgm:t>
        <a:bodyPr/>
        <a:lstStyle/>
        <a:p>
          <a:endParaRPr lang="en-GB"/>
        </a:p>
      </dgm:t>
    </dgm:pt>
    <dgm:pt modelId="{59474332-64EB-464F-85F5-46310B97D021}">
      <dgm:prSet phldrT="[Text]"/>
      <dgm:spPr/>
      <dgm:t>
        <a:bodyPr/>
        <a:lstStyle/>
        <a:p>
          <a:r>
            <a:rPr lang="en-GB" dirty="0"/>
            <a:t>Micro </a:t>
          </a:r>
        </a:p>
      </dgm:t>
    </dgm:pt>
    <dgm:pt modelId="{E2F16939-39A1-46E5-A13B-CF33B157787D}" type="parTrans" cxnId="{80B52080-D53C-4572-A655-C379350A7273}">
      <dgm:prSet/>
      <dgm:spPr/>
      <dgm:t>
        <a:bodyPr/>
        <a:lstStyle/>
        <a:p>
          <a:endParaRPr lang="en-GB"/>
        </a:p>
      </dgm:t>
    </dgm:pt>
    <dgm:pt modelId="{C182BC32-1E59-49A2-989B-7860D0CF336A}" type="sibTrans" cxnId="{80B52080-D53C-4572-A655-C379350A7273}">
      <dgm:prSet/>
      <dgm:spPr/>
      <dgm:t>
        <a:bodyPr/>
        <a:lstStyle/>
        <a:p>
          <a:endParaRPr lang="en-GB"/>
        </a:p>
      </dgm:t>
    </dgm:pt>
    <dgm:pt modelId="{E0BE6662-C107-42D1-AE75-B246255C897B}">
      <dgm:prSet phldrT="[Text]"/>
      <dgm:spPr/>
      <dgm:t>
        <a:bodyPr/>
        <a:lstStyle/>
        <a:p>
          <a:r>
            <a:rPr lang="en-GB" dirty="0" err="1"/>
            <a:t>Meso</a:t>
          </a:r>
          <a:endParaRPr lang="en-GB" dirty="0"/>
        </a:p>
      </dgm:t>
    </dgm:pt>
    <dgm:pt modelId="{94B3DC3B-C96E-4B54-910C-473BCD80680C}" type="parTrans" cxnId="{48F2CA47-287C-457B-8C52-15AA0115B1C9}">
      <dgm:prSet/>
      <dgm:spPr/>
      <dgm:t>
        <a:bodyPr/>
        <a:lstStyle/>
        <a:p>
          <a:endParaRPr lang="en-GB"/>
        </a:p>
      </dgm:t>
    </dgm:pt>
    <dgm:pt modelId="{00D411AF-482F-4D22-80F8-D4B9DD3B5754}" type="sibTrans" cxnId="{48F2CA47-287C-457B-8C52-15AA0115B1C9}">
      <dgm:prSet/>
      <dgm:spPr/>
      <dgm:t>
        <a:bodyPr/>
        <a:lstStyle/>
        <a:p>
          <a:endParaRPr lang="en-GB"/>
        </a:p>
      </dgm:t>
    </dgm:pt>
    <dgm:pt modelId="{80F93F3E-510D-49AE-BAFB-FA2852882E9D}" type="pres">
      <dgm:prSet presAssocID="{D55C362E-F905-407C-9B44-D42C35C58152}" presName="Name0" presStyleCnt="0">
        <dgm:presLayoutVars>
          <dgm:chMax val="7"/>
          <dgm:resizeHandles val="exact"/>
        </dgm:presLayoutVars>
      </dgm:prSet>
      <dgm:spPr/>
    </dgm:pt>
    <dgm:pt modelId="{5F09F5C0-1D3E-4E10-A07E-8993D14F36A9}" type="pres">
      <dgm:prSet presAssocID="{D55C362E-F905-407C-9B44-D42C35C58152}" presName="comp1" presStyleCnt="0"/>
      <dgm:spPr/>
    </dgm:pt>
    <dgm:pt modelId="{3E15E538-A4E8-4DAC-B601-5A81FE7E8890}" type="pres">
      <dgm:prSet presAssocID="{D55C362E-F905-407C-9B44-D42C35C58152}" presName="circle1" presStyleLbl="node1" presStyleIdx="0" presStyleCnt="4"/>
      <dgm:spPr/>
    </dgm:pt>
    <dgm:pt modelId="{3922BFAF-751F-498D-B835-747DA91FE9DF}" type="pres">
      <dgm:prSet presAssocID="{D55C362E-F905-407C-9B44-D42C35C58152}" presName="c1text" presStyleLbl="node1" presStyleIdx="0" presStyleCnt="4">
        <dgm:presLayoutVars>
          <dgm:bulletEnabled val="1"/>
        </dgm:presLayoutVars>
      </dgm:prSet>
      <dgm:spPr/>
    </dgm:pt>
    <dgm:pt modelId="{AAB3A05E-5618-40CF-AEEB-9BADB3699122}" type="pres">
      <dgm:prSet presAssocID="{D55C362E-F905-407C-9B44-D42C35C58152}" presName="comp2" presStyleCnt="0"/>
      <dgm:spPr/>
    </dgm:pt>
    <dgm:pt modelId="{8B2F88C0-E4C9-4D7D-BE07-98E187C53D29}" type="pres">
      <dgm:prSet presAssocID="{D55C362E-F905-407C-9B44-D42C35C58152}" presName="circle2" presStyleLbl="node1" presStyleIdx="1" presStyleCnt="4"/>
      <dgm:spPr/>
    </dgm:pt>
    <dgm:pt modelId="{2D4751C7-72A2-4924-A4F7-993A0F359E3A}" type="pres">
      <dgm:prSet presAssocID="{D55C362E-F905-407C-9B44-D42C35C58152}" presName="c2text" presStyleLbl="node1" presStyleIdx="1" presStyleCnt="4">
        <dgm:presLayoutVars>
          <dgm:bulletEnabled val="1"/>
        </dgm:presLayoutVars>
      </dgm:prSet>
      <dgm:spPr/>
    </dgm:pt>
    <dgm:pt modelId="{D0D6ED1A-FB23-4005-9658-E869C96030A8}" type="pres">
      <dgm:prSet presAssocID="{D55C362E-F905-407C-9B44-D42C35C58152}" presName="comp3" presStyleCnt="0"/>
      <dgm:spPr/>
    </dgm:pt>
    <dgm:pt modelId="{1B8598B6-71B3-4CDD-AC54-CC3E420B8505}" type="pres">
      <dgm:prSet presAssocID="{D55C362E-F905-407C-9B44-D42C35C58152}" presName="circle3" presStyleLbl="node1" presStyleIdx="2" presStyleCnt="4" custLinFactNeighborX="2225" custLinFactNeighborY="-2336"/>
      <dgm:spPr/>
    </dgm:pt>
    <dgm:pt modelId="{654081D3-F78B-4D85-B68B-3752D1D089C6}" type="pres">
      <dgm:prSet presAssocID="{D55C362E-F905-407C-9B44-D42C35C58152}" presName="c3text" presStyleLbl="node1" presStyleIdx="2" presStyleCnt="4">
        <dgm:presLayoutVars>
          <dgm:bulletEnabled val="1"/>
        </dgm:presLayoutVars>
      </dgm:prSet>
      <dgm:spPr/>
    </dgm:pt>
    <dgm:pt modelId="{ED21432F-468F-4F06-8537-B6D8375C764F}" type="pres">
      <dgm:prSet presAssocID="{D55C362E-F905-407C-9B44-D42C35C58152}" presName="comp4" presStyleCnt="0"/>
      <dgm:spPr/>
    </dgm:pt>
    <dgm:pt modelId="{34EE9DF5-A1F1-44FF-BAE8-92726D3789D5}" type="pres">
      <dgm:prSet presAssocID="{D55C362E-F905-407C-9B44-D42C35C58152}" presName="circle4" presStyleLbl="node1" presStyleIdx="3" presStyleCnt="4"/>
      <dgm:spPr/>
    </dgm:pt>
    <dgm:pt modelId="{D78A2C96-ABCC-467E-9512-A574A3802563}" type="pres">
      <dgm:prSet presAssocID="{D55C362E-F905-407C-9B44-D42C35C58152}" presName="c4text" presStyleLbl="node1" presStyleIdx="3" presStyleCnt="4">
        <dgm:presLayoutVars>
          <dgm:bulletEnabled val="1"/>
        </dgm:presLayoutVars>
      </dgm:prSet>
      <dgm:spPr/>
    </dgm:pt>
  </dgm:ptLst>
  <dgm:cxnLst>
    <dgm:cxn modelId="{9F00F201-FAFB-407D-A430-56EF4DD657A7}" type="presOf" srcId="{59474332-64EB-464F-85F5-46310B97D021}" destId="{1B8598B6-71B3-4CDD-AC54-CC3E420B8505}" srcOrd="0" destOrd="0" presId="urn:microsoft.com/office/officeart/2005/8/layout/venn2"/>
    <dgm:cxn modelId="{D27D9047-AC13-46AF-B0EB-A2E493F181DC}" type="presOf" srcId="{E0BE6662-C107-42D1-AE75-B246255C897B}" destId="{D78A2C96-ABCC-467E-9512-A574A3802563}" srcOrd="1" destOrd="0" presId="urn:microsoft.com/office/officeart/2005/8/layout/venn2"/>
    <dgm:cxn modelId="{48F2CA47-287C-457B-8C52-15AA0115B1C9}" srcId="{D55C362E-F905-407C-9B44-D42C35C58152}" destId="{E0BE6662-C107-42D1-AE75-B246255C897B}" srcOrd="3" destOrd="0" parTransId="{94B3DC3B-C96E-4B54-910C-473BCD80680C}" sibTransId="{00D411AF-482F-4D22-80F8-D4B9DD3B5754}"/>
    <dgm:cxn modelId="{27E8EE6A-4527-463A-9112-B6A2983A4AA1}" srcId="{D55C362E-F905-407C-9B44-D42C35C58152}" destId="{DD093ACC-01DF-4503-B436-E85EC76D6C6F}" srcOrd="1" destOrd="0" parTransId="{1521180A-1DB3-46DD-A70D-6CD26D716542}" sibTransId="{EE0CF2A9-4104-4AF4-87EB-4A5BCFE613D9}"/>
    <dgm:cxn modelId="{80B52080-D53C-4572-A655-C379350A7273}" srcId="{D55C362E-F905-407C-9B44-D42C35C58152}" destId="{59474332-64EB-464F-85F5-46310B97D021}" srcOrd="2" destOrd="0" parTransId="{E2F16939-39A1-46E5-A13B-CF33B157787D}" sibTransId="{C182BC32-1E59-49A2-989B-7860D0CF336A}"/>
    <dgm:cxn modelId="{83B98183-2C10-4DDC-920B-A3813A7B3726}" srcId="{D55C362E-F905-407C-9B44-D42C35C58152}" destId="{AF3220CA-6D84-4762-9B15-233851B358D5}" srcOrd="0" destOrd="0" parTransId="{74D68D2A-2279-4E20-9B7C-265B4CAE7E4B}" sibTransId="{CB2DBDD3-B453-4952-BDC4-B8C9FF62E6A9}"/>
    <dgm:cxn modelId="{BF22EA90-8C77-4AE2-A14D-DF4AE222A708}" type="presOf" srcId="{E0BE6662-C107-42D1-AE75-B246255C897B}" destId="{34EE9DF5-A1F1-44FF-BAE8-92726D3789D5}" srcOrd="0" destOrd="0" presId="urn:microsoft.com/office/officeart/2005/8/layout/venn2"/>
    <dgm:cxn modelId="{B47D1AB1-5E66-4641-96EA-8ABD8105A4CE}" type="presOf" srcId="{AF3220CA-6D84-4762-9B15-233851B358D5}" destId="{3E15E538-A4E8-4DAC-B601-5A81FE7E8890}" srcOrd="0" destOrd="0" presId="urn:microsoft.com/office/officeart/2005/8/layout/venn2"/>
    <dgm:cxn modelId="{62F3ECB4-136D-420C-9DB2-D41CBD47F640}" type="presOf" srcId="{59474332-64EB-464F-85F5-46310B97D021}" destId="{654081D3-F78B-4D85-B68B-3752D1D089C6}" srcOrd="1" destOrd="0" presId="urn:microsoft.com/office/officeart/2005/8/layout/venn2"/>
    <dgm:cxn modelId="{C0F73EBA-8EC0-4598-A8EE-C718FEC71F04}" type="presOf" srcId="{DD093ACC-01DF-4503-B436-E85EC76D6C6F}" destId="{2D4751C7-72A2-4924-A4F7-993A0F359E3A}" srcOrd="1" destOrd="0" presId="urn:microsoft.com/office/officeart/2005/8/layout/venn2"/>
    <dgm:cxn modelId="{344EFBD3-918B-4A81-ADB6-72197C13A38F}" type="presOf" srcId="{D55C362E-F905-407C-9B44-D42C35C58152}" destId="{80F93F3E-510D-49AE-BAFB-FA2852882E9D}" srcOrd="0" destOrd="0" presId="urn:microsoft.com/office/officeart/2005/8/layout/venn2"/>
    <dgm:cxn modelId="{EBC2A6D4-92C1-493C-9545-6345B7AE6267}" type="presOf" srcId="{DD093ACC-01DF-4503-B436-E85EC76D6C6F}" destId="{8B2F88C0-E4C9-4D7D-BE07-98E187C53D29}" srcOrd="0" destOrd="0" presId="urn:microsoft.com/office/officeart/2005/8/layout/venn2"/>
    <dgm:cxn modelId="{E8E2F0F8-95A3-4F09-874B-A51E8579F33E}" type="presOf" srcId="{AF3220CA-6D84-4762-9B15-233851B358D5}" destId="{3922BFAF-751F-498D-B835-747DA91FE9DF}" srcOrd="1" destOrd="0" presId="urn:microsoft.com/office/officeart/2005/8/layout/venn2"/>
    <dgm:cxn modelId="{8C0D305F-78F3-47ED-961E-879C3A90ADEB}" type="presParOf" srcId="{80F93F3E-510D-49AE-BAFB-FA2852882E9D}" destId="{5F09F5C0-1D3E-4E10-A07E-8993D14F36A9}" srcOrd="0" destOrd="0" presId="urn:microsoft.com/office/officeart/2005/8/layout/venn2"/>
    <dgm:cxn modelId="{9137C457-46DB-4A7F-AF19-CF0DB7B7E698}" type="presParOf" srcId="{5F09F5C0-1D3E-4E10-A07E-8993D14F36A9}" destId="{3E15E538-A4E8-4DAC-B601-5A81FE7E8890}" srcOrd="0" destOrd="0" presId="urn:microsoft.com/office/officeart/2005/8/layout/venn2"/>
    <dgm:cxn modelId="{2734DB46-453E-4CAB-8580-7CD8E513EBE5}" type="presParOf" srcId="{5F09F5C0-1D3E-4E10-A07E-8993D14F36A9}" destId="{3922BFAF-751F-498D-B835-747DA91FE9DF}" srcOrd="1" destOrd="0" presId="urn:microsoft.com/office/officeart/2005/8/layout/venn2"/>
    <dgm:cxn modelId="{4A499834-879C-4269-ABDA-D29330A7E1CF}" type="presParOf" srcId="{80F93F3E-510D-49AE-BAFB-FA2852882E9D}" destId="{AAB3A05E-5618-40CF-AEEB-9BADB3699122}" srcOrd="1" destOrd="0" presId="urn:microsoft.com/office/officeart/2005/8/layout/venn2"/>
    <dgm:cxn modelId="{6945F006-6D47-4967-A25E-D0E94D4FB371}" type="presParOf" srcId="{AAB3A05E-5618-40CF-AEEB-9BADB3699122}" destId="{8B2F88C0-E4C9-4D7D-BE07-98E187C53D29}" srcOrd="0" destOrd="0" presId="urn:microsoft.com/office/officeart/2005/8/layout/venn2"/>
    <dgm:cxn modelId="{349CEF84-D073-401B-85F9-F0C4E67D4A9C}" type="presParOf" srcId="{AAB3A05E-5618-40CF-AEEB-9BADB3699122}" destId="{2D4751C7-72A2-4924-A4F7-993A0F359E3A}" srcOrd="1" destOrd="0" presId="urn:microsoft.com/office/officeart/2005/8/layout/venn2"/>
    <dgm:cxn modelId="{B14D7347-42D0-48BF-9B27-7493D98FA65D}" type="presParOf" srcId="{80F93F3E-510D-49AE-BAFB-FA2852882E9D}" destId="{D0D6ED1A-FB23-4005-9658-E869C96030A8}" srcOrd="2" destOrd="0" presId="urn:microsoft.com/office/officeart/2005/8/layout/venn2"/>
    <dgm:cxn modelId="{FC654F70-240F-4BB1-88B7-7262DDBE5923}" type="presParOf" srcId="{D0D6ED1A-FB23-4005-9658-E869C96030A8}" destId="{1B8598B6-71B3-4CDD-AC54-CC3E420B8505}" srcOrd="0" destOrd="0" presId="urn:microsoft.com/office/officeart/2005/8/layout/venn2"/>
    <dgm:cxn modelId="{49F51054-A501-4664-9FB6-C04248477087}" type="presParOf" srcId="{D0D6ED1A-FB23-4005-9658-E869C96030A8}" destId="{654081D3-F78B-4D85-B68B-3752D1D089C6}" srcOrd="1" destOrd="0" presId="urn:microsoft.com/office/officeart/2005/8/layout/venn2"/>
    <dgm:cxn modelId="{2337DBBD-4527-4B4F-8F30-C95CB321FAC7}" type="presParOf" srcId="{80F93F3E-510D-49AE-BAFB-FA2852882E9D}" destId="{ED21432F-468F-4F06-8537-B6D8375C764F}" srcOrd="3" destOrd="0" presId="urn:microsoft.com/office/officeart/2005/8/layout/venn2"/>
    <dgm:cxn modelId="{1C917DF2-DB15-4741-BE66-1C5A0E5D9568}" type="presParOf" srcId="{ED21432F-468F-4F06-8537-B6D8375C764F}" destId="{34EE9DF5-A1F1-44FF-BAE8-92726D3789D5}" srcOrd="0" destOrd="0" presId="urn:microsoft.com/office/officeart/2005/8/layout/venn2"/>
    <dgm:cxn modelId="{FD2B6CD7-2171-4F68-AEF2-046A420C8B6D}" type="presParOf" srcId="{ED21432F-468F-4F06-8537-B6D8375C764F}" destId="{D78A2C96-ABCC-467E-9512-A574A3802563}" srcOrd="1" destOrd="0" presId="urn:microsoft.com/office/officeart/2005/8/layout/ven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207D42-3FAA-4E1A-AE67-12B20EBB3F60}" type="doc">
      <dgm:prSet loTypeId="urn:microsoft.com/office/officeart/2005/8/layout/matrix2" loCatId="matrix" qsTypeId="urn:microsoft.com/office/officeart/2005/8/quickstyle/3d1" qsCatId="3D" csTypeId="urn:microsoft.com/office/officeart/2005/8/colors/accent2_5" csCatId="accent2" phldr="1"/>
      <dgm:spPr/>
      <dgm:t>
        <a:bodyPr/>
        <a:lstStyle/>
        <a:p>
          <a:endParaRPr lang="en-GB"/>
        </a:p>
      </dgm:t>
    </dgm:pt>
    <dgm:pt modelId="{440C2E8A-77FE-4029-BC98-D4B6ECB9EC82}">
      <dgm:prSet phldrT="[Text]"/>
      <dgm:spPr/>
      <dgm:t>
        <a:bodyPr/>
        <a:lstStyle/>
        <a:p>
          <a:r>
            <a:rPr lang="en-GB" dirty="0"/>
            <a:t>Freedom</a:t>
          </a:r>
        </a:p>
      </dgm:t>
    </dgm:pt>
    <dgm:pt modelId="{E33C4FE4-8995-40EA-ACC1-88FFAFFA77B7}" type="parTrans" cxnId="{9951A54D-3529-4690-B0C2-E3D71C252BAB}">
      <dgm:prSet/>
      <dgm:spPr/>
      <dgm:t>
        <a:bodyPr/>
        <a:lstStyle/>
        <a:p>
          <a:endParaRPr lang="en-GB"/>
        </a:p>
      </dgm:t>
    </dgm:pt>
    <dgm:pt modelId="{9D9FBB8B-7C24-49A4-9117-00DBE58DA40E}" type="sibTrans" cxnId="{9951A54D-3529-4690-B0C2-E3D71C252BAB}">
      <dgm:prSet/>
      <dgm:spPr/>
      <dgm:t>
        <a:bodyPr/>
        <a:lstStyle/>
        <a:p>
          <a:endParaRPr lang="en-GB"/>
        </a:p>
      </dgm:t>
    </dgm:pt>
    <dgm:pt modelId="{E54618A1-4F1C-4404-B4ED-B984AFA7F3FD}">
      <dgm:prSet phldrT="[Text]"/>
      <dgm:spPr/>
      <dgm:t>
        <a:bodyPr/>
        <a:lstStyle/>
        <a:p>
          <a:r>
            <a:rPr lang="en-GB" dirty="0"/>
            <a:t>Popular</a:t>
          </a:r>
        </a:p>
      </dgm:t>
    </dgm:pt>
    <dgm:pt modelId="{69597E38-77CF-4C3A-9C61-24F849B7178B}" type="parTrans" cxnId="{497A57C2-E450-4970-B6BA-873CF0278164}">
      <dgm:prSet/>
      <dgm:spPr/>
      <dgm:t>
        <a:bodyPr/>
        <a:lstStyle/>
        <a:p>
          <a:endParaRPr lang="en-GB"/>
        </a:p>
      </dgm:t>
    </dgm:pt>
    <dgm:pt modelId="{702C23D5-5AA7-4AAA-A2BE-072775263CA5}" type="sibTrans" cxnId="{497A57C2-E450-4970-B6BA-873CF0278164}">
      <dgm:prSet/>
      <dgm:spPr/>
      <dgm:t>
        <a:bodyPr/>
        <a:lstStyle/>
        <a:p>
          <a:endParaRPr lang="en-GB"/>
        </a:p>
      </dgm:t>
    </dgm:pt>
    <dgm:pt modelId="{E1846BC9-B4AC-4AC4-8B2A-654B7FB278BB}">
      <dgm:prSet phldrT="[Text]"/>
      <dgm:spPr/>
      <dgm:t>
        <a:bodyPr/>
        <a:lstStyle/>
        <a:p>
          <a:r>
            <a:rPr lang="en-GB" dirty="0"/>
            <a:t>No Freedom</a:t>
          </a:r>
        </a:p>
      </dgm:t>
    </dgm:pt>
    <dgm:pt modelId="{0F7EF52F-EEB8-4B01-AD50-1E9A7E0BD07A}" type="parTrans" cxnId="{78971CAF-582B-4B6E-8E69-48F861CEAC0C}">
      <dgm:prSet/>
      <dgm:spPr/>
      <dgm:t>
        <a:bodyPr/>
        <a:lstStyle/>
        <a:p>
          <a:endParaRPr lang="en-GB"/>
        </a:p>
      </dgm:t>
    </dgm:pt>
    <dgm:pt modelId="{7A0D19A0-DCBC-420C-9567-4F2FA2BE4A97}" type="sibTrans" cxnId="{78971CAF-582B-4B6E-8E69-48F861CEAC0C}">
      <dgm:prSet/>
      <dgm:spPr/>
      <dgm:t>
        <a:bodyPr/>
        <a:lstStyle/>
        <a:p>
          <a:endParaRPr lang="en-GB"/>
        </a:p>
      </dgm:t>
    </dgm:pt>
    <dgm:pt modelId="{46A0C2AA-EDDF-4731-A233-BB24E646F369}">
      <dgm:prSet phldrT="[Text]"/>
      <dgm:spPr/>
      <dgm:t>
        <a:bodyPr/>
        <a:lstStyle/>
        <a:p>
          <a:r>
            <a:rPr lang="en-GB" dirty="0"/>
            <a:t>Unpopular</a:t>
          </a:r>
        </a:p>
      </dgm:t>
    </dgm:pt>
    <dgm:pt modelId="{1CAAA286-351F-4A3C-9A97-23AE88ECF882}" type="parTrans" cxnId="{45467E07-BCCF-4B05-B837-A09451FF3C2C}">
      <dgm:prSet/>
      <dgm:spPr/>
      <dgm:t>
        <a:bodyPr/>
        <a:lstStyle/>
        <a:p>
          <a:endParaRPr lang="en-GB"/>
        </a:p>
      </dgm:t>
    </dgm:pt>
    <dgm:pt modelId="{077FE7EF-7B82-409A-9926-AED7E28EF514}" type="sibTrans" cxnId="{45467E07-BCCF-4B05-B837-A09451FF3C2C}">
      <dgm:prSet/>
      <dgm:spPr/>
      <dgm:t>
        <a:bodyPr/>
        <a:lstStyle/>
        <a:p>
          <a:endParaRPr lang="en-GB"/>
        </a:p>
      </dgm:t>
    </dgm:pt>
    <dgm:pt modelId="{33C57991-7CA2-4938-95AD-6D2212875619}" type="pres">
      <dgm:prSet presAssocID="{CE207D42-3FAA-4E1A-AE67-12B20EBB3F60}" presName="matrix" presStyleCnt="0">
        <dgm:presLayoutVars>
          <dgm:chMax val="1"/>
          <dgm:dir/>
          <dgm:resizeHandles val="exact"/>
        </dgm:presLayoutVars>
      </dgm:prSet>
      <dgm:spPr/>
    </dgm:pt>
    <dgm:pt modelId="{74D74C9E-86C5-4464-9DD4-73F33749F849}" type="pres">
      <dgm:prSet presAssocID="{CE207D42-3FAA-4E1A-AE67-12B20EBB3F60}" presName="axisShape" presStyleLbl="bgShp" presStyleIdx="0" presStyleCnt="1"/>
      <dgm:spPr/>
    </dgm:pt>
    <dgm:pt modelId="{D2250BDF-ED5C-445C-9560-8398354EB7A5}" type="pres">
      <dgm:prSet presAssocID="{CE207D42-3FAA-4E1A-AE67-12B20EBB3F60}" presName="rect1" presStyleLbl="node1" presStyleIdx="0" presStyleCnt="4">
        <dgm:presLayoutVars>
          <dgm:chMax val="0"/>
          <dgm:chPref val="0"/>
          <dgm:bulletEnabled val="1"/>
        </dgm:presLayoutVars>
      </dgm:prSet>
      <dgm:spPr/>
    </dgm:pt>
    <dgm:pt modelId="{73149300-FCE9-4E13-872B-8986A343CDAB}" type="pres">
      <dgm:prSet presAssocID="{CE207D42-3FAA-4E1A-AE67-12B20EBB3F60}" presName="rect2" presStyleLbl="node1" presStyleIdx="1" presStyleCnt="4">
        <dgm:presLayoutVars>
          <dgm:chMax val="0"/>
          <dgm:chPref val="0"/>
          <dgm:bulletEnabled val="1"/>
        </dgm:presLayoutVars>
      </dgm:prSet>
      <dgm:spPr/>
    </dgm:pt>
    <dgm:pt modelId="{B6D96C3C-DBAA-495F-AC9E-FDAE21436638}" type="pres">
      <dgm:prSet presAssocID="{CE207D42-3FAA-4E1A-AE67-12B20EBB3F60}" presName="rect3" presStyleLbl="node1" presStyleIdx="2" presStyleCnt="4">
        <dgm:presLayoutVars>
          <dgm:chMax val="0"/>
          <dgm:chPref val="0"/>
          <dgm:bulletEnabled val="1"/>
        </dgm:presLayoutVars>
      </dgm:prSet>
      <dgm:spPr/>
    </dgm:pt>
    <dgm:pt modelId="{92A719FF-3A9F-4760-BA84-6088433EF442}" type="pres">
      <dgm:prSet presAssocID="{CE207D42-3FAA-4E1A-AE67-12B20EBB3F60}" presName="rect4" presStyleLbl="node1" presStyleIdx="3" presStyleCnt="4">
        <dgm:presLayoutVars>
          <dgm:chMax val="0"/>
          <dgm:chPref val="0"/>
          <dgm:bulletEnabled val="1"/>
        </dgm:presLayoutVars>
      </dgm:prSet>
      <dgm:spPr/>
    </dgm:pt>
  </dgm:ptLst>
  <dgm:cxnLst>
    <dgm:cxn modelId="{45467E07-BCCF-4B05-B837-A09451FF3C2C}" srcId="{CE207D42-3FAA-4E1A-AE67-12B20EBB3F60}" destId="{46A0C2AA-EDDF-4731-A233-BB24E646F369}" srcOrd="3" destOrd="0" parTransId="{1CAAA286-351F-4A3C-9A97-23AE88ECF882}" sibTransId="{077FE7EF-7B82-409A-9926-AED7E28EF514}"/>
    <dgm:cxn modelId="{9951A54D-3529-4690-B0C2-E3D71C252BAB}" srcId="{CE207D42-3FAA-4E1A-AE67-12B20EBB3F60}" destId="{440C2E8A-77FE-4029-BC98-D4B6ECB9EC82}" srcOrd="0" destOrd="0" parTransId="{E33C4FE4-8995-40EA-ACC1-88FFAFFA77B7}" sibTransId="{9D9FBB8B-7C24-49A4-9117-00DBE58DA40E}"/>
    <dgm:cxn modelId="{7FFCB56D-ECFD-48C3-9AFB-A8B45AFBC655}" type="presOf" srcId="{E54618A1-4F1C-4404-B4ED-B984AFA7F3FD}" destId="{73149300-FCE9-4E13-872B-8986A343CDAB}" srcOrd="0" destOrd="0" presId="urn:microsoft.com/office/officeart/2005/8/layout/matrix2"/>
    <dgm:cxn modelId="{4E210074-36D2-441F-8F0D-4202A485F302}" type="presOf" srcId="{440C2E8A-77FE-4029-BC98-D4B6ECB9EC82}" destId="{D2250BDF-ED5C-445C-9560-8398354EB7A5}" srcOrd="0" destOrd="0" presId="urn:microsoft.com/office/officeart/2005/8/layout/matrix2"/>
    <dgm:cxn modelId="{06CC8692-5094-4B5F-BD8B-A7195094484E}" type="presOf" srcId="{46A0C2AA-EDDF-4731-A233-BB24E646F369}" destId="{92A719FF-3A9F-4760-BA84-6088433EF442}" srcOrd="0" destOrd="0" presId="urn:microsoft.com/office/officeart/2005/8/layout/matrix2"/>
    <dgm:cxn modelId="{78971CAF-582B-4B6E-8E69-48F861CEAC0C}" srcId="{CE207D42-3FAA-4E1A-AE67-12B20EBB3F60}" destId="{E1846BC9-B4AC-4AC4-8B2A-654B7FB278BB}" srcOrd="2" destOrd="0" parTransId="{0F7EF52F-EEB8-4B01-AD50-1E9A7E0BD07A}" sibTransId="{7A0D19A0-DCBC-420C-9567-4F2FA2BE4A97}"/>
    <dgm:cxn modelId="{447544C0-DC2D-4ECF-9DED-117C166988D6}" type="presOf" srcId="{E1846BC9-B4AC-4AC4-8B2A-654B7FB278BB}" destId="{B6D96C3C-DBAA-495F-AC9E-FDAE21436638}" srcOrd="0" destOrd="0" presId="urn:microsoft.com/office/officeart/2005/8/layout/matrix2"/>
    <dgm:cxn modelId="{497A57C2-E450-4970-B6BA-873CF0278164}" srcId="{CE207D42-3FAA-4E1A-AE67-12B20EBB3F60}" destId="{E54618A1-4F1C-4404-B4ED-B984AFA7F3FD}" srcOrd="1" destOrd="0" parTransId="{69597E38-77CF-4C3A-9C61-24F849B7178B}" sibTransId="{702C23D5-5AA7-4AAA-A2BE-072775263CA5}"/>
    <dgm:cxn modelId="{788AADD2-B097-4C3C-B414-BED0780E188E}" type="presOf" srcId="{CE207D42-3FAA-4E1A-AE67-12B20EBB3F60}" destId="{33C57991-7CA2-4938-95AD-6D2212875619}" srcOrd="0" destOrd="0" presId="urn:microsoft.com/office/officeart/2005/8/layout/matrix2"/>
    <dgm:cxn modelId="{0DFBDBB8-1C9A-49C7-8DCE-89D0A0DE71AE}" type="presParOf" srcId="{33C57991-7CA2-4938-95AD-6D2212875619}" destId="{74D74C9E-86C5-4464-9DD4-73F33749F849}" srcOrd="0" destOrd="0" presId="urn:microsoft.com/office/officeart/2005/8/layout/matrix2"/>
    <dgm:cxn modelId="{83201BFC-8B46-43A9-AF42-68EB70FFCB7E}" type="presParOf" srcId="{33C57991-7CA2-4938-95AD-6D2212875619}" destId="{D2250BDF-ED5C-445C-9560-8398354EB7A5}" srcOrd="1" destOrd="0" presId="urn:microsoft.com/office/officeart/2005/8/layout/matrix2"/>
    <dgm:cxn modelId="{C32CBB91-A0D2-48A8-8FCD-406E30884AFE}" type="presParOf" srcId="{33C57991-7CA2-4938-95AD-6D2212875619}" destId="{73149300-FCE9-4E13-872B-8986A343CDAB}" srcOrd="2" destOrd="0" presId="urn:microsoft.com/office/officeart/2005/8/layout/matrix2"/>
    <dgm:cxn modelId="{C78841C7-E4CE-416D-A484-2FC9DB308AAC}" type="presParOf" srcId="{33C57991-7CA2-4938-95AD-6D2212875619}" destId="{B6D96C3C-DBAA-495F-AC9E-FDAE21436638}" srcOrd="3" destOrd="0" presId="urn:microsoft.com/office/officeart/2005/8/layout/matrix2"/>
    <dgm:cxn modelId="{65417B22-AACE-42A3-9EE6-C9FCA08A95C4}" type="presParOf" srcId="{33C57991-7CA2-4938-95AD-6D2212875619}" destId="{92A719FF-3A9F-4760-BA84-6088433EF442}" srcOrd="4" destOrd="0" presId="urn:microsoft.com/office/officeart/2005/8/layout/matrix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11492-23CD-43BC-8828-0CAC7A9A09DE}">
      <dsp:nvSpPr>
        <dsp:cNvPr id="0" name=""/>
        <dsp:cNvSpPr/>
      </dsp:nvSpPr>
      <dsp:spPr>
        <a:xfrm>
          <a:off x="0" y="1425775"/>
          <a:ext cx="3435739" cy="0"/>
        </a:xfrm>
        <a:prstGeom prst="line">
          <a:avLst/>
        </a:pr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4F8D5BA-5DC7-499A-AD87-CC249CE0E4B2}">
      <dsp:nvSpPr>
        <dsp:cNvPr id="0" name=""/>
        <dsp:cNvSpPr/>
      </dsp:nvSpPr>
      <dsp:spPr>
        <a:xfrm>
          <a:off x="0" y="813382"/>
          <a:ext cx="3435739" cy="0"/>
        </a:xfrm>
        <a:prstGeom prst="line">
          <a:avLst/>
        </a:pr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11DAA5-F0C4-4BFD-952D-C2BCD14D840C}">
      <dsp:nvSpPr>
        <dsp:cNvPr id="0" name=""/>
        <dsp:cNvSpPr/>
      </dsp:nvSpPr>
      <dsp:spPr>
        <a:xfrm>
          <a:off x="0" y="200989"/>
          <a:ext cx="3435739" cy="0"/>
        </a:xfrm>
        <a:prstGeom prst="line">
          <a:avLst/>
        </a:prstGeom>
        <a:noFill/>
        <a:ln w="15875" cap="flat" cmpd="sng" algn="ctr">
          <a:solidFill>
            <a:schemeClr val="accent2">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E26DA9F-7A7F-46A2-8869-46AC2AC8B9AF}">
      <dsp:nvSpPr>
        <dsp:cNvPr id="0" name=""/>
        <dsp:cNvSpPr/>
      </dsp:nvSpPr>
      <dsp:spPr>
        <a:xfrm>
          <a:off x="893292" y="224"/>
          <a:ext cx="2542446" cy="200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GB" sz="1100" kern="1200" dirty="0"/>
            <a:t> Greet Client</a:t>
          </a:r>
        </a:p>
      </dsp:txBody>
      <dsp:txXfrm>
        <a:off x="893292" y="224"/>
        <a:ext cx="2542446" cy="200764"/>
      </dsp:txXfrm>
    </dsp:sp>
    <dsp:sp modelId="{FE0B3594-76D8-42BE-BC5D-CFA8C680EB53}">
      <dsp:nvSpPr>
        <dsp:cNvPr id="0" name=""/>
        <dsp:cNvSpPr/>
      </dsp:nvSpPr>
      <dsp:spPr>
        <a:xfrm>
          <a:off x="0" y="224"/>
          <a:ext cx="893292" cy="200764"/>
        </a:xfrm>
        <a:prstGeom prst="round2SameRect">
          <a:avLst>
            <a:gd name="adj1" fmla="val 16670"/>
            <a:gd name="adj2" fmla="val 0"/>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Stage 1 </a:t>
          </a:r>
        </a:p>
      </dsp:txBody>
      <dsp:txXfrm>
        <a:off x="9802" y="10026"/>
        <a:ext cx="873688" cy="190962"/>
      </dsp:txXfrm>
    </dsp:sp>
    <dsp:sp modelId="{AB720B47-AE59-4DAC-B3DB-59194A90ECC5}">
      <dsp:nvSpPr>
        <dsp:cNvPr id="0" name=""/>
        <dsp:cNvSpPr/>
      </dsp:nvSpPr>
      <dsp:spPr>
        <a:xfrm>
          <a:off x="0" y="200989"/>
          <a:ext cx="3435739" cy="401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00050">
            <a:lnSpc>
              <a:spcPct val="90000"/>
            </a:lnSpc>
            <a:spcBef>
              <a:spcPct val="0"/>
            </a:spcBef>
            <a:spcAft>
              <a:spcPct val="15000"/>
            </a:spcAft>
            <a:buChar char="•"/>
          </a:pPr>
          <a:r>
            <a:rPr lang="en-GB" sz="900" kern="1200" dirty="0"/>
            <a:t>Tips for greeting professionally</a:t>
          </a:r>
        </a:p>
      </dsp:txBody>
      <dsp:txXfrm>
        <a:off x="0" y="200989"/>
        <a:ext cx="3435739" cy="401590"/>
      </dsp:txXfrm>
    </dsp:sp>
    <dsp:sp modelId="{50A93EA9-BDD9-4334-B982-DBD4530E5FDA}">
      <dsp:nvSpPr>
        <dsp:cNvPr id="0" name=""/>
        <dsp:cNvSpPr/>
      </dsp:nvSpPr>
      <dsp:spPr>
        <a:xfrm>
          <a:off x="893292" y="612617"/>
          <a:ext cx="2542446" cy="200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GB" sz="1100" kern="1200" dirty="0"/>
            <a:t>Engage with Client</a:t>
          </a:r>
        </a:p>
      </dsp:txBody>
      <dsp:txXfrm>
        <a:off x="893292" y="612617"/>
        <a:ext cx="2542446" cy="200764"/>
      </dsp:txXfrm>
    </dsp:sp>
    <dsp:sp modelId="{4738D2F1-C727-4247-B6C5-95102A0E96BB}">
      <dsp:nvSpPr>
        <dsp:cNvPr id="0" name=""/>
        <dsp:cNvSpPr/>
      </dsp:nvSpPr>
      <dsp:spPr>
        <a:xfrm>
          <a:off x="0" y="612617"/>
          <a:ext cx="893292" cy="200764"/>
        </a:xfrm>
        <a:prstGeom prst="round2SameRect">
          <a:avLst>
            <a:gd name="adj1" fmla="val 16670"/>
            <a:gd name="adj2" fmla="val 0"/>
          </a:avLst>
        </a:prstGeom>
        <a:solidFill>
          <a:schemeClr val="accent2">
            <a:hueOff val="745968"/>
            <a:satOff val="-5205"/>
            <a:lumOff val="1275"/>
            <a:alphaOff val="0"/>
          </a:schemeClr>
        </a:solidFill>
        <a:ln w="15875" cap="flat" cmpd="sng" algn="ctr">
          <a:solidFill>
            <a:schemeClr val="accent2">
              <a:hueOff val="745968"/>
              <a:satOff val="-5205"/>
              <a:lumOff val="1275"/>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Stage 2 </a:t>
          </a:r>
        </a:p>
      </dsp:txBody>
      <dsp:txXfrm>
        <a:off x="9802" y="622419"/>
        <a:ext cx="873688" cy="190962"/>
      </dsp:txXfrm>
    </dsp:sp>
    <dsp:sp modelId="{CE638489-AC13-4942-AA70-5B7876222EC8}">
      <dsp:nvSpPr>
        <dsp:cNvPr id="0" name=""/>
        <dsp:cNvSpPr/>
      </dsp:nvSpPr>
      <dsp:spPr>
        <a:xfrm>
          <a:off x="0" y="813382"/>
          <a:ext cx="3435739" cy="401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00050">
            <a:lnSpc>
              <a:spcPct val="90000"/>
            </a:lnSpc>
            <a:spcBef>
              <a:spcPct val="0"/>
            </a:spcBef>
            <a:spcAft>
              <a:spcPct val="15000"/>
            </a:spcAft>
            <a:buChar char="•"/>
          </a:pPr>
          <a:r>
            <a:rPr lang="en-GB" sz="900" kern="1200" dirty="0"/>
            <a:t>Tips on how to develop a professional relationship with client</a:t>
          </a:r>
        </a:p>
      </dsp:txBody>
      <dsp:txXfrm>
        <a:off x="0" y="813382"/>
        <a:ext cx="3435739" cy="401590"/>
      </dsp:txXfrm>
    </dsp:sp>
    <dsp:sp modelId="{9B513DB3-1C02-4D32-BF9C-D76C2AA9F430}">
      <dsp:nvSpPr>
        <dsp:cNvPr id="0" name=""/>
        <dsp:cNvSpPr/>
      </dsp:nvSpPr>
      <dsp:spPr>
        <a:xfrm>
          <a:off x="893292" y="1225010"/>
          <a:ext cx="2542446" cy="2007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b" anchorCtr="0">
          <a:noAutofit/>
        </a:bodyPr>
        <a:lstStyle/>
        <a:p>
          <a:pPr marL="0" lvl="0" indent="0" algn="l" defTabSz="488950">
            <a:lnSpc>
              <a:spcPct val="90000"/>
            </a:lnSpc>
            <a:spcBef>
              <a:spcPct val="0"/>
            </a:spcBef>
            <a:spcAft>
              <a:spcPct val="35000"/>
            </a:spcAft>
            <a:buNone/>
          </a:pPr>
          <a:r>
            <a:rPr lang="en-GB" sz="1100" kern="1200" dirty="0"/>
            <a:t>Ending a Meeting with a Client</a:t>
          </a:r>
        </a:p>
      </dsp:txBody>
      <dsp:txXfrm>
        <a:off x="893292" y="1225010"/>
        <a:ext cx="2542446" cy="200764"/>
      </dsp:txXfrm>
    </dsp:sp>
    <dsp:sp modelId="{C1C494DF-6BD9-43A0-B40A-EF50BBA2734F}">
      <dsp:nvSpPr>
        <dsp:cNvPr id="0" name=""/>
        <dsp:cNvSpPr/>
      </dsp:nvSpPr>
      <dsp:spPr>
        <a:xfrm>
          <a:off x="0" y="1225010"/>
          <a:ext cx="893292" cy="200764"/>
        </a:xfrm>
        <a:prstGeom prst="round2SameRect">
          <a:avLst>
            <a:gd name="adj1" fmla="val 16670"/>
            <a:gd name="adj2" fmla="val 0"/>
          </a:avLst>
        </a:prstGeom>
        <a:solidFill>
          <a:schemeClr val="accent2">
            <a:hueOff val="1491936"/>
            <a:satOff val="-10410"/>
            <a:lumOff val="2549"/>
            <a:alphaOff val="0"/>
          </a:schemeClr>
        </a:solidFill>
        <a:ln w="15875" cap="flat" cmpd="sng" algn="ctr">
          <a:solidFill>
            <a:schemeClr val="accent2">
              <a:hueOff val="1491936"/>
              <a:satOff val="-10410"/>
              <a:lumOff val="254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955" tIns="20955" rIns="20955" bIns="20955" numCol="1" spcCol="1270" anchor="ctr" anchorCtr="0">
          <a:noAutofit/>
        </a:bodyPr>
        <a:lstStyle/>
        <a:p>
          <a:pPr marL="0" lvl="0" indent="0" algn="ctr" defTabSz="488950">
            <a:lnSpc>
              <a:spcPct val="90000"/>
            </a:lnSpc>
            <a:spcBef>
              <a:spcPct val="0"/>
            </a:spcBef>
            <a:spcAft>
              <a:spcPct val="35000"/>
            </a:spcAft>
            <a:buNone/>
          </a:pPr>
          <a:r>
            <a:rPr lang="en-GB" sz="1100" kern="1200" dirty="0"/>
            <a:t>Stage 3 </a:t>
          </a:r>
        </a:p>
      </dsp:txBody>
      <dsp:txXfrm>
        <a:off x="9802" y="1234812"/>
        <a:ext cx="873688" cy="190962"/>
      </dsp:txXfrm>
    </dsp:sp>
    <dsp:sp modelId="{BE5871D0-6B5A-4489-A878-488091FDFAF2}">
      <dsp:nvSpPr>
        <dsp:cNvPr id="0" name=""/>
        <dsp:cNvSpPr/>
      </dsp:nvSpPr>
      <dsp:spPr>
        <a:xfrm>
          <a:off x="0" y="1425775"/>
          <a:ext cx="3435739" cy="401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 tIns="20955" rIns="20955" bIns="20955" numCol="1" spcCol="1270" anchor="t" anchorCtr="0">
          <a:noAutofit/>
        </a:bodyPr>
        <a:lstStyle/>
        <a:p>
          <a:pPr marL="57150" lvl="1" indent="-57150" algn="l" defTabSz="400050">
            <a:lnSpc>
              <a:spcPct val="90000"/>
            </a:lnSpc>
            <a:spcBef>
              <a:spcPct val="0"/>
            </a:spcBef>
            <a:spcAft>
              <a:spcPct val="15000"/>
            </a:spcAft>
            <a:buChar char="•"/>
          </a:pPr>
          <a:r>
            <a:rPr lang="en-GB" sz="900" kern="1200" dirty="0" err="1"/>
            <a:t>Tios</a:t>
          </a:r>
          <a:r>
            <a:rPr lang="en-GB" sz="900" kern="1200" dirty="0"/>
            <a:t> on how to end a meeting professionally</a:t>
          </a:r>
        </a:p>
      </dsp:txBody>
      <dsp:txXfrm>
        <a:off x="0" y="1425775"/>
        <a:ext cx="3435739" cy="4015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5E538-A4E8-4DAC-B601-5A81FE7E8890}">
      <dsp:nvSpPr>
        <dsp:cNvPr id="0" name=""/>
        <dsp:cNvSpPr/>
      </dsp:nvSpPr>
      <dsp:spPr>
        <a:xfrm>
          <a:off x="1054098" y="0"/>
          <a:ext cx="1965134" cy="1965134"/>
        </a:xfrm>
        <a:prstGeom prst="ellipse">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endParaRPr lang="en-GB" sz="900" kern="1200" dirty="0"/>
        </a:p>
      </dsp:txBody>
      <dsp:txXfrm>
        <a:off x="1761940" y="98256"/>
        <a:ext cx="549451" cy="294770"/>
      </dsp:txXfrm>
    </dsp:sp>
    <dsp:sp modelId="{8B2F88C0-E4C9-4D7D-BE07-98E187C53D29}">
      <dsp:nvSpPr>
        <dsp:cNvPr id="0" name=""/>
        <dsp:cNvSpPr/>
      </dsp:nvSpPr>
      <dsp:spPr>
        <a:xfrm>
          <a:off x="1250612" y="393026"/>
          <a:ext cx="1572107" cy="1572107"/>
        </a:xfrm>
        <a:prstGeom prst="ellipse">
          <a:avLst/>
        </a:prstGeom>
        <a:solidFill>
          <a:schemeClr val="accent4">
            <a:hueOff val="489398"/>
            <a:satOff val="2036"/>
            <a:lumOff val="-26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Macro</a:t>
          </a:r>
        </a:p>
      </dsp:txBody>
      <dsp:txXfrm>
        <a:off x="1761940" y="487353"/>
        <a:ext cx="549451" cy="282979"/>
      </dsp:txXfrm>
    </dsp:sp>
    <dsp:sp modelId="{1B8598B6-71B3-4CDD-AC54-CC3E420B8505}">
      <dsp:nvSpPr>
        <dsp:cNvPr id="0" name=""/>
        <dsp:cNvSpPr/>
      </dsp:nvSpPr>
      <dsp:spPr>
        <a:xfrm>
          <a:off x="1473360" y="758510"/>
          <a:ext cx="1179080" cy="1179080"/>
        </a:xfrm>
        <a:prstGeom prst="ellipse">
          <a:avLst/>
        </a:prstGeom>
        <a:solidFill>
          <a:schemeClr val="accent4">
            <a:hueOff val="978796"/>
            <a:satOff val="4072"/>
            <a:lumOff val="-52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a:t>Micro </a:t>
          </a:r>
        </a:p>
      </dsp:txBody>
      <dsp:txXfrm>
        <a:off x="1788174" y="846941"/>
        <a:ext cx="549451" cy="265293"/>
      </dsp:txXfrm>
    </dsp:sp>
    <dsp:sp modelId="{34EE9DF5-A1F1-44FF-BAE8-92726D3789D5}">
      <dsp:nvSpPr>
        <dsp:cNvPr id="0" name=""/>
        <dsp:cNvSpPr/>
      </dsp:nvSpPr>
      <dsp:spPr>
        <a:xfrm>
          <a:off x="1643639" y="1179080"/>
          <a:ext cx="786053" cy="786053"/>
        </a:xfrm>
        <a:prstGeom prst="ellipse">
          <a:avLst/>
        </a:prstGeom>
        <a:solidFill>
          <a:schemeClr val="accent4">
            <a:hueOff val="1468193"/>
            <a:satOff val="6108"/>
            <a:lumOff val="-7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008" tIns="64008" rIns="64008" bIns="64008" numCol="1" spcCol="1270" anchor="ctr" anchorCtr="0">
          <a:noAutofit/>
        </a:bodyPr>
        <a:lstStyle/>
        <a:p>
          <a:pPr marL="0" lvl="0" indent="0" algn="ctr" defTabSz="400050">
            <a:lnSpc>
              <a:spcPct val="90000"/>
            </a:lnSpc>
            <a:spcBef>
              <a:spcPct val="0"/>
            </a:spcBef>
            <a:spcAft>
              <a:spcPct val="35000"/>
            </a:spcAft>
            <a:buNone/>
          </a:pPr>
          <a:r>
            <a:rPr lang="en-GB" sz="900" kern="1200" dirty="0" err="1"/>
            <a:t>Meso</a:t>
          </a:r>
          <a:endParaRPr lang="en-GB" sz="900" kern="1200" dirty="0"/>
        </a:p>
      </dsp:txBody>
      <dsp:txXfrm>
        <a:off x="1758754" y="1375593"/>
        <a:ext cx="555823" cy="3930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74C9E-86C5-4464-9DD4-73F33749F849}">
      <dsp:nvSpPr>
        <dsp:cNvPr id="0" name=""/>
        <dsp:cNvSpPr/>
      </dsp:nvSpPr>
      <dsp:spPr>
        <a:xfrm>
          <a:off x="1028009" y="0"/>
          <a:ext cx="1827590" cy="1827590"/>
        </a:xfrm>
        <a:prstGeom prst="quadArrow">
          <a:avLst>
            <a:gd name="adj1" fmla="val 2000"/>
            <a:gd name="adj2" fmla="val 4000"/>
            <a:gd name="adj3" fmla="val 5000"/>
          </a:avLst>
        </a:prstGeom>
        <a:gradFill rotWithShape="0">
          <a:gsLst>
            <a:gs pos="0">
              <a:schemeClr val="accent2">
                <a:tint val="40000"/>
                <a:hueOff val="0"/>
                <a:satOff val="0"/>
                <a:lumOff val="0"/>
                <a:alphaOff val="0"/>
                <a:shade val="85000"/>
                <a:satMod val="130000"/>
              </a:schemeClr>
            </a:gs>
            <a:gs pos="34000">
              <a:schemeClr val="accent2">
                <a:tint val="40000"/>
                <a:hueOff val="0"/>
                <a:satOff val="0"/>
                <a:lumOff val="0"/>
                <a:alphaOff val="0"/>
                <a:shade val="87000"/>
                <a:satMod val="125000"/>
              </a:schemeClr>
            </a:gs>
            <a:gs pos="70000">
              <a:schemeClr val="accent2">
                <a:tint val="40000"/>
                <a:hueOff val="0"/>
                <a:satOff val="0"/>
                <a:lumOff val="0"/>
                <a:alphaOff val="0"/>
                <a:tint val="100000"/>
                <a:shade val="90000"/>
                <a:satMod val="130000"/>
              </a:schemeClr>
            </a:gs>
            <a:gs pos="100000">
              <a:schemeClr val="accent2">
                <a:tint val="40000"/>
                <a:hueOff val="0"/>
                <a:satOff val="0"/>
                <a:lumOff val="0"/>
                <a:alphaOff val="0"/>
                <a:tint val="100000"/>
                <a:shade val="100000"/>
                <a:satMod val="110000"/>
              </a:schemeClr>
            </a:gs>
          </a:gsLst>
          <a:path path="circle">
            <a:fillToRect l="100000" t="100000" r="100000" b="100000"/>
          </a:path>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2250BDF-ED5C-445C-9560-8398354EB7A5}">
      <dsp:nvSpPr>
        <dsp:cNvPr id="0" name=""/>
        <dsp:cNvSpPr/>
      </dsp:nvSpPr>
      <dsp:spPr>
        <a:xfrm>
          <a:off x="1146802" y="118793"/>
          <a:ext cx="731036" cy="731036"/>
        </a:xfrm>
        <a:prstGeom prst="roundRect">
          <a:avLst/>
        </a:prstGeom>
        <a:gradFill rotWithShape="0">
          <a:gsLst>
            <a:gs pos="0">
              <a:schemeClr val="accent2">
                <a:alpha val="90000"/>
                <a:hueOff val="0"/>
                <a:satOff val="0"/>
                <a:lumOff val="0"/>
                <a:alphaOff val="0"/>
                <a:shade val="85000"/>
                <a:satMod val="130000"/>
              </a:schemeClr>
            </a:gs>
            <a:gs pos="34000">
              <a:schemeClr val="accent2">
                <a:alpha val="90000"/>
                <a:hueOff val="0"/>
                <a:satOff val="0"/>
                <a:lumOff val="0"/>
                <a:alphaOff val="0"/>
                <a:shade val="87000"/>
                <a:satMod val="125000"/>
              </a:schemeClr>
            </a:gs>
            <a:gs pos="70000">
              <a:schemeClr val="accent2">
                <a:alpha val="90000"/>
                <a:hueOff val="0"/>
                <a:satOff val="0"/>
                <a:lumOff val="0"/>
                <a:alphaOff val="0"/>
                <a:tint val="100000"/>
                <a:shade val="90000"/>
                <a:satMod val="130000"/>
              </a:schemeClr>
            </a:gs>
            <a:gs pos="100000">
              <a:schemeClr val="accent2">
                <a:alpha val="9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Freedom</a:t>
          </a:r>
        </a:p>
      </dsp:txBody>
      <dsp:txXfrm>
        <a:off x="1182488" y="154479"/>
        <a:ext cx="659664" cy="659664"/>
      </dsp:txXfrm>
    </dsp:sp>
    <dsp:sp modelId="{73149300-FCE9-4E13-872B-8986A343CDAB}">
      <dsp:nvSpPr>
        <dsp:cNvPr id="0" name=""/>
        <dsp:cNvSpPr/>
      </dsp:nvSpPr>
      <dsp:spPr>
        <a:xfrm>
          <a:off x="2005769" y="118793"/>
          <a:ext cx="731036" cy="731036"/>
        </a:xfrm>
        <a:prstGeom prst="roundRect">
          <a:avLst/>
        </a:prstGeom>
        <a:gradFill rotWithShape="0">
          <a:gsLst>
            <a:gs pos="0">
              <a:schemeClr val="accent2">
                <a:alpha val="90000"/>
                <a:hueOff val="0"/>
                <a:satOff val="0"/>
                <a:lumOff val="0"/>
                <a:alphaOff val="-13333"/>
                <a:shade val="85000"/>
                <a:satMod val="130000"/>
              </a:schemeClr>
            </a:gs>
            <a:gs pos="34000">
              <a:schemeClr val="accent2">
                <a:alpha val="90000"/>
                <a:hueOff val="0"/>
                <a:satOff val="0"/>
                <a:lumOff val="0"/>
                <a:alphaOff val="-13333"/>
                <a:shade val="87000"/>
                <a:satMod val="125000"/>
              </a:schemeClr>
            </a:gs>
            <a:gs pos="70000">
              <a:schemeClr val="accent2">
                <a:alpha val="90000"/>
                <a:hueOff val="0"/>
                <a:satOff val="0"/>
                <a:lumOff val="0"/>
                <a:alphaOff val="-13333"/>
                <a:tint val="100000"/>
                <a:shade val="90000"/>
                <a:satMod val="130000"/>
              </a:schemeClr>
            </a:gs>
            <a:gs pos="100000">
              <a:schemeClr val="accent2">
                <a:alpha val="90000"/>
                <a:hueOff val="0"/>
                <a:satOff val="0"/>
                <a:lumOff val="0"/>
                <a:alphaOff val="-13333"/>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Popular</a:t>
          </a:r>
        </a:p>
      </dsp:txBody>
      <dsp:txXfrm>
        <a:off x="2041455" y="154479"/>
        <a:ext cx="659664" cy="659664"/>
      </dsp:txXfrm>
    </dsp:sp>
    <dsp:sp modelId="{B6D96C3C-DBAA-495F-AC9E-FDAE21436638}">
      <dsp:nvSpPr>
        <dsp:cNvPr id="0" name=""/>
        <dsp:cNvSpPr/>
      </dsp:nvSpPr>
      <dsp:spPr>
        <a:xfrm>
          <a:off x="1146802" y="977760"/>
          <a:ext cx="731036" cy="731036"/>
        </a:xfrm>
        <a:prstGeom prst="roundRect">
          <a:avLst/>
        </a:prstGeom>
        <a:gradFill rotWithShape="0">
          <a:gsLst>
            <a:gs pos="0">
              <a:schemeClr val="accent2">
                <a:alpha val="90000"/>
                <a:hueOff val="0"/>
                <a:satOff val="0"/>
                <a:lumOff val="0"/>
                <a:alphaOff val="-26667"/>
                <a:shade val="85000"/>
                <a:satMod val="130000"/>
              </a:schemeClr>
            </a:gs>
            <a:gs pos="34000">
              <a:schemeClr val="accent2">
                <a:alpha val="90000"/>
                <a:hueOff val="0"/>
                <a:satOff val="0"/>
                <a:lumOff val="0"/>
                <a:alphaOff val="-26667"/>
                <a:shade val="87000"/>
                <a:satMod val="125000"/>
              </a:schemeClr>
            </a:gs>
            <a:gs pos="70000">
              <a:schemeClr val="accent2">
                <a:alpha val="90000"/>
                <a:hueOff val="0"/>
                <a:satOff val="0"/>
                <a:lumOff val="0"/>
                <a:alphaOff val="-26667"/>
                <a:tint val="100000"/>
                <a:shade val="90000"/>
                <a:satMod val="130000"/>
              </a:schemeClr>
            </a:gs>
            <a:gs pos="100000">
              <a:schemeClr val="accent2">
                <a:alpha val="90000"/>
                <a:hueOff val="0"/>
                <a:satOff val="0"/>
                <a:lumOff val="0"/>
                <a:alphaOff val="-26667"/>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No Freedom</a:t>
          </a:r>
        </a:p>
      </dsp:txBody>
      <dsp:txXfrm>
        <a:off x="1182488" y="1013446"/>
        <a:ext cx="659664" cy="659664"/>
      </dsp:txXfrm>
    </dsp:sp>
    <dsp:sp modelId="{92A719FF-3A9F-4760-BA84-6088433EF442}">
      <dsp:nvSpPr>
        <dsp:cNvPr id="0" name=""/>
        <dsp:cNvSpPr/>
      </dsp:nvSpPr>
      <dsp:spPr>
        <a:xfrm>
          <a:off x="2005769" y="977760"/>
          <a:ext cx="731036" cy="731036"/>
        </a:xfrm>
        <a:prstGeom prst="roundRect">
          <a:avLst/>
        </a:prstGeom>
        <a:gradFill rotWithShape="0">
          <a:gsLst>
            <a:gs pos="0">
              <a:schemeClr val="accent2">
                <a:alpha val="90000"/>
                <a:hueOff val="0"/>
                <a:satOff val="0"/>
                <a:lumOff val="0"/>
                <a:alphaOff val="-40000"/>
                <a:shade val="85000"/>
                <a:satMod val="130000"/>
              </a:schemeClr>
            </a:gs>
            <a:gs pos="34000">
              <a:schemeClr val="accent2">
                <a:alpha val="90000"/>
                <a:hueOff val="0"/>
                <a:satOff val="0"/>
                <a:lumOff val="0"/>
                <a:alphaOff val="-40000"/>
                <a:shade val="87000"/>
                <a:satMod val="125000"/>
              </a:schemeClr>
            </a:gs>
            <a:gs pos="70000">
              <a:schemeClr val="accent2">
                <a:alpha val="90000"/>
                <a:hueOff val="0"/>
                <a:satOff val="0"/>
                <a:lumOff val="0"/>
                <a:alphaOff val="-40000"/>
                <a:tint val="100000"/>
                <a:shade val="90000"/>
                <a:satMod val="130000"/>
              </a:schemeClr>
            </a:gs>
            <a:gs pos="100000">
              <a:schemeClr val="accent2">
                <a:alpha val="90000"/>
                <a:hueOff val="0"/>
                <a:satOff val="0"/>
                <a:lumOff val="0"/>
                <a:alphaOff val="-4000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Unpopular</a:t>
          </a:r>
        </a:p>
      </dsp:txBody>
      <dsp:txXfrm>
        <a:off x="2041455" y="1013446"/>
        <a:ext cx="659664" cy="659664"/>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94351B-7CE3-4B1A-AB0C-0F370B2434F1}"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028EC9-C4C8-47A5-806D-5CCC9EB76024}" type="slidenum">
              <a:rPr lang="en-GB" smtClean="0"/>
              <a:t>‹#›</a:t>
            </a:fld>
            <a:endParaRPr lang="en-GB"/>
          </a:p>
        </p:txBody>
      </p:sp>
    </p:spTree>
    <p:extLst>
      <p:ext uri="{BB962C8B-B14F-4D97-AF65-F5344CB8AC3E}">
        <p14:creationId xmlns:p14="http://schemas.microsoft.com/office/powerpoint/2010/main" val="1456856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a:t>
            </a:fld>
            <a:endParaRPr lang="en-GB"/>
          </a:p>
        </p:txBody>
      </p:sp>
    </p:spTree>
    <p:extLst>
      <p:ext uri="{BB962C8B-B14F-4D97-AF65-F5344CB8AC3E}">
        <p14:creationId xmlns:p14="http://schemas.microsoft.com/office/powerpoint/2010/main" val="60974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435DF1-759E-E72F-431D-9F3E218355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92BBE5-D64E-F127-6BDA-41CA2A5AB6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AF2162-23B8-F6C8-BB7D-D365709200B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2A8D74F-0759-CE26-4A66-BF4E4A6E42C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5179626-DD9D-41A0-956E-521A6669CC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4017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example is on a different topic but using the same devices and elements that we will be using. </a:t>
            </a:r>
          </a:p>
          <a:p>
            <a:endParaRPr lang="en-GB" dirty="0"/>
          </a:p>
          <a:p>
            <a:r>
              <a:rPr lang="en-GB" dirty="0"/>
              <a:t>Good points - The arrows help the reader. The symmetry is good. The title is clear. Good use of colour scheme. </a:t>
            </a:r>
          </a:p>
          <a:p>
            <a:endParaRPr lang="en-GB" dirty="0"/>
          </a:p>
          <a:p>
            <a:r>
              <a:rPr lang="en-GB" dirty="0"/>
              <a:t>Bad points – over use of text. Bullet points of not symmetrical. Images are small. </a:t>
            </a:r>
          </a:p>
          <a:p>
            <a:endParaRPr lang="en-GB" dirty="0"/>
          </a:p>
          <a:p>
            <a:endParaRPr lang="en-GB" dirty="0"/>
          </a:p>
        </p:txBody>
      </p:sp>
      <p:sp>
        <p:nvSpPr>
          <p:cNvPr id="4" name="Slide Number Placeholder 3"/>
          <p:cNvSpPr>
            <a:spLocks noGrp="1"/>
          </p:cNvSpPr>
          <p:nvPr>
            <p:ph type="sldNum" sz="quarter" idx="5"/>
          </p:nvPr>
        </p:nvSpPr>
        <p:spPr/>
        <p:txBody>
          <a:bodyPr/>
          <a:lstStyle/>
          <a:p>
            <a:fld id="{05028EC9-C4C8-47A5-806D-5CCC9EB76024}" type="slidenum">
              <a:rPr lang="en-GB" smtClean="0"/>
              <a:t>6</a:t>
            </a:fld>
            <a:endParaRPr lang="en-GB"/>
          </a:p>
        </p:txBody>
      </p:sp>
    </p:spTree>
    <p:extLst>
      <p:ext uri="{BB962C8B-B14F-4D97-AF65-F5344CB8AC3E}">
        <p14:creationId xmlns:p14="http://schemas.microsoft.com/office/powerpoint/2010/main" val="3724365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does this compare with the other example, which is more eye catching?  However – too much text </a:t>
            </a:r>
          </a:p>
        </p:txBody>
      </p:sp>
      <p:sp>
        <p:nvSpPr>
          <p:cNvPr id="4" name="Slide Number Placeholder 3"/>
          <p:cNvSpPr>
            <a:spLocks noGrp="1"/>
          </p:cNvSpPr>
          <p:nvPr>
            <p:ph type="sldNum" sz="quarter" idx="5"/>
          </p:nvPr>
        </p:nvSpPr>
        <p:spPr/>
        <p:txBody>
          <a:bodyPr/>
          <a:lstStyle/>
          <a:p>
            <a:fld id="{05028EC9-C4C8-47A5-806D-5CCC9EB76024}" type="slidenum">
              <a:rPr lang="en-GB" smtClean="0"/>
              <a:t>7</a:t>
            </a:fld>
            <a:endParaRPr lang="en-GB"/>
          </a:p>
        </p:txBody>
      </p:sp>
    </p:spTree>
    <p:extLst>
      <p:ext uri="{BB962C8B-B14F-4D97-AF65-F5344CB8AC3E}">
        <p14:creationId xmlns:p14="http://schemas.microsoft.com/office/powerpoint/2010/main" val="1011015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 example of poor design. The student has arrows going in various directions. The text is too small. </a:t>
            </a:r>
          </a:p>
          <a:p>
            <a:endParaRPr lang="en-GB" dirty="0"/>
          </a:p>
          <a:p>
            <a:r>
              <a:rPr lang="en-GB" dirty="0"/>
              <a:t>There are attempts to use images but this are too small. </a:t>
            </a:r>
          </a:p>
          <a:p>
            <a:endParaRPr lang="en-GB" dirty="0"/>
          </a:p>
        </p:txBody>
      </p:sp>
      <p:sp>
        <p:nvSpPr>
          <p:cNvPr id="4" name="Slide Number Placeholder 3"/>
          <p:cNvSpPr>
            <a:spLocks noGrp="1"/>
          </p:cNvSpPr>
          <p:nvPr>
            <p:ph type="sldNum" sz="quarter" idx="5"/>
          </p:nvPr>
        </p:nvSpPr>
        <p:spPr/>
        <p:txBody>
          <a:bodyPr/>
          <a:lstStyle/>
          <a:p>
            <a:fld id="{05028EC9-C4C8-47A5-806D-5CCC9EB76024}" type="slidenum">
              <a:rPr lang="en-GB" smtClean="0"/>
              <a:t>8</a:t>
            </a:fld>
            <a:endParaRPr lang="en-GB"/>
          </a:p>
        </p:txBody>
      </p:sp>
    </p:spTree>
    <p:extLst>
      <p:ext uri="{BB962C8B-B14F-4D97-AF65-F5344CB8AC3E}">
        <p14:creationId xmlns:p14="http://schemas.microsoft.com/office/powerpoint/2010/main" val="2740639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example shown is from a desktop version but the OneDrive version has the layout menu and orientation option in the same place. </a:t>
            </a:r>
          </a:p>
        </p:txBody>
      </p:sp>
      <p:sp>
        <p:nvSpPr>
          <p:cNvPr id="4" name="Slide Number Placeholder 3"/>
          <p:cNvSpPr>
            <a:spLocks noGrp="1"/>
          </p:cNvSpPr>
          <p:nvPr>
            <p:ph type="sldNum" sz="quarter" idx="5"/>
          </p:nvPr>
        </p:nvSpPr>
        <p:spPr/>
        <p:txBody>
          <a:bodyPr/>
          <a:lstStyle/>
          <a:p>
            <a:fld id="{AA94C325-B9C6-4FD6-8B5F-E3866733CA86}" type="slidenum">
              <a:rPr lang="en-GB" smtClean="0"/>
              <a:t>10</a:t>
            </a:fld>
            <a:endParaRPr lang="en-GB"/>
          </a:p>
        </p:txBody>
      </p:sp>
    </p:spTree>
    <p:extLst>
      <p:ext uri="{BB962C8B-B14F-4D97-AF65-F5344CB8AC3E}">
        <p14:creationId xmlns:p14="http://schemas.microsoft.com/office/powerpoint/2010/main" val="3899389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to the student how to find an image and ‘Save as’ – Remind students to visit the website where images are found, rather than taking directly from Google, (visiting the website by clicking on the image) this will allow them to have the URL for their reference and name of website for their citation. (students have not yet covered referencing in LCHS4001). </a:t>
            </a:r>
          </a:p>
        </p:txBody>
      </p:sp>
      <p:sp>
        <p:nvSpPr>
          <p:cNvPr id="4" name="Slide Number Placeholder 3"/>
          <p:cNvSpPr>
            <a:spLocks noGrp="1"/>
          </p:cNvSpPr>
          <p:nvPr>
            <p:ph type="sldNum" sz="quarter" idx="5"/>
          </p:nvPr>
        </p:nvSpPr>
        <p:spPr/>
        <p:txBody>
          <a:bodyPr/>
          <a:lstStyle/>
          <a:p>
            <a:fld id="{AA94C325-B9C6-4FD6-8B5F-E3866733CA86}" type="slidenum">
              <a:rPr lang="en-GB" smtClean="0"/>
              <a:t>11</a:t>
            </a:fld>
            <a:endParaRPr lang="en-GB"/>
          </a:p>
        </p:txBody>
      </p:sp>
    </p:spTree>
    <p:extLst>
      <p:ext uri="{BB962C8B-B14F-4D97-AF65-F5344CB8AC3E}">
        <p14:creationId xmlns:p14="http://schemas.microsoft.com/office/powerpoint/2010/main" val="6774361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Usually the best ‘Wrap text’ option is ‘Square’ but the OneDrive version offers ‘Square left’ and ‘Square right’ – suggest the students have a trial and error with it during the activity later. </a:t>
            </a:r>
          </a:p>
          <a:p>
            <a:endParaRPr lang="en-GB" dirty="0"/>
          </a:p>
          <a:p>
            <a:r>
              <a:rPr lang="en-GB" dirty="0"/>
              <a:t>Explain to students that any image that is inserted into a document needs to be labelled. The first image in a document would be ‘Figure 1’ and the next would be ‘Figure 2’, each image should have a brief description, for example, ‘Figure 1. An image to demonstrate the connectivity of group work. Or Figure 2. A diagram to show </a:t>
            </a:r>
            <a:r>
              <a:rPr lang="en-GB" dirty="0" err="1"/>
              <a:t>Berlo’s</a:t>
            </a:r>
            <a:r>
              <a:rPr lang="en-GB" dirty="0"/>
              <a:t> model of communication. </a:t>
            </a:r>
          </a:p>
        </p:txBody>
      </p:sp>
      <p:sp>
        <p:nvSpPr>
          <p:cNvPr id="4" name="Slide Number Placeholder 3"/>
          <p:cNvSpPr>
            <a:spLocks noGrp="1"/>
          </p:cNvSpPr>
          <p:nvPr>
            <p:ph type="sldNum" sz="quarter" idx="5"/>
          </p:nvPr>
        </p:nvSpPr>
        <p:spPr/>
        <p:txBody>
          <a:bodyPr/>
          <a:lstStyle/>
          <a:p>
            <a:fld id="{AA94C325-B9C6-4FD6-8B5F-E3866733CA86}" type="slidenum">
              <a:rPr lang="en-GB" smtClean="0"/>
              <a:t>12</a:t>
            </a:fld>
            <a:endParaRPr lang="en-GB"/>
          </a:p>
        </p:txBody>
      </p:sp>
    </p:spTree>
    <p:extLst>
      <p:ext uri="{BB962C8B-B14F-4D97-AF65-F5344CB8AC3E}">
        <p14:creationId xmlns:p14="http://schemas.microsoft.com/office/powerpoint/2010/main" val="3662411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the similarities between MS Word and MS PowerPoint in how you insert an image. </a:t>
            </a:r>
          </a:p>
          <a:p>
            <a:endParaRPr lang="en-GB" dirty="0"/>
          </a:p>
          <a:p>
            <a:r>
              <a:rPr lang="en-GB" dirty="0"/>
              <a:t>Model how to insert an Image into a new </a:t>
            </a:r>
            <a:r>
              <a:rPr lang="en-GB" dirty="0" err="1"/>
              <a:t>Powerpoint</a:t>
            </a:r>
            <a:r>
              <a:rPr lang="en-GB" dirty="0"/>
              <a:t> file. Show how you can re-size and crop images (right click on image for options). </a:t>
            </a:r>
          </a:p>
          <a:p>
            <a:endParaRPr lang="en-GB" dirty="0"/>
          </a:p>
          <a:p>
            <a:r>
              <a:rPr lang="en-GB" dirty="0"/>
              <a:t>You may need to also show students how to insert a textbox and using the Snipping tool to take screen shots. </a:t>
            </a:r>
          </a:p>
        </p:txBody>
      </p:sp>
      <p:sp>
        <p:nvSpPr>
          <p:cNvPr id="4" name="Slide Number Placeholder 3"/>
          <p:cNvSpPr>
            <a:spLocks noGrp="1"/>
          </p:cNvSpPr>
          <p:nvPr>
            <p:ph type="sldNum" sz="quarter" idx="5"/>
          </p:nvPr>
        </p:nvSpPr>
        <p:spPr/>
        <p:txBody>
          <a:bodyPr/>
          <a:lstStyle/>
          <a:p>
            <a:fld id="{B4140BE4-0CAC-4760-B312-E66A3543D328}" type="slidenum">
              <a:rPr lang="en-GB" smtClean="0"/>
              <a:t>13</a:t>
            </a:fld>
            <a:endParaRPr lang="en-GB"/>
          </a:p>
        </p:txBody>
      </p:sp>
    </p:spTree>
    <p:extLst>
      <p:ext uri="{BB962C8B-B14F-4D97-AF65-F5344CB8AC3E}">
        <p14:creationId xmlns:p14="http://schemas.microsoft.com/office/powerpoint/2010/main" val="4234521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75BA284C-0C49-3E4F-1565-002FA182F2A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858C45F3-F7F6-E8D6-6EC6-A49B2A84F84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1268" name="Slide Number Placeholder 3">
            <a:extLst>
              <a:ext uri="{FF2B5EF4-FFF2-40B4-BE49-F238E27FC236}">
                <a16:creationId xmlns:a16="http://schemas.microsoft.com/office/drawing/2014/main" id="{73BFA085-DF19-6036-6FCD-EE45BC87B59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6912EF3C-7380-49EA-9689-DC3902799037}" type="slidenum">
              <a:rPr lang="en-GB" altLang="en-US" smtClean="0">
                <a:latin typeface="Calibri" panose="020F0502020204030204" pitchFamily="34" charset="0"/>
              </a:rPr>
              <a:pPr fontAlgn="base">
                <a:spcBef>
                  <a:spcPct val="0"/>
                </a:spcBef>
                <a:spcAft>
                  <a:spcPct val="0"/>
                </a:spcAft>
              </a:pPr>
              <a:t>14</a:t>
            </a:fld>
            <a:endParaRPr lang="en-GB" altLang="en-US">
              <a:latin typeface="Calibri" panose="020F050202020403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https://www.canva.com/en_gb/</a:t>
            </a:r>
          </a:p>
          <a:p>
            <a:endParaRPr lang="en-GB" dirty="0"/>
          </a:p>
          <a:p>
            <a:r>
              <a:rPr lang="en-GB" dirty="0"/>
              <a:t>Welcome to Canva video - https://www.youtube.com/watch?v=EZ7UjKDG5Oc  </a:t>
            </a:r>
          </a:p>
          <a:p>
            <a:endParaRPr lang="en-GB" dirty="0"/>
          </a:p>
          <a:p>
            <a:r>
              <a:rPr lang="en-GB" dirty="0"/>
              <a:t>Watch the welcome video and show the homepage. </a:t>
            </a:r>
          </a:p>
        </p:txBody>
      </p:sp>
      <p:sp>
        <p:nvSpPr>
          <p:cNvPr id="4" name="Slide Number Placeholder 3"/>
          <p:cNvSpPr>
            <a:spLocks noGrp="1"/>
          </p:cNvSpPr>
          <p:nvPr>
            <p:ph type="sldNum" sz="quarter" idx="5"/>
          </p:nvPr>
        </p:nvSpPr>
        <p:spPr/>
        <p:txBody>
          <a:bodyPr/>
          <a:lstStyle/>
          <a:p>
            <a:fld id="{E4168522-B317-4901-9BCB-85452E17D670}" type="slidenum">
              <a:rPr lang="en-GB" smtClean="0"/>
              <a:t>15</a:t>
            </a:fld>
            <a:endParaRPr lang="en-GB"/>
          </a:p>
        </p:txBody>
      </p:sp>
    </p:spTree>
    <p:extLst>
      <p:ext uri="{BB962C8B-B14F-4D97-AF65-F5344CB8AC3E}">
        <p14:creationId xmlns:p14="http://schemas.microsoft.com/office/powerpoint/2010/main" val="42872828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that some elements are ‘paid for’ but most features have free options. </a:t>
            </a:r>
          </a:p>
        </p:txBody>
      </p:sp>
      <p:sp>
        <p:nvSpPr>
          <p:cNvPr id="4" name="Slide Number Placeholder 3"/>
          <p:cNvSpPr>
            <a:spLocks noGrp="1"/>
          </p:cNvSpPr>
          <p:nvPr>
            <p:ph type="sldNum" sz="quarter" idx="5"/>
          </p:nvPr>
        </p:nvSpPr>
        <p:spPr/>
        <p:txBody>
          <a:bodyPr/>
          <a:lstStyle/>
          <a:p>
            <a:fld id="{E4168522-B317-4901-9BCB-85452E17D670}" type="slidenum">
              <a:rPr lang="en-GB" smtClean="0"/>
              <a:t>16</a:t>
            </a:fld>
            <a:endParaRPr lang="en-GB"/>
          </a:p>
        </p:txBody>
      </p:sp>
    </p:spTree>
    <p:extLst>
      <p:ext uri="{BB962C8B-B14F-4D97-AF65-F5344CB8AC3E}">
        <p14:creationId xmlns:p14="http://schemas.microsoft.com/office/powerpoint/2010/main" val="8659333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Design with templates - https://www.youtube.com/watch?v=PeOuHe0czfE </a:t>
            </a:r>
          </a:p>
          <a:p>
            <a:endParaRPr lang="en-GB" dirty="0"/>
          </a:p>
          <a:p>
            <a:r>
              <a:rPr lang="en-GB" dirty="0"/>
              <a:t>Designing on a phone - https://www.youtub e.com/</a:t>
            </a:r>
            <a:r>
              <a:rPr lang="en-GB" dirty="0" err="1"/>
              <a:t>watch?v</a:t>
            </a:r>
            <a:r>
              <a:rPr lang="en-GB" dirty="0"/>
              <a:t>=D1-pXyfq8Fw&amp;t=23s</a:t>
            </a:r>
          </a:p>
        </p:txBody>
      </p:sp>
      <p:sp>
        <p:nvSpPr>
          <p:cNvPr id="4" name="Slide Number Placeholder 3"/>
          <p:cNvSpPr>
            <a:spLocks noGrp="1"/>
          </p:cNvSpPr>
          <p:nvPr>
            <p:ph type="sldNum" sz="quarter" idx="5"/>
          </p:nvPr>
        </p:nvSpPr>
        <p:spPr/>
        <p:txBody>
          <a:bodyPr/>
          <a:lstStyle/>
          <a:p>
            <a:fld id="{E4168522-B317-4901-9BCB-85452E17D670}" type="slidenum">
              <a:rPr lang="en-GB" smtClean="0"/>
              <a:t>17</a:t>
            </a:fld>
            <a:endParaRPr lang="en-GB"/>
          </a:p>
        </p:txBody>
      </p:sp>
    </p:spTree>
    <p:extLst>
      <p:ext uri="{BB962C8B-B14F-4D97-AF65-F5344CB8AC3E}">
        <p14:creationId xmlns:p14="http://schemas.microsoft.com/office/powerpoint/2010/main" val="19272298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179626-DD9D-41A0-956E-521A6669CC5F}" type="slidenum">
              <a:rPr lang="en-GB" smtClean="0"/>
              <a:t>19</a:t>
            </a:fld>
            <a:endParaRPr lang="en-GB"/>
          </a:p>
        </p:txBody>
      </p:sp>
    </p:spTree>
    <p:extLst>
      <p:ext uri="{BB962C8B-B14F-4D97-AF65-F5344CB8AC3E}">
        <p14:creationId xmlns:p14="http://schemas.microsoft.com/office/powerpoint/2010/main" val="3970965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2/15/2026</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2/15/2026</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2/15/2026</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2/15/2026</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2/15/2026</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2/15/2026</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2/15/2026</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2/15/2026</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2/15/2026</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08401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082890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2/15/2026</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hyperlink" Target="https://robinminto.com/blog/post/2017/08/09/Breaking-the-Certified-Ethical-Hacker-exam" TargetMode="External"/><Relationship Id="rId2" Type="http://schemas.openxmlformats.org/officeDocument/2006/relationships/image" Target="../media/image5.jp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6.JPG"/></Relationships>
</file>

<file path=ppt/slides/_rels/slide14.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microsoft.com/office/2007/relationships/diagramDrawing" Target="../diagrams/drawing3.xml"/><Relationship Id="rId3" Type="http://schemas.openxmlformats.org/officeDocument/2006/relationships/image" Target="../media/image17.png"/><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diagramColors" Target="../diagrams/colors3.xml"/><Relationship Id="rId2" Type="http://schemas.openxmlformats.org/officeDocument/2006/relationships/notesSlide" Target="../notesSlides/notesSlide10.xml"/><Relationship Id="rId16" Type="http://schemas.openxmlformats.org/officeDocument/2006/relationships/diagramQuickStyle" Target="../diagrams/quickStyl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diagramLayout" Target="../diagrams/layout3.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diagramData" Target="../diagrams/data3.xml"/></Relationships>
</file>

<file path=ppt/slides/_rels/slide15.xml.rels><?xml version="1.0" encoding="UTF-8" standalone="yes"?>
<Relationships xmlns="http://schemas.openxmlformats.org/package/2006/relationships"><Relationship Id="rId3" Type="http://schemas.openxmlformats.org/officeDocument/2006/relationships/hyperlink" Target="https://www.youtube.com/watch?v=EZ7UjKDG5Oc" TargetMode="External"/><Relationship Id="rId2" Type="http://schemas.openxmlformats.org/officeDocument/2006/relationships/notesSlide" Target="../notesSlides/notesSlide11.xml"/><Relationship Id="rId1" Type="http://schemas.openxmlformats.org/officeDocument/2006/relationships/slideLayout" Target="../slideLayouts/slideLayout11.xml"/><Relationship Id="rId4" Type="http://schemas.openxmlformats.org/officeDocument/2006/relationships/image" Target="../media/image18.jpg"/></Relationships>
</file>

<file path=ppt/slides/_rels/slide16.xml.rels><?xml version="1.0" encoding="UTF-8" standalone="yes"?>
<Relationships xmlns="http://schemas.openxmlformats.org/package/2006/relationships"><Relationship Id="rId3" Type="http://schemas.openxmlformats.org/officeDocument/2006/relationships/hyperlink" Target="https://www.canva.com/" TargetMode="External"/><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PeOuHe0czfE" TargetMode="External"/><Relationship Id="rId2" Type="http://schemas.openxmlformats.org/officeDocument/2006/relationships/notesSlide" Target="../notesSlides/notesSlide13.xml"/><Relationship Id="rId1" Type="http://schemas.openxmlformats.org/officeDocument/2006/relationships/slideLayout" Target="../slideLayouts/slideLayout11.xml"/><Relationship Id="rId4" Type="http://schemas.openxmlformats.org/officeDocument/2006/relationships/image" Target="../media/image18.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4202B6-44AA-B398-C3E6-A88631FDA35E}"/>
              </a:ext>
            </a:extLst>
          </p:cNvPr>
          <p:cNvSpPr txBox="1"/>
          <p:nvPr/>
        </p:nvSpPr>
        <p:spPr>
          <a:xfrm>
            <a:off x="2028496" y="1379051"/>
            <a:ext cx="8135007" cy="1661993"/>
          </a:xfrm>
          <a:prstGeom prst="rect">
            <a:avLst/>
          </a:prstGeom>
          <a:solidFill>
            <a:schemeClr val="accent2">
              <a:lumMod val="20000"/>
              <a:lumOff val="80000"/>
            </a:schemeClr>
          </a:solidFill>
        </p:spPr>
        <p:txBody>
          <a:bodyPr wrap="square" rtlCol="0">
            <a:spAutoFit/>
          </a:bodyPr>
          <a:lstStyle/>
          <a:p>
            <a:pPr algn="ctr"/>
            <a:r>
              <a:rPr lang="en-GB" sz="2800" b="1" dirty="0">
                <a:latin typeface="Arial" panose="020B0604020202020204" pitchFamily="34" charset="0"/>
                <a:cs typeface="Arial" panose="020B0604020202020204" pitchFamily="34" charset="0"/>
              </a:rPr>
              <a:t>TASK 1 &amp; TASK 2 WORKSHOP</a:t>
            </a:r>
          </a:p>
          <a:p>
            <a:pPr algn="ctr"/>
            <a:r>
              <a:rPr lang="en-GB" sz="2800" b="1" dirty="0">
                <a:latin typeface="Arial" panose="020B0604020202020204" pitchFamily="34" charset="0"/>
                <a:cs typeface="Arial" panose="020B0604020202020204" pitchFamily="34" charset="0"/>
              </a:rPr>
              <a:t>WEEK 6</a:t>
            </a:r>
          </a:p>
          <a:p>
            <a:pPr algn="ctr"/>
            <a:r>
              <a:rPr lang="en-GB" sz="2800" b="1" dirty="0">
                <a:latin typeface="Arial" panose="020B0604020202020204" pitchFamily="34" charset="0"/>
                <a:cs typeface="Arial" panose="020B0604020202020204" pitchFamily="34" charset="0"/>
              </a:rPr>
              <a:t>LCLM4002</a:t>
            </a:r>
          </a:p>
          <a:p>
            <a:pPr algn="ctr"/>
            <a:endParaRPr lang="en-GB" dirty="0">
              <a:solidFill>
                <a:schemeClr val="bg1"/>
              </a:solidFill>
            </a:endParaRPr>
          </a:p>
        </p:txBody>
      </p:sp>
    </p:spTree>
    <p:extLst>
      <p:ext uri="{BB962C8B-B14F-4D97-AF65-F5344CB8AC3E}">
        <p14:creationId xmlns:p14="http://schemas.microsoft.com/office/powerpoint/2010/main" val="482243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5C9B2B-0DD2-D5A4-A91E-2B7DDAC233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9EC071-0ACE-F79F-2CC8-BAEC8D182524}"/>
              </a:ext>
            </a:extLst>
          </p:cNvPr>
          <p:cNvSpPr>
            <a:spLocks noGrp="1"/>
          </p:cNvSpPr>
          <p:nvPr>
            <p:ph type="title"/>
          </p:nvPr>
        </p:nvSpPr>
        <p:spPr>
          <a:xfrm>
            <a:off x="358219" y="365125"/>
            <a:ext cx="11481847" cy="413351"/>
          </a:xfrm>
        </p:spPr>
        <p:txBody>
          <a:bodyPr>
            <a:normAutofit fontScale="90000"/>
          </a:bodyPr>
          <a:lstStyle/>
          <a:p>
            <a:endParaRPr lang="en-GB" dirty="0"/>
          </a:p>
        </p:txBody>
      </p:sp>
      <mc:AlternateContent xmlns:mc="http://schemas.openxmlformats.org/markup-compatibility/2006" xmlns:a14="http://schemas.microsoft.com/office/drawing/2010/main">
        <mc:Choice Requires="a14">
          <p:graphicFrame>
            <p:nvGraphicFramePr>
              <p:cNvPr id="4" name="Content Placeholder 3">
                <a:extLst>
                  <a:ext uri="{FF2B5EF4-FFF2-40B4-BE49-F238E27FC236}">
                    <a16:creationId xmlns:a16="http://schemas.microsoft.com/office/drawing/2014/main" id="{9BC8CB8C-DADC-FF9A-F977-4BC604416B1A}"/>
                  </a:ext>
                </a:extLst>
              </p:cNvPr>
              <p:cNvGraphicFramePr>
                <a:graphicFrameLocks noGrp="1"/>
              </p:cNvGraphicFramePr>
              <p:nvPr>
                <p:ph idx="1"/>
                <p:extLst>
                  <p:ext uri="{D42A27DB-BD31-4B8C-83A1-F6EECF244321}">
                    <p14:modId xmlns:p14="http://schemas.microsoft.com/office/powerpoint/2010/main" val="2012584974"/>
                  </p:ext>
                </p:extLst>
              </p:nvPr>
            </p:nvGraphicFramePr>
            <p:xfrm>
              <a:off x="914401" y="172996"/>
              <a:ext cx="10371222" cy="6381705"/>
            </p:xfrm>
            <a:graphic>
              <a:graphicData uri="http://schemas.openxmlformats.org/drawingml/2006/table">
                <a:tbl>
                  <a:tblPr firstRow="1" bandRow="1">
                    <a:tableStyleId>{F5AB1C69-6EDB-4FF4-983F-18BD219EF322}</a:tableStyleId>
                  </a:tblPr>
                  <a:tblGrid>
                    <a:gridCol w="1731856">
                      <a:extLst>
                        <a:ext uri="{9D8B030D-6E8A-4147-A177-3AD203B41FA5}">
                          <a16:colId xmlns:a16="http://schemas.microsoft.com/office/drawing/2014/main" val="36258824"/>
                        </a:ext>
                      </a:extLst>
                    </a:gridCol>
                    <a:gridCol w="8639366">
                      <a:extLst>
                        <a:ext uri="{9D8B030D-6E8A-4147-A177-3AD203B41FA5}">
                          <a16:colId xmlns:a16="http://schemas.microsoft.com/office/drawing/2014/main" val="2069812437"/>
                        </a:ext>
                      </a:extLst>
                    </a:gridCol>
                  </a:tblGrid>
                  <a:tr h="67717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LCLM4002 - Learning Topics &amp; Activities</a:t>
                          </a:r>
                        </a:p>
                        <a:p>
                          <a:endParaRPr lang="en-GB" dirty="0"/>
                        </a:p>
                      </a:txBody>
                      <a:tcPr/>
                    </a:tc>
                    <a:extLst>
                      <a:ext uri="{0D108BD9-81ED-4DB2-BD59-A6C34878D82A}">
                        <a16:rowId xmlns:a16="http://schemas.microsoft.com/office/drawing/2014/main" val="1210314379"/>
                      </a:ext>
                    </a:extLst>
                  </a:tr>
                  <a:tr h="451237">
                    <a:tc>
                      <a:txBody>
                        <a:bodyPr/>
                        <a:lstStyle/>
                        <a:p>
                          <a:r>
                            <a:rPr lang="en-GB" dirty="0">
                              <a:latin typeface="Arial" panose="020B0604020202020204" pitchFamily="34" charset="0"/>
                              <a:cs typeface="Arial" panose="020B0604020202020204" pitchFamily="34" charset="0"/>
                            </a:rPr>
                            <a:t>Session 1</a:t>
                          </a:r>
                        </a:p>
                      </a:txBody>
                      <a:tcPr/>
                    </a:tc>
                    <a:tc>
                      <a:txBody>
                        <a:bodyPr/>
                        <a:lstStyle/>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Introduction to Digital Skills, Welcome, SMART Goals and Growth Mindset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441048"/>
                      </a:ext>
                    </a:extLst>
                  </a:tr>
                  <a:tr h="451237">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8989346"/>
                      </a:ext>
                    </a:extLst>
                  </a:tr>
                  <a:tr h="451237">
                    <a:tc>
                      <a:txBody>
                        <a:bodyPr/>
                        <a:lstStyle/>
                        <a:p>
                          <a:r>
                            <a:rPr lang="en-GB" dirty="0">
                              <a:latin typeface="Arial" panose="020B0604020202020204" pitchFamily="34" charset="0"/>
                              <a:cs typeface="Arial" panose="020B0604020202020204" pitchFamily="34" charset="0"/>
                            </a:rPr>
                            <a:t>Session 3</a:t>
                          </a:r>
                        </a:p>
                      </a:txBody>
                      <a:tcPr/>
                    </a:tc>
                    <a:tc>
                      <a:txBody>
                        <a:bodyPr/>
                        <a:lstStyle/>
                        <a:p>
                          <a:r>
                            <a:rPr lang="en-GB" dirty="0">
                              <a:latin typeface="Arial" panose="020B0604020202020204" pitchFamily="34" charset="0"/>
                              <a:cs typeface="Arial" panose="020B0604020202020204" pitchFamily="34" charset="0"/>
                            </a:rPr>
                            <a:t>MS PowerPoint and Using JISC Discovery Tool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900782329"/>
                      </a:ext>
                    </a:extLst>
                  </a:tr>
                  <a:tr h="451237">
                    <a:tc>
                      <a:txBody>
                        <a:bodyPr/>
                        <a:lstStyle/>
                        <a:p>
                          <a:r>
                            <a:rPr lang="en-GB" dirty="0">
                              <a:latin typeface="Arial" panose="020B0604020202020204" pitchFamily="34" charset="0"/>
                              <a:cs typeface="Arial" panose="020B0604020202020204" pitchFamily="34" charset="0"/>
                            </a:rPr>
                            <a:t>Session 4</a:t>
                          </a:r>
                        </a:p>
                      </a:txBody>
                      <a:tcPr/>
                    </a:tc>
                    <a:tc>
                      <a:txBody>
                        <a:bodyPr/>
                        <a:lstStyle/>
                        <a:p>
                          <a:r>
                            <a:rPr lang="en-GB" dirty="0">
                              <a:latin typeface="Arial" panose="020B0604020202020204" pitchFamily="34" charset="0"/>
                              <a:cs typeface="Arial" panose="020B0604020202020204" pitchFamily="34" charset="0"/>
                            </a:rPr>
                            <a:t>Using MS Excel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56269096"/>
                      </a:ext>
                    </a:extLst>
                  </a:tr>
                  <a:tr h="369368">
                    <a:tc>
                      <a:txBody>
                        <a:bodyPr/>
                        <a:lstStyle/>
                        <a:p>
                          <a:r>
                            <a:rPr lang="en-GB" dirty="0">
                              <a:latin typeface="Arial" panose="020B0604020202020204" pitchFamily="34" charset="0"/>
                              <a:cs typeface="Arial" panose="020B0604020202020204" pitchFamily="34" charset="0"/>
                            </a:rPr>
                            <a:t>Session 5</a:t>
                          </a:r>
                        </a:p>
                      </a:txBody>
                      <a:tcPr/>
                    </a:tc>
                    <a:tc>
                      <a:txBody>
                        <a:bodyPr/>
                        <a:lstStyle/>
                        <a:p>
                          <a:r>
                            <a:rPr lang="en-GB" dirty="0">
                              <a:latin typeface="Arial" panose="020B0604020202020204" pitchFamily="34" charset="0"/>
                              <a:cs typeface="Arial" panose="020B0604020202020204" pitchFamily="34" charset="0"/>
                            </a:rPr>
                            <a:t>Digital Safety and Critical Awareness &amp; </a:t>
                          </a:r>
                          <a:r>
                            <a:rPr lang="en-GB" dirty="0">
                              <a:highlight>
                                <a:srgbClr val="00FFFF"/>
                              </a:highlight>
                              <a:latin typeface="Arial" panose="020B0604020202020204" pitchFamily="34" charset="0"/>
                              <a:cs typeface="Arial" panose="020B0604020202020204" pitchFamily="34" charset="0"/>
                            </a:rPr>
                            <a:t>MOCK QUIZ </a:t>
                          </a:r>
                          <a:r>
                            <a:rPr lang="en-GB" dirty="0">
                              <a:latin typeface="Arial" panose="020B0604020202020204" pitchFamily="34" charset="0"/>
                              <a:cs typeface="Arial" panose="020B0604020202020204" pitchFamily="34" charset="0"/>
                            </a:rPr>
                            <a:t> </a:t>
                          </a:r>
                          <a14:m>
                            <m:oMath xmlns:m="http://schemas.openxmlformats.org/officeDocument/2006/math">
                              <m:r>
                                <a:rPr lang="en-GB" i="1" smtClean="0">
                                  <a:latin typeface="Cambria Math" panose="02040503050406030204" pitchFamily="18" charset="0"/>
                                  <a:cs typeface="Arial" panose="020B0604020202020204" pitchFamily="34" charset="0"/>
                                </a:rPr>
                                <m:t>✔</m:t>
                              </m:r>
                            </m:oMath>
                          </a14:m>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57201797"/>
                      </a:ext>
                    </a:extLst>
                  </a:tr>
                  <a:tr h="451237">
                    <a:tc>
                      <a:txBody>
                        <a:bodyPr/>
                        <a:lstStyle/>
                        <a:p>
                          <a:r>
                            <a:rPr lang="en-GB" dirty="0">
                              <a:latin typeface="Arial" panose="020B0604020202020204" pitchFamily="34" charset="0"/>
                              <a:cs typeface="Arial" panose="020B0604020202020204" pitchFamily="34" charset="0"/>
                            </a:rPr>
                            <a:t>Session 6</a:t>
                          </a:r>
                        </a:p>
                      </a:txBody>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 &amp; Introduction to Canva</a:t>
                          </a:r>
                        </a:p>
                      </a:txBody>
                      <a:tcPr/>
                    </a:tc>
                    <a:extLst>
                      <a:ext uri="{0D108BD9-81ED-4DB2-BD59-A6C34878D82A}">
                        <a16:rowId xmlns:a16="http://schemas.microsoft.com/office/drawing/2014/main" val="3543143894"/>
                      </a:ext>
                    </a:extLst>
                  </a:tr>
                  <a:tr h="451237">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a:t>
                          </a:r>
                        </a:p>
                      </a:txBody>
                      <a:tcPr/>
                    </a:tc>
                    <a:extLst>
                      <a:ext uri="{0D108BD9-81ED-4DB2-BD59-A6C34878D82A}">
                        <a16:rowId xmlns:a16="http://schemas.microsoft.com/office/drawing/2014/main" val="3022799469"/>
                      </a:ext>
                    </a:extLst>
                  </a:tr>
                  <a:tr h="48689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t>
                          </a:r>
                          <a:r>
                            <a:rPr lang="en-GB" b="1" dirty="0">
                              <a:highlight>
                                <a:srgbClr val="FFFF00"/>
                              </a:highlight>
                              <a:latin typeface="Arial" panose="020B0604020202020204" pitchFamily="34" charset="0"/>
                              <a:cs typeface="Arial" panose="020B0604020202020204" pitchFamily="34" charset="0"/>
                            </a:rPr>
                            <a:t>Task 2 Submission – 2nd March 2026 at 10AM via Turnitin Link.</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0950808"/>
                      </a:ext>
                    </a:extLst>
                  </a:tr>
                  <a:tr h="610836">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a:t>
                          </a:r>
                          <a:endParaRPr lang="en-GB" b="1" dirty="0">
                            <a:highlight>
                              <a:srgbClr val="FFFF00"/>
                            </a:highligh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223180"/>
                      </a:ext>
                    </a:extLst>
                  </a:tr>
                  <a:tr h="426772">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12276">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23rd March 2026 at 10AM via Turnitin Link</a:t>
                          </a:r>
                        </a:p>
                      </a:txBody>
                      <a:tcPr/>
                    </a:tc>
                    <a:extLst>
                      <a:ext uri="{0D108BD9-81ED-4DB2-BD59-A6C34878D82A}">
                        <a16:rowId xmlns:a16="http://schemas.microsoft.com/office/drawing/2014/main" val="2160926705"/>
                      </a:ext>
                    </a:extLst>
                  </a:tr>
                </a:tbl>
              </a:graphicData>
            </a:graphic>
          </p:graphicFrame>
        </mc:Choice>
        <mc:Fallback xmlns="">
          <p:graphicFrame>
            <p:nvGraphicFramePr>
              <p:cNvPr id="4" name="Content Placeholder 3">
                <a:extLst>
                  <a:ext uri="{FF2B5EF4-FFF2-40B4-BE49-F238E27FC236}">
                    <a16:creationId xmlns:a16="http://schemas.microsoft.com/office/drawing/2014/main" id="{9BC8CB8C-DADC-FF9A-F977-4BC604416B1A}"/>
                  </a:ext>
                </a:extLst>
              </p:cNvPr>
              <p:cNvGraphicFramePr>
                <a:graphicFrameLocks noGrp="1"/>
              </p:cNvGraphicFramePr>
              <p:nvPr>
                <p:ph idx="1"/>
                <p:extLst>
                  <p:ext uri="{D42A27DB-BD31-4B8C-83A1-F6EECF244321}">
                    <p14:modId xmlns:p14="http://schemas.microsoft.com/office/powerpoint/2010/main" val="2012584974"/>
                  </p:ext>
                </p:extLst>
              </p:nvPr>
            </p:nvGraphicFramePr>
            <p:xfrm>
              <a:off x="914401" y="172996"/>
              <a:ext cx="10371222" cy="6381705"/>
            </p:xfrm>
            <a:graphic>
              <a:graphicData uri="http://schemas.openxmlformats.org/drawingml/2006/table">
                <a:tbl>
                  <a:tblPr firstRow="1" bandRow="1">
                    <a:tableStyleId>{F5AB1C69-6EDB-4FF4-983F-18BD219EF322}</a:tableStyleId>
                  </a:tblPr>
                  <a:tblGrid>
                    <a:gridCol w="1731856">
                      <a:extLst>
                        <a:ext uri="{9D8B030D-6E8A-4147-A177-3AD203B41FA5}">
                          <a16:colId xmlns:a16="http://schemas.microsoft.com/office/drawing/2014/main" val="36258824"/>
                        </a:ext>
                      </a:extLst>
                    </a:gridCol>
                    <a:gridCol w="8639366">
                      <a:extLst>
                        <a:ext uri="{9D8B030D-6E8A-4147-A177-3AD203B41FA5}">
                          <a16:colId xmlns:a16="http://schemas.microsoft.com/office/drawing/2014/main" val="2069812437"/>
                        </a:ext>
                      </a:extLst>
                    </a:gridCol>
                  </a:tblGrid>
                  <a:tr h="67717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LCLM4002 - Learning Topics &amp; Activities</a:t>
                          </a:r>
                        </a:p>
                        <a:p>
                          <a:endParaRPr lang="en-GB" dirty="0"/>
                        </a:p>
                      </a:txBody>
                      <a:tcPr/>
                    </a:tc>
                    <a:extLst>
                      <a:ext uri="{0D108BD9-81ED-4DB2-BD59-A6C34878D82A}">
                        <a16:rowId xmlns:a16="http://schemas.microsoft.com/office/drawing/2014/main" val="1210314379"/>
                      </a:ext>
                    </a:extLst>
                  </a:tr>
                  <a:tr h="451237">
                    <a:tc>
                      <a:txBody>
                        <a:bodyPr/>
                        <a:lstStyle/>
                        <a:p>
                          <a:r>
                            <a:rPr lang="en-GB" dirty="0">
                              <a:latin typeface="Arial" panose="020B0604020202020204" pitchFamily="34" charset="0"/>
                              <a:cs typeface="Arial" panose="020B0604020202020204" pitchFamily="34" charset="0"/>
                            </a:rPr>
                            <a:t>Session 1</a:t>
                          </a:r>
                        </a:p>
                      </a:txBody>
                      <a:tcPr/>
                    </a:tc>
                    <a:tc>
                      <a:txBody>
                        <a:bodyPr/>
                        <a:lstStyle/>
                        <a:p>
                          <a:pPr marL="0" indent="0">
                            <a:buFont typeface="Wingdings" panose="05000000000000000000" pitchFamily="2" charset="2"/>
                            <a:buNone/>
                          </a:pPr>
                          <a:r>
                            <a:rPr lang="en-GB" dirty="0">
                              <a:latin typeface="Arial" panose="020B0604020202020204" pitchFamily="34" charset="0"/>
                              <a:cs typeface="Arial" panose="020B0604020202020204" pitchFamily="34" charset="0"/>
                            </a:rPr>
                            <a:t>Introduction to Digital Skills, Welcome, SMART Goals and Growth Mindset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b="1"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97441048"/>
                      </a:ext>
                    </a:extLst>
                  </a:tr>
                  <a:tr h="451237">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 </a:t>
                          </a:r>
                          <a:r>
                            <a:rPr lang="en-GB" dirty="0">
                              <a:latin typeface="Segoe UI Symbol" panose="020B0502040204020203" pitchFamily="34" charset="0"/>
                              <a:ea typeface="Segoe UI Symbol" panose="020B0502040204020203"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518989346"/>
                      </a:ext>
                    </a:extLst>
                  </a:tr>
                  <a:tr h="451237">
                    <a:tc>
                      <a:txBody>
                        <a:bodyPr/>
                        <a:lstStyle/>
                        <a:p>
                          <a:r>
                            <a:rPr lang="en-GB" dirty="0">
                              <a:latin typeface="Arial" panose="020B0604020202020204" pitchFamily="34" charset="0"/>
                              <a:cs typeface="Arial" panose="020B0604020202020204" pitchFamily="34" charset="0"/>
                            </a:rPr>
                            <a:t>Session 3</a:t>
                          </a:r>
                        </a:p>
                      </a:txBody>
                      <a:tcPr/>
                    </a:tc>
                    <a:tc>
                      <a:txBody>
                        <a:bodyPr/>
                        <a:lstStyle/>
                        <a:p>
                          <a:endParaRPr lang="en-US"/>
                        </a:p>
                      </a:txBody>
                      <a:tcPr>
                        <a:blipFill>
                          <a:blip r:embed="rId3"/>
                          <a:stretch>
                            <a:fillRect l="-20169" t="-350667" r="-282" b="-972000"/>
                          </a:stretch>
                        </a:blipFill>
                      </a:tcPr>
                    </a:tc>
                    <a:extLst>
                      <a:ext uri="{0D108BD9-81ED-4DB2-BD59-A6C34878D82A}">
                        <a16:rowId xmlns:a16="http://schemas.microsoft.com/office/drawing/2014/main" val="2900782329"/>
                      </a:ext>
                    </a:extLst>
                  </a:tr>
                  <a:tr h="451237">
                    <a:tc>
                      <a:txBody>
                        <a:bodyPr/>
                        <a:lstStyle/>
                        <a:p>
                          <a:r>
                            <a:rPr lang="en-GB" dirty="0">
                              <a:latin typeface="Arial" panose="020B0604020202020204" pitchFamily="34" charset="0"/>
                              <a:cs typeface="Arial" panose="020B0604020202020204" pitchFamily="34" charset="0"/>
                            </a:rPr>
                            <a:t>Session 4</a:t>
                          </a:r>
                        </a:p>
                      </a:txBody>
                      <a:tcPr/>
                    </a:tc>
                    <a:tc>
                      <a:txBody>
                        <a:bodyPr/>
                        <a:lstStyle/>
                        <a:p>
                          <a:endParaRPr lang="en-US"/>
                        </a:p>
                      </a:txBody>
                      <a:tcPr>
                        <a:blipFill>
                          <a:blip r:embed="rId3"/>
                          <a:stretch>
                            <a:fillRect l="-20169" t="-456757" r="-282" b="-885135"/>
                          </a:stretch>
                        </a:blipFill>
                      </a:tcPr>
                    </a:tc>
                    <a:extLst>
                      <a:ext uri="{0D108BD9-81ED-4DB2-BD59-A6C34878D82A}">
                        <a16:rowId xmlns:a16="http://schemas.microsoft.com/office/drawing/2014/main" val="56269096"/>
                      </a:ext>
                    </a:extLst>
                  </a:tr>
                  <a:tr h="369368">
                    <a:tc>
                      <a:txBody>
                        <a:bodyPr/>
                        <a:lstStyle/>
                        <a:p>
                          <a:r>
                            <a:rPr lang="en-GB" dirty="0">
                              <a:latin typeface="Arial" panose="020B0604020202020204" pitchFamily="34" charset="0"/>
                              <a:cs typeface="Arial" panose="020B0604020202020204" pitchFamily="34" charset="0"/>
                            </a:rPr>
                            <a:t>Session 5</a:t>
                          </a:r>
                        </a:p>
                      </a:txBody>
                      <a:tcPr/>
                    </a:tc>
                    <a:tc>
                      <a:txBody>
                        <a:bodyPr/>
                        <a:lstStyle/>
                        <a:p>
                          <a:endParaRPr lang="en-US"/>
                        </a:p>
                      </a:txBody>
                      <a:tcPr>
                        <a:blipFill>
                          <a:blip r:embed="rId3"/>
                          <a:stretch>
                            <a:fillRect l="-20169" t="-686667" r="-282" b="-991667"/>
                          </a:stretch>
                        </a:blipFill>
                      </a:tcPr>
                    </a:tc>
                    <a:extLst>
                      <a:ext uri="{0D108BD9-81ED-4DB2-BD59-A6C34878D82A}">
                        <a16:rowId xmlns:a16="http://schemas.microsoft.com/office/drawing/2014/main" val="957201797"/>
                      </a:ext>
                    </a:extLst>
                  </a:tr>
                  <a:tr h="640080">
                    <a:tc>
                      <a:txBody>
                        <a:bodyPr/>
                        <a:lstStyle/>
                        <a:p>
                          <a:r>
                            <a:rPr lang="en-GB" dirty="0">
                              <a:latin typeface="Arial" panose="020B0604020202020204" pitchFamily="34" charset="0"/>
                              <a:cs typeface="Arial" panose="020B0604020202020204" pitchFamily="34" charset="0"/>
                            </a:rPr>
                            <a:t>Session 6</a:t>
                          </a:r>
                        </a:p>
                      </a:txBody>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 &amp; Introduction to Canva</a:t>
                          </a:r>
                        </a:p>
                      </a:txBody>
                      <a:tcPr/>
                    </a:tc>
                    <a:extLst>
                      <a:ext uri="{0D108BD9-81ED-4DB2-BD59-A6C34878D82A}">
                        <a16:rowId xmlns:a16="http://schemas.microsoft.com/office/drawing/2014/main" val="3543143894"/>
                      </a:ext>
                    </a:extLst>
                  </a:tr>
                  <a:tr h="451237">
                    <a:tc>
                      <a:txBody>
                        <a:bodyPr/>
                        <a:lstStyle/>
                        <a:p>
                          <a:r>
                            <a:rPr lang="en-GB" dirty="0">
                              <a:latin typeface="Arial" panose="020B0604020202020204" pitchFamily="34" charset="0"/>
                              <a:cs typeface="Arial" panose="020B0604020202020204" pitchFamily="34" charset="0"/>
                            </a:rPr>
                            <a:t>Session 7</a:t>
                          </a:r>
                        </a:p>
                      </a:txBody>
                      <a:tcPr/>
                    </a:tc>
                    <a:tc>
                      <a:txBody>
                        <a:bodyPr/>
                        <a:lstStyle/>
                        <a:p>
                          <a:r>
                            <a:rPr lang="en-GB" dirty="0">
                              <a:latin typeface="Arial" panose="020B0604020202020204" pitchFamily="34" charset="0"/>
                              <a:cs typeface="Arial" panose="020B0604020202020204" pitchFamily="34" charset="0"/>
                            </a:rPr>
                            <a:t>Using Canva &amp; Poster Practice</a:t>
                          </a:r>
                        </a:p>
                      </a:txBody>
                      <a:tcPr/>
                    </a:tc>
                    <a:extLst>
                      <a:ext uri="{0D108BD9-81ED-4DB2-BD59-A6C34878D82A}">
                        <a16:rowId xmlns:a16="http://schemas.microsoft.com/office/drawing/2014/main" val="3022799469"/>
                      </a:ext>
                    </a:extLst>
                  </a:tr>
                  <a:tr h="48689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t>
                          </a:r>
                          <a:r>
                            <a:rPr lang="en-GB" b="1" dirty="0">
                              <a:highlight>
                                <a:srgbClr val="FFFF00"/>
                              </a:highlight>
                              <a:latin typeface="Arial" panose="020B0604020202020204" pitchFamily="34" charset="0"/>
                              <a:cs typeface="Arial" panose="020B0604020202020204" pitchFamily="34" charset="0"/>
                            </a:rPr>
                            <a:t>Task 2 Submission – 2nd March 2026 at 10AM via Turnitin Link.</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0950808"/>
                      </a:ext>
                    </a:extLst>
                  </a:tr>
                  <a:tr h="610836">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a:t>
                          </a:r>
                          <a:endParaRPr lang="en-GB" b="1" dirty="0">
                            <a:highlight>
                              <a:srgbClr val="FFFF00"/>
                            </a:highligh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223180"/>
                      </a:ext>
                    </a:extLst>
                  </a:tr>
                  <a:tr h="426772">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14400">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23rd March 2026 at 10AM via Turnitin Link</a:t>
                          </a:r>
                        </a:p>
                      </a:txBody>
                      <a:tcPr/>
                    </a:tc>
                    <a:extLst>
                      <a:ext uri="{0D108BD9-81ED-4DB2-BD59-A6C34878D82A}">
                        <a16:rowId xmlns:a16="http://schemas.microsoft.com/office/drawing/2014/main" val="2160926705"/>
                      </a:ext>
                    </a:extLst>
                  </a:tr>
                </a:tbl>
              </a:graphicData>
            </a:graphic>
          </p:graphicFrame>
        </mc:Fallback>
      </mc:AlternateContent>
    </p:spTree>
    <p:extLst>
      <p:ext uri="{BB962C8B-B14F-4D97-AF65-F5344CB8AC3E}">
        <p14:creationId xmlns:p14="http://schemas.microsoft.com/office/powerpoint/2010/main" val="22718250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D3C46C-2DDB-A014-4802-8313835C197C}"/>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During this session</a:t>
            </a:r>
            <a:endParaRPr lang="en-GB"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F7BCAE41-1EAC-4053-B3BF-26985594BDD6}"/>
              </a:ext>
            </a:extLst>
          </p:cNvPr>
          <p:cNvPicPr>
            <a:picLocks noGrp="1" noChangeAspect="1"/>
          </p:cNvPicPr>
          <p:nvPr>
            <p:ph idx="1"/>
          </p:nvPr>
        </p:nvPicPr>
        <p:blipFill>
          <a:blip r:embed="rId2"/>
          <a:stretch>
            <a:fillRect/>
          </a:stretch>
        </p:blipFill>
        <p:spPr>
          <a:xfrm>
            <a:off x="1266661" y="1690688"/>
            <a:ext cx="9658678" cy="3576638"/>
          </a:xfrm>
          <a:prstGeom prst="rect">
            <a:avLst/>
          </a:prstGeom>
        </p:spPr>
      </p:pic>
    </p:spTree>
    <p:extLst>
      <p:ext uri="{BB962C8B-B14F-4D97-AF65-F5344CB8AC3E}">
        <p14:creationId xmlns:p14="http://schemas.microsoft.com/office/powerpoint/2010/main" val="1513832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3B2EB-8898-2BC5-B775-6074F00D46C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Task 1</a:t>
            </a:r>
            <a:r>
              <a:rPr lang="en-GB" dirty="0"/>
              <a:t> </a:t>
            </a:r>
          </a:p>
        </p:txBody>
      </p:sp>
      <p:sp>
        <p:nvSpPr>
          <p:cNvPr id="3" name="Content Placeholder 2">
            <a:extLst>
              <a:ext uri="{FF2B5EF4-FFF2-40B4-BE49-F238E27FC236}">
                <a16:creationId xmlns:a16="http://schemas.microsoft.com/office/drawing/2014/main" id="{D60BCEDC-BFFF-5337-799B-A9C1C0A03DD5}"/>
              </a:ext>
            </a:extLst>
          </p:cNvPr>
          <p:cNvSpPr>
            <a:spLocks noGrp="1"/>
          </p:cNvSpPr>
          <p:nvPr>
            <p:ph idx="1"/>
          </p:nvPr>
        </p:nvSpPr>
        <p:spPr/>
        <p:txBody>
          <a:bodyPr>
            <a:normAutofit lnSpcReduction="10000"/>
          </a:bodyPr>
          <a:lstStyle/>
          <a:p>
            <a:r>
              <a:rPr lang="en-GB" sz="2400" dirty="0">
                <a:latin typeface="Arial" panose="020B0604020202020204" pitchFamily="34" charset="0"/>
                <a:cs typeface="Arial" panose="020B0604020202020204" pitchFamily="34" charset="0"/>
              </a:rPr>
              <a:t>To complete task 1 – in class quiz, please follow the guidance provided by your lecturer.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Exam conditions apply. 			</a:t>
            </a:r>
          </a:p>
          <a:p>
            <a:pPr lvl="1"/>
            <a:r>
              <a:rPr lang="en-GB" sz="2400" dirty="0">
                <a:latin typeface="Arial" panose="020B0604020202020204" pitchFamily="34" charset="0"/>
                <a:cs typeface="Arial" panose="020B0604020202020204" pitchFamily="34" charset="0"/>
              </a:rPr>
              <a:t>No use of mobile phones. </a:t>
            </a:r>
          </a:p>
          <a:p>
            <a:pPr lvl="1"/>
            <a:r>
              <a:rPr lang="en-GB" sz="2400" dirty="0">
                <a:latin typeface="Arial" panose="020B0604020202020204" pitchFamily="34" charset="0"/>
                <a:cs typeface="Arial" panose="020B0604020202020204" pitchFamily="34" charset="0"/>
              </a:rPr>
              <a:t>No use of notes. </a:t>
            </a:r>
          </a:p>
          <a:p>
            <a:pPr lvl="1"/>
            <a:r>
              <a:rPr lang="en-GB" sz="2400" dirty="0">
                <a:latin typeface="Arial" panose="020B0604020202020204" pitchFamily="34" charset="0"/>
                <a:cs typeface="Arial" panose="020B0604020202020204" pitchFamily="34" charset="0"/>
              </a:rPr>
              <a:t>No talking to peers</a:t>
            </a:r>
          </a:p>
          <a:p>
            <a:pPr lvl="1"/>
            <a:r>
              <a:rPr lang="en-GB" sz="2400" dirty="0">
                <a:latin typeface="Arial" panose="020B0604020202020204" pitchFamily="34" charset="0"/>
                <a:cs typeface="Arial" panose="020B0604020202020204" pitchFamily="34" charset="0"/>
              </a:rPr>
              <a:t>No asking for answers. </a:t>
            </a:r>
          </a:p>
          <a:p>
            <a:endParaRPr lang="en-GB" dirty="0"/>
          </a:p>
        </p:txBody>
      </p:sp>
      <p:pic>
        <p:nvPicPr>
          <p:cNvPr id="4" name="Picture 3" descr="A close-up of a sign">
            <a:extLst>
              <a:ext uri="{FF2B5EF4-FFF2-40B4-BE49-F238E27FC236}">
                <a16:creationId xmlns:a16="http://schemas.microsoft.com/office/drawing/2014/main" id="{02AB55B2-8006-B3EF-C304-C4EF057BA21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332453" y="2569502"/>
            <a:ext cx="4634705" cy="2832057"/>
          </a:xfrm>
          <a:prstGeom prst="rect">
            <a:avLst/>
          </a:prstGeom>
        </p:spPr>
      </p:pic>
    </p:spTree>
    <p:extLst>
      <p:ext uri="{BB962C8B-B14F-4D97-AF65-F5344CB8AC3E}">
        <p14:creationId xmlns:p14="http://schemas.microsoft.com/office/powerpoint/2010/main" val="13412060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7E046-01DD-F4FA-A2F3-82F79A63A2F5}"/>
              </a:ext>
            </a:extLst>
          </p:cNvPr>
          <p:cNvSpPr>
            <a:spLocks noGrp="1"/>
          </p:cNvSpPr>
          <p:nvPr>
            <p:ph type="title"/>
          </p:nvPr>
        </p:nvSpPr>
        <p:spPr>
          <a:xfrm>
            <a:off x="358220" y="301625"/>
            <a:ext cx="11481847" cy="1438275"/>
          </a:xfrm>
        </p:spPr>
        <p:txBody>
          <a:bodyPr>
            <a:normAutofit/>
          </a:bodyPr>
          <a:lstStyle/>
          <a:p>
            <a:r>
              <a:rPr lang="en-GB" dirty="0">
                <a:latin typeface="Arial" panose="020B0604020202020204" pitchFamily="34" charset="0"/>
                <a:cs typeface="Arial" panose="020B0604020202020204" pitchFamily="34" charset="0"/>
              </a:rPr>
              <a:t>Getting started</a:t>
            </a:r>
          </a:p>
        </p:txBody>
      </p:sp>
      <p:sp>
        <p:nvSpPr>
          <p:cNvPr id="8" name="TextBox 7">
            <a:extLst>
              <a:ext uri="{FF2B5EF4-FFF2-40B4-BE49-F238E27FC236}">
                <a16:creationId xmlns:a16="http://schemas.microsoft.com/office/drawing/2014/main" id="{629C1313-268B-094B-400D-3945254D301E}"/>
              </a:ext>
            </a:extLst>
          </p:cNvPr>
          <p:cNvSpPr txBox="1"/>
          <p:nvPr/>
        </p:nvSpPr>
        <p:spPr>
          <a:xfrm>
            <a:off x="927100" y="2705100"/>
            <a:ext cx="3187700" cy="1661993"/>
          </a:xfrm>
          <a:prstGeom prst="rect">
            <a:avLst/>
          </a:prstGeom>
          <a:noFill/>
        </p:spPr>
        <p:txBody>
          <a:bodyPr wrap="square" rtlCol="0">
            <a:spAutoFit/>
          </a:bodyPr>
          <a:lstStyle/>
          <a:p>
            <a:pPr marL="566928" lvl="3" indent="0">
              <a:buNone/>
            </a:pPr>
            <a:r>
              <a:rPr lang="en-GB" sz="2800" b="1" dirty="0">
                <a:latin typeface="Arial" panose="020B0604020202020204" pitchFamily="34" charset="0"/>
                <a:cs typeface="Arial" panose="020B0604020202020204" pitchFamily="34" charset="0"/>
              </a:rPr>
              <a:t>Submission</a:t>
            </a:r>
          </a:p>
          <a:p>
            <a:pPr marL="566928" lvl="3" indent="0">
              <a:buNone/>
            </a:pPr>
            <a:r>
              <a:rPr lang="en-GB" sz="2800" b="1" dirty="0">
                <a:latin typeface="Arial" panose="020B0604020202020204" pitchFamily="34" charset="0"/>
                <a:cs typeface="Arial" panose="020B0604020202020204" pitchFamily="34" charset="0"/>
              </a:rPr>
              <a:t>deadline: 2nd March 2026</a:t>
            </a:r>
          </a:p>
          <a:p>
            <a:endParaRPr lang="en-GB" dirty="0"/>
          </a:p>
        </p:txBody>
      </p:sp>
      <p:sp>
        <p:nvSpPr>
          <p:cNvPr id="3" name="TextBox 2">
            <a:extLst>
              <a:ext uri="{FF2B5EF4-FFF2-40B4-BE49-F238E27FC236}">
                <a16:creationId xmlns:a16="http://schemas.microsoft.com/office/drawing/2014/main" id="{D0474C76-B130-922A-86E0-27AAD729BF55}"/>
              </a:ext>
            </a:extLst>
          </p:cNvPr>
          <p:cNvSpPr txBox="1"/>
          <p:nvPr/>
        </p:nvSpPr>
        <p:spPr>
          <a:xfrm>
            <a:off x="622300" y="2070100"/>
            <a:ext cx="2921000" cy="523220"/>
          </a:xfrm>
          <a:prstGeom prst="rect">
            <a:avLst/>
          </a:prstGeom>
          <a:noFill/>
        </p:spPr>
        <p:txBody>
          <a:bodyPr wrap="square" rtlCol="0">
            <a:spAutoFit/>
          </a:bodyPr>
          <a:lstStyle/>
          <a:p>
            <a:r>
              <a:rPr lang="en-GB" sz="2800" b="1" dirty="0">
                <a:latin typeface="Arial Nova Light" panose="020B0304020202020204" pitchFamily="34" charset="0"/>
              </a:rPr>
              <a:t>200-500 words</a:t>
            </a:r>
          </a:p>
        </p:txBody>
      </p:sp>
      <p:pic>
        <p:nvPicPr>
          <p:cNvPr id="10" name="Content Placeholder 9" descr="A screenshot of a computer screen">
            <a:extLst>
              <a:ext uri="{FF2B5EF4-FFF2-40B4-BE49-F238E27FC236}">
                <a16:creationId xmlns:a16="http://schemas.microsoft.com/office/drawing/2014/main" id="{BF35706F-0C3F-3DD8-C647-3EF697847127}"/>
              </a:ext>
            </a:extLst>
          </p:cNvPr>
          <p:cNvPicPr>
            <a:picLocks noGrp="1" noChangeAspect="1"/>
          </p:cNvPicPr>
          <p:nvPr>
            <p:ph idx="1"/>
          </p:nvPr>
        </p:nvPicPr>
        <p:blipFill>
          <a:blip r:embed="rId2"/>
          <a:stretch>
            <a:fillRect/>
          </a:stretch>
        </p:blipFill>
        <p:spPr>
          <a:xfrm>
            <a:off x="4851400" y="339995"/>
            <a:ext cx="6586315" cy="5276931"/>
          </a:xfrm>
        </p:spPr>
      </p:pic>
    </p:spTree>
    <p:extLst>
      <p:ext uri="{BB962C8B-B14F-4D97-AF65-F5344CB8AC3E}">
        <p14:creationId xmlns:p14="http://schemas.microsoft.com/office/powerpoint/2010/main" val="4078107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ACDED-DCC8-4027-8E9E-3E851EF92F5E}"/>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Consider your reader</a:t>
            </a:r>
          </a:p>
        </p:txBody>
      </p:sp>
      <p:sp>
        <p:nvSpPr>
          <p:cNvPr id="6" name="TextBox 5">
            <a:extLst>
              <a:ext uri="{FF2B5EF4-FFF2-40B4-BE49-F238E27FC236}">
                <a16:creationId xmlns:a16="http://schemas.microsoft.com/office/drawing/2014/main" id="{951AD471-07E0-42F2-A12E-884A69A21F43}"/>
              </a:ext>
            </a:extLst>
          </p:cNvPr>
          <p:cNvSpPr txBox="1"/>
          <p:nvPr/>
        </p:nvSpPr>
        <p:spPr>
          <a:xfrm>
            <a:off x="8366760" y="2504570"/>
            <a:ext cx="3931920" cy="310832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Make it clear how the poster should be read.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This example clearly wants the reader to move from top to the bottom.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Good points? Bad points? </a:t>
            </a:r>
          </a:p>
        </p:txBody>
      </p:sp>
      <p:pic>
        <p:nvPicPr>
          <p:cNvPr id="8" name="Picture 7">
            <a:extLst>
              <a:ext uri="{FF2B5EF4-FFF2-40B4-BE49-F238E27FC236}">
                <a16:creationId xmlns:a16="http://schemas.microsoft.com/office/drawing/2014/main" id="{12D37BB5-B747-C869-2D3B-ACE04C0FD292}"/>
              </a:ext>
            </a:extLst>
          </p:cNvPr>
          <p:cNvPicPr>
            <a:picLocks noChangeAspect="1"/>
          </p:cNvPicPr>
          <p:nvPr/>
        </p:nvPicPr>
        <p:blipFill>
          <a:blip r:embed="rId3"/>
          <a:stretch>
            <a:fillRect/>
          </a:stretch>
        </p:blipFill>
        <p:spPr>
          <a:xfrm>
            <a:off x="370840" y="2108201"/>
            <a:ext cx="7787640" cy="4226429"/>
          </a:xfrm>
          <a:prstGeom prst="rect">
            <a:avLst/>
          </a:prstGeom>
        </p:spPr>
      </p:pic>
    </p:spTree>
    <p:extLst>
      <p:ext uri="{BB962C8B-B14F-4D97-AF65-F5344CB8AC3E}">
        <p14:creationId xmlns:p14="http://schemas.microsoft.com/office/powerpoint/2010/main" val="338360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A9286AD2-18A9-4868-A4E3-7A2097A2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1"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CFB4D4-1C90-408D-821F-1F1A93C64826}"/>
              </a:ext>
            </a:extLst>
          </p:cNvPr>
          <p:cNvSpPr>
            <a:spLocks noGrp="1"/>
          </p:cNvSpPr>
          <p:nvPr>
            <p:ph type="title"/>
          </p:nvPr>
        </p:nvSpPr>
        <p:spPr>
          <a:xfrm>
            <a:off x="5289754" y="710212"/>
            <a:ext cx="6253317" cy="1909586"/>
          </a:xfrm>
        </p:spPr>
        <p:txBody>
          <a:bodyPr vert="horz" lIns="91440" tIns="45720" rIns="91440" bIns="45720" rtlCol="0" anchor="b">
            <a:normAutofit fontScale="90000"/>
          </a:bodyPr>
          <a:lstStyle/>
          <a:p>
            <a:r>
              <a:rPr lang="en-US" sz="8000" dirty="0">
                <a:solidFill>
                  <a:schemeClr val="tx1">
                    <a:lumMod val="85000"/>
                    <a:lumOff val="15000"/>
                  </a:schemeClr>
                </a:solidFill>
                <a:latin typeface="Arial" panose="020B0604020202020204" pitchFamily="34" charset="0"/>
                <a:cs typeface="Arial" panose="020B0604020202020204" pitchFamily="34" charset="0"/>
              </a:rPr>
              <a:t>Consider your reader</a:t>
            </a:r>
          </a:p>
        </p:txBody>
      </p:sp>
      <p:pic>
        <p:nvPicPr>
          <p:cNvPr id="5" name="Content Placeholder 4">
            <a:extLst>
              <a:ext uri="{FF2B5EF4-FFF2-40B4-BE49-F238E27FC236}">
                <a16:creationId xmlns:a16="http://schemas.microsoft.com/office/drawing/2014/main" id="{4CA76A6C-DE6F-46FC-AB01-1EB236E7175D}"/>
              </a:ext>
            </a:extLst>
          </p:cNvPr>
          <p:cNvPicPr>
            <a:picLocks noGrp="1" noChangeAspect="1"/>
          </p:cNvPicPr>
          <p:nvPr>
            <p:ph idx="1"/>
          </p:nvPr>
        </p:nvPicPr>
        <p:blipFill rotWithShape="1">
          <a:blip r:embed="rId3"/>
          <a:srcRect l="2658" r="2811"/>
          <a:stretch/>
        </p:blipFill>
        <p:spPr>
          <a:xfrm>
            <a:off x="-1" y="1"/>
            <a:ext cx="4635315" cy="6857999"/>
          </a:xfrm>
          <a:prstGeom prst="rect">
            <a:avLst/>
          </a:prstGeom>
        </p:spPr>
      </p:pic>
      <p:cxnSp>
        <p:nvCxnSpPr>
          <p:cNvPr id="16" name="Straight Connector 15">
            <a:extLst>
              <a:ext uri="{FF2B5EF4-FFF2-40B4-BE49-F238E27FC236}">
                <a16:creationId xmlns:a16="http://schemas.microsoft.com/office/drawing/2014/main" id="{E7A7CD63-7EC3-44F3-95D0-595C4019FF2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27754" y="4498925"/>
            <a:ext cx="5636107"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42B68DF2-E058-4A6C-BF71-1AD0134EC7E0}"/>
              </a:ext>
            </a:extLst>
          </p:cNvPr>
          <p:cNvSpPr txBox="1"/>
          <p:nvPr/>
        </p:nvSpPr>
        <p:spPr>
          <a:xfrm>
            <a:off x="5434303" y="3045820"/>
            <a:ext cx="5240246" cy="3600986"/>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This example uses a central title. </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There is clear symmetry with layout, colour and images. </a:t>
            </a:r>
          </a:p>
          <a:p>
            <a:endParaRPr lang="en-GB" dirty="0"/>
          </a:p>
          <a:p>
            <a:endParaRPr lang="en-GB" dirty="0"/>
          </a:p>
        </p:txBody>
      </p:sp>
    </p:spTree>
    <p:extLst>
      <p:ext uri="{BB962C8B-B14F-4D97-AF65-F5344CB8AC3E}">
        <p14:creationId xmlns:p14="http://schemas.microsoft.com/office/powerpoint/2010/main" val="20677459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5F5F4C"/>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262A39E-CDC4-4E59-893C-332DD3B7B997}"/>
              </a:ext>
            </a:extLst>
          </p:cNvPr>
          <p:cNvSpPr>
            <a:spLocks noGrp="1"/>
          </p:cNvSpPr>
          <p:nvPr>
            <p:ph type="title"/>
          </p:nvPr>
        </p:nvSpPr>
        <p:spPr>
          <a:xfrm>
            <a:off x="492370" y="516836"/>
            <a:ext cx="3084844" cy="1961086"/>
          </a:xfrm>
        </p:spPr>
        <p:txBody>
          <a:bodyPr>
            <a:normAutofit/>
          </a:bodyPr>
          <a:lstStyle/>
          <a:p>
            <a:r>
              <a:rPr lang="en-GB" sz="4000" dirty="0">
                <a:solidFill>
                  <a:srgbClr val="FFFFFF"/>
                </a:solidFill>
                <a:latin typeface="Arial" panose="020B0604020202020204" pitchFamily="34" charset="0"/>
                <a:cs typeface="Arial" panose="020B0604020202020204" pitchFamily="34" charset="0"/>
              </a:rPr>
              <a:t>Consider your reader</a:t>
            </a:r>
          </a:p>
        </p:txBody>
      </p:sp>
      <p:cxnSp>
        <p:nvCxnSpPr>
          <p:cNvPr id="36" name="Straight Connector 35">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BA16F6AC-2CFB-C3AB-7D3F-75A9C8367508}"/>
              </a:ext>
            </a:extLst>
          </p:cNvPr>
          <p:cNvSpPr>
            <a:spLocks noGrp="1"/>
          </p:cNvSpPr>
          <p:nvPr>
            <p:ph idx="1"/>
          </p:nvPr>
        </p:nvSpPr>
        <p:spPr>
          <a:xfrm>
            <a:off x="571752" y="2799654"/>
            <a:ext cx="3005462" cy="3189665"/>
          </a:xfrm>
        </p:spPr>
        <p:txBody>
          <a:bodyPr>
            <a:normAutofit/>
          </a:bodyPr>
          <a:lstStyle/>
          <a:p>
            <a:r>
              <a:rPr lang="en-US" sz="2400" dirty="0">
                <a:solidFill>
                  <a:srgbClr val="FFFFFF"/>
                </a:solidFill>
                <a:latin typeface="Arial" panose="020B0604020202020204" pitchFamily="34" charset="0"/>
                <a:cs typeface="Arial" panose="020B0604020202020204" pitchFamily="34" charset="0"/>
              </a:rPr>
              <a:t>What is wrong with this poster? </a:t>
            </a:r>
          </a:p>
        </p:txBody>
      </p:sp>
      <p:pic>
        <p:nvPicPr>
          <p:cNvPr id="5" name="Content Placeholder 4" descr="Timeline&#10;&#10;Description automatically generated with low confidence">
            <a:extLst>
              <a:ext uri="{FF2B5EF4-FFF2-40B4-BE49-F238E27FC236}">
                <a16:creationId xmlns:a16="http://schemas.microsoft.com/office/drawing/2014/main" id="{31B0C883-DDE9-4E80-84E0-F5688A3E4115}"/>
              </a:ext>
            </a:extLst>
          </p:cNvPr>
          <p:cNvPicPr>
            <a:picLocks noChangeAspect="1"/>
          </p:cNvPicPr>
          <p:nvPr/>
        </p:nvPicPr>
        <p:blipFill rotWithShape="1">
          <a:blip r:embed="rId3"/>
          <a:srcRect l="491"/>
          <a:stretch/>
        </p:blipFill>
        <p:spPr>
          <a:xfrm>
            <a:off x="4143281" y="1177172"/>
            <a:ext cx="8002754" cy="4503655"/>
          </a:xfrm>
          <a:prstGeom prst="rect">
            <a:avLst/>
          </a:prstGeom>
        </p:spPr>
      </p:pic>
    </p:spTree>
    <p:extLst>
      <p:ext uri="{BB962C8B-B14F-4D97-AF65-F5344CB8AC3E}">
        <p14:creationId xmlns:p14="http://schemas.microsoft.com/office/powerpoint/2010/main" val="3795454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85C21-2A9A-458E-AF3C-1DFAA1131FA0}"/>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The technical skills</a:t>
            </a:r>
          </a:p>
        </p:txBody>
      </p:sp>
      <p:sp>
        <p:nvSpPr>
          <p:cNvPr id="3" name="Content Placeholder 2">
            <a:extLst>
              <a:ext uri="{FF2B5EF4-FFF2-40B4-BE49-F238E27FC236}">
                <a16:creationId xmlns:a16="http://schemas.microsoft.com/office/drawing/2014/main" id="{D9FF01B7-5E0C-4449-A615-4E773E118EB9}"/>
              </a:ext>
            </a:extLst>
          </p:cNvPr>
          <p:cNvSpPr>
            <a:spLocks noGrp="1"/>
          </p:cNvSpPr>
          <p:nvPr>
            <p:ph idx="1"/>
          </p:nvPr>
        </p:nvSpPr>
        <p:spPr>
          <a:xfrm>
            <a:off x="469900" y="2159000"/>
            <a:ext cx="11290300" cy="3710092"/>
          </a:xfrm>
        </p:spPr>
        <p:txBody>
          <a:bodyPr>
            <a:normAutofit fontScale="92500" lnSpcReduction="10000"/>
          </a:bodyPr>
          <a:lstStyle/>
          <a:p>
            <a:r>
              <a:rPr lang="en-GB" sz="2400" dirty="0">
                <a:latin typeface="Arial" panose="020B0604020202020204" pitchFamily="34" charset="0"/>
                <a:cs typeface="Arial" panose="020B0604020202020204" pitchFamily="34" charset="0"/>
              </a:rPr>
              <a:t>Next we will revise some basic skills of inserting images and textboxes to Word and PowerPoint. </a:t>
            </a:r>
          </a:p>
          <a:p>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If you are using Word – use one page. </a:t>
            </a:r>
          </a:p>
          <a:p>
            <a:pPr marL="0" indent="0">
              <a:buNone/>
            </a:pPr>
            <a:r>
              <a:rPr lang="en-GB" sz="2400" dirty="0">
                <a:latin typeface="Arial" panose="020B0604020202020204" pitchFamily="34" charset="0"/>
                <a:cs typeface="Arial" panose="020B0604020202020204" pitchFamily="34" charset="0"/>
              </a:rPr>
              <a:t>If you are using PowerPoint – Use one Slide</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MAKE SURE </a:t>
            </a:r>
            <a:r>
              <a:rPr lang="en-GB" sz="2400" dirty="0">
                <a:highlight>
                  <a:srgbClr val="FFFF00"/>
                </a:highlight>
                <a:latin typeface="Arial" panose="020B0604020202020204" pitchFamily="34" charset="0"/>
                <a:cs typeface="Arial" panose="020B0604020202020204" pitchFamily="34" charset="0"/>
              </a:rPr>
              <a:t>YOUR NAME </a:t>
            </a:r>
            <a:r>
              <a:rPr lang="en-GB" sz="2400" dirty="0">
                <a:latin typeface="Arial" panose="020B0604020202020204" pitchFamily="34" charset="0"/>
                <a:cs typeface="Arial" panose="020B0604020202020204" pitchFamily="34" charset="0"/>
              </a:rPr>
              <a:t>AND </a:t>
            </a:r>
            <a:r>
              <a:rPr lang="en-GB" sz="2400" dirty="0">
                <a:highlight>
                  <a:srgbClr val="FFFF00"/>
                </a:highlight>
                <a:latin typeface="Arial" panose="020B0604020202020204" pitchFamily="34" charset="0"/>
                <a:cs typeface="Arial" panose="020B0604020202020204" pitchFamily="34" charset="0"/>
              </a:rPr>
              <a:t>STUDENT NUMBER </a:t>
            </a:r>
            <a:r>
              <a:rPr lang="en-GB" sz="2400" dirty="0">
                <a:latin typeface="Arial" panose="020B0604020202020204" pitchFamily="34" charset="0"/>
                <a:cs typeface="Arial" panose="020B0604020202020204" pitchFamily="34" charset="0"/>
              </a:rPr>
              <a:t>ARE INCLUDED IN YOUR POSTER</a:t>
            </a:r>
          </a:p>
        </p:txBody>
      </p:sp>
    </p:spTree>
    <p:extLst>
      <p:ext uri="{BB962C8B-B14F-4D97-AF65-F5344CB8AC3E}">
        <p14:creationId xmlns:p14="http://schemas.microsoft.com/office/powerpoint/2010/main" val="37618741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22062D-95BE-4D75-8426-42F9C3D8690F}"/>
              </a:ext>
            </a:extLst>
          </p:cNvPr>
          <p:cNvSpPr>
            <a:spLocks noGrp="1"/>
          </p:cNvSpPr>
          <p:nvPr>
            <p:ph idx="1"/>
          </p:nvPr>
        </p:nvSpPr>
        <p:spPr>
          <a:xfrm>
            <a:off x="7543800" y="2103120"/>
            <a:ext cx="4076700" cy="3849624"/>
          </a:xfrm>
        </p:spPr>
        <p:txBody>
          <a:bodyPr/>
          <a:lstStyle/>
          <a:p>
            <a:r>
              <a:rPr lang="en-GB" sz="2000" dirty="0">
                <a:latin typeface="Arial" panose="020B0604020202020204" pitchFamily="34" charset="0"/>
                <a:cs typeface="Arial" panose="020B0604020202020204" pitchFamily="34" charset="0"/>
              </a:rPr>
              <a:t>Your document will appear in portrait orientation as a default but at time you may wish to present your work in landscape if you are creating a poster or a diagram. </a:t>
            </a:r>
          </a:p>
          <a:p>
            <a:r>
              <a:rPr lang="en-GB" sz="2000" dirty="0">
                <a:latin typeface="Arial" panose="020B0604020202020204" pitchFamily="34" charset="0"/>
                <a:cs typeface="Arial" panose="020B0604020202020204" pitchFamily="34" charset="0"/>
              </a:rPr>
              <a:t>To change the orientation of the page, click on the </a:t>
            </a:r>
            <a:r>
              <a:rPr lang="en-GB" sz="2000" b="1" dirty="0">
                <a:latin typeface="Arial" panose="020B0604020202020204" pitchFamily="34" charset="0"/>
                <a:cs typeface="Arial" panose="020B0604020202020204" pitchFamily="34" charset="0"/>
              </a:rPr>
              <a:t>‘Layout</a:t>
            </a:r>
            <a:r>
              <a:rPr lang="en-GB" sz="2000" dirty="0">
                <a:latin typeface="Arial" panose="020B0604020202020204" pitchFamily="34" charset="0"/>
                <a:cs typeface="Arial" panose="020B0604020202020204" pitchFamily="34" charset="0"/>
              </a:rPr>
              <a:t>’ menu and select ‘</a:t>
            </a:r>
            <a:r>
              <a:rPr lang="en-GB" sz="2000" b="1" dirty="0">
                <a:latin typeface="Arial" panose="020B0604020202020204" pitchFamily="34" charset="0"/>
                <a:cs typeface="Arial" panose="020B0604020202020204" pitchFamily="34" charset="0"/>
              </a:rPr>
              <a:t>Orientation</a:t>
            </a:r>
            <a:r>
              <a:rPr lang="en-GB" sz="2000" dirty="0">
                <a:latin typeface="Arial" panose="020B0604020202020204" pitchFamily="34" charset="0"/>
                <a:cs typeface="Arial" panose="020B0604020202020204" pitchFamily="34" charset="0"/>
              </a:rPr>
              <a:t>’ </a:t>
            </a:r>
          </a:p>
          <a:p>
            <a:endParaRPr lang="en-GB" dirty="0"/>
          </a:p>
        </p:txBody>
      </p:sp>
      <p:grpSp>
        <p:nvGrpSpPr>
          <p:cNvPr id="4" name="Group 3">
            <a:extLst>
              <a:ext uri="{FF2B5EF4-FFF2-40B4-BE49-F238E27FC236}">
                <a16:creationId xmlns:a16="http://schemas.microsoft.com/office/drawing/2014/main" id="{02BE4634-1B61-4F9D-A328-7BCFFCB3E4E4}"/>
              </a:ext>
            </a:extLst>
          </p:cNvPr>
          <p:cNvGrpSpPr/>
          <p:nvPr/>
        </p:nvGrpSpPr>
        <p:grpSpPr>
          <a:xfrm>
            <a:off x="1066800" y="905256"/>
            <a:ext cx="7533281" cy="615627"/>
            <a:chOff x="1341117" y="3122411"/>
            <a:chExt cx="7533281" cy="615627"/>
          </a:xfrm>
        </p:grpSpPr>
        <p:sp>
          <p:nvSpPr>
            <p:cNvPr id="5" name="Freeform: Shape 4">
              <a:extLst>
                <a:ext uri="{FF2B5EF4-FFF2-40B4-BE49-F238E27FC236}">
                  <a16:creationId xmlns:a16="http://schemas.microsoft.com/office/drawing/2014/main" id="{AE456582-FFBE-4EE7-A2FB-B99252BE1F81}"/>
                </a:ext>
              </a:extLst>
            </p:cNvPr>
            <p:cNvSpPr/>
            <p:nvPr/>
          </p:nvSpPr>
          <p:spPr>
            <a:xfrm>
              <a:off x="1648931" y="3183974"/>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4493806"/>
                <a:satOff val="-14336"/>
                <a:lumOff val="-5569"/>
                <a:alphaOff val="0"/>
              </a:schemeClr>
            </a:fillRef>
            <a:effectRef idx="0">
              <a:schemeClr val="accent2">
                <a:hueOff val="4493806"/>
                <a:satOff val="-14336"/>
                <a:lumOff val="-5569"/>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Adjusting page orientation. – MS Word </a:t>
              </a:r>
            </a:p>
          </p:txBody>
        </p:sp>
        <p:sp>
          <p:nvSpPr>
            <p:cNvPr id="6" name="Oval 5">
              <a:extLst>
                <a:ext uri="{FF2B5EF4-FFF2-40B4-BE49-F238E27FC236}">
                  <a16:creationId xmlns:a16="http://schemas.microsoft.com/office/drawing/2014/main" id="{89C43C06-A09C-452A-BF5D-4947B250ABBF}"/>
                </a:ext>
              </a:extLst>
            </p:cNvPr>
            <p:cNvSpPr/>
            <p:nvPr/>
          </p:nvSpPr>
          <p:spPr>
            <a:xfrm>
              <a:off x="1341117" y="3122411"/>
              <a:ext cx="615627" cy="615627"/>
            </a:xfrm>
            <a:prstGeom prst="ellipse">
              <a:avLst/>
            </a:prstGeom>
          </p:spPr>
          <p:style>
            <a:lnRef idx="2">
              <a:schemeClr val="accent2">
                <a:hueOff val="4493806"/>
                <a:satOff val="-14336"/>
                <a:lumOff val="-5569"/>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txBody>
            <a:bodyPr/>
            <a:lstStyle/>
            <a:p>
              <a:endParaRPr lang="en-GB"/>
            </a:p>
          </p:txBody>
        </p:sp>
      </p:grpSp>
      <p:pic>
        <p:nvPicPr>
          <p:cNvPr id="2" name="Word orientation">
            <a:hlinkClick r:id="" action="ppaction://media"/>
            <a:extLst>
              <a:ext uri="{FF2B5EF4-FFF2-40B4-BE49-F238E27FC236}">
                <a16:creationId xmlns:a16="http://schemas.microsoft.com/office/drawing/2014/main" id="{6888484B-A837-4A77-8A21-E91659CDDDD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571500" y="1926772"/>
            <a:ext cx="6676643" cy="3558268"/>
          </a:xfrm>
          <a:prstGeom prst="rect">
            <a:avLst/>
          </a:prstGeom>
        </p:spPr>
      </p:pic>
    </p:spTree>
    <p:extLst>
      <p:ext uri="{BB962C8B-B14F-4D97-AF65-F5344CB8AC3E}">
        <p14:creationId xmlns:p14="http://schemas.microsoft.com/office/powerpoint/2010/main" val="239133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66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reeform: Shape 3">
            <a:extLst>
              <a:ext uri="{FF2B5EF4-FFF2-40B4-BE49-F238E27FC236}">
                <a16:creationId xmlns:a16="http://schemas.microsoft.com/office/drawing/2014/main" id="{7242BB09-D7EF-4FCA-BD38-CE85DD27835F}"/>
              </a:ext>
            </a:extLst>
          </p:cNvPr>
          <p:cNvSpPr/>
          <p:nvPr/>
        </p:nvSpPr>
        <p:spPr>
          <a:xfrm>
            <a:off x="469900" y="446876"/>
            <a:ext cx="7225467" cy="492502"/>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t>How to insert images, format and label. – MS Word</a:t>
            </a:r>
          </a:p>
        </p:txBody>
      </p:sp>
      <p:sp>
        <p:nvSpPr>
          <p:cNvPr id="9" name="Content Placeholder 8">
            <a:extLst>
              <a:ext uri="{FF2B5EF4-FFF2-40B4-BE49-F238E27FC236}">
                <a16:creationId xmlns:a16="http://schemas.microsoft.com/office/drawing/2014/main" id="{B202D025-C30E-4C5B-A042-BAAFDD395F23}"/>
              </a:ext>
            </a:extLst>
          </p:cNvPr>
          <p:cNvSpPr>
            <a:spLocks noGrp="1"/>
          </p:cNvSpPr>
          <p:nvPr>
            <p:ph idx="1"/>
          </p:nvPr>
        </p:nvSpPr>
        <p:spPr>
          <a:xfrm>
            <a:off x="469900" y="1148116"/>
            <a:ext cx="10058400" cy="872545"/>
          </a:xfrm>
        </p:spPr>
        <p:txBody>
          <a:bodyPr>
            <a:normAutofit/>
          </a:bodyPr>
          <a:lstStyle/>
          <a:p>
            <a:r>
              <a:rPr lang="en-GB" sz="2000" dirty="0">
                <a:latin typeface="Arial" panose="020B0604020202020204" pitchFamily="34" charset="0"/>
                <a:cs typeface="Arial" panose="020B0604020202020204" pitchFamily="34" charset="0"/>
              </a:rPr>
              <a:t>The </a:t>
            </a:r>
            <a:r>
              <a:rPr lang="en-GB" sz="2000" b="1" dirty="0">
                <a:latin typeface="Arial" panose="020B0604020202020204" pitchFamily="34" charset="0"/>
                <a:cs typeface="Arial" panose="020B0604020202020204" pitchFamily="34" charset="0"/>
              </a:rPr>
              <a:t>Insert</a:t>
            </a:r>
            <a:r>
              <a:rPr lang="en-GB" sz="2000" dirty="0">
                <a:latin typeface="Arial" panose="020B0604020202020204" pitchFamily="34" charset="0"/>
                <a:cs typeface="Arial" panose="020B0604020202020204" pitchFamily="34" charset="0"/>
              </a:rPr>
              <a:t> menu is found at the top of the document, click the </a:t>
            </a:r>
            <a:r>
              <a:rPr lang="en-GB" sz="2000" b="1" dirty="0">
                <a:latin typeface="Arial" panose="020B0604020202020204" pitchFamily="34" charset="0"/>
                <a:cs typeface="Arial" panose="020B0604020202020204" pitchFamily="34" charset="0"/>
              </a:rPr>
              <a:t>Pictures</a:t>
            </a:r>
            <a:r>
              <a:rPr lang="en-GB" sz="2000" dirty="0">
                <a:latin typeface="Arial" panose="020B0604020202020204" pitchFamily="34" charset="0"/>
                <a:cs typeface="Arial" panose="020B0604020202020204" pitchFamily="34" charset="0"/>
              </a:rPr>
              <a:t> icon, and select where the picture can be found. </a:t>
            </a:r>
          </a:p>
        </p:txBody>
      </p:sp>
      <p:grpSp>
        <p:nvGrpSpPr>
          <p:cNvPr id="14" name="Group 13">
            <a:extLst>
              <a:ext uri="{FF2B5EF4-FFF2-40B4-BE49-F238E27FC236}">
                <a16:creationId xmlns:a16="http://schemas.microsoft.com/office/drawing/2014/main" id="{B0230C3E-E1C7-4C50-840B-4692A13FC316}"/>
              </a:ext>
            </a:extLst>
          </p:cNvPr>
          <p:cNvGrpSpPr/>
          <p:nvPr/>
        </p:nvGrpSpPr>
        <p:grpSpPr>
          <a:xfrm>
            <a:off x="469900" y="2243131"/>
            <a:ext cx="5626100" cy="3865569"/>
            <a:chOff x="837519" y="2596243"/>
            <a:chExt cx="5248275" cy="3679155"/>
          </a:xfrm>
        </p:grpSpPr>
        <p:pic>
          <p:nvPicPr>
            <p:cNvPr id="11" name="Picture 10">
              <a:extLst>
                <a:ext uri="{FF2B5EF4-FFF2-40B4-BE49-F238E27FC236}">
                  <a16:creationId xmlns:a16="http://schemas.microsoft.com/office/drawing/2014/main" id="{98E883F5-9618-4497-AE82-1A9A9A2A7EC0}"/>
                </a:ext>
              </a:extLst>
            </p:cNvPr>
            <p:cNvPicPr>
              <a:picLocks noChangeAspect="1"/>
            </p:cNvPicPr>
            <p:nvPr/>
          </p:nvPicPr>
          <p:blipFill>
            <a:blip r:embed="rId3"/>
            <a:stretch>
              <a:fillRect/>
            </a:stretch>
          </p:blipFill>
          <p:spPr>
            <a:xfrm>
              <a:off x="837519" y="2979748"/>
              <a:ext cx="5248275" cy="3295650"/>
            </a:xfrm>
            <a:prstGeom prst="rect">
              <a:avLst/>
            </a:prstGeom>
          </p:spPr>
        </p:pic>
        <p:sp>
          <p:nvSpPr>
            <p:cNvPr id="12" name="TextBox 11">
              <a:extLst>
                <a:ext uri="{FF2B5EF4-FFF2-40B4-BE49-F238E27FC236}">
                  <a16:creationId xmlns:a16="http://schemas.microsoft.com/office/drawing/2014/main" id="{CC47ECB9-3676-4B1F-8B0D-B680C5A67A7C}"/>
                </a:ext>
              </a:extLst>
            </p:cNvPr>
            <p:cNvSpPr txBox="1"/>
            <p:nvPr/>
          </p:nvSpPr>
          <p:spPr>
            <a:xfrm>
              <a:off x="1066800" y="2596243"/>
              <a:ext cx="3439886" cy="369332"/>
            </a:xfrm>
            <a:prstGeom prst="rect">
              <a:avLst/>
            </a:prstGeom>
            <a:noFill/>
          </p:spPr>
          <p:txBody>
            <a:bodyPr wrap="square" rtlCol="0">
              <a:spAutoFit/>
            </a:bodyPr>
            <a:lstStyle/>
            <a:p>
              <a:r>
                <a:rPr lang="en-GB" dirty="0"/>
                <a:t>The desktop MSWord  view</a:t>
              </a:r>
            </a:p>
          </p:txBody>
        </p:sp>
      </p:grpSp>
      <p:grpSp>
        <p:nvGrpSpPr>
          <p:cNvPr id="15" name="Group 14">
            <a:extLst>
              <a:ext uri="{FF2B5EF4-FFF2-40B4-BE49-F238E27FC236}">
                <a16:creationId xmlns:a16="http://schemas.microsoft.com/office/drawing/2014/main" id="{A3A42B13-60AB-4F3E-8069-0B02678CAC47}"/>
              </a:ext>
            </a:extLst>
          </p:cNvPr>
          <p:cNvGrpSpPr/>
          <p:nvPr/>
        </p:nvGrpSpPr>
        <p:grpSpPr>
          <a:xfrm>
            <a:off x="6473827" y="2249654"/>
            <a:ext cx="5626100" cy="3947946"/>
            <a:chOff x="6439579" y="2579132"/>
            <a:chExt cx="4895815" cy="3672632"/>
          </a:xfrm>
        </p:grpSpPr>
        <p:pic>
          <p:nvPicPr>
            <p:cNvPr id="7" name="Picture 6">
              <a:extLst>
                <a:ext uri="{FF2B5EF4-FFF2-40B4-BE49-F238E27FC236}">
                  <a16:creationId xmlns:a16="http://schemas.microsoft.com/office/drawing/2014/main" id="{6FFDF5E6-9AAF-4728-A597-1BC5766B1A9E}"/>
                </a:ext>
              </a:extLst>
            </p:cNvPr>
            <p:cNvPicPr>
              <a:picLocks noChangeAspect="1"/>
            </p:cNvPicPr>
            <p:nvPr/>
          </p:nvPicPr>
          <p:blipFill>
            <a:blip r:embed="rId4"/>
            <a:stretch>
              <a:fillRect/>
            </a:stretch>
          </p:blipFill>
          <p:spPr>
            <a:xfrm>
              <a:off x="6439579" y="2979748"/>
              <a:ext cx="4895815" cy="3272016"/>
            </a:xfrm>
            <a:prstGeom prst="rect">
              <a:avLst/>
            </a:prstGeom>
          </p:spPr>
        </p:pic>
        <p:sp>
          <p:nvSpPr>
            <p:cNvPr id="13" name="TextBox 12">
              <a:extLst>
                <a:ext uri="{FF2B5EF4-FFF2-40B4-BE49-F238E27FC236}">
                  <a16:creationId xmlns:a16="http://schemas.microsoft.com/office/drawing/2014/main" id="{5E0A8AE3-5DC4-4234-B013-69B8BA28EFDB}"/>
                </a:ext>
              </a:extLst>
            </p:cNvPr>
            <p:cNvSpPr txBox="1"/>
            <p:nvPr/>
          </p:nvSpPr>
          <p:spPr>
            <a:xfrm>
              <a:off x="6439579" y="2579132"/>
              <a:ext cx="3439886" cy="369332"/>
            </a:xfrm>
            <a:prstGeom prst="rect">
              <a:avLst/>
            </a:prstGeom>
            <a:noFill/>
          </p:spPr>
          <p:txBody>
            <a:bodyPr wrap="square" rtlCol="0">
              <a:spAutoFit/>
            </a:bodyPr>
            <a:lstStyle/>
            <a:p>
              <a:r>
                <a:rPr lang="en-GB" dirty="0"/>
                <a:t>The OneDrive MSWord  view</a:t>
              </a:r>
            </a:p>
          </p:txBody>
        </p:sp>
      </p:grpSp>
    </p:spTree>
    <p:extLst>
      <p:ext uri="{BB962C8B-B14F-4D97-AF65-F5344CB8AC3E}">
        <p14:creationId xmlns:p14="http://schemas.microsoft.com/office/powerpoint/2010/main" val="2333791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8E8B50FC-FBF4-4239-BCF7-10F79F046385}"/>
              </a:ext>
            </a:extLst>
          </p:cNvPr>
          <p:cNvPicPr>
            <a:picLocks noGrp="1" noChangeAspect="1"/>
          </p:cNvPicPr>
          <p:nvPr>
            <p:ph idx="1"/>
          </p:nvPr>
        </p:nvPicPr>
        <p:blipFill>
          <a:blip r:embed="rId3"/>
          <a:stretch>
            <a:fillRect/>
          </a:stretch>
        </p:blipFill>
        <p:spPr>
          <a:xfrm>
            <a:off x="714376" y="3068854"/>
            <a:ext cx="4381500" cy="2954604"/>
          </a:xfrm>
        </p:spPr>
      </p:pic>
      <p:sp>
        <p:nvSpPr>
          <p:cNvPr id="4" name="Title 3">
            <a:extLst>
              <a:ext uri="{FF2B5EF4-FFF2-40B4-BE49-F238E27FC236}">
                <a16:creationId xmlns:a16="http://schemas.microsoft.com/office/drawing/2014/main" id="{E0A31A9A-095A-4D78-AF9E-B5F17F36D071}"/>
              </a:ext>
            </a:extLst>
          </p:cNvPr>
          <p:cNvSpPr>
            <a:spLocks noGrp="1"/>
          </p:cNvSpPr>
          <p:nvPr>
            <p:ph type="title"/>
          </p:nvPr>
        </p:nvSpPr>
        <p:spPr>
          <a:xfrm>
            <a:off x="1066800" y="642938"/>
            <a:ext cx="10058400" cy="696005"/>
          </a:xfrm>
          <a:custGeom>
            <a:avLst/>
            <a:gdLst>
              <a:gd name="connsiteX0" fmla="*/ 0 w 7225467"/>
              <a:gd name="connsiteY0" fmla="*/ 0 h 492502"/>
              <a:gd name="connsiteX1" fmla="*/ 7225467 w 7225467"/>
              <a:gd name="connsiteY1" fmla="*/ 0 h 492502"/>
              <a:gd name="connsiteX2" fmla="*/ 7225467 w 7225467"/>
              <a:gd name="connsiteY2" fmla="*/ 492502 h 492502"/>
              <a:gd name="connsiteX3" fmla="*/ 0 w 7225467"/>
              <a:gd name="connsiteY3" fmla="*/ 492502 h 492502"/>
              <a:gd name="connsiteX4" fmla="*/ 0 w 7225467"/>
              <a:gd name="connsiteY4" fmla="*/ 0 h 492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25467" h="492502">
                <a:moveTo>
                  <a:pt x="0" y="0"/>
                </a:moveTo>
                <a:lnTo>
                  <a:pt x="7225467" y="0"/>
                </a:lnTo>
                <a:lnTo>
                  <a:pt x="7225467" y="492502"/>
                </a:lnTo>
                <a:lnTo>
                  <a:pt x="0" y="492502"/>
                </a:lnTo>
                <a:lnTo>
                  <a:pt x="0" y="0"/>
                </a:lnTo>
                <a:close/>
              </a:path>
            </a:pathLst>
          </a:custGeom>
        </p:spPr>
        <p:style>
          <a:lnRef idx="2">
            <a:schemeClr val="lt1">
              <a:hueOff val="0"/>
              <a:satOff val="0"/>
              <a:lumOff val="0"/>
              <a:alphaOff val="0"/>
            </a:schemeClr>
          </a:lnRef>
          <a:fillRef idx="1">
            <a:schemeClr val="accent2">
              <a:hueOff val="6740709"/>
              <a:satOff val="-21505"/>
              <a:lumOff val="-8353"/>
              <a:alphaOff val="0"/>
            </a:schemeClr>
          </a:fillRef>
          <a:effectRef idx="0">
            <a:schemeClr val="accent2">
              <a:hueOff val="6740709"/>
              <a:satOff val="-21505"/>
              <a:lumOff val="-8353"/>
              <a:alphaOff val="0"/>
            </a:schemeClr>
          </a:effectRef>
          <a:fontRef idx="minor">
            <a:schemeClr val="lt1"/>
          </a:fontRef>
        </p:style>
        <p:txBody>
          <a:bodyPr spcFirstLastPara="0" vert="horz" wrap="square" lIns="390924" tIns="60960" rIns="60960" bIns="6096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Word - How to insert images, format and label. </a:t>
            </a:r>
          </a:p>
        </p:txBody>
      </p:sp>
      <p:pic>
        <p:nvPicPr>
          <p:cNvPr id="8" name="Picture 7">
            <a:extLst>
              <a:ext uri="{FF2B5EF4-FFF2-40B4-BE49-F238E27FC236}">
                <a16:creationId xmlns:a16="http://schemas.microsoft.com/office/drawing/2014/main" id="{3944121B-BF1D-4071-9849-6FC49E1D95DF}"/>
              </a:ext>
            </a:extLst>
          </p:cNvPr>
          <p:cNvPicPr>
            <a:picLocks noChangeAspect="1"/>
          </p:cNvPicPr>
          <p:nvPr/>
        </p:nvPicPr>
        <p:blipFill>
          <a:blip r:embed="rId4"/>
          <a:stretch>
            <a:fillRect/>
          </a:stretch>
        </p:blipFill>
        <p:spPr>
          <a:xfrm>
            <a:off x="7096126" y="3085184"/>
            <a:ext cx="3943350" cy="3103245"/>
          </a:xfrm>
          <a:prstGeom prst="rect">
            <a:avLst/>
          </a:prstGeom>
        </p:spPr>
      </p:pic>
      <p:sp>
        <p:nvSpPr>
          <p:cNvPr id="9" name="TextBox 8">
            <a:extLst>
              <a:ext uri="{FF2B5EF4-FFF2-40B4-BE49-F238E27FC236}">
                <a16:creationId xmlns:a16="http://schemas.microsoft.com/office/drawing/2014/main" id="{BD62F824-6E20-42F2-9C41-19C61D8256AB}"/>
              </a:ext>
            </a:extLst>
          </p:cNvPr>
          <p:cNvSpPr txBox="1"/>
          <p:nvPr/>
        </p:nvSpPr>
        <p:spPr>
          <a:xfrm>
            <a:off x="683081" y="1557567"/>
            <a:ext cx="10325100"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Wrapping the text around your image is important to prevent the image from jumping around on the page. </a:t>
            </a:r>
          </a:p>
        </p:txBody>
      </p:sp>
      <p:sp>
        <p:nvSpPr>
          <p:cNvPr id="10" name="TextBox 9">
            <a:extLst>
              <a:ext uri="{FF2B5EF4-FFF2-40B4-BE49-F238E27FC236}">
                <a16:creationId xmlns:a16="http://schemas.microsoft.com/office/drawing/2014/main" id="{33D9CB0F-B206-4DC9-B75C-7BF544245B59}"/>
              </a:ext>
            </a:extLst>
          </p:cNvPr>
          <p:cNvSpPr txBox="1"/>
          <p:nvPr/>
        </p:nvSpPr>
        <p:spPr>
          <a:xfrm>
            <a:off x="486457" y="2422523"/>
            <a:ext cx="4837338" cy="646331"/>
          </a:xfrm>
          <a:prstGeom prst="rect">
            <a:avLst/>
          </a:prstGeom>
          <a:noFill/>
        </p:spPr>
        <p:txBody>
          <a:bodyPr wrap="square" rtlCol="0">
            <a:spAutoFit/>
          </a:bodyPr>
          <a:lstStyle/>
          <a:p>
            <a:r>
              <a:rPr lang="en-GB" dirty="0"/>
              <a:t>The desktop version provides a pop-up menu after inserting the image. </a:t>
            </a:r>
          </a:p>
        </p:txBody>
      </p:sp>
      <p:sp>
        <p:nvSpPr>
          <p:cNvPr id="13" name="TextBox 12">
            <a:extLst>
              <a:ext uri="{FF2B5EF4-FFF2-40B4-BE49-F238E27FC236}">
                <a16:creationId xmlns:a16="http://schemas.microsoft.com/office/drawing/2014/main" id="{5D215E75-819E-4D6A-B8DE-7DFE635C9C86}"/>
              </a:ext>
            </a:extLst>
          </p:cNvPr>
          <p:cNvSpPr txBox="1"/>
          <p:nvPr/>
        </p:nvSpPr>
        <p:spPr>
          <a:xfrm>
            <a:off x="6533471" y="2400290"/>
            <a:ext cx="4837338" cy="646331"/>
          </a:xfrm>
          <a:prstGeom prst="rect">
            <a:avLst/>
          </a:prstGeom>
          <a:noFill/>
        </p:spPr>
        <p:txBody>
          <a:bodyPr wrap="square" rtlCol="0">
            <a:spAutoFit/>
          </a:bodyPr>
          <a:lstStyle/>
          <a:p>
            <a:r>
              <a:rPr lang="en-GB" dirty="0"/>
              <a:t>The OneDrive version requires you to click on ‘Picture’ menu, then ‘Wrap text’ </a:t>
            </a:r>
          </a:p>
        </p:txBody>
      </p:sp>
    </p:spTree>
    <p:extLst>
      <p:ext uri="{BB962C8B-B14F-4D97-AF65-F5344CB8AC3E}">
        <p14:creationId xmlns:p14="http://schemas.microsoft.com/office/powerpoint/2010/main" val="3334757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par>
                                <p:cTn id="13" presetID="10" presetClass="entr" presetSubtype="0" fill="hold"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3"/>
                                        </p:tgtEl>
                                        <p:attrNameLst>
                                          <p:attrName>style.visibility</p:attrName>
                                        </p:attrNameLst>
                                      </p:cBhvr>
                                      <p:to>
                                        <p:strVal val="visible"/>
                                      </p:to>
                                    </p:set>
                                    <p:animEffect transition="in" filter="fade">
                                      <p:cBhvr>
                                        <p:cTn id="20" dur="500"/>
                                        <p:tgtEl>
                                          <p:spTgt spid="13"/>
                                        </p:tgtEl>
                                      </p:cBhvr>
                                    </p:animEffect>
                                  </p:childTnLst>
                                </p:cTn>
                              </p:par>
                              <p:par>
                                <p:cTn id="21" presetID="10" presetClass="entr" presetSubtype="0" fill="hold" nodeType="with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F865-C206-49E9-9BFF-35A0F7499845}"/>
              </a:ext>
            </a:extLst>
          </p:cNvPr>
          <p:cNvSpPr>
            <a:spLocks noGrp="1"/>
          </p:cNvSpPr>
          <p:nvPr>
            <p:ph type="title"/>
          </p:nvPr>
        </p:nvSpPr>
        <p:spPr>
          <a:xfrm>
            <a:off x="629915" y="581579"/>
            <a:ext cx="10058400" cy="812133"/>
          </a:xfrm>
        </p:spPr>
        <p:style>
          <a:lnRef idx="2">
            <a:schemeClr val="accent2"/>
          </a:lnRef>
          <a:fillRef idx="1">
            <a:schemeClr val="lt1"/>
          </a:fillRef>
          <a:effectRef idx="0">
            <a:schemeClr val="accent2"/>
          </a:effectRef>
          <a:fontRef idx="minor">
            <a:schemeClr val="dk1"/>
          </a:fontRef>
        </p:style>
        <p:txBody>
          <a:bodyPr/>
          <a:lstStyle/>
          <a:p>
            <a:r>
              <a:rPr lang="en-GB" dirty="0">
                <a:latin typeface="Arial" panose="020B0604020202020204" pitchFamily="34" charset="0"/>
                <a:cs typeface="Arial" panose="020B0604020202020204" pitchFamily="34" charset="0"/>
              </a:rPr>
              <a:t>Inserting images – on PowerPoint</a:t>
            </a:r>
          </a:p>
        </p:txBody>
      </p:sp>
      <p:pic>
        <p:nvPicPr>
          <p:cNvPr id="5" name="Content Placeholder 4" descr="Graphical user interface, application&#10;&#10;Description automatically generated">
            <a:extLst>
              <a:ext uri="{FF2B5EF4-FFF2-40B4-BE49-F238E27FC236}">
                <a16:creationId xmlns:a16="http://schemas.microsoft.com/office/drawing/2014/main" id="{30FADD98-ACC7-4F1F-979D-E0581539BC25}"/>
              </a:ext>
            </a:extLst>
          </p:cNvPr>
          <p:cNvPicPr>
            <a:picLocks noGrp="1" noChangeAspect="1"/>
          </p:cNvPicPr>
          <p:nvPr>
            <p:ph idx="1"/>
          </p:nvPr>
        </p:nvPicPr>
        <p:blipFill>
          <a:blip r:embed="rId3"/>
          <a:stretch>
            <a:fillRect/>
          </a:stretch>
        </p:blipFill>
        <p:spPr>
          <a:xfrm>
            <a:off x="629915" y="1658865"/>
            <a:ext cx="5176405" cy="3856160"/>
          </a:xfrm>
        </p:spPr>
      </p:pic>
      <p:pic>
        <p:nvPicPr>
          <p:cNvPr id="7" name="Picture 6" descr="Graphical user interface, application, PowerPoint&#10;&#10;Description automatically generated">
            <a:extLst>
              <a:ext uri="{FF2B5EF4-FFF2-40B4-BE49-F238E27FC236}">
                <a16:creationId xmlns:a16="http://schemas.microsoft.com/office/drawing/2014/main" id="{8665D3E8-C994-430F-8EE7-0C784752E2BB}"/>
              </a:ext>
            </a:extLst>
          </p:cNvPr>
          <p:cNvPicPr>
            <a:picLocks noChangeAspect="1"/>
          </p:cNvPicPr>
          <p:nvPr/>
        </p:nvPicPr>
        <p:blipFill>
          <a:blip r:embed="rId4"/>
          <a:stretch>
            <a:fillRect/>
          </a:stretch>
        </p:blipFill>
        <p:spPr>
          <a:xfrm>
            <a:off x="6243205" y="1658865"/>
            <a:ext cx="5466085" cy="3540270"/>
          </a:xfrm>
          <a:prstGeom prst="rect">
            <a:avLst/>
          </a:prstGeom>
        </p:spPr>
      </p:pic>
      <p:sp>
        <p:nvSpPr>
          <p:cNvPr id="8" name="TextBox 7">
            <a:extLst>
              <a:ext uri="{FF2B5EF4-FFF2-40B4-BE49-F238E27FC236}">
                <a16:creationId xmlns:a16="http://schemas.microsoft.com/office/drawing/2014/main" id="{105DDAA8-0505-47B4-A67A-45BBBC4C8895}"/>
              </a:ext>
            </a:extLst>
          </p:cNvPr>
          <p:cNvSpPr txBox="1"/>
          <p:nvPr/>
        </p:nvSpPr>
        <p:spPr>
          <a:xfrm>
            <a:off x="629915" y="5780178"/>
            <a:ext cx="427459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latin typeface="Arial" panose="020B0604020202020204" pitchFamily="34" charset="0"/>
                <a:cs typeface="Arial" panose="020B0604020202020204" pitchFamily="34" charset="0"/>
              </a:rPr>
              <a:t>On the Desktop version </a:t>
            </a:r>
          </a:p>
        </p:txBody>
      </p:sp>
      <p:sp>
        <p:nvSpPr>
          <p:cNvPr id="9" name="TextBox 8">
            <a:extLst>
              <a:ext uri="{FF2B5EF4-FFF2-40B4-BE49-F238E27FC236}">
                <a16:creationId xmlns:a16="http://schemas.microsoft.com/office/drawing/2014/main" id="{A23789DE-C927-4153-94A1-03B983577338}"/>
              </a:ext>
            </a:extLst>
          </p:cNvPr>
          <p:cNvSpPr txBox="1"/>
          <p:nvPr/>
        </p:nvSpPr>
        <p:spPr>
          <a:xfrm>
            <a:off x="6601224" y="5753201"/>
            <a:ext cx="427459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latin typeface="Arial" panose="020B0604020202020204" pitchFamily="34" charset="0"/>
                <a:cs typeface="Arial" panose="020B0604020202020204" pitchFamily="34" charset="0"/>
              </a:rPr>
              <a:t>On the OneDrive version </a:t>
            </a:r>
          </a:p>
        </p:txBody>
      </p:sp>
      <p:cxnSp>
        <p:nvCxnSpPr>
          <p:cNvPr id="11" name="Straight Arrow Connector 10">
            <a:extLst>
              <a:ext uri="{FF2B5EF4-FFF2-40B4-BE49-F238E27FC236}">
                <a16:creationId xmlns:a16="http://schemas.microsoft.com/office/drawing/2014/main" id="{3420B066-58AC-4FD7-9964-377B29153B6A}"/>
              </a:ext>
            </a:extLst>
          </p:cNvPr>
          <p:cNvCxnSpPr/>
          <p:nvPr/>
        </p:nvCxnSpPr>
        <p:spPr>
          <a:xfrm flipH="1">
            <a:off x="2767212" y="2161309"/>
            <a:ext cx="869606" cy="311727"/>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E0E21F8-E5DA-471C-9714-35FE69E3D4AB}"/>
              </a:ext>
            </a:extLst>
          </p:cNvPr>
          <p:cNvCxnSpPr>
            <a:cxnSpLocks/>
          </p:cNvCxnSpPr>
          <p:nvPr/>
        </p:nvCxnSpPr>
        <p:spPr>
          <a:xfrm flipH="1">
            <a:off x="3397594" y="2473036"/>
            <a:ext cx="1340661" cy="502444"/>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7BB6BEB-4C8A-4403-B299-07522BB814FE}"/>
              </a:ext>
            </a:extLst>
          </p:cNvPr>
          <p:cNvCxnSpPr/>
          <p:nvPr/>
        </p:nvCxnSpPr>
        <p:spPr>
          <a:xfrm flipH="1">
            <a:off x="8406012" y="2053527"/>
            <a:ext cx="869606" cy="311727"/>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133A835-6911-47C9-B62E-3A62492089BB}"/>
              </a:ext>
            </a:extLst>
          </p:cNvPr>
          <p:cNvCxnSpPr>
            <a:cxnSpLocks/>
          </p:cNvCxnSpPr>
          <p:nvPr/>
        </p:nvCxnSpPr>
        <p:spPr>
          <a:xfrm flipH="1">
            <a:off x="10368629" y="1947778"/>
            <a:ext cx="507189" cy="776480"/>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1463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071B467-819A-EFA2-DEC9-3BF89BC5CDB6}"/>
              </a:ext>
            </a:extLst>
          </p:cNvPr>
          <p:cNvSpPr>
            <a:spLocks noGrp="1" noChangeArrowheads="1"/>
          </p:cNvSpPr>
          <p:nvPr>
            <p:ph type="title"/>
          </p:nvPr>
        </p:nvSpPr>
        <p:spPr/>
        <p:txBody>
          <a:bodyPr/>
          <a:lstStyle/>
          <a:p>
            <a:pPr eaLnBrk="1" hangingPunct="1"/>
            <a:r>
              <a:rPr lang="en-GB" altLang="en-US" dirty="0">
                <a:latin typeface="Arial" panose="020B0604020202020204" pitchFamily="34" charset="0"/>
                <a:cs typeface="Arial" panose="020B0604020202020204" pitchFamily="34" charset="0"/>
              </a:rPr>
              <a:t>Inserting shapes and SmartArt </a:t>
            </a:r>
          </a:p>
        </p:txBody>
      </p:sp>
      <p:sp>
        <p:nvSpPr>
          <p:cNvPr id="3" name="Content Placeholder 2">
            <a:extLst>
              <a:ext uri="{FF2B5EF4-FFF2-40B4-BE49-F238E27FC236}">
                <a16:creationId xmlns:a16="http://schemas.microsoft.com/office/drawing/2014/main" id="{52BFF89F-72F3-6E1E-237B-B7C6133B4D19}"/>
              </a:ext>
            </a:extLst>
          </p:cNvPr>
          <p:cNvSpPr>
            <a:spLocks noGrp="1"/>
          </p:cNvSpPr>
          <p:nvPr>
            <p:ph idx="1"/>
          </p:nvPr>
        </p:nvSpPr>
        <p:spPr>
          <a:xfrm>
            <a:off x="438150" y="1798638"/>
            <a:ext cx="10982325" cy="1065212"/>
          </a:xfrm>
          <a:solidFill>
            <a:schemeClr val="accent5"/>
          </a:solidFill>
          <a:ln>
            <a:solidFill>
              <a:srgbClr val="002060"/>
            </a:solidFill>
          </a:ln>
        </p:spPr>
        <p:txBody>
          <a:bodyPr rtlCol="0">
            <a:normAutofit/>
          </a:bodyPr>
          <a:lstStyle/>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PowerPoint and Word both share the simple illustration tools of ‘Shapes’ ‘Icons’, ‘SmartArt’ and ‘Charts’. </a:t>
            </a:r>
          </a:p>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 We will look at how to use SmartArt today, first on the desktop and then on OneDrive. </a:t>
            </a:r>
          </a:p>
        </p:txBody>
      </p:sp>
      <p:pic>
        <p:nvPicPr>
          <p:cNvPr id="9" name="Picture 8">
            <a:extLst>
              <a:ext uri="{FF2B5EF4-FFF2-40B4-BE49-F238E27FC236}">
                <a16:creationId xmlns:a16="http://schemas.microsoft.com/office/drawing/2014/main" id="{E0309018-802E-A54D-0152-4270DA1101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11625" y="2881313"/>
            <a:ext cx="3633788"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001B3237-A39E-BDAD-DDBB-35C47F2150FE}"/>
              </a:ext>
            </a:extLst>
          </p:cNvPr>
          <p:cNvGraphicFramePr/>
          <p:nvPr/>
        </p:nvGraphicFramePr>
        <p:xfrm>
          <a:off x="8267958" y="4387816"/>
          <a:ext cx="3435739" cy="18275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a:extLst>
              <a:ext uri="{FF2B5EF4-FFF2-40B4-BE49-F238E27FC236}">
                <a16:creationId xmlns:a16="http://schemas.microsoft.com/office/drawing/2014/main" id="{672C13BC-1188-7F10-9202-22E40D263CF3}"/>
              </a:ext>
            </a:extLst>
          </p:cNvPr>
          <p:cNvGraphicFramePr/>
          <p:nvPr/>
        </p:nvGraphicFramePr>
        <p:xfrm>
          <a:off x="1" y="4173199"/>
          <a:ext cx="4073332" cy="196513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6" name="Diagram 5">
            <a:extLst>
              <a:ext uri="{FF2B5EF4-FFF2-40B4-BE49-F238E27FC236}">
                <a16:creationId xmlns:a16="http://schemas.microsoft.com/office/drawing/2014/main" id="{6898E16A-D7E3-ED7C-3741-AC39CF0EF587}"/>
              </a:ext>
            </a:extLst>
          </p:cNvPr>
          <p:cNvGraphicFramePr/>
          <p:nvPr/>
        </p:nvGraphicFramePr>
        <p:xfrm>
          <a:off x="3987409" y="4387816"/>
          <a:ext cx="3883608" cy="1827590"/>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4" grpId="0">
        <p:bldAsOne/>
      </p:bldGraphic>
      <p:bldGraphic spid="5" grpId="0">
        <p:bldAsOne/>
      </p:bldGraphic>
      <p:bldGraphic spid="6"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74A56-5684-4C11-84D7-76399E34596C}"/>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Canva</a:t>
            </a:r>
          </a:p>
        </p:txBody>
      </p:sp>
      <p:sp>
        <p:nvSpPr>
          <p:cNvPr id="3" name="Content Placeholder 2">
            <a:extLst>
              <a:ext uri="{FF2B5EF4-FFF2-40B4-BE49-F238E27FC236}">
                <a16:creationId xmlns:a16="http://schemas.microsoft.com/office/drawing/2014/main" id="{58A89409-8B1A-4E18-9AF6-499587DC3927}"/>
              </a:ext>
            </a:extLst>
          </p:cNvPr>
          <p:cNvSpPr>
            <a:spLocks noGrp="1"/>
          </p:cNvSpPr>
          <p:nvPr>
            <p:ph idx="1"/>
          </p:nvPr>
        </p:nvSpPr>
        <p:spPr/>
        <p:txBody>
          <a:bodyPr>
            <a:normAutofit/>
          </a:bodyPr>
          <a:lstStyle/>
          <a:p>
            <a:pPr marL="0" indent="0">
              <a:buNone/>
            </a:pPr>
            <a:r>
              <a:rPr lang="en-GB" dirty="0">
                <a:latin typeface="Arial" panose="020B0604020202020204" pitchFamily="34" charset="0"/>
                <a:cs typeface="Arial" panose="020B0604020202020204" pitchFamily="34" charset="0"/>
              </a:rPr>
              <a:t>Canva offers a free design service.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Watch the welcome to Canva Video. </a:t>
            </a:r>
          </a:p>
          <a:p>
            <a:pPr marL="0" indent="0">
              <a:buNone/>
            </a:pPr>
            <a:endParaRPr lang="en-GB" dirty="0"/>
          </a:p>
          <a:p>
            <a:pPr marL="0" indent="0">
              <a:buNone/>
            </a:pPr>
            <a:endParaRPr lang="en-GB" dirty="0"/>
          </a:p>
        </p:txBody>
      </p:sp>
      <p:pic>
        <p:nvPicPr>
          <p:cNvPr id="4" name="Content Placeholder 4" descr="A picture containing text, electronics&#10;&#10;Description automatically generated">
            <a:hlinkClick r:id="rId3"/>
            <a:extLst>
              <a:ext uri="{FF2B5EF4-FFF2-40B4-BE49-F238E27FC236}">
                <a16:creationId xmlns:a16="http://schemas.microsoft.com/office/drawing/2014/main" id="{BBAD23AA-2037-49E6-B992-02A44F4016C9}"/>
              </a:ext>
            </a:extLst>
          </p:cNvPr>
          <p:cNvPicPr>
            <a:picLocks noChangeAspect="1"/>
          </p:cNvPicPr>
          <p:nvPr/>
        </p:nvPicPr>
        <p:blipFill>
          <a:blip r:embed="rId4"/>
          <a:stretch>
            <a:fillRect/>
          </a:stretch>
        </p:blipFill>
        <p:spPr>
          <a:xfrm>
            <a:off x="4674042" y="643466"/>
            <a:ext cx="6851369" cy="5225621"/>
          </a:xfrm>
          <a:prstGeom prst="rect">
            <a:avLst/>
          </a:prstGeom>
        </p:spPr>
      </p:pic>
    </p:spTree>
    <p:extLst>
      <p:ext uri="{BB962C8B-B14F-4D97-AF65-F5344CB8AC3E}">
        <p14:creationId xmlns:p14="http://schemas.microsoft.com/office/powerpoint/2010/main" val="1482536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BA0D1-101D-458A-98A1-5A1508DA480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Get started with Canva</a:t>
            </a:r>
          </a:p>
        </p:txBody>
      </p:sp>
      <p:sp>
        <p:nvSpPr>
          <p:cNvPr id="3" name="Content Placeholder 2">
            <a:extLst>
              <a:ext uri="{FF2B5EF4-FFF2-40B4-BE49-F238E27FC236}">
                <a16:creationId xmlns:a16="http://schemas.microsoft.com/office/drawing/2014/main" id="{1A70EA9A-3861-45A7-AD88-B0DDB0135B0F}"/>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Get signed up to Canva so that you can create your own projects independently. </a:t>
            </a:r>
          </a:p>
          <a:p>
            <a:r>
              <a:rPr lang="en-GB" dirty="0">
                <a:hlinkClick r:id="rId3"/>
              </a:rPr>
              <a:t>Home – Canva</a:t>
            </a:r>
            <a:endParaRPr lang="en-GB" dirty="0"/>
          </a:p>
          <a:p>
            <a:r>
              <a:rPr lang="en-GB" sz="3600" dirty="0">
                <a:latin typeface="Arial" panose="020B0604020202020204" pitchFamily="34" charset="0"/>
                <a:cs typeface="Arial" panose="020B0604020202020204" pitchFamily="34" charset="0"/>
              </a:rPr>
              <a:t>               </a:t>
            </a:r>
          </a:p>
          <a:p>
            <a:pPr marL="0" indent="0">
              <a:buNone/>
            </a:pPr>
            <a:r>
              <a:rPr lang="en-GB" sz="3600" dirty="0">
                <a:latin typeface="Arial" panose="020B0604020202020204" pitchFamily="34" charset="0"/>
                <a:cs typeface="Arial" panose="020B0604020202020204" pitchFamily="34" charset="0"/>
              </a:rPr>
              <a:t>                   https://www.canva.com/</a:t>
            </a:r>
          </a:p>
        </p:txBody>
      </p:sp>
    </p:spTree>
    <p:extLst>
      <p:ext uri="{BB962C8B-B14F-4D97-AF65-F5344CB8AC3E}">
        <p14:creationId xmlns:p14="http://schemas.microsoft.com/office/powerpoint/2010/main" val="5960503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754C7-2836-49AD-94A0-84AB2EE4101E}"/>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Canva Templates</a:t>
            </a:r>
          </a:p>
        </p:txBody>
      </p:sp>
      <p:sp>
        <p:nvSpPr>
          <p:cNvPr id="3" name="Content Placeholder 2">
            <a:extLst>
              <a:ext uri="{FF2B5EF4-FFF2-40B4-BE49-F238E27FC236}">
                <a16:creationId xmlns:a16="http://schemas.microsoft.com/office/drawing/2014/main" id="{76252E4B-D534-423B-91C3-98D3E5C45289}"/>
              </a:ext>
            </a:extLst>
          </p:cNvPr>
          <p:cNvSpPr>
            <a:spLocks noGrp="1"/>
          </p:cNvSpPr>
          <p:nvPr>
            <p:ph idx="1"/>
          </p:nvPr>
        </p:nvSpPr>
        <p:spPr/>
        <p:txBody>
          <a:bodyPr>
            <a:normAutofit/>
          </a:bodyPr>
          <a:lstStyle/>
          <a:p>
            <a:r>
              <a:rPr lang="en-GB" dirty="0">
                <a:latin typeface="Arial" panose="020B0604020202020204" pitchFamily="34" charset="0"/>
                <a:cs typeface="Arial" panose="020B0604020202020204" pitchFamily="34" charset="0"/>
              </a:rPr>
              <a:t>Canva offers a range of templates.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You can access these from a desktop</a:t>
            </a:r>
          </a:p>
          <a:p>
            <a:r>
              <a:rPr lang="en-GB" dirty="0">
                <a:latin typeface="Arial" panose="020B0604020202020204" pitchFamily="34" charset="0"/>
                <a:cs typeface="Arial" panose="020B0604020202020204" pitchFamily="34" charset="0"/>
              </a:rPr>
              <a:t> or mobile phone.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Watch the video to learn more. </a:t>
            </a:r>
          </a:p>
        </p:txBody>
      </p:sp>
      <p:pic>
        <p:nvPicPr>
          <p:cNvPr id="4" name="Content Placeholder 4" descr="A picture containing text, electronics&#10;&#10;Description automatically generated">
            <a:hlinkClick r:id="rId3"/>
            <a:extLst>
              <a:ext uri="{FF2B5EF4-FFF2-40B4-BE49-F238E27FC236}">
                <a16:creationId xmlns:a16="http://schemas.microsoft.com/office/drawing/2014/main" id="{80034E57-2498-45A2-A0A6-3B7E8409E587}"/>
              </a:ext>
            </a:extLst>
          </p:cNvPr>
          <p:cNvPicPr>
            <a:picLocks noChangeAspect="1"/>
          </p:cNvPicPr>
          <p:nvPr/>
        </p:nvPicPr>
        <p:blipFill rotWithShape="1">
          <a:blip r:embed="rId4"/>
          <a:srcRect l="832" r="-2" b="-2"/>
          <a:stretch/>
        </p:blipFill>
        <p:spPr>
          <a:xfrm>
            <a:off x="5911234" y="555111"/>
            <a:ext cx="6173892" cy="4748410"/>
          </a:xfrm>
          <a:prstGeom prst="rect">
            <a:avLst/>
          </a:prstGeom>
        </p:spPr>
      </p:pic>
    </p:spTree>
    <p:extLst>
      <p:ext uri="{BB962C8B-B14F-4D97-AF65-F5344CB8AC3E}">
        <p14:creationId xmlns:p14="http://schemas.microsoft.com/office/powerpoint/2010/main" val="4089911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7BEB3-A63F-4E95-45FE-EF5D7F9D27F3}"/>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Questions and feedback on drafts. </a:t>
            </a:r>
          </a:p>
        </p:txBody>
      </p:sp>
      <p:sp>
        <p:nvSpPr>
          <p:cNvPr id="3" name="Content Placeholder 2">
            <a:extLst>
              <a:ext uri="{FF2B5EF4-FFF2-40B4-BE49-F238E27FC236}">
                <a16:creationId xmlns:a16="http://schemas.microsoft.com/office/drawing/2014/main" id="{D4C36069-CC81-6E8B-ED39-0A1F14525057}"/>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For the remainder of the session – create or develop your Task 2 Poster. You can use Word, PowerPoint or Canva.</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must share your progress with your lecturer before you leave. </a:t>
            </a:r>
          </a:p>
          <a:p>
            <a:endParaRPr lang="en-GB" dirty="0"/>
          </a:p>
        </p:txBody>
      </p:sp>
    </p:spTree>
    <p:extLst>
      <p:ext uri="{BB962C8B-B14F-4D97-AF65-F5344CB8AC3E}">
        <p14:creationId xmlns:p14="http://schemas.microsoft.com/office/powerpoint/2010/main" val="24863937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BEA497-06B4-EA15-CCFB-5967C40D58D1}"/>
              </a:ext>
            </a:extLst>
          </p:cNvPr>
          <p:cNvSpPr>
            <a:spLocks noGrp="1"/>
          </p:cNvSpPr>
          <p:nvPr>
            <p:ph type="title"/>
          </p:nvPr>
        </p:nvSpPr>
        <p:spPr>
          <a:xfrm>
            <a:off x="358219" y="197709"/>
            <a:ext cx="11481847" cy="568860"/>
          </a:xfrm>
        </p:spPr>
        <p:txBody>
          <a:bodyPr>
            <a:normAutofit fontScale="90000"/>
          </a:bodyPr>
          <a:lstStyle/>
          <a:p>
            <a:pPr algn="ctr"/>
            <a:r>
              <a:rPr lang="en-GB" dirty="0">
                <a:latin typeface="Arial" panose="020B0604020202020204" pitchFamily="34" charset="0"/>
                <a:cs typeface="Arial" panose="020B0604020202020204" pitchFamily="34" charset="0"/>
              </a:rPr>
              <a:t>Next Session</a:t>
            </a:r>
          </a:p>
        </p:txBody>
      </p:sp>
      <p:graphicFrame>
        <p:nvGraphicFramePr>
          <p:cNvPr id="4" name="Content Placeholder 3">
            <a:extLst>
              <a:ext uri="{FF2B5EF4-FFF2-40B4-BE49-F238E27FC236}">
                <a16:creationId xmlns:a16="http://schemas.microsoft.com/office/drawing/2014/main" id="{5A3F3739-0D27-C258-A509-CF134FDB600A}"/>
              </a:ext>
            </a:extLst>
          </p:cNvPr>
          <p:cNvGraphicFramePr>
            <a:graphicFrameLocks noGrp="1"/>
          </p:cNvGraphicFramePr>
          <p:nvPr>
            <p:ph idx="1"/>
            <p:extLst>
              <p:ext uri="{D42A27DB-BD31-4B8C-83A1-F6EECF244321}">
                <p14:modId xmlns:p14="http://schemas.microsoft.com/office/powerpoint/2010/main" val="1393682743"/>
              </p:ext>
            </p:extLst>
          </p:nvPr>
        </p:nvGraphicFramePr>
        <p:xfrm>
          <a:off x="887896" y="766569"/>
          <a:ext cx="10428833" cy="6134832"/>
        </p:xfrm>
        <a:graphic>
          <a:graphicData uri="http://schemas.openxmlformats.org/drawingml/2006/table">
            <a:tbl>
              <a:tblPr firstRow="1" bandRow="1">
                <a:tableStyleId>{F5AB1C69-6EDB-4FF4-983F-18BD219EF322}</a:tableStyleId>
              </a:tblPr>
              <a:tblGrid>
                <a:gridCol w="1719231">
                  <a:extLst>
                    <a:ext uri="{9D8B030D-6E8A-4147-A177-3AD203B41FA5}">
                      <a16:colId xmlns:a16="http://schemas.microsoft.com/office/drawing/2014/main" val="36258824"/>
                    </a:ext>
                  </a:extLst>
                </a:gridCol>
                <a:gridCol w="8709602">
                  <a:extLst>
                    <a:ext uri="{9D8B030D-6E8A-4147-A177-3AD203B41FA5}">
                      <a16:colId xmlns:a16="http://schemas.microsoft.com/office/drawing/2014/main" val="2069812437"/>
                    </a:ext>
                  </a:extLst>
                </a:gridCol>
              </a:tblGrid>
              <a:tr h="663104">
                <a:tc>
                  <a:txBody>
                    <a:bodyPr/>
                    <a:lstStyle/>
                    <a:p>
                      <a:r>
                        <a:rPr lang="en-GB" sz="2000" dirty="0">
                          <a:latin typeface="Arial" panose="020B0604020202020204" pitchFamily="34" charset="0"/>
                          <a:cs typeface="Arial" panose="020B0604020202020204" pitchFamily="34" charset="0"/>
                        </a:rPr>
                        <a:t>Session</a:t>
                      </a:r>
                    </a:p>
                  </a:txBody>
                  <a:tcPr/>
                </a:tc>
                <a:tc>
                  <a:txBody>
                    <a:bodyPr/>
                    <a:lstStyle/>
                    <a:p>
                      <a:r>
                        <a:rPr lang="en-GB" sz="2000" dirty="0">
                          <a:latin typeface="Arial" panose="020B0604020202020204" pitchFamily="34" charset="0"/>
                          <a:cs typeface="Arial" panose="020B0604020202020204" pitchFamily="34" charset="0"/>
                        </a:rPr>
                        <a:t>Learning Topics &amp; Activities</a:t>
                      </a:r>
                    </a:p>
                    <a:p>
                      <a:endParaRPr lang="en-GB" dirty="0"/>
                    </a:p>
                  </a:txBody>
                  <a:tcPr/>
                </a:tc>
                <a:extLst>
                  <a:ext uri="{0D108BD9-81ED-4DB2-BD59-A6C34878D82A}">
                    <a16:rowId xmlns:a16="http://schemas.microsoft.com/office/drawing/2014/main" val="1210314379"/>
                  </a:ext>
                </a:extLst>
              </a:tr>
              <a:tr h="412322">
                <a:tc>
                  <a:txBody>
                    <a:bodyPr/>
                    <a:lstStyle/>
                    <a:p>
                      <a:r>
                        <a:rPr lang="en-GB" dirty="0">
                          <a:latin typeface="Arial" panose="020B0604020202020204" pitchFamily="34" charset="0"/>
                          <a:cs typeface="Arial" panose="020B0604020202020204" pitchFamily="34" charset="0"/>
                        </a:rPr>
                        <a:t>Session 1</a:t>
                      </a:r>
                    </a:p>
                  </a:txBody>
                  <a:tcPr/>
                </a:tc>
                <a:tc>
                  <a:txBody>
                    <a:bodyPr/>
                    <a:lstStyle/>
                    <a:p>
                      <a:r>
                        <a:rPr lang="en-GB" dirty="0">
                          <a:latin typeface="Arial" panose="020B0604020202020204" pitchFamily="34" charset="0"/>
                          <a:cs typeface="Arial" panose="020B0604020202020204" pitchFamily="34" charset="0"/>
                        </a:rPr>
                        <a:t>Introduction to Digital Skills, Welcome, SMART Goals and Growth Mindset</a:t>
                      </a:r>
                    </a:p>
                  </a:txBody>
                  <a:tcPr/>
                </a:tc>
                <a:extLst>
                  <a:ext uri="{0D108BD9-81ED-4DB2-BD59-A6C34878D82A}">
                    <a16:rowId xmlns:a16="http://schemas.microsoft.com/office/drawing/2014/main" val="397441048"/>
                  </a:ext>
                </a:extLst>
              </a:tr>
              <a:tr h="412322">
                <a:tc>
                  <a:txBody>
                    <a:bodyPr/>
                    <a:lstStyle/>
                    <a:p>
                      <a:r>
                        <a:rPr lang="en-GB" dirty="0">
                          <a:latin typeface="Arial" panose="020B0604020202020204" pitchFamily="34" charset="0"/>
                          <a:cs typeface="Arial" panose="020B0604020202020204" pitchFamily="34" charset="0"/>
                        </a:rPr>
                        <a:t>Session 2</a:t>
                      </a:r>
                    </a:p>
                  </a:txBody>
                  <a:tcPr/>
                </a:tc>
                <a:tc>
                  <a:txBody>
                    <a:bodyPr/>
                    <a:lstStyle/>
                    <a:p>
                      <a:r>
                        <a:rPr lang="en-GB" dirty="0">
                          <a:latin typeface="Arial" panose="020B0604020202020204" pitchFamily="34" charset="0"/>
                          <a:cs typeface="Arial" panose="020B0604020202020204" pitchFamily="34" charset="0"/>
                        </a:rPr>
                        <a:t>Using MS Word and Module Assessment Explanation</a:t>
                      </a:r>
                    </a:p>
                  </a:txBody>
                  <a:tcPr/>
                </a:tc>
                <a:extLst>
                  <a:ext uri="{0D108BD9-81ED-4DB2-BD59-A6C34878D82A}">
                    <a16:rowId xmlns:a16="http://schemas.microsoft.com/office/drawing/2014/main" val="2518989346"/>
                  </a:ext>
                </a:extLst>
              </a:tr>
              <a:tr h="412322">
                <a:tc>
                  <a:txBody>
                    <a:bodyPr/>
                    <a:lstStyle/>
                    <a:p>
                      <a:r>
                        <a:rPr lang="en-GB" dirty="0">
                          <a:latin typeface="Arial" panose="020B0604020202020204" pitchFamily="34" charset="0"/>
                          <a:cs typeface="Arial" panose="020B0604020202020204" pitchFamily="34" charset="0"/>
                        </a:rPr>
                        <a:t>Session 3</a:t>
                      </a:r>
                    </a:p>
                  </a:txBody>
                  <a:tcPr/>
                </a:tc>
                <a:tc>
                  <a:txBody>
                    <a:bodyPr/>
                    <a:lstStyle/>
                    <a:p>
                      <a:r>
                        <a:rPr lang="en-GB" dirty="0">
                          <a:latin typeface="Arial" panose="020B0604020202020204" pitchFamily="34" charset="0"/>
                          <a:cs typeface="Arial" panose="020B0604020202020204" pitchFamily="34" charset="0"/>
                        </a:rPr>
                        <a:t>MS PowerPoint and Using JISC Discovery Tool</a:t>
                      </a:r>
                    </a:p>
                  </a:txBody>
                  <a:tcPr/>
                </a:tc>
                <a:extLst>
                  <a:ext uri="{0D108BD9-81ED-4DB2-BD59-A6C34878D82A}">
                    <a16:rowId xmlns:a16="http://schemas.microsoft.com/office/drawing/2014/main" val="2900782329"/>
                  </a:ext>
                </a:extLst>
              </a:tr>
              <a:tr h="426914">
                <a:tc>
                  <a:txBody>
                    <a:bodyPr/>
                    <a:lstStyle/>
                    <a:p>
                      <a:r>
                        <a:rPr lang="en-GB" dirty="0">
                          <a:latin typeface="Arial" panose="020B0604020202020204" pitchFamily="34" charset="0"/>
                          <a:cs typeface="Arial" panose="020B0604020202020204" pitchFamily="34" charset="0"/>
                        </a:rPr>
                        <a:t>Session 4</a:t>
                      </a:r>
                    </a:p>
                  </a:txBody>
                  <a:tcPr/>
                </a:tc>
                <a:tc>
                  <a:txBody>
                    <a:bodyPr/>
                    <a:lstStyle/>
                    <a:p>
                      <a:r>
                        <a:rPr lang="en-GB" dirty="0">
                          <a:latin typeface="Arial" panose="020B0604020202020204" pitchFamily="34" charset="0"/>
                          <a:cs typeface="Arial" panose="020B0604020202020204" pitchFamily="34" charset="0"/>
                        </a:rPr>
                        <a:t>Using MS Excel</a:t>
                      </a:r>
                    </a:p>
                  </a:txBody>
                  <a:tcPr/>
                </a:tc>
                <a:extLst>
                  <a:ext uri="{0D108BD9-81ED-4DB2-BD59-A6C34878D82A}">
                    <a16:rowId xmlns:a16="http://schemas.microsoft.com/office/drawing/2014/main" val="56269096"/>
                  </a:ext>
                </a:extLst>
              </a:tr>
              <a:tr h="361693">
                <a:tc>
                  <a:txBody>
                    <a:bodyPr/>
                    <a:lstStyle/>
                    <a:p>
                      <a:r>
                        <a:rPr lang="en-GB" dirty="0">
                          <a:latin typeface="Arial" panose="020B0604020202020204" pitchFamily="34" charset="0"/>
                          <a:cs typeface="Arial" panose="020B0604020202020204" pitchFamily="34" charset="0"/>
                        </a:rPr>
                        <a:t>Session 5</a:t>
                      </a:r>
                    </a:p>
                  </a:txBody>
                  <a:tcPr>
                    <a:solidFill>
                      <a:schemeClr val="accent3">
                        <a:lumMod val="20000"/>
                        <a:lumOff val="80000"/>
                      </a:schemeClr>
                    </a:solidFill>
                  </a:tcPr>
                </a:tc>
                <a:tc>
                  <a:txBody>
                    <a:bodyPr/>
                    <a:lstStyle/>
                    <a:p>
                      <a:r>
                        <a:rPr lang="en-GB" dirty="0">
                          <a:latin typeface="Arial" panose="020B0604020202020204" pitchFamily="34" charset="0"/>
                          <a:cs typeface="Arial" panose="020B0604020202020204" pitchFamily="34" charset="0"/>
                        </a:rPr>
                        <a:t>Digital Safety and Critical Awareness &amp; MOCK QUIZ</a:t>
                      </a:r>
                    </a:p>
                  </a:txBody>
                  <a:tcPr>
                    <a:solidFill>
                      <a:schemeClr val="accent3">
                        <a:lumMod val="20000"/>
                        <a:lumOff val="80000"/>
                      </a:schemeClr>
                    </a:solidFill>
                  </a:tcPr>
                </a:tc>
                <a:extLst>
                  <a:ext uri="{0D108BD9-81ED-4DB2-BD59-A6C34878D82A}">
                    <a16:rowId xmlns:a16="http://schemas.microsoft.com/office/drawing/2014/main" val="957201797"/>
                  </a:ext>
                </a:extLst>
              </a:tr>
              <a:tr h="632963">
                <a:tc>
                  <a:txBody>
                    <a:bodyPr/>
                    <a:lstStyle/>
                    <a:p>
                      <a:r>
                        <a:rPr lang="en-GB" dirty="0">
                          <a:latin typeface="Arial" panose="020B0604020202020204" pitchFamily="34" charset="0"/>
                          <a:cs typeface="Arial" panose="020B0604020202020204" pitchFamily="34" charset="0"/>
                        </a:rPr>
                        <a:t>Session 6</a:t>
                      </a:r>
                    </a:p>
                  </a:txBody>
                  <a:tcPr>
                    <a:noFill/>
                  </a:tcPr>
                </a:tc>
                <a:tc>
                  <a:txBody>
                    <a:bodyPr/>
                    <a:lstStyle/>
                    <a:p>
                      <a:r>
                        <a:rPr lang="en-GB" b="1" dirty="0">
                          <a:highlight>
                            <a:srgbClr val="FFFF00"/>
                          </a:highlight>
                          <a:latin typeface="Arial" panose="020B0604020202020204" pitchFamily="34" charset="0"/>
                          <a:cs typeface="Arial" panose="020B0604020202020204" pitchFamily="34" charset="0"/>
                        </a:rPr>
                        <a:t>Task 1 (Quiz) in-class submission </a:t>
                      </a:r>
                      <a:r>
                        <a:rPr lang="en-GB" dirty="0">
                          <a:latin typeface="Arial" panose="020B0604020202020204" pitchFamily="34" charset="0"/>
                          <a:cs typeface="Arial" panose="020B0604020202020204" pitchFamily="34" charset="0"/>
                        </a:rPr>
                        <a:t>&amp; Task 2 Workshop Session (Informative Poster Explanation) &amp; Introduction to Canva</a:t>
                      </a:r>
                    </a:p>
                  </a:txBody>
                  <a:tcPr>
                    <a:noFill/>
                  </a:tcPr>
                </a:tc>
                <a:extLst>
                  <a:ext uri="{0D108BD9-81ED-4DB2-BD59-A6C34878D82A}">
                    <a16:rowId xmlns:a16="http://schemas.microsoft.com/office/drawing/2014/main" val="3543143894"/>
                  </a:ext>
                </a:extLst>
              </a:tr>
              <a:tr h="412322">
                <a:tc>
                  <a:txBody>
                    <a:bodyPr/>
                    <a:lstStyle/>
                    <a:p>
                      <a:r>
                        <a:rPr lang="en-GB" dirty="0">
                          <a:latin typeface="Arial" panose="020B0604020202020204" pitchFamily="34" charset="0"/>
                          <a:cs typeface="Arial" panose="020B0604020202020204" pitchFamily="34" charset="0"/>
                        </a:rPr>
                        <a:t>Session 7</a:t>
                      </a:r>
                    </a:p>
                  </a:txBody>
                  <a:tcPr>
                    <a:solidFill>
                      <a:schemeClr val="accent5"/>
                    </a:solidFill>
                  </a:tcPr>
                </a:tc>
                <a:tc>
                  <a:txBody>
                    <a:bodyPr/>
                    <a:lstStyle/>
                    <a:p>
                      <a:r>
                        <a:rPr lang="en-GB" dirty="0">
                          <a:latin typeface="Arial" panose="020B0604020202020204" pitchFamily="34" charset="0"/>
                          <a:cs typeface="Arial" panose="020B0604020202020204" pitchFamily="34" charset="0"/>
                        </a:rPr>
                        <a:t>Using Canva &amp; Poster Practice</a:t>
                      </a:r>
                    </a:p>
                  </a:txBody>
                  <a:tcPr>
                    <a:solidFill>
                      <a:schemeClr val="accent5"/>
                    </a:solidFill>
                  </a:tcPr>
                </a:tc>
                <a:extLst>
                  <a:ext uri="{0D108BD9-81ED-4DB2-BD59-A6C34878D82A}">
                    <a16:rowId xmlns:a16="http://schemas.microsoft.com/office/drawing/2014/main" val="3022799469"/>
                  </a:ext>
                </a:extLst>
              </a:tr>
              <a:tr h="444900">
                <a:tc>
                  <a:txBody>
                    <a:bodyPr/>
                    <a:lstStyle/>
                    <a:p>
                      <a:r>
                        <a:rPr lang="en-GB" dirty="0">
                          <a:latin typeface="Arial" panose="020B0604020202020204" pitchFamily="34" charset="0"/>
                          <a:cs typeface="Arial" panose="020B0604020202020204" pitchFamily="34" charset="0"/>
                        </a:rPr>
                        <a:t>Session 8</a:t>
                      </a:r>
                    </a:p>
                  </a:txBody>
                  <a:tcPr/>
                </a:tc>
                <a:tc>
                  <a:txBody>
                    <a:bodyPr/>
                    <a:lstStyle/>
                    <a:p>
                      <a:r>
                        <a:rPr lang="en-GB" dirty="0">
                          <a:latin typeface="Arial" panose="020B0604020202020204" pitchFamily="34" charset="0"/>
                          <a:cs typeface="Arial" panose="020B0604020202020204" pitchFamily="34" charset="0"/>
                        </a:rPr>
                        <a:t>Using LinkedIn </a:t>
                      </a:r>
                      <a:r>
                        <a:rPr lang="en-GB" b="1" dirty="0">
                          <a:highlight>
                            <a:srgbClr val="FFFF00"/>
                          </a:highlight>
                          <a:latin typeface="Arial" panose="020B0604020202020204" pitchFamily="34" charset="0"/>
                          <a:cs typeface="Arial" panose="020B0604020202020204" pitchFamily="34" charset="0"/>
                        </a:rPr>
                        <a:t>Task 2 Submission – 2nd March 2026 at 10AM via Turnitin Link.</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670950808"/>
                  </a:ext>
                </a:extLst>
              </a:tr>
              <a:tr h="632963">
                <a:tc>
                  <a:txBody>
                    <a:bodyPr/>
                    <a:lstStyle/>
                    <a:p>
                      <a:r>
                        <a:rPr lang="en-GB" dirty="0">
                          <a:latin typeface="Arial" panose="020B0604020202020204" pitchFamily="34" charset="0"/>
                          <a:cs typeface="Arial" panose="020B0604020202020204" pitchFamily="34" charset="0"/>
                        </a:rPr>
                        <a:t>Session 9</a:t>
                      </a:r>
                    </a:p>
                  </a:txBody>
                  <a:tcPr/>
                </a:tc>
                <a:tc>
                  <a:txBody>
                    <a:bodyPr/>
                    <a:lstStyle/>
                    <a:p>
                      <a:r>
                        <a:rPr lang="en-GB" dirty="0">
                          <a:latin typeface="Arial" panose="020B0604020202020204" pitchFamily="34" charset="0"/>
                          <a:cs typeface="Arial" panose="020B0604020202020204" pitchFamily="34" charset="0"/>
                        </a:rPr>
                        <a:t>Using Websites and Social Media to Reach Customers, </a:t>
                      </a:r>
                      <a:endParaRPr lang="en-GB" b="1" dirty="0">
                        <a:highlight>
                          <a:srgbClr val="FFFF00"/>
                        </a:highligh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223180"/>
                  </a:ext>
                </a:extLst>
              </a:tr>
              <a:tr h="389967">
                <a:tc>
                  <a:txBody>
                    <a:bodyPr/>
                    <a:lstStyle/>
                    <a:p>
                      <a:r>
                        <a:rPr lang="en-GB" dirty="0">
                          <a:latin typeface="Arial" panose="020B0604020202020204" pitchFamily="34" charset="0"/>
                          <a:cs typeface="Arial" panose="020B0604020202020204" pitchFamily="34" charset="0"/>
                        </a:rPr>
                        <a:t>Session 10</a:t>
                      </a:r>
                    </a:p>
                  </a:txBody>
                  <a:tcPr/>
                </a:tc>
                <a:tc>
                  <a:txBody>
                    <a:bodyPr/>
                    <a:lstStyle/>
                    <a:p>
                      <a:r>
                        <a:rPr lang="en-GB" dirty="0">
                          <a:latin typeface="Arial" panose="020B0604020202020204" pitchFamily="34" charset="0"/>
                          <a:cs typeface="Arial" panose="020B0604020202020204" pitchFamily="34" charset="0"/>
                        </a:rPr>
                        <a:t>Task 3 (Website Evaluation) Workshop Session</a:t>
                      </a:r>
                    </a:p>
                  </a:txBody>
                  <a:tcPr/>
                </a:tc>
                <a:extLst>
                  <a:ext uri="{0D108BD9-81ED-4DB2-BD59-A6C34878D82A}">
                    <a16:rowId xmlns:a16="http://schemas.microsoft.com/office/drawing/2014/main" val="1158758112"/>
                  </a:ext>
                </a:extLst>
              </a:tr>
              <a:tr h="904233">
                <a:tc>
                  <a:txBody>
                    <a:bodyPr/>
                    <a:lstStyle/>
                    <a:p>
                      <a:r>
                        <a:rPr lang="en-GB" dirty="0">
                          <a:latin typeface="Arial" panose="020B0604020202020204" pitchFamily="34" charset="0"/>
                          <a:cs typeface="Arial" panose="020B0604020202020204" pitchFamily="34" charset="0"/>
                        </a:rPr>
                        <a:t>Final Assignment Submission</a:t>
                      </a:r>
                    </a:p>
                  </a:txBody>
                  <a:tcPr/>
                </a:tc>
                <a:tc>
                  <a:txBody>
                    <a:bodyPr/>
                    <a:lstStyle/>
                    <a:p>
                      <a:r>
                        <a:rPr lang="en-GB" dirty="0">
                          <a:latin typeface="Arial" panose="020B0604020202020204" pitchFamily="34" charset="0"/>
                          <a:cs typeface="Arial" panose="020B0604020202020204" pitchFamily="34" charset="0"/>
                        </a:rPr>
                        <a:t>In the following week, </a:t>
                      </a:r>
                      <a:r>
                        <a:rPr lang="en-GB" b="1" dirty="0">
                          <a:highlight>
                            <a:srgbClr val="FFFF00"/>
                          </a:highlight>
                          <a:latin typeface="Arial" panose="020B0604020202020204" pitchFamily="34" charset="0"/>
                          <a:cs typeface="Arial" panose="020B0604020202020204" pitchFamily="34" charset="0"/>
                        </a:rPr>
                        <a:t>Task 3</a:t>
                      </a:r>
                      <a:r>
                        <a:rPr lang="en-GB" dirty="0">
                          <a:highlight>
                            <a:srgbClr val="FFFF00"/>
                          </a:highlight>
                          <a:latin typeface="Arial" panose="020B0604020202020204" pitchFamily="34" charset="0"/>
                          <a:cs typeface="Arial" panose="020B0604020202020204" pitchFamily="34" charset="0"/>
                        </a:rPr>
                        <a:t> </a:t>
                      </a:r>
                      <a:r>
                        <a:rPr lang="en-GB" b="1" dirty="0">
                          <a:highlight>
                            <a:srgbClr val="FFFF00"/>
                          </a:highlight>
                          <a:latin typeface="Arial" panose="020B0604020202020204" pitchFamily="34" charset="0"/>
                          <a:cs typeface="Arial" panose="020B0604020202020204" pitchFamily="34" charset="0"/>
                        </a:rPr>
                        <a:t>submission – 23rd March 2026 at 10AM via Turnitin Link</a:t>
                      </a:r>
                    </a:p>
                  </a:txBody>
                  <a:tcPr/>
                </a:tc>
                <a:extLst>
                  <a:ext uri="{0D108BD9-81ED-4DB2-BD59-A6C34878D82A}">
                    <a16:rowId xmlns:a16="http://schemas.microsoft.com/office/drawing/2014/main" val="2160926705"/>
                  </a:ext>
                </a:extLst>
              </a:tr>
            </a:tbl>
          </a:graphicData>
        </a:graphic>
      </p:graphicFrame>
    </p:spTree>
    <p:extLst>
      <p:ext uri="{BB962C8B-B14F-4D97-AF65-F5344CB8AC3E}">
        <p14:creationId xmlns:p14="http://schemas.microsoft.com/office/powerpoint/2010/main" val="1726203256"/>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7bdb143-267e-438d-bcbf-e88b565c1722"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5" ma:contentTypeDescription="Create a new document." ma:contentTypeScope="" ma:versionID="9309fa830cb38dc0640f764e5b5ce568">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f78359d45fef821d4a0d323af9c9e277"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2.xml><?xml version="1.0" encoding="utf-8"?>
<ds:datastoreItem xmlns:ds="http://schemas.openxmlformats.org/officeDocument/2006/customXml" ds:itemID="{8F3CD65D-61A5-43C9-A837-6EC73C7DA8AB}">
  <ds:schemaRefs>
    <ds:schemaRef ds:uri="a7bdb143-267e-438d-bcbf-e88b565c1722"/>
    <ds:schemaRef ds:uri="http://purl.org/dc/dcmitype/"/>
    <ds:schemaRef ds:uri="http://purl.org/dc/elements/1.1/"/>
    <ds:schemaRef ds:uri="http://schemas.microsoft.com/office/infopath/2007/PartnerControls"/>
    <ds:schemaRef ds:uri="http://schemas.openxmlformats.org/package/2006/metadata/core-properties"/>
    <ds:schemaRef ds:uri="http://schemas.microsoft.com/office/2006/metadata/properties"/>
    <ds:schemaRef ds:uri="http://schemas.microsoft.com/office/2006/documentManagement/types"/>
    <ds:schemaRef ds:uri="http://purl.org/dc/terms/"/>
    <ds:schemaRef ds:uri="8425509b-c587-4994-9466-01f6efb644d9"/>
    <ds:schemaRef ds:uri="http://www.w3.org/XML/1998/namespace"/>
  </ds:schemaRefs>
</ds:datastoreItem>
</file>

<file path=customXml/itemProps3.xml><?xml version="1.0" encoding="utf-8"?>
<ds:datastoreItem xmlns:ds="http://schemas.openxmlformats.org/officeDocument/2006/customXml" ds:itemID="{7D79C41E-BC14-4C0E-AF0F-18D4A2E8B63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{EB407620-54B2-47F8-A4DB-A67BBE2524DE}tf11437505_win32</Template>
  <TotalTime>1044</TotalTime>
  <Words>1371</Words>
  <Application>Microsoft Office PowerPoint</Application>
  <PresentationFormat>Widescreen</PresentationFormat>
  <Paragraphs>179</Paragraphs>
  <Slides>19</Slides>
  <Notes>14</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19</vt:i4>
      </vt:variant>
    </vt:vector>
  </HeadingPairs>
  <TitlesOfParts>
    <vt:vector size="29" baseType="lpstr">
      <vt:lpstr>Arial</vt:lpstr>
      <vt:lpstr>Arial Nova Light</vt:lpstr>
      <vt:lpstr>Calibri</vt:lpstr>
      <vt:lpstr>Cambria Math</vt:lpstr>
      <vt:lpstr>Garamond</vt:lpstr>
      <vt:lpstr>Georgia Pro Cond Light</vt:lpstr>
      <vt:lpstr>Segoe UI Symbol</vt:lpstr>
      <vt:lpstr>Speak Pro</vt:lpstr>
      <vt:lpstr>Wingdings</vt:lpstr>
      <vt:lpstr>RetrospectVTI</vt:lpstr>
      <vt:lpstr>PowerPoint Presentation</vt:lpstr>
      <vt:lpstr>PowerPoint Presentation</vt:lpstr>
      <vt:lpstr>During this session</vt:lpstr>
      <vt:lpstr>Task 1 </vt:lpstr>
      <vt:lpstr>Getting started</vt:lpstr>
      <vt:lpstr>Consider your reader</vt:lpstr>
      <vt:lpstr>Consider your reader</vt:lpstr>
      <vt:lpstr>Consider your reader</vt:lpstr>
      <vt:lpstr>The technical skills</vt:lpstr>
      <vt:lpstr>PowerPoint Presentation</vt:lpstr>
      <vt:lpstr>PowerPoint Presentation</vt:lpstr>
      <vt:lpstr>Word - How to insert images, format and label. </vt:lpstr>
      <vt:lpstr>Inserting images – on PowerPoint</vt:lpstr>
      <vt:lpstr>Inserting shapes and SmartArt </vt:lpstr>
      <vt:lpstr>Canva</vt:lpstr>
      <vt:lpstr>Get started with Canva</vt:lpstr>
      <vt:lpstr>Canva Templates</vt:lpstr>
      <vt:lpstr>Questions and feedback on drafts. </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2 Workshop</dc:title>
  <dc:creator>Rebecca Stewart</dc:creator>
  <cp:lastModifiedBy>Caroline Walsh</cp:lastModifiedBy>
  <cp:revision>10</cp:revision>
  <dcterms:created xsi:type="dcterms:W3CDTF">2022-10-18T08:55:44Z</dcterms:created>
  <dcterms:modified xsi:type="dcterms:W3CDTF">2026-02-15T21:27:49Z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ies>
</file>