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C0E1586-B272-4C11-8D8B-2F94B5FADFC3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6201F2A-EC22-42DC-852A-F09DD46ABBCC}" type="slidenum">
              <a:rPr lang="en-GB" smtClean="0"/>
              <a:t>‹#›</a:t>
            </a:fld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E1586-B272-4C11-8D8B-2F94B5FADFC3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01F2A-EC22-42DC-852A-F09DD46ABBCC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E1586-B272-4C11-8D8B-2F94B5FADFC3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01F2A-EC22-42DC-852A-F09DD46ABBCC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E1586-B272-4C11-8D8B-2F94B5FADFC3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01F2A-EC22-42DC-852A-F09DD46ABBCC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E1586-B272-4C11-8D8B-2F94B5FADFC3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01F2A-EC22-42DC-852A-F09DD46ABBCC}" type="slidenum">
              <a:rPr lang="en-GB" smtClean="0"/>
              <a:t>‹#›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E1586-B272-4C11-8D8B-2F94B5FADFC3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01F2A-EC22-42DC-852A-F09DD46ABBCC}" type="slidenum">
              <a:rPr lang="en-GB" smtClean="0"/>
              <a:t>‹#›</a:t>
            </a:fld>
            <a:endParaRPr lang="en-GB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E1586-B272-4C11-8D8B-2F94B5FADFC3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01F2A-EC22-42DC-852A-F09DD46ABBC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E1586-B272-4C11-8D8B-2F94B5FADFC3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01F2A-EC22-42DC-852A-F09DD46ABBC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E1586-B272-4C11-8D8B-2F94B5FADFC3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01F2A-EC22-42DC-852A-F09DD46ABBC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E1586-B272-4C11-8D8B-2F94B5FADFC3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01F2A-EC22-42DC-852A-F09DD46ABBCC}" type="slidenum">
              <a:rPr lang="en-GB" smtClean="0"/>
              <a:t>‹#›</a:t>
            </a:fld>
            <a:endParaRPr lang="en-GB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E1586-B272-4C11-8D8B-2F94B5FADFC3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01F2A-EC22-42DC-852A-F09DD46ABBCC}" type="slidenum">
              <a:rPr lang="en-GB" smtClean="0"/>
              <a:t>‹#›</a:t>
            </a:fld>
            <a:endParaRPr lang="en-GB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5C0E1586-B272-4C11-8D8B-2F94B5FADFC3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26201F2A-EC22-42DC-852A-F09DD46ABBCC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Books of Prime Entry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Accounting and Accounting Software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07900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To date, we have posted the transactions individually to the ledger accounts</a:t>
            </a:r>
          </a:p>
          <a:p>
            <a:endParaRPr lang="en-GB" dirty="0"/>
          </a:p>
          <a:p>
            <a:r>
              <a:rPr lang="en-GB" dirty="0" smtClean="0"/>
              <a:t>For larger business, this would be very time consuming and also would result in very large ledger accounts</a:t>
            </a:r>
          </a:p>
          <a:p>
            <a:endParaRPr lang="en-GB" dirty="0" smtClean="0"/>
          </a:p>
          <a:p>
            <a:r>
              <a:rPr lang="en-GB" dirty="0" smtClean="0"/>
              <a:t>Thus, it is usual for the transactions to be recorded and summarised in books of prime entry during the month</a:t>
            </a:r>
          </a:p>
          <a:p>
            <a:endParaRPr lang="en-GB" dirty="0" smtClean="0"/>
          </a:p>
          <a:p>
            <a:r>
              <a:rPr lang="en-GB" dirty="0" smtClean="0"/>
              <a:t>The monthly totals are then posted to the ledger accounts at the month end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79374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This is simply a list of all the CREDIT sales made during the month</a:t>
            </a:r>
          </a:p>
          <a:p>
            <a:endParaRPr lang="en-GB" dirty="0"/>
          </a:p>
          <a:p>
            <a:r>
              <a:rPr lang="en-GB" dirty="0" smtClean="0"/>
              <a:t>Any items sold directly for cash will be recorded in the cash book</a:t>
            </a:r>
          </a:p>
          <a:p>
            <a:endParaRPr lang="en-GB" dirty="0"/>
          </a:p>
          <a:p>
            <a:r>
              <a:rPr lang="en-GB" dirty="0" smtClean="0"/>
              <a:t>At month end: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DR 	Debtors	xxx</a:t>
            </a:r>
          </a:p>
          <a:p>
            <a:pPr marL="0" indent="0">
              <a:buNone/>
            </a:pPr>
            <a:r>
              <a:rPr lang="en-GB" dirty="0" smtClean="0"/>
              <a:t>CR	Sales			xxx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Sales Day Book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76238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This records all items purchased on CREDIT during the month</a:t>
            </a:r>
          </a:p>
          <a:p>
            <a:endParaRPr lang="en-GB" dirty="0" smtClean="0"/>
          </a:p>
          <a:p>
            <a:r>
              <a:rPr lang="en-GB" dirty="0" smtClean="0"/>
              <a:t>All items paid directly for cash are recorded in the cash book</a:t>
            </a:r>
          </a:p>
          <a:p>
            <a:endParaRPr lang="en-GB" dirty="0" smtClean="0"/>
          </a:p>
          <a:p>
            <a:r>
              <a:rPr lang="en-GB" dirty="0" smtClean="0"/>
              <a:t>It includes the purchase of goods or services on credit (i.e. any invoice received but not paid for immediately)</a:t>
            </a:r>
          </a:p>
          <a:p>
            <a:endParaRPr lang="en-GB" dirty="0"/>
          </a:p>
          <a:p>
            <a:pPr marL="0" indent="0">
              <a:buNone/>
            </a:pPr>
            <a:endParaRPr lang="en-GB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Purchase Day Book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56736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At month end:</a:t>
            </a:r>
          </a:p>
          <a:p>
            <a:endParaRPr lang="en-GB" dirty="0"/>
          </a:p>
          <a:p>
            <a:r>
              <a:rPr lang="en-GB" dirty="0" smtClean="0"/>
              <a:t>DR		Purchases</a:t>
            </a:r>
            <a:r>
              <a:rPr lang="en-GB" dirty="0"/>
              <a:t>	xxx</a:t>
            </a:r>
          </a:p>
          <a:p>
            <a:pPr marL="1508760" lvl="4" indent="0">
              <a:buNone/>
            </a:pPr>
            <a:r>
              <a:rPr lang="en-GB" dirty="0"/>
              <a:t>	</a:t>
            </a:r>
            <a:r>
              <a:rPr lang="en-GB" sz="2400" dirty="0"/>
              <a:t>Gas		xxx</a:t>
            </a:r>
          </a:p>
          <a:p>
            <a:pPr marL="1508760" lvl="4" indent="0">
              <a:buNone/>
            </a:pPr>
            <a:r>
              <a:rPr lang="en-GB" sz="2400" dirty="0"/>
              <a:t>	Telephone	xxx</a:t>
            </a:r>
          </a:p>
          <a:p>
            <a:pPr marL="1508760" lvl="4" indent="0">
              <a:buNone/>
            </a:pPr>
            <a:r>
              <a:rPr lang="en-GB" sz="2400" dirty="0"/>
              <a:t>	Advertising	xxx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CR 		Creditors		xxx</a:t>
            </a:r>
            <a:endParaRPr lang="en-GB" sz="24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Purchase Day Book</a:t>
            </a:r>
          </a:p>
        </p:txBody>
      </p:sp>
    </p:spTree>
    <p:extLst>
      <p:ext uri="{BB962C8B-B14F-4D97-AF65-F5344CB8AC3E}">
        <p14:creationId xmlns:p14="http://schemas.microsoft.com/office/powerpoint/2010/main" val="19513225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records the return of goods by customers.  It is also known as the returns inwards book</a:t>
            </a:r>
          </a:p>
          <a:p>
            <a:endParaRPr lang="en-GB" dirty="0"/>
          </a:p>
          <a:p>
            <a:r>
              <a:rPr lang="en-GB" dirty="0" smtClean="0"/>
              <a:t>At month end:</a:t>
            </a:r>
          </a:p>
          <a:p>
            <a:endParaRPr lang="en-GB" dirty="0"/>
          </a:p>
          <a:p>
            <a:r>
              <a:rPr lang="en-GB" dirty="0" smtClean="0"/>
              <a:t>DR		Sales Returns		xx</a:t>
            </a:r>
          </a:p>
          <a:p>
            <a:r>
              <a:rPr lang="en-GB" dirty="0" smtClean="0"/>
              <a:t>CR		Debtors			xx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Sales Return Book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04646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records the return of goods to our suppliers.  It is also known as the returns outwards book.</a:t>
            </a:r>
          </a:p>
          <a:p>
            <a:endParaRPr lang="en-GB" dirty="0"/>
          </a:p>
          <a:p>
            <a:r>
              <a:rPr lang="en-GB" dirty="0" smtClean="0"/>
              <a:t>At the month end:</a:t>
            </a:r>
          </a:p>
          <a:p>
            <a:endParaRPr lang="en-GB" dirty="0"/>
          </a:p>
          <a:p>
            <a:r>
              <a:rPr lang="en-GB" dirty="0" smtClean="0"/>
              <a:t>DR		Creditors	xx</a:t>
            </a:r>
          </a:p>
          <a:p>
            <a:r>
              <a:rPr lang="en-GB" dirty="0" smtClean="0"/>
              <a:t>CR		Purchase returns	xx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Purchase Returns Book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72104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records all income received by the business.  It also records any discounts given to customers</a:t>
            </a:r>
          </a:p>
          <a:p>
            <a:endParaRPr lang="en-GB" dirty="0"/>
          </a:p>
          <a:p>
            <a:r>
              <a:rPr lang="en-GB" dirty="0" smtClean="0"/>
              <a:t>At the month end:</a:t>
            </a:r>
          </a:p>
          <a:p>
            <a:r>
              <a:rPr lang="en-GB" dirty="0" smtClean="0"/>
              <a:t>DR	Bank	xx		DR </a:t>
            </a:r>
            <a:r>
              <a:rPr lang="en-GB" sz="2000" dirty="0" smtClean="0"/>
              <a:t>Discount Allowed    </a:t>
            </a:r>
            <a:r>
              <a:rPr lang="en-GB" dirty="0" smtClean="0"/>
              <a:t>xx</a:t>
            </a:r>
            <a:endParaRPr lang="en-GB" dirty="0"/>
          </a:p>
          <a:p>
            <a:r>
              <a:rPr lang="en-GB" dirty="0" smtClean="0"/>
              <a:t>CR	Debtors   xx		CR Debtors		     xx</a:t>
            </a:r>
          </a:p>
          <a:p>
            <a:r>
              <a:rPr lang="en-GB" dirty="0"/>
              <a:t> </a:t>
            </a:r>
            <a:r>
              <a:rPr lang="en-GB" dirty="0" smtClean="0"/>
              <a:t>      Sales        xx</a:t>
            </a:r>
          </a:p>
          <a:p>
            <a:r>
              <a:rPr lang="en-GB" dirty="0"/>
              <a:t> </a:t>
            </a:r>
            <a:r>
              <a:rPr lang="en-GB" dirty="0" smtClean="0"/>
              <a:t>      Rent Rec xx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Cash Book Receipts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29151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This records all expenditure made by the business.  It also records any discounts given to it by suppliers</a:t>
            </a:r>
          </a:p>
          <a:p>
            <a:endParaRPr lang="en-GB" dirty="0"/>
          </a:p>
          <a:p>
            <a:r>
              <a:rPr lang="en-GB" dirty="0" smtClean="0"/>
              <a:t>At the month end:</a:t>
            </a:r>
          </a:p>
          <a:p>
            <a:r>
              <a:rPr lang="en-GB" dirty="0"/>
              <a:t>		</a:t>
            </a:r>
            <a:r>
              <a:rPr lang="en-GB" dirty="0" smtClean="0"/>
              <a:t> </a:t>
            </a:r>
            <a:endParaRPr lang="en-GB" dirty="0"/>
          </a:p>
          <a:p>
            <a:r>
              <a:rPr lang="en-GB" dirty="0" smtClean="0"/>
              <a:t>DR</a:t>
            </a:r>
            <a:r>
              <a:rPr lang="en-GB" dirty="0"/>
              <a:t>	</a:t>
            </a:r>
            <a:r>
              <a:rPr lang="en-GB" dirty="0" smtClean="0"/>
              <a:t>Creditors   </a:t>
            </a:r>
            <a:r>
              <a:rPr lang="en-GB" dirty="0"/>
              <a:t>xx		</a:t>
            </a:r>
            <a:r>
              <a:rPr lang="en-GB" dirty="0" smtClean="0"/>
              <a:t>DR Creditor   xx</a:t>
            </a:r>
            <a:endParaRPr lang="en-GB" dirty="0"/>
          </a:p>
          <a:p>
            <a:r>
              <a:rPr lang="en-GB" dirty="0"/>
              <a:t> </a:t>
            </a:r>
            <a:r>
              <a:rPr lang="en-GB" dirty="0" smtClean="0"/>
              <a:t>      Purchases   xx		CR </a:t>
            </a:r>
            <a:r>
              <a:rPr lang="en-GB" sz="1800" dirty="0" smtClean="0"/>
              <a:t>Discount Received</a:t>
            </a:r>
            <a:r>
              <a:rPr lang="en-GB" dirty="0" smtClean="0"/>
              <a:t>   xx</a:t>
            </a:r>
            <a:endParaRPr lang="en-GB" dirty="0"/>
          </a:p>
          <a:p>
            <a:r>
              <a:rPr lang="en-GB" dirty="0"/>
              <a:t>       </a:t>
            </a:r>
            <a:r>
              <a:rPr lang="en-GB" dirty="0" smtClean="0"/>
              <a:t>Repairs        xx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CR Bank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Cash Book (Payments)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82442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records all payments AND receipts made from the Petty Cash System</a:t>
            </a:r>
          </a:p>
          <a:p>
            <a:endParaRPr lang="en-GB" dirty="0"/>
          </a:p>
          <a:p>
            <a:r>
              <a:rPr lang="en-GB" dirty="0" smtClean="0"/>
              <a:t>At the month end:</a:t>
            </a:r>
          </a:p>
          <a:p>
            <a:endParaRPr lang="en-GB" dirty="0"/>
          </a:p>
          <a:p>
            <a:r>
              <a:rPr lang="en-GB" dirty="0" smtClean="0"/>
              <a:t>DR	 </a:t>
            </a:r>
            <a:r>
              <a:rPr lang="en-GB" dirty="0"/>
              <a:t>Postage	xx		DR Petty Cash xx</a:t>
            </a:r>
          </a:p>
          <a:p>
            <a:pPr lvl="1"/>
            <a:r>
              <a:rPr lang="en-GB" dirty="0"/>
              <a:t>  </a:t>
            </a:r>
            <a:r>
              <a:rPr lang="en-GB" dirty="0" smtClean="0"/>
              <a:t> Stationary</a:t>
            </a:r>
            <a:r>
              <a:rPr lang="en-GB" dirty="0"/>
              <a:t>	xx		CR Bank                 xx</a:t>
            </a:r>
          </a:p>
          <a:p>
            <a:pPr lvl="1"/>
            <a:r>
              <a:rPr lang="en-GB" dirty="0"/>
              <a:t>  </a:t>
            </a:r>
            <a:r>
              <a:rPr lang="en-GB" dirty="0" smtClean="0"/>
              <a:t> </a:t>
            </a:r>
            <a:r>
              <a:rPr lang="en-GB" smtClean="0"/>
              <a:t>Travel              </a:t>
            </a:r>
            <a:r>
              <a:rPr lang="en-GB" dirty="0"/>
              <a:t>xx</a:t>
            </a:r>
          </a:p>
          <a:p>
            <a:r>
              <a:rPr lang="en-GB" dirty="0" smtClean="0"/>
              <a:t>CR Bank			xx</a:t>
            </a:r>
          </a:p>
          <a:p>
            <a:pPr lvl="1"/>
            <a:endParaRPr lang="en-GB" dirty="0"/>
          </a:p>
          <a:p>
            <a:pPr lvl="1"/>
            <a:endParaRPr lang="en-GB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Petty Cash Book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62290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Hardcover">
  <a:themeElements>
    <a:clrScheme name="Hardcover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Hardcover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Hardcover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24</TotalTime>
  <Words>296</Words>
  <Application>Microsoft Office PowerPoint</Application>
  <PresentationFormat>On-screen Show (4:3)</PresentationFormat>
  <Paragraphs>74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Hardcover</vt:lpstr>
      <vt:lpstr>Books of Prime Entry</vt:lpstr>
      <vt:lpstr>PowerPoint Presentation</vt:lpstr>
      <vt:lpstr>Sales Day Book</vt:lpstr>
      <vt:lpstr>Purchase Day Book</vt:lpstr>
      <vt:lpstr>Purchase Day Book</vt:lpstr>
      <vt:lpstr>Sales Return Book</vt:lpstr>
      <vt:lpstr>Purchase Returns Book</vt:lpstr>
      <vt:lpstr>Cash Book Receipts</vt:lpstr>
      <vt:lpstr>Cash Book (Payments)</vt:lpstr>
      <vt:lpstr>Petty Cash Book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Books of Prime Entry</dc:title>
  <dc:creator>Marie Pitson</dc:creator>
  <cp:lastModifiedBy>Marie Pitson</cp:lastModifiedBy>
  <cp:revision>1</cp:revision>
  <dcterms:created xsi:type="dcterms:W3CDTF">2017-02-15T08:07:18Z</dcterms:created>
  <dcterms:modified xsi:type="dcterms:W3CDTF">2017-02-15T08:31:32Z</dcterms:modified>
</cp:coreProperties>
</file>