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3"/>
  </p:notesMasterIdLst>
  <p:handoutMasterIdLst>
    <p:handoutMasterId r:id="rId14"/>
  </p:handoutMasterIdLst>
  <p:sldIdLst>
    <p:sldId id="256" r:id="rId5"/>
    <p:sldId id="266" r:id="rId6"/>
    <p:sldId id="299" r:id="rId7"/>
    <p:sldId id="305" r:id="rId8"/>
    <p:sldId id="303" r:id="rId9"/>
    <p:sldId id="306" r:id="rId10"/>
    <p:sldId id="307" r:id="rId11"/>
    <p:sldId id="295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98" autoAdjust="0"/>
  </p:normalViewPr>
  <p:slideViewPr>
    <p:cSldViewPr snapToGrid="0">
      <p:cViewPr varScale="1">
        <p:scale>
          <a:sx n="104" d="100"/>
          <a:sy n="104" d="100"/>
        </p:scale>
        <p:origin x="870" y="114"/>
      </p:cViewPr>
      <p:guideLst/>
    </p:cSldViewPr>
  </p:slideViewPr>
  <p:outlineViewPr>
    <p:cViewPr>
      <p:scale>
        <a:sx n="33" d="100"/>
        <a:sy n="33" d="100"/>
      </p:scale>
      <p:origin x="0" y="-5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589D207-BE08-4B33-B5B0-5A5A94C951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E58DB9-49DC-495B-A68F-33D105C9065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65D721-3F0A-41A3-B555-1F61C07BF1BE}" type="datetime1">
              <a:rPr lang="en-GB" smtClean="0"/>
              <a:t>12/11/2025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6337E-DAD5-442C-9B8F-E10EB7D972C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3BDF2-02BD-4181-AC28-FD56172CC6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AF8A362-CAFC-4987-9A50-47570528395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74917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543ED9D-E132-4572-9D4D-99356D8DF6B4}" type="datetime1">
              <a:rPr lang="en-GB" smtClean="0"/>
              <a:t>12/11/2025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4EEB602-95FC-483A-B12D-216A7AD7EA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843093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3856A-F3CD-4032-ADA9-B0D70F59EF3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64ED303-13BD-42F6-8013-753048B08EED}" type="datetime1">
              <a:rPr lang="en-GB" smtClean="0"/>
              <a:t>12/11/2025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51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3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3C600-653A-4731-9E20-ECBE3EF095B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EF718374-C3F0-40E9-8526-A7F04F576EBA}" type="datetime1">
              <a:rPr lang="en-GB" smtClean="0"/>
              <a:t>12/11/2025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5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E5B3-2618-4553-8624-6AB20213AF8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CBC6739-7F1F-4A44-8E33-B36B45653CDF}" type="datetime1">
              <a:rPr lang="en-GB" smtClean="0"/>
              <a:t>12/11/2025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8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891E3-7F3E-4451-9B19-85FB31D4074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43B72EA-2196-4DF0-8D72-CB23794D7802}" type="datetime1">
              <a:rPr lang="en-GB" smtClean="0"/>
              <a:t>12/11/2025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697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</a:extLst>
          </p:cNvPr>
          <p:cNvSpPr/>
          <p:nvPr userDrawn="1"/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8168" y="1057522"/>
            <a:ext cx="5003540" cy="217343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440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5" name="Subtitle 2">
            <a:extLst>
              <a:ext uri="{FF2B5EF4-FFF2-40B4-BE49-F238E27FC236}">
                <a16:creationId xmlns:a16="http://schemas.microsoft.com/office/drawing/2014/main" id="{50BC9D78-FF13-4CEB-8ECB-E64E85C5D0B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646643" y="3751119"/>
            <a:ext cx="4985065" cy="1606163"/>
          </a:xfrm>
        </p:spPr>
        <p:txBody>
          <a:bodyPr rtlCol="0" anchor="t">
            <a:noAutofit/>
          </a:bodyPr>
          <a:lstStyle>
            <a:lvl1pPr>
              <a:defRPr sz="2400" b="0"/>
            </a:lvl1pPr>
          </a:lstStyle>
          <a:p>
            <a:pPr rtl="0"/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Click to add subtitle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</a:extLst>
          </p:cNvPr>
          <p:cNvSpPr/>
          <p:nvPr userDrawn="1"/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8" name="Footer Placeholder 4">
            <a:extLst>
              <a:ext uri="{FF2B5EF4-FFF2-40B4-BE49-F238E27FC236}">
                <a16:creationId xmlns:a16="http://schemas.microsoft.com/office/drawing/2014/main" id="{15A37EDE-F10B-4C4B-9572-8778C2D6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5103" y="6309360"/>
            <a:ext cx="4797504" cy="457200"/>
          </a:xfrm>
        </p:spPr>
        <p:txBody>
          <a:bodyPr rtlCol="0"/>
          <a:lstStyle/>
          <a:p>
            <a:pPr algn="l" rtl="0"/>
            <a:r>
              <a:rPr lang="en-GB"/>
              <a:t>Presentation Title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1" name="Date Placeholder 35">
            <a:extLst>
              <a:ext uri="{FF2B5EF4-FFF2-40B4-BE49-F238E27FC236}">
                <a16:creationId xmlns:a16="http://schemas.microsoft.com/office/drawing/2014/main" id="{D6890A67-3C66-4F8A-B1A6-05469F40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2" name="Slide Number Placeholder 36">
            <a:extLst>
              <a:ext uri="{FF2B5EF4-FFF2-40B4-BE49-F238E27FC236}">
                <a16:creationId xmlns:a16="http://schemas.microsoft.com/office/drawing/2014/main" id="{46849723-0CBF-47CA-9477-4D42CAC71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‹#›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D60E3C33-714C-4528-93A6-4470C3E89AE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9936" y="-2"/>
            <a:ext cx="5332064" cy="6858002"/>
          </a:xfrm>
          <a:custGeom>
            <a:avLst/>
            <a:gdLst>
              <a:gd name="connsiteX0" fmla="*/ 0 w 5332064"/>
              <a:gd name="connsiteY0" fmla="*/ 0 h 6858002"/>
              <a:gd name="connsiteX1" fmla="*/ 5332064 w 5332064"/>
              <a:gd name="connsiteY1" fmla="*/ 0 h 6858002"/>
              <a:gd name="connsiteX2" fmla="*/ 5332064 w 5332064"/>
              <a:gd name="connsiteY2" fmla="*/ 6858002 h 6858002"/>
              <a:gd name="connsiteX3" fmla="*/ 0 w 5332064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2064" h="6858002">
                <a:moveTo>
                  <a:pt x="0" y="0"/>
                </a:moveTo>
                <a:lnTo>
                  <a:pt x="5332064" y="0"/>
                </a:lnTo>
                <a:lnTo>
                  <a:pt x="5332064" y="6858002"/>
                </a:lnTo>
                <a:lnTo>
                  <a:pt x="0" y="6858002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2582526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F5F5DFA-1BC3-4062-9356-6145C9F7C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B5D461-AEC0-477F-A77A-6227F95A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75813" y="0"/>
            <a:ext cx="4016188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041D-DE47-45FA-AC78-CC7FD0257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614254-52EF-4F58-99B1-CDA7C392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9" y="1095508"/>
            <a:ext cx="82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D3B3ABA-0408-41EA-935D-D4F4586AA8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7178" y="1475399"/>
            <a:ext cx="6623040" cy="791861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0D7EF23-28EE-4115-879A-D95BBAC6624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7179" y="2502047"/>
            <a:ext cx="6623039" cy="3030599"/>
          </a:xfrm>
        </p:spPr>
        <p:txBody>
          <a:bodyPr rtlCol="0" anchor="t">
            <a:normAutofit/>
          </a:bodyPr>
          <a:lstStyle>
            <a:lvl1pPr>
              <a:defRPr sz="20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4B41004-DE9E-4B19-B7DE-91782B37C8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4348" y="1085431"/>
            <a:ext cx="3997652" cy="5037857"/>
          </a:xfrm>
          <a:custGeom>
            <a:avLst/>
            <a:gdLst>
              <a:gd name="connsiteX0" fmla="*/ 0 w 3997652"/>
              <a:gd name="connsiteY0" fmla="*/ 0 h 5037857"/>
              <a:gd name="connsiteX1" fmla="*/ 3997652 w 3997652"/>
              <a:gd name="connsiteY1" fmla="*/ 0 h 5037857"/>
              <a:gd name="connsiteX2" fmla="*/ 3997652 w 3997652"/>
              <a:gd name="connsiteY2" fmla="*/ 5037857 h 5037857"/>
              <a:gd name="connsiteX3" fmla="*/ 0 w 3997652"/>
              <a:gd name="connsiteY3" fmla="*/ 5037857 h 5037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97652" h="5037857">
                <a:moveTo>
                  <a:pt x="0" y="0"/>
                </a:moveTo>
                <a:lnTo>
                  <a:pt x="3997652" y="0"/>
                </a:lnTo>
                <a:lnTo>
                  <a:pt x="3997652" y="5037857"/>
                </a:lnTo>
                <a:lnTo>
                  <a:pt x="0" y="5037857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837301C-2B9B-4119-9002-BD6DB2AB8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6144405"/>
            <a:ext cx="815008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12738D-D0ED-4899-A01C-42439B5B3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6532" y="6167615"/>
            <a:ext cx="398241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ED261D-45B9-40C1-8341-8B8B796E8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182CF530-D736-4104-8678-850EEDF99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178" y="6309360"/>
            <a:ext cx="6623040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23953F-BF80-48E0-8282-62907D6C2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42523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5">
            <a:extLst>
              <a:ext uri="{FF2B5EF4-FFF2-40B4-BE49-F238E27FC236}">
                <a16:creationId xmlns:a16="http://schemas.microsoft.com/office/drawing/2014/main" id="{8DEDB7CE-711E-4E43-9450-4C7BECE2FC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9">
            <a:extLst>
              <a:ext uri="{FF2B5EF4-FFF2-40B4-BE49-F238E27FC236}">
                <a16:creationId xmlns:a16="http://schemas.microsoft.com/office/drawing/2014/main" id="{F5D9588C-9E6B-42F6-8B42-D1838862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348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C341663-7159-49AD-AAF3-4B3C490D8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6DEFA91-CCB3-4B9E-9CFC-AA9D92073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3D2425-8E71-4C9D-8737-018CE4452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0F2EB12-394C-40E4-9186-CBD6635B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53F9468C-8821-4670-9C7C-78E7D75861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5915" y="673308"/>
            <a:ext cx="6457717" cy="158089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35" name="Picture Placeholder 5">
            <a:extLst>
              <a:ext uri="{FF2B5EF4-FFF2-40B4-BE49-F238E27FC236}">
                <a16:creationId xmlns:a16="http://schemas.microsoft.com/office/drawing/2014/main" id="{6198A97B-719D-4F79-A04B-46EE272A1D9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3461004"/>
            <a:ext cx="4613547" cy="3396996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34" name="Picture Placeholder 5">
            <a:extLst>
              <a:ext uri="{FF2B5EF4-FFF2-40B4-BE49-F238E27FC236}">
                <a16:creationId xmlns:a16="http://schemas.microsoft.com/office/drawing/2014/main" id="{79E62157-5D84-47E4-9718-5408E1C7E7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613548" cy="3396994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51E6FEF-934C-427E-A65F-F501B04FC71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05918" y="2353586"/>
            <a:ext cx="6457717" cy="3767496"/>
          </a:xfrm>
        </p:spPr>
        <p:txBody>
          <a:bodyPr rtlCol="0" anchor="t">
            <a:normAutofit/>
          </a:bodyPr>
          <a:lstStyle>
            <a:lvl1pPr>
              <a:defRPr sz="1600" b="0" baseline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A12CF76-B207-465C-A494-3C57818AC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>
            <a:lvl1pPr>
              <a:defRPr>
                <a:effectLst>
                  <a:outerShdw blurRad="50800" dist="38100" dir="240000" algn="ctr" rotWithShape="0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9F682261-0FB4-4600-86B5-DDF27881F7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05303" y="6309360"/>
            <a:ext cx="3411973" cy="457200"/>
          </a:xfrm>
        </p:spPr>
        <p:txBody>
          <a:bodyPr rtlCol="0"/>
          <a:lstStyle>
            <a:lvl1pPr>
              <a:defRPr>
                <a:effectLst/>
              </a:defRPr>
            </a:lvl1pPr>
          </a:lstStyle>
          <a:p>
            <a:pPr rtl="0"/>
            <a:r>
              <a:rPr lang="en-GB">
                <a:solidFill>
                  <a:schemeClr val="tx2"/>
                </a:solidFill>
              </a:rPr>
              <a:t>2/1/20XX</a:t>
            </a:r>
            <a:endParaRPr lang="en-GB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632EB37A-06D5-4BC7-BC11-75B1719B0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522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E77A60-3019-43AE-AA38-E130C04CFD8D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DBF0FB-88D2-4271-BFAF-D129CF8C2F68}"/>
              </a:ext>
            </a:extLst>
          </p:cNvPr>
          <p:cNvSpPr/>
          <p:nvPr userDrawn="1"/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2B807B-6DFA-471C-B675-016416207F0E}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555D4C0-9882-489D-AD77-A9F38B3784A6}"/>
              </a:ext>
            </a:extLst>
          </p:cNvPr>
          <p:cNvSpPr/>
          <p:nvPr userDrawn="1"/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63F61843-5C9C-49E0-8A90-64085BC79F7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73503" y="1709530"/>
            <a:ext cx="3754671" cy="2528515"/>
          </a:xfrm>
        </p:spPr>
        <p:txBody>
          <a:bodyPr rtlCol="0" anchor="b"/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 sz="3600" b="1" cap="none">
                <a:solidFill>
                  <a:schemeClr val="tx2"/>
                </a:solidFill>
              </a:rPr>
              <a:t>Click to add title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15C8BDC7-F09C-40A3-B14E-9A49781EE6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76914" y="4238046"/>
            <a:ext cx="3806919" cy="1741404"/>
          </a:xfrm>
        </p:spPr>
        <p:txBody>
          <a:bodyPr rtlCol="0" anchor="t">
            <a:normAutofit/>
          </a:bodyPr>
          <a:lstStyle>
            <a:lvl1pPr>
              <a:defRPr sz="1600" b="0"/>
            </a:lvl1pPr>
          </a:lstStyle>
          <a:p>
            <a:pPr rtl="0"/>
            <a:r>
              <a:rPr lang="en-GB" sz="2000">
                <a:solidFill>
                  <a:schemeClr val="tx2"/>
                </a:solidFill>
              </a:rPr>
              <a:t>Click to add subtitle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7A5DB4-1ED7-4630-89AF-F1802E44EF89}"/>
              </a:ext>
            </a:extLst>
          </p:cNvPr>
          <p:cNvSpPr/>
          <p:nvPr userDrawn="1"/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5D4012-4107-490F-A369-EA7063242A98}"/>
              </a:ext>
            </a:extLst>
          </p:cNvPr>
          <p:cNvSpPr/>
          <p:nvPr userDrawn="1"/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5C79E2-9EA5-4713-B4AF-0E4572CFFA2F}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4C09E2-06F0-4230-8DAD-A0DBF01F8603}"/>
              </a:ext>
            </a:extLst>
          </p:cNvPr>
          <p:cNvSpPr/>
          <p:nvPr userDrawn="1"/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0" name="Picture Placeholder 38">
            <a:extLst>
              <a:ext uri="{FF2B5EF4-FFF2-40B4-BE49-F238E27FC236}">
                <a16:creationId xmlns:a16="http://schemas.microsoft.com/office/drawing/2014/main" id="{AB2070F4-085F-4F8D-A1E8-A58E5F8F068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095509"/>
            <a:ext cx="7519932" cy="5016892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64049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EBA854-A26D-41C5-9D40-DF6B49ACB136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5BFA7-EB65-4E20-A693-324FEF74D3A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9E9218-0397-4231-81F4-03972AB6A3DD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81905177-1789-44BB-950A-7018653E64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4B8C-C655-4441-A7FF-616EF634E6E1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9301A4-3CA9-4D0E-944E-1BE5921FA0B3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A9C29C55-D1EC-4DD4-BA5B-11E4AB157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C31C8C6B-3212-41F0-A8A1-4A6A700AFB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67357410-255F-470C-AD92-44B15997A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35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DF88512-9E62-4695-B350-39488566A1F7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CD596D-95F4-4C5C-A0E7-86D747FE70B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553E9F-DCBF-4BEE-A261-5AA97361A0E0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9B0EB0-AEBA-44ED-BC77-4188C74861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8DD10-67BC-4E87-A788-A45C6093F5F8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769F5-486B-4B48-A543-2C70359DF66E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47BB165-F380-48C4-B95B-C09C91893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49ADD171-0134-4347-A2D8-0B9D7634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0805E9B-6657-4167-BD79-CAC59C0D8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56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8A107B-E23F-4793-95B4-335240DB9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51118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7568F3C-8CA8-489A-9870-E2C458355C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4615126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4615126 w 12192000"/>
              <a:gd name="connsiteY3" fmla="*/ 6858000 h 6858000"/>
              <a:gd name="connsiteX4" fmla="*/ 0 w 12192000"/>
              <a:gd name="connsiteY4" fmla="*/ 0 h 6858000"/>
              <a:gd name="connsiteX5" fmla="*/ 4551118 w 12192000"/>
              <a:gd name="connsiteY5" fmla="*/ 0 h 6858000"/>
              <a:gd name="connsiteX6" fmla="*/ 4551118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4615126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4615126" y="6858000"/>
                </a:lnTo>
                <a:close/>
                <a:moveTo>
                  <a:pt x="0" y="0"/>
                </a:moveTo>
                <a:lnTo>
                  <a:pt x="4551118" y="0"/>
                </a:lnTo>
                <a:lnTo>
                  <a:pt x="4551118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C14E8-F37D-4BEA-9D62-5E707EDF0D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25" y="1095508"/>
            <a:ext cx="4606535" cy="3936931"/>
          </a:xfrm>
          <a:solidFill>
            <a:schemeClr val="tx2"/>
          </a:solidFill>
        </p:spPr>
        <p:txBody>
          <a:bodyPr rIns="365760" rtlCol="0" anchor="b"/>
          <a:lstStyle>
            <a:lvl1pPr marL="365760">
              <a:lnSpc>
                <a:spcPct val="100000"/>
              </a:lnSpc>
              <a:spcBef>
                <a:spcPts val="1000"/>
              </a:spcBef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784D33-9C88-49E6-8F90-05148C5496F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1726" y="5032439"/>
            <a:ext cx="4606535" cy="1079962"/>
          </a:xfrm>
          <a:solidFill>
            <a:schemeClr val="tx2"/>
          </a:solidFill>
        </p:spPr>
        <p:txBody>
          <a:bodyPr rtlCol="0" anchor="ctr"/>
          <a:lstStyle>
            <a:lvl1pPr marL="365760">
              <a:spcBef>
                <a:spcPts val="1000"/>
              </a:spcBef>
              <a:defRPr sz="1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5CD820E0-0083-439B-A9DE-C3DEA1DEA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D8A8D931-E01B-43C0-806F-2413BF5938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0F3F4E6D-F4D2-430F-A2C3-3C037D778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9315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9F91A3C-7ABB-4E5E-B04F-29DB072AE13C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EB9AABE-3FBC-4E64-8672-D073D4A3F41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FF13AE-FEBF-40A1-A799-6EB275CBBCB5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EACBDB11-07EC-4982-BBFA-8EECF50C7B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B21770-EBB9-4C73-BE13-26901F3CC9F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2AFA4-5141-4F0F-B9F6-0BE3ADBED218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41DE758B-03CF-48F8-BCBE-AD97B7042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1640606E-041A-4385-96D7-3C6E775E3F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35844B60-1EF6-4A90-9030-B5043BCD0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5997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30FB3D5A-25E2-453F-A78E-0A20BDCE80A2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796342-0E80-4F8E-9563-9F5EDFC0DDF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9B2F5D-C3BA-453E-8F4D-97074F48C7AE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52D50E3-A27A-4AF6-928B-286E7BDB4B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74FDF0-F4BE-433D-86EE-9E1832D4388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DFCD07-1301-45ED-B326-449ECFADE70D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D5DA270-E83F-4CC8-9DA6-27CA3AEC0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7804587-2E59-4D83-B86E-83ADAE4FDC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339F117-3072-4F0C-8D1D-E5DC918CE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93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2A19A957-1FB5-43F8-B325-BBD9FEF23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A5410A-92A6-4C0B-9D89-186B7DD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8F3F22-19C9-4C61-8202-3220217D29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A26073-23A2-4B91-A128-79AA1BE93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4D5DFA-0CEA-43F0-98EE-6C9F741F7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94B471-6707-4251-8230-A51AED0767C9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4" y="1834005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D986D97-E6F1-49E8-977A-C802B4E41B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4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62163C0-B07F-43E4-B17C-2E6A96553B9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095999" y="1834004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098FA6D-3C80-4FE1-B248-1CA2B6862F6D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095999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52712D-F957-4B22-8B50-BE10410FF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Footer Placeholder 29">
            <a:extLst>
              <a:ext uri="{FF2B5EF4-FFF2-40B4-BE49-F238E27FC236}">
                <a16:creationId xmlns:a16="http://schemas.microsoft.com/office/drawing/2014/main" id="{26FD74F8-42BB-4CB4-ABF1-5F149743B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Date Placeholder 28">
            <a:extLst>
              <a:ext uri="{FF2B5EF4-FFF2-40B4-BE49-F238E27FC236}">
                <a16:creationId xmlns:a16="http://schemas.microsoft.com/office/drawing/2014/main" id="{5B031752-6400-4BFB-979F-E2EE795E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2" name="Slide Number Placeholder 30">
            <a:extLst>
              <a:ext uri="{FF2B5EF4-FFF2-40B4-BE49-F238E27FC236}">
                <a16:creationId xmlns:a16="http://schemas.microsoft.com/office/drawing/2014/main" id="{6A5CAEAF-7DEC-4B20-8B1E-301A9D0E6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B696A3-EA34-4924-9037-E330B1CB8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03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725A2F16-8CE0-4F2E-933C-EFDFB1E19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C70705-E2EE-4992-AE78-FDBE1285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1C428A7-7771-4474-8BB4-8A6F0FEF87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8730F6-0DF6-48BC-86CC-00BE18350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D31104-1E19-4E17-A3FE-2B2C55134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2CEB59E-1776-4FF1-BF4D-A33B618FD59F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5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6B55E76-BA79-44AC-B206-DA13D60FDA2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5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0518C4D-71E5-4211-A191-A8ED7185DED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4336486" y="1828356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7EF9B63-4443-4EE5-A88B-2F1FA4CC4043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336486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54FF8D9-50D3-4515-B896-B127F664C1E1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024037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95B62E8-2D9A-443A-8560-D347C4703894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8024037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DA7A17E-1562-4B10-9BC8-AB6B45E6B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37258C-9B58-4DC0-BC98-826A38D4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Footer Placeholder 29">
            <a:extLst>
              <a:ext uri="{FF2B5EF4-FFF2-40B4-BE49-F238E27FC236}">
                <a16:creationId xmlns:a16="http://schemas.microsoft.com/office/drawing/2014/main" id="{2F8E2987-7F65-44D5-B3AD-776ECF8D8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Date Placeholder 28">
            <a:extLst>
              <a:ext uri="{FF2B5EF4-FFF2-40B4-BE49-F238E27FC236}">
                <a16:creationId xmlns:a16="http://schemas.microsoft.com/office/drawing/2014/main" id="{08BD4E48-A35B-4475-BC85-E58DA2920F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1" name="Slide Number Placeholder 30">
            <a:extLst>
              <a:ext uri="{FF2B5EF4-FFF2-40B4-BE49-F238E27FC236}">
                <a16:creationId xmlns:a16="http://schemas.microsoft.com/office/drawing/2014/main" id="{FBDAEBAB-F3AA-4DB3-96B7-6387085C1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755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53C66564-535A-4715-9B27-B8AB14F77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821E99-F411-4BAB-8211-C344272A2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29B7F2A-CF10-474B-91F1-7C50A7DAF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76668" y="537381"/>
            <a:ext cx="6172412" cy="103192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F0D6D9-A64A-415F-BA44-494062CA6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77B49C-9749-4042-A729-C27F58365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49324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B79F49-5021-4A8F-A90A-5E08F7FB5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46655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Picture Placeholder 19">
            <a:extLst>
              <a:ext uri="{FF2B5EF4-FFF2-40B4-BE49-F238E27FC236}">
                <a16:creationId xmlns:a16="http://schemas.microsoft.com/office/drawing/2014/main" id="{B6E270BA-010E-406C-8FBF-0ED0DA28D0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3"/>
            <a:ext cx="4613544" cy="2249321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6E15371C-3F24-44D7-97EB-74C12D53CBB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1" y="2311339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39E0BDE-5895-4B94-90AC-7045292B0B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-1" y="4613572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8823570-AC4F-4679-98CA-DC7F7B2CC10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76671" y="1735745"/>
            <a:ext cx="6172412" cy="3767496"/>
          </a:xfrm>
        </p:spPr>
        <p:txBody>
          <a:bodyPr rtlCol="0" anchor="t">
            <a:normAutofit/>
          </a:bodyPr>
          <a:lstStyle>
            <a:lvl1pPr>
              <a:buFont typeface="Arial" panose="020B0604020202020204" pitchFamily="34" charset="0"/>
              <a:buNone/>
              <a:defRPr sz="1600" b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BB6B62FA-FEDE-42B0-8B7B-24AE138EB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27151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E8578BE-8DB2-4FE6-B45A-2B3415CEE1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6668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6AF7C96F-C1E5-45F5-B070-2D025E7BD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457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3DC2F0A-1748-49AE-AF72-D6BBB4F8F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DF7B1-E0C5-4E09-BB5C-F11EA14D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66789"/>
            <a:ext cx="6833381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C678EC-E47C-4AC2-A75A-7022CECD00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8B745891-A8DA-4640-BB3F-1693FC5AC4A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58023" y="4941"/>
            <a:ext cx="5333977" cy="3392053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4" name="Picture Placeholder 21">
            <a:extLst>
              <a:ext uri="{FF2B5EF4-FFF2-40B4-BE49-F238E27FC236}">
                <a16:creationId xmlns:a16="http://schemas.microsoft.com/office/drawing/2014/main" id="{BC2DF568-4EA5-4F79-980F-47FC90AEA12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67712" y="3461002"/>
            <a:ext cx="5728215" cy="3396997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74E69A-5ABD-42DF-A2B0-997A62625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063" y="920164"/>
            <a:ext cx="1070775" cy="24661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2B6D0A-4A1F-4B59-B429-AD3FABC74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66529-F6B7-4C1C-8291-8139628D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48456"/>
            <a:ext cx="6833382" cy="7170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2245B9-34B5-4F89-8EA6-C018B9D4F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8023" y="3442673"/>
            <a:ext cx="5333977" cy="34153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0814BE-76E8-43EC-9616-A1F02F053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1219200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8AAA0A6-9D4B-4AA2-82F0-77E5ECF4B64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86762" y="3928342"/>
            <a:ext cx="4162319" cy="22850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24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17" name="Footer Placeholder 12">
            <a:extLst>
              <a:ext uri="{FF2B5EF4-FFF2-40B4-BE49-F238E27FC236}">
                <a16:creationId xmlns:a16="http://schemas.microsoft.com/office/drawing/2014/main" id="{8E3FFD99-95F0-47A4-8642-FB9FECEC4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727536-E532-4015-A178-0ABB6B09C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11">
            <a:extLst>
              <a:ext uri="{FF2B5EF4-FFF2-40B4-BE49-F238E27FC236}">
                <a16:creationId xmlns:a16="http://schemas.microsoft.com/office/drawing/2014/main" id="{22977876-C29D-4D32-9948-303465AEC3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77730" y="6309360"/>
            <a:ext cx="2736329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15">
            <a:extLst>
              <a:ext uri="{FF2B5EF4-FFF2-40B4-BE49-F238E27FC236}">
                <a16:creationId xmlns:a16="http://schemas.microsoft.com/office/drawing/2014/main" id="{6A7BC11E-2EF0-4989-9A7E-7AB377DB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767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76671" y="6309360"/>
            <a:ext cx="454961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2918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29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</p:sldLayoutIdLst>
  <p:hf hdr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14B6A3-5F3E-4909-8ED5-87FE824922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8775" y="1057275"/>
            <a:ext cx="5122545" cy="2173288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 rtl="0"/>
            <a:r>
              <a:rPr lang="en-GB" dirty="0"/>
              <a:t>Business plan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B0552E2-3F84-4A73-A16B-C54043C663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6643" y="3751119"/>
            <a:ext cx="4985065" cy="2409536"/>
          </a:xfrm>
        </p:spPr>
        <p:txBody>
          <a:bodyPr vert="horz" lIns="109728" tIns="109728" rIns="109728" bIns="91440" rtlCol="0" anchor="t">
            <a:normAutofit fontScale="32500" lnSpcReduction="20000"/>
          </a:bodyPr>
          <a:lstStyle/>
          <a:p>
            <a:pPr rtl="0"/>
            <a:r>
              <a:rPr lang="en-GB" dirty="0"/>
              <a:t>Mohammed Miah</a:t>
            </a:r>
          </a:p>
          <a:p>
            <a:r>
              <a:rPr lang="en-GB" dirty="0"/>
              <a:t>Student id: 2409771</a:t>
            </a:r>
          </a:p>
          <a:p>
            <a:r>
              <a:rPr lang="en-GB" dirty="0"/>
              <a:t>Programme of study: certificate in higher education</a:t>
            </a:r>
          </a:p>
          <a:p>
            <a:r>
              <a:rPr lang="en-GB" dirty="0"/>
              <a:t>Business skills for the workplace</a:t>
            </a:r>
          </a:p>
          <a:p>
            <a:r>
              <a:rPr lang="en-GB" dirty="0"/>
              <a:t>Assignment title:  Individual written business plan</a:t>
            </a:r>
          </a:p>
          <a:p>
            <a:r>
              <a:rPr lang="en-GB" dirty="0"/>
              <a:t>lecture name: Trinh Nguyen </a:t>
            </a:r>
            <a:r>
              <a:rPr lang="en-GB" dirty="0" err="1"/>
              <a:t>Thi</a:t>
            </a:r>
            <a:r>
              <a:rPr lang="en-GB" dirty="0"/>
              <a:t> Ngoc</a:t>
            </a:r>
          </a:p>
          <a:p>
            <a:r>
              <a:rPr lang="en-GB" dirty="0"/>
              <a:t>Module code: LCLM4006</a:t>
            </a:r>
          </a:p>
          <a:p>
            <a:r>
              <a:rPr lang="en-GB" dirty="0"/>
              <a:t>Module name: Enterprise &amp; Entrepreneurship</a:t>
            </a:r>
          </a:p>
        </p:txBody>
      </p:sp>
      <p:pic>
        <p:nvPicPr>
          <p:cNvPr id="41" name="Picture Placeholder 40" descr="A large room with glass walls&#10;">
            <a:extLst>
              <a:ext uri="{FF2B5EF4-FFF2-40B4-BE49-F238E27FC236}">
                <a16:creationId xmlns:a16="http://schemas.microsoft.com/office/drawing/2014/main" id="{9FB4A3D7-302B-4FAB-B9BD-5F75A796AC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59936" y="-2"/>
            <a:ext cx="5332064" cy="6858002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29686-87BE-4E75-8373-8D06DD441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33138F-06C1-46B9-8F23-C4B5783F6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1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1549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DE6B89-9484-4E50-8387-C55E031D8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178" y="1475399"/>
            <a:ext cx="6623040" cy="791861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/>
              <a:t>Agenda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EB58E2-A9A0-481A-8B5B-381B836CE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179" y="2502047"/>
            <a:ext cx="6623039" cy="3030599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dirty="0"/>
              <a:t>Overview of business idea</a:t>
            </a:r>
          </a:p>
          <a:p>
            <a:pPr rtl="0"/>
            <a:r>
              <a:rPr lang="en-GB" dirty="0"/>
              <a:t>Legal format and business structure</a:t>
            </a:r>
          </a:p>
          <a:p>
            <a:pPr rtl="0"/>
            <a:r>
              <a:rPr lang="en-GB" dirty="0"/>
              <a:t>Marketing strategies</a:t>
            </a:r>
          </a:p>
          <a:p>
            <a:pPr rtl="0"/>
            <a:r>
              <a:rPr lang="en-GB" dirty="0"/>
              <a:t>PESTEL analysis</a:t>
            </a:r>
          </a:p>
          <a:p>
            <a:pPr rtl="0"/>
            <a:r>
              <a:rPr lang="en-GB" dirty="0"/>
              <a:t>Funding and first month expenses</a:t>
            </a:r>
          </a:p>
          <a:p>
            <a:pPr rtl="0"/>
            <a:r>
              <a:rPr lang="en-GB" dirty="0"/>
              <a:t>Reference list</a:t>
            </a:r>
          </a:p>
        </p:txBody>
      </p:sp>
      <p:pic>
        <p:nvPicPr>
          <p:cNvPr id="29" name="Picture Placeholder 28" descr="Dashboard Digital Finance">
            <a:extLst>
              <a:ext uri="{FF2B5EF4-FFF2-40B4-BE49-F238E27FC236}">
                <a16:creationId xmlns:a16="http://schemas.microsoft.com/office/drawing/2014/main" id="{5924239E-C490-438F-B9C9-111D931D084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94348" y="1085431"/>
            <a:ext cx="3997652" cy="5037857"/>
          </a:xfrm>
        </p:spPr>
      </p:pic>
      <p:sp>
        <p:nvSpPr>
          <p:cNvPr id="21" name="Date Placeholder 20">
            <a:extLst>
              <a:ext uri="{FF2B5EF4-FFF2-40B4-BE49-F238E27FC236}">
                <a16:creationId xmlns:a16="http://schemas.microsoft.com/office/drawing/2014/main" id="{9DE3C7A9-21F2-4569-A617-6303685EAA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29B547D4-09F9-49AB-B5C7-2EDDB233C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299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DB7E63-0AD5-451A-9802-48AB1D44E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5915" y="673308"/>
            <a:ext cx="6457717" cy="1580890"/>
          </a:xfrm>
        </p:spPr>
        <p:txBody>
          <a:bodyPr rtlCol="0">
            <a:normAutofit fontScale="90000"/>
          </a:bodyPr>
          <a:lstStyle/>
          <a:p>
            <a:r>
              <a:rPr lang="en-GB" dirty="0"/>
              <a:t>Overview of business idea</a:t>
            </a:r>
          </a:p>
        </p:txBody>
      </p:sp>
      <p:pic>
        <p:nvPicPr>
          <p:cNvPr id="16" name="Picture Placeholder 15" descr="Graph, tables and charts">
            <a:extLst>
              <a:ext uri="{FF2B5EF4-FFF2-40B4-BE49-F238E27FC236}">
                <a16:creationId xmlns:a16="http://schemas.microsoft.com/office/drawing/2014/main" id="{E1DA0A58-7C3B-4F53-80D8-6355E31465F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461004"/>
            <a:ext cx="4613547" cy="3396996"/>
          </a:xfrm>
        </p:spPr>
      </p:pic>
      <p:pic>
        <p:nvPicPr>
          <p:cNvPr id="26" name="Picture Placeholder 25" descr="People around a desk working ">
            <a:extLst>
              <a:ext uri="{FF2B5EF4-FFF2-40B4-BE49-F238E27FC236}">
                <a16:creationId xmlns:a16="http://schemas.microsoft.com/office/drawing/2014/main" id="{FBFF4B36-5D7D-42A6-A89B-A0A83CB0C2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4613548" cy="3396994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9D770A-D8B9-4D5E-BB61-CD763E29D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5918" y="2353586"/>
            <a:ext cx="6457717" cy="3767496"/>
          </a:xfrm>
        </p:spPr>
        <p:txBody>
          <a:bodyPr rtlCol="0">
            <a:norm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 takeaway food selling traditional Indian cuisine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Birmingham ​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My targeted customers are working-class people who are living with their family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Age ranges from 18 to 45 because most of them have a busy schedule and life.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funding for this business requires the sum of £15,000 GBP. </a:t>
            </a:r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A0C89215-7880-40F7-A389-2C9A09EE3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FE66FD-2026-4582-A911-F6DABAE051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05303" y="6309360"/>
            <a:ext cx="3411973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1CFAACA4-65B8-42F6-BCD5-C3D1E8D95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3A8C19-2767-2960-4DB9-851B73D34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format and business structure </a:t>
            </a:r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E107307E-4BD3-DD46-127E-CB5A05AF6111}"/>
              </a:ext>
            </a:extLst>
          </p:cNvPr>
          <p:cNvSpPr txBox="1">
            <a:spLocks/>
          </p:cNvSpPr>
          <p:nvPr/>
        </p:nvSpPr>
        <p:spPr>
          <a:xfrm>
            <a:off x="1649926" y="2353586"/>
            <a:ext cx="10013709" cy="3767496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03140307-1799-56A9-4961-FF387A4DE965}"/>
              </a:ext>
            </a:extLst>
          </p:cNvPr>
          <p:cNvSpPr txBox="1">
            <a:spLocks/>
          </p:cNvSpPr>
          <p:nvPr/>
        </p:nvSpPr>
        <p:spPr>
          <a:xfrm>
            <a:off x="1283368" y="2353586"/>
            <a:ext cx="10380267" cy="3767496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Sole trader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Require three members of staff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 head chef - who take responsibility for cooking and looking after the kitchen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other two employees will be helping the main chef and preparing the food and dealing with the customers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652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235702-D252-448C-B19A-B3316C4F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Marketing strategy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D188D3-E97C-4E64-AEC5-BA2CE083B7F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8934" y="1834005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Target events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8FE1B0-9E5F-4C60-B1BF-E3D551EDC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5" y="2422380"/>
            <a:ext cx="2463234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Birthday parties</a:t>
            </a:r>
          </a:p>
          <a:p>
            <a:pPr rtl="0"/>
            <a:r>
              <a:rPr lang="en-GB" dirty="0"/>
              <a:t>Weddings and any other events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34818E9-4459-4052-A157-BAEE61330BF3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3914273" y="1855252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Social media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483D8-EA65-4964-99D7-AF7C1B80C93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3609474" y="2422380"/>
            <a:ext cx="7214261" cy="3029446"/>
          </a:xfrm>
        </p:spPr>
        <p:txBody>
          <a:bodyPr rtlCol="0">
            <a:noAutofit/>
          </a:bodyPr>
          <a:lstStyle/>
          <a:p>
            <a:r>
              <a:rPr lang="en-GB" dirty="0"/>
              <a:t>Facebook will help me build a local community and run promotions and loyalty programs. </a:t>
            </a:r>
          </a:p>
          <a:p>
            <a:r>
              <a:rPr lang="en-GB" dirty="0"/>
              <a:t>Through YouTube, I can provide in-depth content about my business, including how the products are made. </a:t>
            </a:r>
          </a:p>
          <a:p>
            <a:r>
              <a:rPr lang="en-GB" dirty="0"/>
              <a:t>I also plan to use TikTok to promote my business as I found that people want to see the product in action to better understand what it is and what it looks like. 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4BB4EE3B-13B9-414C-9B6C-C111B789E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C52191A-A01A-4BD8-A7AB-CB4BB654D2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33E7CD9-5271-46B0-BE9D-C03F6CFC6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9762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BD8094A-07D2-9760-92BC-42EEEDF7F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996CADA-D7DC-36D4-EF2D-D4D0D357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/>
          <a:lstStyle/>
          <a:p>
            <a:pPr rtl="0"/>
            <a:r>
              <a:rPr lang="en-GB" dirty="0" err="1">
                <a:solidFill>
                  <a:schemeClr val="bg1"/>
                </a:solidFill>
              </a:rPr>
              <a:t>legallllllllll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6CAB57-85CB-0E9C-52A9-60176CD02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6</a:t>
            </a:fld>
            <a:endParaRPr lang="en-GB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96AA4BF4-3993-D5CC-0381-6710E7C481F7}"/>
              </a:ext>
            </a:extLst>
          </p:cNvPr>
          <p:cNvSpPr txBox="1">
            <a:spLocks/>
          </p:cNvSpPr>
          <p:nvPr/>
        </p:nvSpPr>
        <p:spPr>
          <a:xfrm>
            <a:off x="1310782" y="2541864"/>
            <a:ext cx="10013712" cy="3767496"/>
          </a:xfrm>
          <a:prstGeom prst="rect">
            <a:avLst/>
          </a:prstGeom>
        </p:spPr>
        <p:txBody>
          <a:bodyPr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Political: Government stability and trade regulations.</a:t>
            </a:r>
          </a:p>
          <a:p>
            <a:r>
              <a:rPr lang="en-GB" dirty="0"/>
              <a:t>Economic: Interest rates, access to government-funded loans, and political stability.</a:t>
            </a:r>
          </a:p>
          <a:p>
            <a:r>
              <a:rPr lang="en-GB" dirty="0"/>
              <a:t>Social: Demographics, lifestyle, and income stability.</a:t>
            </a:r>
          </a:p>
          <a:p>
            <a:r>
              <a:rPr lang="en-GB" dirty="0"/>
              <a:t>Technological: Rapid technological advancements and government investment in innovation.</a:t>
            </a:r>
          </a:p>
          <a:p>
            <a:r>
              <a:rPr lang="en-GB" dirty="0"/>
              <a:t>Environmental: Efficient waste disposal and use of recyclable materials.</a:t>
            </a:r>
          </a:p>
          <a:p>
            <a:r>
              <a:rPr lang="en-GB" dirty="0"/>
              <a:t>Legal: Employment and competition laws, and compliance with local and international laws (e.g., import/export). It is crucial to apply the correct laws when returning taxes to the government.</a:t>
            </a:r>
          </a:p>
        </p:txBody>
      </p:sp>
    </p:spTree>
    <p:extLst>
      <p:ext uri="{BB962C8B-B14F-4D97-AF65-F5344CB8AC3E}">
        <p14:creationId xmlns:p14="http://schemas.microsoft.com/office/powerpoint/2010/main" val="1975916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D223FEE-6A40-1816-A5AE-E62F43FE48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Funding and expenses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B4B90850-F919-E0A3-A0BB-61657CE49B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1400" dirty="0"/>
              <a:t>I plan to raise the initial capital for my business from family and friends the amount of  £5,000 and my personal saving £10,000. The main reason for this is that commercial banks typically charge high interest rates and have strict lending criteria, including the requirement for a guarantor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0D1D2-0256-5F1F-224E-84E690BFF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76CCD6-6B95-19AE-FD20-76453F04B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7</a:t>
            </a:fld>
            <a:endParaRPr lang="en-GB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6FB1FE3-83FE-E78E-7556-3F05F8560B3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8A3A6C-5F1A-4519-4E9A-FC831BFEA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9935" y="-2"/>
            <a:ext cx="5332063" cy="6712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127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64081DB-1923-4878-AB15-AD54F35A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32" name="Picture Placeholder 31" descr="Two people working on a laptop and tablet with graphs and tables ">
            <a:extLst>
              <a:ext uri="{FF2B5EF4-FFF2-40B4-BE49-F238E27FC236}">
                <a16:creationId xmlns:a16="http://schemas.microsoft.com/office/drawing/2014/main" id="{C4A8B214-180D-446B-9616-62B7371F3DD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58023" y="4941"/>
            <a:ext cx="5333977" cy="3392053"/>
          </a:xfrm>
        </p:spPr>
      </p:pic>
      <p:pic>
        <p:nvPicPr>
          <p:cNvPr id="30" name="Picture Placeholder 29" descr="Office Stairs, hanging lights">
            <a:extLst>
              <a:ext uri="{FF2B5EF4-FFF2-40B4-BE49-F238E27FC236}">
                <a16:creationId xmlns:a16="http://schemas.microsoft.com/office/drawing/2014/main" id="{C1CA27C7-F47D-4606-AAE8-32BD4D0698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7712" y="3461002"/>
            <a:ext cx="5728215" cy="3396997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55816F-F516-477A-8EF2-D8CA20267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762" y="3928342"/>
            <a:ext cx="4162319" cy="2285000"/>
          </a:xfrm>
        </p:spPr>
        <p:txBody>
          <a:bodyPr rtlCol="0">
            <a:normAutofit/>
          </a:bodyPr>
          <a:lstStyle/>
          <a:p>
            <a:r>
              <a:rPr lang="en-GB" dirty="0"/>
              <a:t>Mohammed Miah</a:t>
            </a:r>
          </a:p>
          <a:p>
            <a:pPr rtl="0"/>
            <a:endParaRPr lang="en-GB" dirty="0"/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6F05ADB0-C4C0-4EB9-ACD6-D5D69C07C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203993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36.tgt.Office_50301644_TF56000440_Win32_OJ112196103" id="{580BD9EC-6C19-4542-8B14-DA369C5CDA21}" vid="{FD53FB74-34FC-41BD-841A-01F3915863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BF9B764-6365-43A2-B92A-B9C4DD6E9B2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00F1594-3EA9-4B35-B72A-00D8B89F01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F8CEDD-DC61-403E-AD0F-EF7523F627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{1B89386C-68DC-4819-BEE0-EB8E17A14168}tf56000440_win32</Template>
  <TotalTime>70</TotalTime>
  <Words>425</Words>
  <Application>Microsoft Office PowerPoint</Application>
  <PresentationFormat>Widescreen</PresentationFormat>
  <Paragraphs>69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Meiryo</vt:lpstr>
      <vt:lpstr>Arial</vt:lpstr>
      <vt:lpstr>Calibri</vt:lpstr>
      <vt:lpstr>Corbel</vt:lpstr>
      <vt:lpstr>Wingdings</vt:lpstr>
      <vt:lpstr>ShojiVTI</vt:lpstr>
      <vt:lpstr>Business plan</vt:lpstr>
      <vt:lpstr>Agenda</vt:lpstr>
      <vt:lpstr>Overview of business idea</vt:lpstr>
      <vt:lpstr>Legal format and business structure </vt:lpstr>
      <vt:lpstr>Marketing strategy</vt:lpstr>
      <vt:lpstr>PESTEL Analysis</vt:lpstr>
      <vt:lpstr>Funding and expenses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Miah (2409771)</dc:creator>
  <cp:lastModifiedBy>Mohammed Miah (2409771)</cp:lastModifiedBy>
  <cp:revision>2</cp:revision>
  <dcterms:created xsi:type="dcterms:W3CDTF">2025-10-29T15:17:43Z</dcterms:created>
  <dcterms:modified xsi:type="dcterms:W3CDTF">2025-11-12T13:51:38Z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