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715" autoAdjust="0"/>
  </p:normalViewPr>
  <p:slideViewPr>
    <p:cSldViewPr snapToGrid="0">
      <p:cViewPr varScale="1">
        <p:scale>
          <a:sx n="80" d="100"/>
          <a:sy n="80" d="100"/>
        </p:scale>
        <p:origin x="34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DA3896-FE26-4F91-9771-A52DD8EB2379}"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311CA808-B1EB-4473-B9DC-37AB5C2A97BB}">
      <dgm:prSet phldrT="[Text]"/>
      <dgm:spPr/>
      <dgm:t>
        <a:bodyPr/>
        <a:lstStyle/>
        <a:p>
          <a:r>
            <a:rPr lang="en-GB" dirty="0"/>
            <a:t>Academic Skills</a:t>
          </a:r>
        </a:p>
      </dgm:t>
    </dgm:pt>
    <dgm:pt modelId="{05180904-57B0-4492-A0D1-640F40E08F39}" type="parTrans" cxnId="{0408CC48-D69E-4121-98FD-AA50B491482D}">
      <dgm:prSet/>
      <dgm:spPr/>
      <dgm:t>
        <a:bodyPr/>
        <a:lstStyle/>
        <a:p>
          <a:endParaRPr lang="en-GB"/>
        </a:p>
      </dgm:t>
    </dgm:pt>
    <dgm:pt modelId="{85122D7A-B20C-487A-A704-8BC61C4F74DA}" type="sibTrans" cxnId="{0408CC48-D69E-4121-98FD-AA50B491482D}">
      <dgm:prSet/>
      <dgm:spPr/>
      <dgm:t>
        <a:bodyPr/>
        <a:lstStyle/>
        <a:p>
          <a:endParaRPr lang="en-GB"/>
        </a:p>
      </dgm:t>
    </dgm:pt>
    <dgm:pt modelId="{826A4F74-831B-477B-945C-8A776DD14A19}">
      <dgm:prSet phldrT="[Text]"/>
      <dgm:spPr/>
      <dgm:t>
        <a:bodyPr/>
        <a:lstStyle/>
        <a:p>
          <a:r>
            <a:rPr lang="en-GB" dirty="0"/>
            <a:t>Time management</a:t>
          </a:r>
        </a:p>
      </dgm:t>
    </dgm:pt>
    <dgm:pt modelId="{156D6665-E284-4107-925B-F1B7E1B09B82}" type="parTrans" cxnId="{F8049893-E690-4EC9-8AD4-EDAF1F3F6039}">
      <dgm:prSet/>
      <dgm:spPr/>
      <dgm:t>
        <a:bodyPr/>
        <a:lstStyle/>
        <a:p>
          <a:endParaRPr lang="en-GB"/>
        </a:p>
      </dgm:t>
    </dgm:pt>
    <dgm:pt modelId="{6EE191D8-C2C2-4A6B-951D-7E6717DEB1ED}" type="sibTrans" cxnId="{F8049893-E690-4EC9-8AD4-EDAF1F3F6039}">
      <dgm:prSet/>
      <dgm:spPr/>
      <dgm:t>
        <a:bodyPr/>
        <a:lstStyle/>
        <a:p>
          <a:endParaRPr lang="en-GB"/>
        </a:p>
      </dgm:t>
    </dgm:pt>
    <dgm:pt modelId="{B6B6CC68-127D-45CC-AC06-58E79814A077}">
      <dgm:prSet phldrT="[Text]"/>
      <dgm:spPr/>
      <dgm:t>
        <a:bodyPr/>
        <a:lstStyle/>
        <a:p>
          <a:r>
            <a:rPr lang="en-GB" dirty="0"/>
            <a:t>Effective Reading and Note Taking</a:t>
          </a:r>
        </a:p>
      </dgm:t>
    </dgm:pt>
    <dgm:pt modelId="{CA0CD58D-7B00-433A-A65A-5E72AEE5F892}" type="parTrans" cxnId="{CD4AFB68-C3B1-4E03-B035-D7C9BFF00053}">
      <dgm:prSet/>
      <dgm:spPr/>
      <dgm:t>
        <a:bodyPr/>
        <a:lstStyle/>
        <a:p>
          <a:endParaRPr lang="en-GB"/>
        </a:p>
      </dgm:t>
    </dgm:pt>
    <dgm:pt modelId="{2D842A95-EF56-49AA-8E82-3FBACE2C174E}" type="sibTrans" cxnId="{CD4AFB68-C3B1-4E03-B035-D7C9BFF00053}">
      <dgm:prSet/>
      <dgm:spPr/>
      <dgm:t>
        <a:bodyPr/>
        <a:lstStyle/>
        <a:p>
          <a:endParaRPr lang="en-GB"/>
        </a:p>
      </dgm:t>
    </dgm:pt>
    <dgm:pt modelId="{2EB09BB5-FD73-48EE-9C69-E886CB441BEB}">
      <dgm:prSet phldrT="[Text]"/>
      <dgm:spPr/>
      <dgm:t>
        <a:bodyPr/>
        <a:lstStyle/>
        <a:p>
          <a:r>
            <a:rPr lang="en-GB" dirty="0"/>
            <a:t>Planning and Organising Ideas</a:t>
          </a:r>
        </a:p>
      </dgm:t>
    </dgm:pt>
    <dgm:pt modelId="{363DC6EA-159C-47F0-9AAC-D60AC66F67BD}" type="parTrans" cxnId="{01A666A6-8BA2-4126-AFF7-07D954720844}">
      <dgm:prSet/>
      <dgm:spPr/>
      <dgm:t>
        <a:bodyPr/>
        <a:lstStyle/>
        <a:p>
          <a:endParaRPr lang="en-GB"/>
        </a:p>
      </dgm:t>
    </dgm:pt>
    <dgm:pt modelId="{19863545-327B-4278-9027-E4496EA20417}" type="sibTrans" cxnId="{01A666A6-8BA2-4126-AFF7-07D954720844}">
      <dgm:prSet/>
      <dgm:spPr/>
      <dgm:t>
        <a:bodyPr/>
        <a:lstStyle/>
        <a:p>
          <a:endParaRPr lang="en-GB"/>
        </a:p>
      </dgm:t>
    </dgm:pt>
    <dgm:pt modelId="{730C1943-3EDA-4390-A77B-C9A3A056BFBA}">
      <dgm:prSet phldrT="[Text]"/>
      <dgm:spPr/>
      <dgm:t>
        <a:bodyPr/>
        <a:lstStyle/>
        <a:p>
          <a:r>
            <a:rPr lang="en-GB" dirty="0"/>
            <a:t>Critical Thinking</a:t>
          </a:r>
        </a:p>
      </dgm:t>
    </dgm:pt>
    <dgm:pt modelId="{2CEF686C-BA5D-450D-81FB-2EA3EA729C4F}" type="parTrans" cxnId="{6081428A-5937-4B30-BB99-DA44B5F98A32}">
      <dgm:prSet/>
      <dgm:spPr/>
      <dgm:t>
        <a:bodyPr/>
        <a:lstStyle/>
        <a:p>
          <a:endParaRPr lang="en-GB"/>
        </a:p>
      </dgm:t>
    </dgm:pt>
    <dgm:pt modelId="{7B80C3BF-1A6E-442A-BB16-89C541C6F2F0}" type="sibTrans" cxnId="{6081428A-5937-4B30-BB99-DA44B5F98A32}">
      <dgm:prSet/>
      <dgm:spPr/>
      <dgm:t>
        <a:bodyPr/>
        <a:lstStyle/>
        <a:p>
          <a:endParaRPr lang="en-GB"/>
        </a:p>
      </dgm:t>
    </dgm:pt>
    <dgm:pt modelId="{962B85FD-3D39-4C66-8A6A-F70EBDEEC06D}">
      <dgm:prSet phldrT="[Text]"/>
      <dgm:spPr/>
      <dgm:t>
        <a:bodyPr/>
        <a:lstStyle/>
        <a:p>
          <a:r>
            <a:rPr lang="en-GB" dirty="0"/>
            <a:t>Reflective Practice</a:t>
          </a:r>
        </a:p>
      </dgm:t>
    </dgm:pt>
    <dgm:pt modelId="{F1F47C74-DEE4-4FB6-88E2-C99FAC79EF09}" type="parTrans" cxnId="{C7135EAF-0D6A-408D-85E3-0BC901D1901C}">
      <dgm:prSet/>
      <dgm:spPr/>
      <dgm:t>
        <a:bodyPr/>
        <a:lstStyle/>
        <a:p>
          <a:endParaRPr lang="en-GB"/>
        </a:p>
      </dgm:t>
    </dgm:pt>
    <dgm:pt modelId="{C900242E-965C-49FC-B003-DC0ADA7EF584}" type="sibTrans" cxnId="{C7135EAF-0D6A-408D-85E3-0BC901D1901C}">
      <dgm:prSet/>
      <dgm:spPr/>
      <dgm:t>
        <a:bodyPr/>
        <a:lstStyle/>
        <a:p>
          <a:endParaRPr lang="en-GB"/>
        </a:p>
      </dgm:t>
    </dgm:pt>
    <dgm:pt modelId="{3C2E6FBE-8A50-48E2-87D1-E497D14E9CD1}" type="pres">
      <dgm:prSet presAssocID="{15DA3896-FE26-4F91-9771-A52DD8EB2379}" presName="Name0" presStyleCnt="0">
        <dgm:presLayoutVars>
          <dgm:chMax val="1"/>
          <dgm:dir/>
          <dgm:animLvl val="ctr"/>
          <dgm:resizeHandles val="exact"/>
        </dgm:presLayoutVars>
      </dgm:prSet>
      <dgm:spPr/>
    </dgm:pt>
    <dgm:pt modelId="{AF6B0945-5F59-4EB6-999E-8312C18191CE}" type="pres">
      <dgm:prSet presAssocID="{311CA808-B1EB-4473-B9DC-37AB5C2A97BB}" presName="centerShape" presStyleLbl="node0" presStyleIdx="0" presStyleCnt="1"/>
      <dgm:spPr/>
    </dgm:pt>
    <dgm:pt modelId="{1E80CA8A-5E95-4ADB-B598-8574FC7070E2}" type="pres">
      <dgm:prSet presAssocID="{826A4F74-831B-477B-945C-8A776DD14A19}" presName="node" presStyleLbl="node1" presStyleIdx="0" presStyleCnt="5">
        <dgm:presLayoutVars>
          <dgm:bulletEnabled val="1"/>
        </dgm:presLayoutVars>
      </dgm:prSet>
      <dgm:spPr/>
    </dgm:pt>
    <dgm:pt modelId="{181082F8-C0D6-4AEA-8DD0-A79A9763D711}" type="pres">
      <dgm:prSet presAssocID="{826A4F74-831B-477B-945C-8A776DD14A19}" presName="dummy" presStyleCnt="0"/>
      <dgm:spPr/>
    </dgm:pt>
    <dgm:pt modelId="{ACD5F97F-E8E0-4C66-9CEF-75D22DB030A9}" type="pres">
      <dgm:prSet presAssocID="{6EE191D8-C2C2-4A6B-951D-7E6717DEB1ED}" presName="sibTrans" presStyleLbl="sibTrans2D1" presStyleIdx="0" presStyleCnt="5"/>
      <dgm:spPr/>
    </dgm:pt>
    <dgm:pt modelId="{D5FEE5B8-D55F-4761-B795-2FA191E1C300}" type="pres">
      <dgm:prSet presAssocID="{B6B6CC68-127D-45CC-AC06-58E79814A077}" presName="node" presStyleLbl="node1" presStyleIdx="1" presStyleCnt="5">
        <dgm:presLayoutVars>
          <dgm:bulletEnabled val="1"/>
        </dgm:presLayoutVars>
      </dgm:prSet>
      <dgm:spPr/>
    </dgm:pt>
    <dgm:pt modelId="{262CADCC-4834-4D51-9614-59EDD57BE221}" type="pres">
      <dgm:prSet presAssocID="{B6B6CC68-127D-45CC-AC06-58E79814A077}" presName="dummy" presStyleCnt="0"/>
      <dgm:spPr/>
    </dgm:pt>
    <dgm:pt modelId="{F0C37C4B-64D6-45DB-9A70-2DE9A39B7ABD}" type="pres">
      <dgm:prSet presAssocID="{2D842A95-EF56-49AA-8E82-3FBACE2C174E}" presName="sibTrans" presStyleLbl="sibTrans2D1" presStyleIdx="1" presStyleCnt="5"/>
      <dgm:spPr/>
    </dgm:pt>
    <dgm:pt modelId="{93DFD4FE-9385-4AA0-8C38-9B9EAB79CB8E}" type="pres">
      <dgm:prSet presAssocID="{2EB09BB5-FD73-48EE-9C69-E886CB441BEB}" presName="node" presStyleLbl="node1" presStyleIdx="2" presStyleCnt="5">
        <dgm:presLayoutVars>
          <dgm:bulletEnabled val="1"/>
        </dgm:presLayoutVars>
      </dgm:prSet>
      <dgm:spPr/>
    </dgm:pt>
    <dgm:pt modelId="{DF2BDCC8-751D-4444-9ACB-FAB9625E209D}" type="pres">
      <dgm:prSet presAssocID="{2EB09BB5-FD73-48EE-9C69-E886CB441BEB}" presName="dummy" presStyleCnt="0"/>
      <dgm:spPr/>
    </dgm:pt>
    <dgm:pt modelId="{8BC71062-964D-4461-B9EE-660DEA0407B3}" type="pres">
      <dgm:prSet presAssocID="{19863545-327B-4278-9027-E4496EA20417}" presName="sibTrans" presStyleLbl="sibTrans2D1" presStyleIdx="2" presStyleCnt="5"/>
      <dgm:spPr/>
    </dgm:pt>
    <dgm:pt modelId="{6585B30C-9FA6-4CD8-BE92-F636EF693F4B}" type="pres">
      <dgm:prSet presAssocID="{730C1943-3EDA-4390-A77B-C9A3A056BFBA}" presName="node" presStyleLbl="node1" presStyleIdx="3" presStyleCnt="5">
        <dgm:presLayoutVars>
          <dgm:bulletEnabled val="1"/>
        </dgm:presLayoutVars>
      </dgm:prSet>
      <dgm:spPr/>
    </dgm:pt>
    <dgm:pt modelId="{BF529384-2A58-440C-8938-0FDDD88D53AB}" type="pres">
      <dgm:prSet presAssocID="{730C1943-3EDA-4390-A77B-C9A3A056BFBA}" presName="dummy" presStyleCnt="0"/>
      <dgm:spPr/>
    </dgm:pt>
    <dgm:pt modelId="{998AC33F-83C2-454A-8DCC-9407DB65246F}" type="pres">
      <dgm:prSet presAssocID="{7B80C3BF-1A6E-442A-BB16-89C541C6F2F0}" presName="sibTrans" presStyleLbl="sibTrans2D1" presStyleIdx="3" presStyleCnt="5"/>
      <dgm:spPr/>
    </dgm:pt>
    <dgm:pt modelId="{135BDCB4-E1CE-4C69-BA6B-7A49EDCF2EB7}" type="pres">
      <dgm:prSet presAssocID="{962B85FD-3D39-4C66-8A6A-F70EBDEEC06D}" presName="node" presStyleLbl="node1" presStyleIdx="4" presStyleCnt="5">
        <dgm:presLayoutVars>
          <dgm:bulletEnabled val="1"/>
        </dgm:presLayoutVars>
      </dgm:prSet>
      <dgm:spPr/>
    </dgm:pt>
    <dgm:pt modelId="{6654ED6F-6DEA-4F13-9D0B-AB9651A5684B}" type="pres">
      <dgm:prSet presAssocID="{962B85FD-3D39-4C66-8A6A-F70EBDEEC06D}" presName="dummy" presStyleCnt="0"/>
      <dgm:spPr/>
    </dgm:pt>
    <dgm:pt modelId="{54034839-B77A-4A19-B12C-E2B13504BB6A}" type="pres">
      <dgm:prSet presAssocID="{C900242E-965C-49FC-B003-DC0ADA7EF584}" presName="sibTrans" presStyleLbl="sibTrans2D1" presStyleIdx="4" presStyleCnt="5"/>
      <dgm:spPr/>
    </dgm:pt>
  </dgm:ptLst>
  <dgm:cxnLst>
    <dgm:cxn modelId="{DE10E809-A76A-4819-93E4-C0FA906B59D6}" type="presOf" srcId="{826A4F74-831B-477B-945C-8A776DD14A19}" destId="{1E80CA8A-5E95-4ADB-B598-8574FC7070E2}" srcOrd="0" destOrd="0" presId="urn:microsoft.com/office/officeart/2005/8/layout/radial6"/>
    <dgm:cxn modelId="{E0432A19-7136-4AB7-B1D4-A6C53228080E}" type="presOf" srcId="{19863545-327B-4278-9027-E4496EA20417}" destId="{8BC71062-964D-4461-B9EE-660DEA0407B3}" srcOrd="0" destOrd="0" presId="urn:microsoft.com/office/officeart/2005/8/layout/radial6"/>
    <dgm:cxn modelId="{963F8531-0155-4D56-B048-FDC86A18406E}" type="presOf" srcId="{962B85FD-3D39-4C66-8A6A-F70EBDEEC06D}" destId="{135BDCB4-E1CE-4C69-BA6B-7A49EDCF2EB7}" srcOrd="0" destOrd="0" presId="urn:microsoft.com/office/officeart/2005/8/layout/radial6"/>
    <dgm:cxn modelId="{040BCC44-6D0D-4221-9AB9-CCAB19E7A882}" type="presOf" srcId="{B6B6CC68-127D-45CC-AC06-58E79814A077}" destId="{D5FEE5B8-D55F-4761-B795-2FA191E1C300}" srcOrd="0" destOrd="0" presId="urn:microsoft.com/office/officeart/2005/8/layout/radial6"/>
    <dgm:cxn modelId="{CDE5F965-C10E-4BD9-A3D4-16524C202695}" type="presOf" srcId="{C900242E-965C-49FC-B003-DC0ADA7EF584}" destId="{54034839-B77A-4A19-B12C-E2B13504BB6A}" srcOrd="0" destOrd="0" presId="urn:microsoft.com/office/officeart/2005/8/layout/radial6"/>
    <dgm:cxn modelId="{0408CC48-D69E-4121-98FD-AA50B491482D}" srcId="{15DA3896-FE26-4F91-9771-A52DD8EB2379}" destId="{311CA808-B1EB-4473-B9DC-37AB5C2A97BB}" srcOrd="0" destOrd="0" parTransId="{05180904-57B0-4492-A0D1-640F40E08F39}" sibTransId="{85122D7A-B20C-487A-A704-8BC61C4F74DA}"/>
    <dgm:cxn modelId="{CD4AFB68-C3B1-4E03-B035-D7C9BFF00053}" srcId="{311CA808-B1EB-4473-B9DC-37AB5C2A97BB}" destId="{B6B6CC68-127D-45CC-AC06-58E79814A077}" srcOrd="1" destOrd="0" parTransId="{CA0CD58D-7B00-433A-A65A-5E72AEE5F892}" sibTransId="{2D842A95-EF56-49AA-8E82-3FBACE2C174E}"/>
    <dgm:cxn modelId="{EF33B64D-154C-4BE4-B05C-E9B8D3217C6F}" type="presOf" srcId="{311CA808-B1EB-4473-B9DC-37AB5C2A97BB}" destId="{AF6B0945-5F59-4EB6-999E-8312C18191CE}" srcOrd="0" destOrd="0" presId="urn:microsoft.com/office/officeart/2005/8/layout/radial6"/>
    <dgm:cxn modelId="{D3794086-B893-4886-AA0F-B1675DDFA4DE}" type="presOf" srcId="{730C1943-3EDA-4390-A77B-C9A3A056BFBA}" destId="{6585B30C-9FA6-4CD8-BE92-F636EF693F4B}" srcOrd="0" destOrd="0" presId="urn:microsoft.com/office/officeart/2005/8/layout/radial6"/>
    <dgm:cxn modelId="{6081428A-5937-4B30-BB99-DA44B5F98A32}" srcId="{311CA808-B1EB-4473-B9DC-37AB5C2A97BB}" destId="{730C1943-3EDA-4390-A77B-C9A3A056BFBA}" srcOrd="3" destOrd="0" parTransId="{2CEF686C-BA5D-450D-81FB-2EA3EA729C4F}" sibTransId="{7B80C3BF-1A6E-442A-BB16-89C541C6F2F0}"/>
    <dgm:cxn modelId="{53A49F8C-E13A-4DDA-9F2C-FC8B950CB3D8}" type="presOf" srcId="{2D842A95-EF56-49AA-8E82-3FBACE2C174E}" destId="{F0C37C4B-64D6-45DB-9A70-2DE9A39B7ABD}" srcOrd="0" destOrd="0" presId="urn:microsoft.com/office/officeart/2005/8/layout/radial6"/>
    <dgm:cxn modelId="{F8049893-E690-4EC9-8AD4-EDAF1F3F6039}" srcId="{311CA808-B1EB-4473-B9DC-37AB5C2A97BB}" destId="{826A4F74-831B-477B-945C-8A776DD14A19}" srcOrd="0" destOrd="0" parTransId="{156D6665-E284-4107-925B-F1B7E1B09B82}" sibTransId="{6EE191D8-C2C2-4A6B-951D-7E6717DEB1ED}"/>
    <dgm:cxn modelId="{0E519F98-69BF-47DE-ACAD-91AE51FBD1E3}" type="presOf" srcId="{15DA3896-FE26-4F91-9771-A52DD8EB2379}" destId="{3C2E6FBE-8A50-48E2-87D1-E497D14E9CD1}" srcOrd="0" destOrd="0" presId="urn:microsoft.com/office/officeart/2005/8/layout/radial6"/>
    <dgm:cxn modelId="{58902FA5-DC5A-499A-AC8F-FC4399864380}" type="presOf" srcId="{7B80C3BF-1A6E-442A-BB16-89C541C6F2F0}" destId="{998AC33F-83C2-454A-8DCC-9407DB65246F}" srcOrd="0" destOrd="0" presId="urn:microsoft.com/office/officeart/2005/8/layout/radial6"/>
    <dgm:cxn modelId="{01A666A6-8BA2-4126-AFF7-07D954720844}" srcId="{311CA808-B1EB-4473-B9DC-37AB5C2A97BB}" destId="{2EB09BB5-FD73-48EE-9C69-E886CB441BEB}" srcOrd="2" destOrd="0" parTransId="{363DC6EA-159C-47F0-9AAC-D60AC66F67BD}" sibTransId="{19863545-327B-4278-9027-E4496EA20417}"/>
    <dgm:cxn modelId="{C7135EAF-0D6A-408D-85E3-0BC901D1901C}" srcId="{311CA808-B1EB-4473-B9DC-37AB5C2A97BB}" destId="{962B85FD-3D39-4C66-8A6A-F70EBDEEC06D}" srcOrd="4" destOrd="0" parTransId="{F1F47C74-DEE4-4FB6-88E2-C99FAC79EF09}" sibTransId="{C900242E-965C-49FC-B003-DC0ADA7EF584}"/>
    <dgm:cxn modelId="{29D8F4B8-BEA4-49DB-943E-E0CF8D57D8E5}" type="presOf" srcId="{2EB09BB5-FD73-48EE-9C69-E886CB441BEB}" destId="{93DFD4FE-9385-4AA0-8C38-9B9EAB79CB8E}" srcOrd="0" destOrd="0" presId="urn:microsoft.com/office/officeart/2005/8/layout/radial6"/>
    <dgm:cxn modelId="{12EB74C6-10AB-49ED-AC4E-319B8FCA83F6}" type="presOf" srcId="{6EE191D8-C2C2-4A6B-951D-7E6717DEB1ED}" destId="{ACD5F97F-E8E0-4C66-9CEF-75D22DB030A9}" srcOrd="0" destOrd="0" presId="urn:microsoft.com/office/officeart/2005/8/layout/radial6"/>
    <dgm:cxn modelId="{1EFE511E-F08A-419D-A3CB-7BDF69FCA68C}" type="presParOf" srcId="{3C2E6FBE-8A50-48E2-87D1-E497D14E9CD1}" destId="{AF6B0945-5F59-4EB6-999E-8312C18191CE}" srcOrd="0" destOrd="0" presId="urn:microsoft.com/office/officeart/2005/8/layout/radial6"/>
    <dgm:cxn modelId="{76696DC4-1957-4D1D-9BA3-C623B1E8CAB1}" type="presParOf" srcId="{3C2E6FBE-8A50-48E2-87D1-E497D14E9CD1}" destId="{1E80CA8A-5E95-4ADB-B598-8574FC7070E2}" srcOrd="1" destOrd="0" presId="urn:microsoft.com/office/officeart/2005/8/layout/radial6"/>
    <dgm:cxn modelId="{879D1284-F82C-476B-8A6C-125137A64516}" type="presParOf" srcId="{3C2E6FBE-8A50-48E2-87D1-E497D14E9CD1}" destId="{181082F8-C0D6-4AEA-8DD0-A79A9763D711}" srcOrd="2" destOrd="0" presId="urn:microsoft.com/office/officeart/2005/8/layout/radial6"/>
    <dgm:cxn modelId="{28450806-731B-4C81-B413-41926994D11C}" type="presParOf" srcId="{3C2E6FBE-8A50-48E2-87D1-E497D14E9CD1}" destId="{ACD5F97F-E8E0-4C66-9CEF-75D22DB030A9}" srcOrd="3" destOrd="0" presId="urn:microsoft.com/office/officeart/2005/8/layout/radial6"/>
    <dgm:cxn modelId="{7165AD5F-11F8-43D6-8EEC-80ADD35FBAE2}" type="presParOf" srcId="{3C2E6FBE-8A50-48E2-87D1-E497D14E9CD1}" destId="{D5FEE5B8-D55F-4761-B795-2FA191E1C300}" srcOrd="4" destOrd="0" presId="urn:microsoft.com/office/officeart/2005/8/layout/radial6"/>
    <dgm:cxn modelId="{D3359487-08C1-4C91-93FA-5EC49276D997}" type="presParOf" srcId="{3C2E6FBE-8A50-48E2-87D1-E497D14E9CD1}" destId="{262CADCC-4834-4D51-9614-59EDD57BE221}" srcOrd="5" destOrd="0" presId="urn:microsoft.com/office/officeart/2005/8/layout/radial6"/>
    <dgm:cxn modelId="{89104CA9-FABA-4FC8-963B-CC5B37A1543E}" type="presParOf" srcId="{3C2E6FBE-8A50-48E2-87D1-E497D14E9CD1}" destId="{F0C37C4B-64D6-45DB-9A70-2DE9A39B7ABD}" srcOrd="6" destOrd="0" presId="urn:microsoft.com/office/officeart/2005/8/layout/radial6"/>
    <dgm:cxn modelId="{E1AB4740-5EC4-4E01-9CED-A30A48F88BD2}" type="presParOf" srcId="{3C2E6FBE-8A50-48E2-87D1-E497D14E9CD1}" destId="{93DFD4FE-9385-4AA0-8C38-9B9EAB79CB8E}" srcOrd="7" destOrd="0" presId="urn:microsoft.com/office/officeart/2005/8/layout/radial6"/>
    <dgm:cxn modelId="{9CA3E0F1-C82C-460E-9757-ABA31DB98D82}" type="presParOf" srcId="{3C2E6FBE-8A50-48E2-87D1-E497D14E9CD1}" destId="{DF2BDCC8-751D-4444-9ACB-FAB9625E209D}" srcOrd="8" destOrd="0" presId="urn:microsoft.com/office/officeart/2005/8/layout/radial6"/>
    <dgm:cxn modelId="{E5C114F6-9D5A-4782-9D3F-54300A9F862D}" type="presParOf" srcId="{3C2E6FBE-8A50-48E2-87D1-E497D14E9CD1}" destId="{8BC71062-964D-4461-B9EE-660DEA0407B3}" srcOrd="9" destOrd="0" presId="urn:microsoft.com/office/officeart/2005/8/layout/radial6"/>
    <dgm:cxn modelId="{721919DA-6A8E-45C8-9C64-1D1196FA59E2}" type="presParOf" srcId="{3C2E6FBE-8A50-48E2-87D1-E497D14E9CD1}" destId="{6585B30C-9FA6-4CD8-BE92-F636EF693F4B}" srcOrd="10" destOrd="0" presId="urn:microsoft.com/office/officeart/2005/8/layout/radial6"/>
    <dgm:cxn modelId="{48799FE8-5B24-46ED-AB60-4149999AE7A8}" type="presParOf" srcId="{3C2E6FBE-8A50-48E2-87D1-E497D14E9CD1}" destId="{BF529384-2A58-440C-8938-0FDDD88D53AB}" srcOrd="11" destOrd="0" presId="urn:microsoft.com/office/officeart/2005/8/layout/radial6"/>
    <dgm:cxn modelId="{BEA1EBE5-2DCC-497E-9B9B-1FAC1F8B7578}" type="presParOf" srcId="{3C2E6FBE-8A50-48E2-87D1-E497D14E9CD1}" destId="{998AC33F-83C2-454A-8DCC-9407DB65246F}" srcOrd="12" destOrd="0" presId="urn:microsoft.com/office/officeart/2005/8/layout/radial6"/>
    <dgm:cxn modelId="{AB06216E-052F-4BF0-AE5E-753EEE3AE811}" type="presParOf" srcId="{3C2E6FBE-8A50-48E2-87D1-E497D14E9CD1}" destId="{135BDCB4-E1CE-4C69-BA6B-7A49EDCF2EB7}" srcOrd="13" destOrd="0" presId="urn:microsoft.com/office/officeart/2005/8/layout/radial6"/>
    <dgm:cxn modelId="{3B27F0CD-0196-412C-8D2B-47E7DBE37554}" type="presParOf" srcId="{3C2E6FBE-8A50-48E2-87D1-E497D14E9CD1}" destId="{6654ED6F-6DEA-4F13-9D0B-AB9651A5684B}" srcOrd="14" destOrd="0" presId="urn:microsoft.com/office/officeart/2005/8/layout/radial6"/>
    <dgm:cxn modelId="{9E80D24D-B934-49BE-8B2B-4603512B5BB2}" type="presParOf" srcId="{3C2E6FBE-8A50-48E2-87D1-E497D14E9CD1}" destId="{54034839-B77A-4A19-B12C-E2B13504BB6A}" srcOrd="15"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1B45B8-01DF-47FF-9712-67ACEB3AA9D8}"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78510EA8-2F2F-4C4C-88E8-F67FE7BA1218}">
      <dgm:prSet phldrT="[Text]"/>
      <dgm:spPr/>
      <dgm:t>
        <a:bodyPr/>
        <a:lstStyle/>
        <a:p>
          <a:r>
            <a:rPr lang="en-GB" dirty="0"/>
            <a:t>Employability Skills</a:t>
          </a:r>
        </a:p>
      </dgm:t>
    </dgm:pt>
    <dgm:pt modelId="{D622C7D9-84C1-4416-93D0-B9D910789D1A}" type="parTrans" cxnId="{D4995024-BDA3-4BFE-B74B-FE2CC00EEE8C}">
      <dgm:prSet/>
      <dgm:spPr/>
      <dgm:t>
        <a:bodyPr/>
        <a:lstStyle/>
        <a:p>
          <a:endParaRPr lang="en-GB"/>
        </a:p>
      </dgm:t>
    </dgm:pt>
    <dgm:pt modelId="{78E3ABF4-368C-4EAC-897D-B902A654590F}" type="sibTrans" cxnId="{D4995024-BDA3-4BFE-B74B-FE2CC00EEE8C}">
      <dgm:prSet/>
      <dgm:spPr/>
      <dgm:t>
        <a:bodyPr/>
        <a:lstStyle/>
        <a:p>
          <a:endParaRPr lang="en-GB"/>
        </a:p>
      </dgm:t>
    </dgm:pt>
    <dgm:pt modelId="{BFF3ECCC-6E8A-435D-A26C-7D3A44E825F8}">
      <dgm:prSet phldrT="[Text]"/>
      <dgm:spPr/>
      <dgm:t>
        <a:bodyPr/>
        <a:lstStyle/>
        <a:p>
          <a:r>
            <a:rPr lang="en-GB" dirty="0"/>
            <a:t>Communication</a:t>
          </a:r>
        </a:p>
      </dgm:t>
    </dgm:pt>
    <dgm:pt modelId="{D2B93690-1392-41F6-AC06-7FEB7F975737}" type="parTrans" cxnId="{E4ADDD80-C8A2-41E3-9ED4-ADE09FFE2645}">
      <dgm:prSet/>
      <dgm:spPr/>
      <dgm:t>
        <a:bodyPr/>
        <a:lstStyle/>
        <a:p>
          <a:endParaRPr lang="en-GB"/>
        </a:p>
      </dgm:t>
    </dgm:pt>
    <dgm:pt modelId="{A27212DD-AC2A-4254-90E7-A19E1C2ADEA3}" type="sibTrans" cxnId="{E4ADDD80-C8A2-41E3-9ED4-ADE09FFE2645}">
      <dgm:prSet/>
      <dgm:spPr/>
      <dgm:t>
        <a:bodyPr/>
        <a:lstStyle/>
        <a:p>
          <a:endParaRPr lang="en-GB"/>
        </a:p>
      </dgm:t>
    </dgm:pt>
    <dgm:pt modelId="{C7DE2258-E048-4784-ABDE-95207665F757}">
      <dgm:prSet phldrT="[Text]"/>
      <dgm:spPr/>
      <dgm:t>
        <a:bodyPr/>
        <a:lstStyle/>
        <a:p>
          <a:r>
            <a:rPr lang="en-GB" dirty="0"/>
            <a:t>Problem Solving</a:t>
          </a:r>
        </a:p>
      </dgm:t>
    </dgm:pt>
    <dgm:pt modelId="{F64897C7-DFB0-4657-A6A7-C8C591FF6597}" type="parTrans" cxnId="{AF99FF0A-7B7C-4B85-B30C-5ADEA5B35937}">
      <dgm:prSet/>
      <dgm:spPr/>
      <dgm:t>
        <a:bodyPr/>
        <a:lstStyle/>
        <a:p>
          <a:endParaRPr lang="en-GB"/>
        </a:p>
      </dgm:t>
    </dgm:pt>
    <dgm:pt modelId="{B1636B54-1F2E-4BAC-9BFF-ECA696EA93F2}" type="sibTrans" cxnId="{AF99FF0A-7B7C-4B85-B30C-5ADEA5B35937}">
      <dgm:prSet/>
      <dgm:spPr/>
      <dgm:t>
        <a:bodyPr/>
        <a:lstStyle/>
        <a:p>
          <a:endParaRPr lang="en-GB"/>
        </a:p>
      </dgm:t>
    </dgm:pt>
    <dgm:pt modelId="{F64662B3-C3E2-434E-A3EF-C28350E221B9}">
      <dgm:prSet phldrT="[Text]"/>
      <dgm:spPr/>
      <dgm:t>
        <a:bodyPr/>
        <a:lstStyle/>
        <a:p>
          <a:r>
            <a:rPr lang="en-GB" dirty="0"/>
            <a:t>Decision Making</a:t>
          </a:r>
        </a:p>
      </dgm:t>
    </dgm:pt>
    <dgm:pt modelId="{70B8B22D-10EB-4E96-BFA4-91C9551EF47A}" type="parTrans" cxnId="{CA0EF57E-F5A5-4288-9CCC-71A7076E6C47}">
      <dgm:prSet/>
      <dgm:spPr/>
      <dgm:t>
        <a:bodyPr/>
        <a:lstStyle/>
        <a:p>
          <a:endParaRPr lang="en-GB"/>
        </a:p>
      </dgm:t>
    </dgm:pt>
    <dgm:pt modelId="{C4EFAF7D-5F7C-44E6-ABBD-7663A4DF9AA2}" type="sibTrans" cxnId="{CA0EF57E-F5A5-4288-9CCC-71A7076E6C47}">
      <dgm:prSet/>
      <dgm:spPr/>
      <dgm:t>
        <a:bodyPr/>
        <a:lstStyle/>
        <a:p>
          <a:endParaRPr lang="en-GB"/>
        </a:p>
      </dgm:t>
    </dgm:pt>
    <dgm:pt modelId="{4BEA7ACD-0994-42A1-9918-A257FC496C17}">
      <dgm:prSet phldrT="[Text]"/>
      <dgm:spPr/>
      <dgm:t>
        <a:bodyPr/>
        <a:lstStyle/>
        <a:p>
          <a:r>
            <a:rPr lang="en-GB" dirty="0"/>
            <a:t>Initiative</a:t>
          </a:r>
        </a:p>
      </dgm:t>
    </dgm:pt>
    <dgm:pt modelId="{CB54731D-4385-4894-B9C9-9A464DFDFBB1}" type="parTrans" cxnId="{F6C8E587-3B60-49BC-AF56-B6DE1479015A}">
      <dgm:prSet/>
      <dgm:spPr/>
      <dgm:t>
        <a:bodyPr/>
        <a:lstStyle/>
        <a:p>
          <a:endParaRPr lang="en-GB"/>
        </a:p>
      </dgm:t>
    </dgm:pt>
    <dgm:pt modelId="{1C63E245-5C49-41D7-B678-4E9FB370950A}" type="sibTrans" cxnId="{F6C8E587-3B60-49BC-AF56-B6DE1479015A}">
      <dgm:prSet/>
      <dgm:spPr/>
      <dgm:t>
        <a:bodyPr/>
        <a:lstStyle/>
        <a:p>
          <a:endParaRPr lang="en-GB"/>
        </a:p>
      </dgm:t>
    </dgm:pt>
    <dgm:pt modelId="{F9B94360-8DDB-4092-B448-94455BA9E4C8}">
      <dgm:prSet phldrT="[Text]"/>
      <dgm:spPr/>
      <dgm:t>
        <a:bodyPr/>
        <a:lstStyle/>
        <a:p>
          <a:r>
            <a:rPr lang="en-GB" dirty="0"/>
            <a:t>Planning and Organisation</a:t>
          </a:r>
        </a:p>
      </dgm:t>
    </dgm:pt>
    <dgm:pt modelId="{1D055A18-D56A-4C4B-8DDD-59ACE74732C9}" type="parTrans" cxnId="{7EEF3F55-E29F-4380-AF1C-08616C4E6E43}">
      <dgm:prSet/>
      <dgm:spPr/>
      <dgm:t>
        <a:bodyPr/>
        <a:lstStyle/>
        <a:p>
          <a:endParaRPr lang="en-GB"/>
        </a:p>
      </dgm:t>
    </dgm:pt>
    <dgm:pt modelId="{92A2D1A1-4230-44C7-8B6F-413380CEF801}" type="sibTrans" cxnId="{7EEF3F55-E29F-4380-AF1C-08616C4E6E43}">
      <dgm:prSet/>
      <dgm:spPr/>
      <dgm:t>
        <a:bodyPr/>
        <a:lstStyle/>
        <a:p>
          <a:endParaRPr lang="en-GB"/>
        </a:p>
      </dgm:t>
    </dgm:pt>
    <dgm:pt modelId="{ABFBDA21-63CB-4ACE-8AFD-26DB4B03EB02}" type="pres">
      <dgm:prSet presAssocID="{F81B45B8-01DF-47FF-9712-67ACEB3AA9D8}" presName="diagram" presStyleCnt="0">
        <dgm:presLayoutVars>
          <dgm:chPref val="1"/>
          <dgm:dir/>
          <dgm:animOne val="branch"/>
          <dgm:animLvl val="lvl"/>
          <dgm:resizeHandles val="exact"/>
        </dgm:presLayoutVars>
      </dgm:prSet>
      <dgm:spPr/>
    </dgm:pt>
    <dgm:pt modelId="{0239DBC9-04E3-4B3A-8BF9-56785E8D203C}" type="pres">
      <dgm:prSet presAssocID="{78510EA8-2F2F-4C4C-88E8-F67FE7BA1218}" presName="root1" presStyleCnt="0"/>
      <dgm:spPr/>
    </dgm:pt>
    <dgm:pt modelId="{3C662439-E56D-487A-869C-FB48B9D8A4E1}" type="pres">
      <dgm:prSet presAssocID="{78510EA8-2F2F-4C4C-88E8-F67FE7BA1218}" presName="LevelOneTextNode" presStyleLbl="node0" presStyleIdx="0" presStyleCnt="1">
        <dgm:presLayoutVars>
          <dgm:chPref val="3"/>
        </dgm:presLayoutVars>
      </dgm:prSet>
      <dgm:spPr/>
    </dgm:pt>
    <dgm:pt modelId="{48ED9C2B-4A1C-4F15-893E-32191EA0ADD1}" type="pres">
      <dgm:prSet presAssocID="{78510EA8-2F2F-4C4C-88E8-F67FE7BA1218}" presName="level2hierChild" presStyleCnt="0"/>
      <dgm:spPr/>
    </dgm:pt>
    <dgm:pt modelId="{D81EBBF7-DFDA-4F0C-ADCD-1715F237F4F8}" type="pres">
      <dgm:prSet presAssocID="{D2B93690-1392-41F6-AC06-7FEB7F975737}" presName="conn2-1" presStyleLbl="parChTrans1D2" presStyleIdx="0" presStyleCnt="5"/>
      <dgm:spPr/>
    </dgm:pt>
    <dgm:pt modelId="{DE9159DF-0706-42BF-9402-E4E7020198B4}" type="pres">
      <dgm:prSet presAssocID="{D2B93690-1392-41F6-AC06-7FEB7F975737}" presName="connTx" presStyleLbl="parChTrans1D2" presStyleIdx="0" presStyleCnt="5"/>
      <dgm:spPr/>
    </dgm:pt>
    <dgm:pt modelId="{60C65073-77CC-4809-ACC6-84C591EDB38A}" type="pres">
      <dgm:prSet presAssocID="{BFF3ECCC-6E8A-435D-A26C-7D3A44E825F8}" presName="root2" presStyleCnt="0"/>
      <dgm:spPr/>
    </dgm:pt>
    <dgm:pt modelId="{9D6E3EF0-CE8E-4827-A6D1-5F85EC6445D3}" type="pres">
      <dgm:prSet presAssocID="{BFF3ECCC-6E8A-435D-A26C-7D3A44E825F8}" presName="LevelTwoTextNode" presStyleLbl="node2" presStyleIdx="0" presStyleCnt="5">
        <dgm:presLayoutVars>
          <dgm:chPref val="3"/>
        </dgm:presLayoutVars>
      </dgm:prSet>
      <dgm:spPr/>
    </dgm:pt>
    <dgm:pt modelId="{32BC8973-FFC4-45FF-B896-E7345EA157AB}" type="pres">
      <dgm:prSet presAssocID="{BFF3ECCC-6E8A-435D-A26C-7D3A44E825F8}" presName="level3hierChild" presStyleCnt="0"/>
      <dgm:spPr/>
    </dgm:pt>
    <dgm:pt modelId="{3B65545B-7272-42C9-84D1-3508776D6853}" type="pres">
      <dgm:prSet presAssocID="{F64897C7-DFB0-4657-A6A7-C8C591FF6597}" presName="conn2-1" presStyleLbl="parChTrans1D2" presStyleIdx="1" presStyleCnt="5"/>
      <dgm:spPr/>
    </dgm:pt>
    <dgm:pt modelId="{0A02AB11-F7CE-467B-9518-6C1C4CC7E5CB}" type="pres">
      <dgm:prSet presAssocID="{F64897C7-DFB0-4657-A6A7-C8C591FF6597}" presName="connTx" presStyleLbl="parChTrans1D2" presStyleIdx="1" presStyleCnt="5"/>
      <dgm:spPr/>
    </dgm:pt>
    <dgm:pt modelId="{CEE57C3B-3A29-4039-9BBB-155D7ACE9501}" type="pres">
      <dgm:prSet presAssocID="{C7DE2258-E048-4784-ABDE-95207665F757}" presName="root2" presStyleCnt="0"/>
      <dgm:spPr/>
    </dgm:pt>
    <dgm:pt modelId="{1BA20E68-4E52-4C57-8CA3-0396AE017F8C}" type="pres">
      <dgm:prSet presAssocID="{C7DE2258-E048-4784-ABDE-95207665F757}" presName="LevelTwoTextNode" presStyleLbl="node2" presStyleIdx="1" presStyleCnt="5">
        <dgm:presLayoutVars>
          <dgm:chPref val="3"/>
        </dgm:presLayoutVars>
      </dgm:prSet>
      <dgm:spPr/>
    </dgm:pt>
    <dgm:pt modelId="{140DFE74-26A9-45AB-932E-76F6DC088356}" type="pres">
      <dgm:prSet presAssocID="{C7DE2258-E048-4784-ABDE-95207665F757}" presName="level3hierChild" presStyleCnt="0"/>
      <dgm:spPr/>
    </dgm:pt>
    <dgm:pt modelId="{532C004A-DAC5-4CA6-88D5-DAFE9E638D94}" type="pres">
      <dgm:prSet presAssocID="{70B8B22D-10EB-4E96-BFA4-91C9551EF47A}" presName="conn2-1" presStyleLbl="parChTrans1D2" presStyleIdx="2" presStyleCnt="5"/>
      <dgm:spPr/>
    </dgm:pt>
    <dgm:pt modelId="{5B7E5828-52F9-4192-91F1-27002D450C3D}" type="pres">
      <dgm:prSet presAssocID="{70B8B22D-10EB-4E96-BFA4-91C9551EF47A}" presName="connTx" presStyleLbl="parChTrans1D2" presStyleIdx="2" presStyleCnt="5"/>
      <dgm:spPr/>
    </dgm:pt>
    <dgm:pt modelId="{B89D92EC-B260-4651-AA18-8B2833356C71}" type="pres">
      <dgm:prSet presAssocID="{F64662B3-C3E2-434E-A3EF-C28350E221B9}" presName="root2" presStyleCnt="0"/>
      <dgm:spPr/>
    </dgm:pt>
    <dgm:pt modelId="{1E98E822-FBDC-41B8-92A9-82D6520F39EE}" type="pres">
      <dgm:prSet presAssocID="{F64662B3-C3E2-434E-A3EF-C28350E221B9}" presName="LevelTwoTextNode" presStyleLbl="node2" presStyleIdx="2" presStyleCnt="5">
        <dgm:presLayoutVars>
          <dgm:chPref val="3"/>
        </dgm:presLayoutVars>
      </dgm:prSet>
      <dgm:spPr/>
    </dgm:pt>
    <dgm:pt modelId="{5F90FA04-5F5D-4A6B-B4CA-97E8D844071E}" type="pres">
      <dgm:prSet presAssocID="{F64662B3-C3E2-434E-A3EF-C28350E221B9}" presName="level3hierChild" presStyleCnt="0"/>
      <dgm:spPr/>
    </dgm:pt>
    <dgm:pt modelId="{7BB6BCBE-BF6D-4614-8C2C-F9422D0EE9A3}" type="pres">
      <dgm:prSet presAssocID="{CB54731D-4385-4894-B9C9-9A464DFDFBB1}" presName="conn2-1" presStyleLbl="parChTrans1D2" presStyleIdx="3" presStyleCnt="5"/>
      <dgm:spPr/>
    </dgm:pt>
    <dgm:pt modelId="{0E5F5A5F-1DD6-486F-A9D9-12F052B950AF}" type="pres">
      <dgm:prSet presAssocID="{CB54731D-4385-4894-B9C9-9A464DFDFBB1}" presName="connTx" presStyleLbl="parChTrans1D2" presStyleIdx="3" presStyleCnt="5"/>
      <dgm:spPr/>
    </dgm:pt>
    <dgm:pt modelId="{2A35CDBF-185A-4028-ADEF-C4D00A843349}" type="pres">
      <dgm:prSet presAssocID="{4BEA7ACD-0994-42A1-9918-A257FC496C17}" presName="root2" presStyleCnt="0"/>
      <dgm:spPr/>
    </dgm:pt>
    <dgm:pt modelId="{1ECBDCA8-4A5C-48AE-84AB-8778612E87FC}" type="pres">
      <dgm:prSet presAssocID="{4BEA7ACD-0994-42A1-9918-A257FC496C17}" presName="LevelTwoTextNode" presStyleLbl="node2" presStyleIdx="3" presStyleCnt="5">
        <dgm:presLayoutVars>
          <dgm:chPref val="3"/>
        </dgm:presLayoutVars>
      </dgm:prSet>
      <dgm:spPr/>
    </dgm:pt>
    <dgm:pt modelId="{57D7870D-59F9-499C-9DED-A910DC1D727E}" type="pres">
      <dgm:prSet presAssocID="{4BEA7ACD-0994-42A1-9918-A257FC496C17}" presName="level3hierChild" presStyleCnt="0"/>
      <dgm:spPr/>
    </dgm:pt>
    <dgm:pt modelId="{25D78887-5956-4851-B1BC-51A74F42FAC9}" type="pres">
      <dgm:prSet presAssocID="{1D055A18-D56A-4C4B-8DDD-59ACE74732C9}" presName="conn2-1" presStyleLbl="parChTrans1D2" presStyleIdx="4" presStyleCnt="5"/>
      <dgm:spPr/>
    </dgm:pt>
    <dgm:pt modelId="{FFAC3260-8FE5-4501-8F3E-DCDC16B2BC54}" type="pres">
      <dgm:prSet presAssocID="{1D055A18-D56A-4C4B-8DDD-59ACE74732C9}" presName="connTx" presStyleLbl="parChTrans1D2" presStyleIdx="4" presStyleCnt="5"/>
      <dgm:spPr/>
    </dgm:pt>
    <dgm:pt modelId="{12A09726-EB62-44DE-B0BD-CD44255A528D}" type="pres">
      <dgm:prSet presAssocID="{F9B94360-8DDB-4092-B448-94455BA9E4C8}" presName="root2" presStyleCnt="0"/>
      <dgm:spPr/>
    </dgm:pt>
    <dgm:pt modelId="{B139B964-243E-43B2-9938-CBF02BE93858}" type="pres">
      <dgm:prSet presAssocID="{F9B94360-8DDB-4092-B448-94455BA9E4C8}" presName="LevelTwoTextNode" presStyleLbl="node2" presStyleIdx="4" presStyleCnt="5">
        <dgm:presLayoutVars>
          <dgm:chPref val="3"/>
        </dgm:presLayoutVars>
      </dgm:prSet>
      <dgm:spPr/>
    </dgm:pt>
    <dgm:pt modelId="{DFA1F3F4-E3EE-45E9-8DC5-47109A040934}" type="pres">
      <dgm:prSet presAssocID="{F9B94360-8DDB-4092-B448-94455BA9E4C8}" presName="level3hierChild" presStyleCnt="0"/>
      <dgm:spPr/>
    </dgm:pt>
  </dgm:ptLst>
  <dgm:cxnLst>
    <dgm:cxn modelId="{CB27FF02-0C59-4691-B3B1-B4D588E8A8AD}" type="presOf" srcId="{F64897C7-DFB0-4657-A6A7-C8C591FF6597}" destId="{3B65545B-7272-42C9-84D1-3508776D6853}" srcOrd="0" destOrd="0" presId="urn:microsoft.com/office/officeart/2005/8/layout/hierarchy2"/>
    <dgm:cxn modelId="{AF99FF0A-7B7C-4B85-B30C-5ADEA5B35937}" srcId="{78510EA8-2F2F-4C4C-88E8-F67FE7BA1218}" destId="{C7DE2258-E048-4784-ABDE-95207665F757}" srcOrd="1" destOrd="0" parTransId="{F64897C7-DFB0-4657-A6A7-C8C591FF6597}" sibTransId="{B1636B54-1F2E-4BAC-9BFF-ECA696EA93F2}"/>
    <dgm:cxn modelId="{DE21D61B-C0E4-470B-9C42-949A3E921E70}" type="presOf" srcId="{78510EA8-2F2F-4C4C-88E8-F67FE7BA1218}" destId="{3C662439-E56D-487A-869C-FB48B9D8A4E1}" srcOrd="0" destOrd="0" presId="urn:microsoft.com/office/officeart/2005/8/layout/hierarchy2"/>
    <dgm:cxn modelId="{D4995024-BDA3-4BFE-B74B-FE2CC00EEE8C}" srcId="{F81B45B8-01DF-47FF-9712-67ACEB3AA9D8}" destId="{78510EA8-2F2F-4C4C-88E8-F67FE7BA1218}" srcOrd="0" destOrd="0" parTransId="{D622C7D9-84C1-4416-93D0-B9D910789D1A}" sibTransId="{78E3ABF4-368C-4EAC-897D-B902A654590F}"/>
    <dgm:cxn modelId="{43027D29-49E8-4D91-BDEA-E19E37124E80}" type="presOf" srcId="{F81B45B8-01DF-47FF-9712-67ACEB3AA9D8}" destId="{ABFBDA21-63CB-4ACE-8AFD-26DB4B03EB02}" srcOrd="0" destOrd="0" presId="urn:microsoft.com/office/officeart/2005/8/layout/hierarchy2"/>
    <dgm:cxn modelId="{A2C8402C-264F-47EA-9993-2906BDB04491}" type="presOf" srcId="{C7DE2258-E048-4784-ABDE-95207665F757}" destId="{1BA20E68-4E52-4C57-8CA3-0396AE017F8C}" srcOrd="0" destOrd="0" presId="urn:microsoft.com/office/officeart/2005/8/layout/hierarchy2"/>
    <dgm:cxn modelId="{B7BC1530-2B00-4C90-834E-5B15F10116B2}" type="presOf" srcId="{70B8B22D-10EB-4E96-BFA4-91C9551EF47A}" destId="{5B7E5828-52F9-4192-91F1-27002D450C3D}" srcOrd="1" destOrd="0" presId="urn:microsoft.com/office/officeart/2005/8/layout/hierarchy2"/>
    <dgm:cxn modelId="{1896BC3D-0C64-4CFE-977F-5768A6569517}" type="presOf" srcId="{1D055A18-D56A-4C4B-8DDD-59ACE74732C9}" destId="{FFAC3260-8FE5-4501-8F3E-DCDC16B2BC54}" srcOrd="1" destOrd="0" presId="urn:microsoft.com/office/officeart/2005/8/layout/hierarchy2"/>
    <dgm:cxn modelId="{7AEF7041-28A8-4AE8-A2F8-832C5E1CD32C}" type="presOf" srcId="{4BEA7ACD-0994-42A1-9918-A257FC496C17}" destId="{1ECBDCA8-4A5C-48AE-84AB-8778612E87FC}" srcOrd="0" destOrd="0" presId="urn:microsoft.com/office/officeart/2005/8/layout/hierarchy2"/>
    <dgm:cxn modelId="{B7140743-AD98-4184-8485-DB42319B6D10}" type="presOf" srcId="{70B8B22D-10EB-4E96-BFA4-91C9551EF47A}" destId="{532C004A-DAC5-4CA6-88D5-DAFE9E638D94}" srcOrd="0" destOrd="0" presId="urn:microsoft.com/office/officeart/2005/8/layout/hierarchy2"/>
    <dgm:cxn modelId="{A5FF0768-6DBF-4C10-B51B-D4D237D6095F}" type="presOf" srcId="{CB54731D-4385-4894-B9C9-9A464DFDFBB1}" destId="{7BB6BCBE-BF6D-4614-8C2C-F9422D0EE9A3}" srcOrd="0" destOrd="0" presId="urn:microsoft.com/office/officeart/2005/8/layout/hierarchy2"/>
    <dgm:cxn modelId="{60443D73-C6BE-412A-839E-89BEEEF61EC4}" type="presOf" srcId="{D2B93690-1392-41F6-AC06-7FEB7F975737}" destId="{DE9159DF-0706-42BF-9402-E4E7020198B4}" srcOrd="1" destOrd="0" presId="urn:microsoft.com/office/officeart/2005/8/layout/hierarchy2"/>
    <dgm:cxn modelId="{7EEF3F55-E29F-4380-AF1C-08616C4E6E43}" srcId="{78510EA8-2F2F-4C4C-88E8-F67FE7BA1218}" destId="{F9B94360-8DDB-4092-B448-94455BA9E4C8}" srcOrd="4" destOrd="0" parTransId="{1D055A18-D56A-4C4B-8DDD-59ACE74732C9}" sibTransId="{92A2D1A1-4230-44C7-8B6F-413380CEF801}"/>
    <dgm:cxn modelId="{63191C7A-A833-4E14-9F86-CA64186E0884}" type="presOf" srcId="{D2B93690-1392-41F6-AC06-7FEB7F975737}" destId="{D81EBBF7-DFDA-4F0C-ADCD-1715F237F4F8}" srcOrd="0" destOrd="0" presId="urn:microsoft.com/office/officeart/2005/8/layout/hierarchy2"/>
    <dgm:cxn modelId="{22447E7E-31EF-4FCA-B829-E0A0F5CEB3F8}" type="presOf" srcId="{F64897C7-DFB0-4657-A6A7-C8C591FF6597}" destId="{0A02AB11-F7CE-467B-9518-6C1C4CC7E5CB}" srcOrd="1" destOrd="0" presId="urn:microsoft.com/office/officeart/2005/8/layout/hierarchy2"/>
    <dgm:cxn modelId="{CA0EF57E-F5A5-4288-9CCC-71A7076E6C47}" srcId="{78510EA8-2F2F-4C4C-88E8-F67FE7BA1218}" destId="{F64662B3-C3E2-434E-A3EF-C28350E221B9}" srcOrd="2" destOrd="0" parTransId="{70B8B22D-10EB-4E96-BFA4-91C9551EF47A}" sibTransId="{C4EFAF7D-5F7C-44E6-ABBD-7663A4DF9AA2}"/>
    <dgm:cxn modelId="{E4ADDD80-C8A2-41E3-9ED4-ADE09FFE2645}" srcId="{78510EA8-2F2F-4C4C-88E8-F67FE7BA1218}" destId="{BFF3ECCC-6E8A-435D-A26C-7D3A44E825F8}" srcOrd="0" destOrd="0" parTransId="{D2B93690-1392-41F6-AC06-7FEB7F975737}" sibTransId="{A27212DD-AC2A-4254-90E7-A19E1C2ADEA3}"/>
    <dgm:cxn modelId="{F6C8E587-3B60-49BC-AF56-B6DE1479015A}" srcId="{78510EA8-2F2F-4C4C-88E8-F67FE7BA1218}" destId="{4BEA7ACD-0994-42A1-9918-A257FC496C17}" srcOrd="3" destOrd="0" parTransId="{CB54731D-4385-4894-B9C9-9A464DFDFBB1}" sibTransId="{1C63E245-5C49-41D7-B678-4E9FB370950A}"/>
    <dgm:cxn modelId="{A468839D-8DB2-4254-B570-D50BCCFAA083}" type="presOf" srcId="{CB54731D-4385-4894-B9C9-9A464DFDFBB1}" destId="{0E5F5A5F-1DD6-486F-A9D9-12F052B950AF}" srcOrd="1" destOrd="0" presId="urn:microsoft.com/office/officeart/2005/8/layout/hierarchy2"/>
    <dgm:cxn modelId="{E54707BA-D770-4D88-AF5C-FD21F56D4CE8}" type="presOf" srcId="{1D055A18-D56A-4C4B-8DDD-59ACE74732C9}" destId="{25D78887-5956-4851-B1BC-51A74F42FAC9}" srcOrd="0" destOrd="0" presId="urn:microsoft.com/office/officeart/2005/8/layout/hierarchy2"/>
    <dgm:cxn modelId="{AB1907D6-3867-49FD-AA0F-49B8787CA9FA}" type="presOf" srcId="{F64662B3-C3E2-434E-A3EF-C28350E221B9}" destId="{1E98E822-FBDC-41B8-92A9-82D6520F39EE}" srcOrd="0" destOrd="0" presId="urn:microsoft.com/office/officeart/2005/8/layout/hierarchy2"/>
    <dgm:cxn modelId="{C56AF0D6-028C-4845-8E6E-057B19A0BF97}" type="presOf" srcId="{BFF3ECCC-6E8A-435D-A26C-7D3A44E825F8}" destId="{9D6E3EF0-CE8E-4827-A6D1-5F85EC6445D3}" srcOrd="0" destOrd="0" presId="urn:microsoft.com/office/officeart/2005/8/layout/hierarchy2"/>
    <dgm:cxn modelId="{CE37C6EF-1300-469D-88FA-E947E387E7EE}" type="presOf" srcId="{F9B94360-8DDB-4092-B448-94455BA9E4C8}" destId="{B139B964-243E-43B2-9938-CBF02BE93858}" srcOrd="0" destOrd="0" presId="urn:microsoft.com/office/officeart/2005/8/layout/hierarchy2"/>
    <dgm:cxn modelId="{01073FC9-0E82-492A-A230-BFDCD65EE6E3}" type="presParOf" srcId="{ABFBDA21-63CB-4ACE-8AFD-26DB4B03EB02}" destId="{0239DBC9-04E3-4B3A-8BF9-56785E8D203C}" srcOrd="0" destOrd="0" presId="urn:microsoft.com/office/officeart/2005/8/layout/hierarchy2"/>
    <dgm:cxn modelId="{F05C7B87-3502-4C2B-9E06-AB7E9C5E9585}" type="presParOf" srcId="{0239DBC9-04E3-4B3A-8BF9-56785E8D203C}" destId="{3C662439-E56D-487A-869C-FB48B9D8A4E1}" srcOrd="0" destOrd="0" presId="urn:microsoft.com/office/officeart/2005/8/layout/hierarchy2"/>
    <dgm:cxn modelId="{428918DC-4A4A-4418-9A60-1AD4C8102999}" type="presParOf" srcId="{0239DBC9-04E3-4B3A-8BF9-56785E8D203C}" destId="{48ED9C2B-4A1C-4F15-893E-32191EA0ADD1}" srcOrd="1" destOrd="0" presId="urn:microsoft.com/office/officeart/2005/8/layout/hierarchy2"/>
    <dgm:cxn modelId="{F55154D3-B95D-40C6-BBC2-E2C17185DF93}" type="presParOf" srcId="{48ED9C2B-4A1C-4F15-893E-32191EA0ADD1}" destId="{D81EBBF7-DFDA-4F0C-ADCD-1715F237F4F8}" srcOrd="0" destOrd="0" presId="urn:microsoft.com/office/officeart/2005/8/layout/hierarchy2"/>
    <dgm:cxn modelId="{10DB923D-142B-41CC-A694-E22F401121A8}" type="presParOf" srcId="{D81EBBF7-DFDA-4F0C-ADCD-1715F237F4F8}" destId="{DE9159DF-0706-42BF-9402-E4E7020198B4}" srcOrd="0" destOrd="0" presId="urn:microsoft.com/office/officeart/2005/8/layout/hierarchy2"/>
    <dgm:cxn modelId="{A0C2ED30-C615-4E34-AB68-01C37E4B98D4}" type="presParOf" srcId="{48ED9C2B-4A1C-4F15-893E-32191EA0ADD1}" destId="{60C65073-77CC-4809-ACC6-84C591EDB38A}" srcOrd="1" destOrd="0" presId="urn:microsoft.com/office/officeart/2005/8/layout/hierarchy2"/>
    <dgm:cxn modelId="{5CB478D7-BAF7-419B-BCEA-42FCB57A2A06}" type="presParOf" srcId="{60C65073-77CC-4809-ACC6-84C591EDB38A}" destId="{9D6E3EF0-CE8E-4827-A6D1-5F85EC6445D3}" srcOrd="0" destOrd="0" presId="urn:microsoft.com/office/officeart/2005/8/layout/hierarchy2"/>
    <dgm:cxn modelId="{485D9AE0-3350-43C5-8AF3-290E4A3932B3}" type="presParOf" srcId="{60C65073-77CC-4809-ACC6-84C591EDB38A}" destId="{32BC8973-FFC4-45FF-B896-E7345EA157AB}" srcOrd="1" destOrd="0" presId="urn:microsoft.com/office/officeart/2005/8/layout/hierarchy2"/>
    <dgm:cxn modelId="{1B67B2C7-6D81-4B80-8AFC-FA79E92B120C}" type="presParOf" srcId="{48ED9C2B-4A1C-4F15-893E-32191EA0ADD1}" destId="{3B65545B-7272-42C9-84D1-3508776D6853}" srcOrd="2" destOrd="0" presId="urn:microsoft.com/office/officeart/2005/8/layout/hierarchy2"/>
    <dgm:cxn modelId="{15759275-1875-4843-9F66-92F63FD35326}" type="presParOf" srcId="{3B65545B-7272-42C9-84D1-3508776D6853}" destId="{0A02AB11-F7CE-467B-9518-6C1C4CC7E5CB}" srcOrd="0" destOrd="0" presId="urn:microsoft.com/office/officeart/2005/8/layout/hierarchy2"/>
    <dgm:cxn modelId="{F06AD0C8-B249-4424-968C-6F72347EA2B0}" type="presParOf" srcId="{48ED9C2B-4A1C-4F15-893E-32191EA0ADD1}" destId="{CEE57C3B-3A29-4039-9BBB-155D7ACE9501}" srcOrd="3" destOrd="0" presId="urn:microsoft.com/office/officeart/2005/8/layout/hierarchy2"/>
    <dgm:cxn modelId="{F3335D2B-9E2A-4B30-99B6-DFE32979D9F5}" type="presParOf" srcId="{CEE57C3B-3A29-4039-9BBB-155D7ACE9501}" destId="{1BA20E68-4E52-4C57-8CA3-0396AE017F8C}" srcOrd="0" destOrd="0" presId="urn:microsoft.com/office/officeart/2005/8/layout/hierarchy2"/>
    <dgm:cxn modelId="{516E7EA4-B183-41C6-BBEF-8869E7D26742}" type="presParOf" srcId="{CEE57C3B-3A29-4039-9BBB-155D7ACE9501}" destId="{140DFE74-26A9-45AB-932E-76F6DC088356}" srcOrd="1" destOrd="0" presId="urn:microsoft.com/office/officeart/2005/8/layout/hierarchy2"/>
    <dgm:cxn modelId="{971F8A01-35F4-4856-94D4-29A82D1F66CF}" type="presParOf" srcId="{48ED9C2B-4A1C-4F15-893E-32191EA0ADD1}" destId="{532C004A-DAC5-4CA6-88D5-DAFE9E638D94}" srcOrd="4" destOrd="0" presId="urn:microsoft.com/office/officeart/2005/8/layout/hierarchy2"/>
    <dgm:cxn modelId="{90F36E38-FD61-4E18-B9BF-DADF9B108509}" type="presParOf" srcId="{532C004A-DAC5-4CA6-88D5-DAFE9E638D94}" destId="{5B7E5828-52F9-4192-91F1-27002D450C3D}" srcOrd="0" destOrd="0" presId="urn:microsoft.com/office/officeart/2005/8/layout/hierarchy2"/>
    <dgm:cxn modelId="{6344F818-6F64-474A-B101-1CF1C26833FF}" type="presParOf" srcId="{48ED9C2B-4A1C-4F15-893E-32191EA0ADD1}" destId="{B89D92EC-B260-4651-AA18-8B2833356C71}" srcOrd="5" destOrd="0" presId="urn:microsoft.com/office/officeart/2005/8/layout/hierarchy2"/>
    <dgm:cxn modelId="{7FBE6259-7DAF-45F3-9EE8-D9868B29E8F1}" type="presParOf" srcId="{B89D92EC-B260-4651-AA18-8B2833356C71}" destId="{1E98E822-FBDC-41B8-92A9-82D6520F39EE}" srcOrd="0" destOrd="0" presId="urn:microsoft.com/office/officeart/2005/8/layout/hierarchy2"/>
    <dgm:cxn modelId="{C3CE07B6-9B04-4616-AFC5-AA6D7398FD40}" type="presParOf" srcId="{B89D92EC-B260-4651-AA18-8B2833356C71}" destId="{5F90FA04-5F5D-4A6B-B4CA-97E8D844071E}" srcOrd="1" destOrd="0" presId="urn:microsoft.com/office/officeart/2005/8/layout/hierarchy2"/>
    <dgm:cxn modelId="{8EAFE6D8-5B02-4E24-BC55-E8B82C4179D5}" type="presParOf" srcId="{48ED9C2B-4A1C-4F15-893E-32191EA0ADD1}" destId="{7BB6BCBE-BF6D-4614-8C2C-F9422D0EE9A3}" srcOrd="6" destOrd="0" presId="urn:microsoft.com/office/officeart/2005/8/layout/hierarchy2"/>
    <dgm:cxn modelId="{7A8B1BA7-F391-4BAB-8CDD-70999D701799}" type="presParOf" srcId="{7BB6BCBE-BF6D-4614-8C2C-F9422D0EE9A3}" destId="{0E5F5A5F-1DD6-486F-A9D9-12F052B950AF}" srcOrd="0" destOrd="0" presId="urn:microsoft.com/office/officeart/2005/8/layout/hierarchy2"/>
    <dgm:cxn modelId="{DA74B9E2-6A0E-4EF0-AD34-A24B97A3E9E1}" type="presParOf" srcId="{48ED9C2B-4A1C-4F15-893E-32191EA0ADD1}" destId="{2A35CDBF-185A-4028-ADEF-C4D00A843349}" srcOrd="7" destOrd="0" presId="urn:microsoft.com/office/officeart/2005/8/layout/hierarchy2"/>
    <dgm:cxn modelId="{6F0C6BCA-8F13-42EB-815E-0C5449B54113}" type="presParOf" srcId="{2A35CDBF-185A-4028-ADEF-C4D00A843349}" destId="{1ECBDCA8-4A5C-48AE-84AB-8778612E87FC}" srcOrd="0" destOrd="0" presId="urn:microsoft.com/office/officeart/2005/8/layout/hierarchy2"/>
    <dgm:cxn modelId="{7B01BC5E-2915-40C2-A2B5-6932B613E95B}" type="presParOf" srcId="{2A35CDBF-185A-4028-ADEF-C4D00A843349}" destId="{57D7870D-59F9-499C-9DED-A910DC1D727E}" srcOrd="1" destOrd="0" presId="urn:microsoft.com/office/officeart/2005/8/layout/hierarchy2"/>
    <dgm:cxn modelId="{23F75660-6B59-44FB-AB14-C90B8C4D9212}" type="presParOf" srcId="{48ED9C2B-4A1C-4F15-893E-32191EA0ADD1}" destId="{25D78887-5956-4851-B1BC-51A74F42FAC9}" srcOrd="8" destOrd="0" presId="urn:microsoft.com/office/officeart/2005/8/layout/hierarchy2"/>
    <dgm:cxn modelId="{6D81D3C4-4573-4734-A5C8-8C806C3315C2}" type="presParOf" srcId="{25D78887-5956-4851-B1BC-51A74F42FAC9}" destId="{FFAC3260-8FE5-4501-8F3E-DCDC16B2BC54}" srcOrd="0" destOrd="0" presId="urn:microsoft.com/office/officeart/2005/8/layout/hierarchy2"/>
    <dgm:cxn modelId="{8CB533D1-80CC-4E27-B12D-5914406059C4}" type="presParOf" srcId="{48ED9C2B-4A1C-4F15-893E-32191EA0ADD1}" destId="{12A09726-EB62-44DE-B0BD-CD44255A528D}" srcOrd="9" destOrd="0" presId="urn:microsoft.com/office/officeart/2005/8/layout/hierarchy2"/>
    <dgm:cxn modelId="{E5367BAA-5FBC-4323-8141-BF8E8EB0741C}" type="presParOf" srcId="{12A09726-EB62-44DE-B0BD-CD44255A528D}" destId="{B139B964-243E-43B2-9938-CBF02BE93858}" srcOrd="0" destOrd="0" presId="urn:microsoft.com/office/officeart/2005/8/layout/hierarchy2"/>
    <dgm:cxn modelId="{E24FDC0E-A52E-4BDB-9AE9-10B085D1D8FF}" type="presParOf" srcId="{12A09726-EB62-44DE-B0BD-CD44255A528D}" destId="{DFA1F3F4-E3EE-45E9-8DC5-47109A040934}"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34839-B77A-4A19-B12C-E2B13504BB6A}">
      <dsp:nvSpPr>
        <dsp:cNvPr id="0" name=""/>
        <dsp:cNvSpPr/>
      </dsp:nvSpPr>
      <dsp:spPr>
        <a:xfrm>
          <a:off x="1004842" y="421103"/>
          <a:ext cx="2814728" cy="2814728"/>
        </a:xfrm>
        <a:prstGeom prst="blockArc">
          <a:avLst>
            <a:gd name="adj1" fmla="val 11880000"/>
            <a:gd name="adj2" fmla="val 1620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98AC33F-83C2-454A-8DCC-9407DB65246F}">
      <dsp:nvSpPr>
        <dsp:cNvPr id="0" name=""/>
        <dsp:cNvSpPr/>
      </dsp:nvSpPr>
      <dsp:spPr>
        <a:xfrm>
          <a:off x="1004842" y="421103"/>
          <a:ext cx="2814728" cy="2814728"/>
        </a:xfrm>
        <a:prstGeom prst="blockArc">
          <a:avLst>
            <a:gd name="adj1" fmla="val 7560000"/>
            <a:gd name="adj2" fmla="val 1188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C71062-964D-4461-B9EE-660DEA0407B3}">
      <dsp:nvSpPr>
        <dsp:cNvPr id="0" name=""/>
        <dsp:cNvSpPr/>
      </dsp:nvSpPr>
      <dsp:spPr>
        <a:xfrm>
          <a:off x="1004842" y="421103"/>
          <a:ext cx="2814728" cy="2814728"/>
        </a:xfrm>
        <a:prstGeom prst="blockArc">
          <a:avLst>
            <a:gd name="adj1" fmla="val 3240000"/>
            <a:gd name="adj2" fmla="val 756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0C37C4B-64D6-45DB-9A70-2DE9A39B7ABD}">
      <dsp:nvSpPr>
        <dsp:cNvPr id="0" name=""/>
        <dsp:cNvSpPr/>
      </dsp:nvSpPr>
      <dsp:spPr>
        <a:xfrm>
          <a:off x="1004842" y="421103"/>
          <a:ext cx="2814728" cy="2814728"/>
        </a:xfrm>
        <a:prstGeom prst="blockArc">
          <a:avLst>
            <a:gd name="adj1" fmla="val 20520000"/>
            <a:gd name="adj2" fmla="val 324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CD5F97F-E8E0-4C66-9CEF-75D22DB030A9}">
      <dsp:nvSpPr>
        <dsp:cNvPr id="0" name=""/>
        <dsp:cNvSpPr/>
      </dsp:nvSpPr>
      <dsp:spPr>
        <a:xfrm>
          <a:off x="1004842" y="421103"/>
          <a:ext cx="2814728" cy="2814728"/>
        </a:xfrm>
        <a:prstGeom prst="blockArc">
          <a:avLst>
            <a:gd name="adj1" fmla="val 16200000"/>
            <a:gd name="adj2" fmla="val 2052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F6B0945-5F59-4EB6-999E-8312C18191CE}">
      <dsp:nvSpPr>
        <dsp:cNvPr id="0" name=""/>
        <dsp:cNvSpPr/>
      </dsp:nvSpPr>
      <dsp:spPr>
        <a:xfrm>
          <a:off x="1764397" y="1180658"/>
          <a:ext cx="1295618" cy="129561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Academic Skills</a:t>
          </a:r>
        </a:p>
      </dsp:txBody>
      <dsp:txXfrm>
        <a:off x="1954136" y="1370397"/>
        <a:ext cx="916140" cy="916140"/>
      </dsp:txXfrm>
    </dsp:sp>
    <dsp:sp modelId="{1E80CA8A-5E95-4ADB-B598-8574FC7070E2}">
      <dsp:nvSpPr>
        <dsp:cNvPr id="0" name=""/>
        <dsp:cNvSpPr/>
      </dsp:nvSpPr>
      <dsp:spPr>
        <a:xfrm>
          <a:off x="1958739" y="286"/>
          <a:ext cx="906933" cy="90693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Time management</a:t>
          </a:r>
        </a:p>
      </dsp:txBody>
      <dsp:txXfrm>
        <a:off x="2091556" y="133103"/>
        <a:ext cx="641299" cy="641299"/>
      </dsp:txXfrm>
    </dsp:sp>
    <dsp:sp modelId="{D5FEE5B8-D55F-4761-B795-2FA191E1C300}">
      <dsp:nvSpPr>
        <dsp:cNvPr id="0" name=""/>
        <dsp:cNvSpPr/>
      </dsp:nvSpPr>
      <dsp:spPr>
        <a:xfrm>
          <a:off x="3266171" y="950191"/>
          <a:ext cx="906933" cy="90693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Effective Reading and Note Taking</a:t>
          </a:r>
        </a:p>
      </dsp:txBody>
      <dsp:txXfrm>
        <a:off x="3398988" y="1083008"/>
        <a:ext cx="641299" cy="641299"/>
      </dsp:txXfrm>
    </dsp:sp>
    <dsp:sp modelId="{93DFD4FE-9385-4AA0-8C38-9B9EAB79CB8E}">
      <dsp:nvSpPr>
        <dsp:cNvPr id="0" name=""/>
        <dsp:cNvSpPr/>
      </dsp:nvSpPr>
      <dsp:spPr>
        <a:xfrm>
          <a:off x="2766777" y="2487169"/>
          <a:ext cx="906933" cy="90693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Planning and Organising Ideas</a:t>
          </a:r>
        </a:p>
      </dsp:txBody>
      <dsp:txXfrm>
        <a:off x="2899594" y="2619986"/>
        <a:ext cx="641299" cy="641299"/>
      </dsp:txXfrm>
    </dsp:sp>
    <dsp:sp modelId="{6585B30C-9FA6-4CD8-BE92-F636EF693F4B}">
      <dsp:nvSpPr>
        <dsp:cNvPr id="0" name=""/>
        <dsp:cNvSpPr/>
      </dsp:nvSpPr>
      <dsp:spPr>
        <a:xfrm>
          <a:off x="1150702" y="2487169"/>
          <a:ext cx="906933" cy="90693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Critical Thinking</a:t>
          </a:r>
        </a:p>
      </dsp:txBody>
      <dsp:txXfrm>
        <a:off x="1283519" y="2619986"/>
        <a:ext cx="641299" cy="641299"/>
      </dsp:txXfrm>
    </dsp:sp>
    <dsp:sp modelId="{135BDCB4-E1CE-4C69-BA6B-7A49EDCF2EB7}">
      <dsp:nvSpPr>
        <dsp:cNvPr id="0" name=""/>
        <dsp:cNvSpPr/>
      </dsp:nvSpPr>
      <dsp:spPr>
        <a:xfrm>
          <a:off x="651308" y="950191"/>
          <a:ext cx="906933" cy="90693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Reflective Practice</a:t>
          </a:r>
        </a:p>
      </dsp:txBody>
      <dsp:txXfrm>
        <a:off x="784125" y="1083008"/>
        <a:ext cx="641299" cy="6412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662439-E56D-487A-869C-FB48B9D8A4E1}">
      <dsp:nvSpPr>
        <dsp:cNvPr id="0" name=""/>
        <dsp:cNvSpPr/>
      </dsp:nvSpPr>
      <dsp:spPr>
        <a:xfrm>
          <a:off x="1139108" y="1478484"/>
          <a:ext cx="1284721" cy="64236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Employability Skills</a:t>
          </a:r>
        </a:p>
      </dsp:txBody>
      <dsp:txXfrm>
        <a:off x="1157922" y="1497298"/>
        <a:ext cx="1247093" cy="604732"/>
      </dsp:txXfrm>
    </dsp:sp>
    <dsp:sp modelId="{D81EBBF7-DFDA-4F0C-ADCD-1715F237F4F8}">
      <dsp:nvSpPr>
        <dsp:cNvPr id="0" name=""/>
        <dsp:cNvSpPr/>
      </dsp:nvSpPr>
      <dsp:spPr>
        <a:xfrm rot="17350740">
          <a:off x="1898648" y="1044887"/>
          <a:ext cx="1564250" cy="32124"/>
        </a:xfrm>
        <a:custGeom>
          <a:avLst/>
          <a:gdLst/>
          <a:ahLst/>
          <a:cxnLst/>
          <a:rect l="0" t="0" r="0" b="0"/>
          <a:pathLst>
            <a:path>
              <a:moveTo>
                <a:pt x="0" y="16062"/>
              </a:moveTo>
              <a:lnTo>
                <a:pt x="1564250" y="1606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41667" y="1021843"/>
        <a:ext cx="78212" cy="78212"/>
      </dsp:txXfrm>
    </dsp:sp>
    <dsp:sp modelId="{9D6E3EF0-CE8E-4827-A6D1-5F85EC6445D3}">
      <dsp:nvSpPr>
        <dsp:cNvPr id="0" name=""/>
        <dsp:cNvSpPr/>
      </dsp:nvSpPr>
      <dsp:spPr>
        <a:xfrm>
          <a:off x="2937718" y="1054"/>
          <a:ext cx="1284721" cy="64236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Communication</a:t>
          </a:r>
        </a:p>
      </dsp:txBody>
      <dsp:txXfrm>
        <a:off x="2956532" y="19868"/>
        <a:ext cx="1247093" cy="604732"/>
      </dsp:txXfrm>
    </dsp:sp>
    <dsp:sp modelId="{3B65545B-7272-42C9-84D1-3508776D6853}">
      <dsp:nvSpPr>
        <dsp:cNvPr id="0" name=""/>
        <dsp:cNvSpPr/>
      </dsp:nvSpPr>
      <dsp:spPr>
        <a:xfrm rot="18289469">
          <a:off x="2230834" y="1414245"/>
          <a:ext cx="899878" cy="32124"/>
        </a:xfrm>
        <a:custGeom>
          <a:avLst/>
          <a:gdLst/>
          <a:ahLst/>
          <a:cxnLst/>
          <a:rect l="0" t="0" r="0" b="0"/>
          <a:pathLst>
            <a:path>
              <a:moveTo>
                <a:pt x="0" y="16062"/>
              </a:moveTo>
              <a:lnTo>
                <a:pt x="899878" y="1606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58277" y="1407810"/>
        <a:ext cx="44993" cy="44993"/>
      </dsp:txXfrm>
    </dsp:sp>
    <dsp:sp modelId="{1BA20E68-4E52-4C57-8CA3-0396AE017F8C}">
      <dsp:nvSpPr>
        <dsp:cNvPr id="0" name=""/>
        <dsp:cNvSpPr/>
      </dsp:nvSpPr>
      <dsp:spPr>
        <a:xfrm>
          <a:off x="2937718" y="739769"/>
          <a:ext cx="1284721" cy="64236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Problem Solving</a:t>
          </a:r>
        </a:p>
      </dsp:txBody>
      <dsp:txXfrm>
        <a:off x="2956532" y="758583"/>
        <a:ext cx="1247093" cy="604732"/>
      </dsp:txXfrm>
    </dsp:sp>
    <dsp:sp modelId="{532C004A-DAC5-4CA6-88D5-DAFE9E638D94}">
      <dsp:nvSpPr>
        <dsp:cNvPr id="0" name=""/>
        <dsp:cNvSpPr/>
      </dsp:nvSpPr>
      <dsp:spPr>
        <a:xfrm>
          <a:off x="2423829" y="1783602"/>
          <a:ext cx="513888" cy="32124"/>
        </a:xfrm>
        <a:custGeom>
          <a:avLst/>
          <a:gdLst/>
          <a:ahLst/>
          <a:cxnLst/>
          <a:rect l="0" t="0" r="0" b="0"/>
          <a:pathLst>
            <a:path>
              <a:moveTo>
                <a:pt x="0" y="16062"/>
              </a:moveTo>
              <a:lnTo>
                <a:pt x="513888" y="1606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7926" y="1786817"/>
        <a:ext cx="25694" cy="25694"/>
      </dsp:txXfrm>
    </dsp:sp>
    <dsp:sp modelId="{1E98E822-FBDC-41B8-92A9-82D6520F39EE}">
      <dsp:nvSpPr>
        <dsp:cNvPr id="0" name=""/>
        <dsp:cNvSpPr/>
      </dsp:nvSpPr>
      <dsp:spPr>
        <a:xfrm>
          <a:off x="2937718" y="1478484"/>
          <a:ext cx="1284721" cy="64236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Decision Making</a:t>
          </a:r>
        </a:p>
      </dsp:txBody>
      <dsp:txXfrm>
        <a:off x="2956532" y="1497298"/>
        <a:ext cx="1247093" cy="604732"/>
      </dsp:txXfrm>
    </dsp:sp>
    <dsp:sp modelId="{7BB6BCBE-BF6D-4614-8C2C-F9422D0EE9A3}">
      <dsp:nvSpPr>
        <dsp:cNvPr id="0" name=""/>
        <dsp:cNvSpPr/>
      </dsp:nvSpPr>
      <dsp:spPr>
        <a:xfrm rot="3310531">
          <a:off x="2230834" y="2152959"/>
          <a:ext cx="899878" cy="32124"/>
        </a:xfrm>
        <a:custGeom>
          <a:avLst/>
          <a:gdLst/>
          <a:ahLst/>
          <a:cxnLst/>
          <a:rect l="0" t="0" r="0" b="0"/>
          <a:pathLst>
            <a:path>
              <a:moveTo>
                <a:pt x="0" y="16062"/>
              </a:moveTo>
              <a:lnTo>
                <a:pt x="899878" y="1606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58277" y="2146524"/>
        <a:ext cx="44993" cy="44993"/>
      </dsp:txXfrm>
    </dsp:sp>
    <dsp:sp modelId="{1ECBDCA8-4A5C-48AE-84AB-8778612E87FC}">
      <dsp:nvSpPr>
        <dsp:cNvPr id="0" name=""/>
        <dsp:cNvSpPr/>
      </dsp:nvSpPr>
      <dsp:spPr>
        <a:xfrm>
          <a:off x="2937718" y="2217198"/>
          <a:ext cx="1284721" cy="64236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Initiative</a:t>
          </a:r>
        </a:p>
      </dsp:txBody>
      <dsp:txXfrm>
        <a:off x="2956532" y="2236012"/>
        <a:ext cx="1247093" cy="604732"/>
      </dsp:txXfrm>
    </dsp:sp>
    <dsp:sp modelId="{25D78887-5956-4851-B1BC-51A74F42FAC9}">
      <dsp:nvSpPr>
        <dsp:cNvPr id="0" name=""/>
        <dsp:cNvSpPr/>
      </dsp:nvSpPr>
      <dsp:spPr>
        <a:xfrm rot="4249260">
          <a:off x="1898648" y="2522317"/>
          <a:ext cx="1564250" cy="32124"/>
        </a:xfrm>
        <a:custGeom>
          <a:avLst/>
          <a:gdLst/>
          <a:ahLst/>
          <a:cxnLst/>
          <a:rect l="0" t="0" r="0" b="0"/>
          <a:pathLst>
            <a:path>
              <a:moveTo>
                <a:pt x="0" y="16062"/>
              </a:moveTo>
              <a:lnTo>
                <a:pt x="1564250" y="1606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41667" y="2499273"/>
        <a:ext cx="78212" cy="78212"/>
      </dsp:txXfrm>
    </dsp:sp>
    <dsp:sp modelId="{B139B964-243E-43B2-9938-CBF02BE93858}">
      <dsp:nvSpPr>
        <dsp:cNvPr id="0" name=""/>
        <dsp:cNvSpPr/>
      </dsp:nvSpPr>
      <dsp:spPr>
        <a:xfrm>
          <a:off x="2937718" y="2955913"/>
          <a:ext cx="1284721" cy="64236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Planning and Organisation</a:t>
          </a:r>
        </a:p>
      </dsp:txBody>
      <dsp:txXfrm>
        <a:off x="2956532" y="2974727"/>
        <a:ext cx="1247093" cy="604732"/>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942A49-0D11-4C6B-81C2-44000CD4EAF2}" type="datetimeFigureOut">
              <a:rPr lang="en-GB" smtClean="0"/>
              <a:t>06/12/2021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D2F6E6-D744-425C-8A00-1772280DEAC1}" type="slidenum">
              <a:rPr lang="en-GB" smtClean="0"/>
              <a:t>‹#›</a:t>
            </a:fld>
            <a:endParaRPr lang="en-GB"/>
          </a:p>
        </p:txBody>
      </p:sp>
    </p:spTree>
    <p:extLst>
      <p:ext uri="{BB962C8B-B14F-4D97-AF65-F5344CB8AC3E}">
        <p14:creationId xmlns:p14="http://schemas.microsoft.com/office/powerpoint/2010/main" val="4187432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presentation is about self-assessment. My intended career option is to establish my career as a finance manager in a reputed organisation. Thus, the overall content and analysis of this presentation are focused on employability skills, research and analytical skills, and personal assessment by applying various tools and theories to the practical situation for example SWOT analysis, PDP, Time management tools. The overall technical assessment of the presentation will be based on my intended career as a financial manager in a reputed firm.</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2</a:t>
            </a:fld>
            <a:endParaRPr lang="en-GB"/>
          </a:p>
        </p:txBody>
      </p:sp>
    </p:spTree>
    <p:extLst>
      <p:ext uri="{BB962C8B-B14F-4D97-AF65-F5344CB8AC3E}">
        <p14:creationId xmlns:p14="http://schemas.microsoft.com/office/powerpoint/2010/main" val="41519052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Academic Skills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self-evaluation, academic skills are the most suitable mode of analysis for a student. Since most of my career skills will demand refined academic knowledge, for example knowing that investment decision is much more important than the financing and dividend decision. Thus developing academic skills is very important for my intended career option. Some specific academic skills are useful in terms of pursuing a career. For example,</a:t>
            </a:r>
            <a:endParaRPr lang="en-US"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Time Management.</a:t>
            </a:r>
            <a:r>
              <a:rPr lang="en-GB" sz="1200" kern="1200" dirty="0">
                <a:solidFill>
                  <a:schemeClr val="tx1"/>
                </a:solidFill>
                <a:effectLst/>
                <a:latin typeface="+mn-lt"/>
                <a:ea typeface="+mn-ea"/>
                <a:cs typeface="+mn-cs"/>
              </a:rPr>
              <a:t> To be punctual is always a good thing and for academic skills, time management is a very important skill to learn. Time management can be handy in various academic situations. Such as, for this presentation, I had to make sure no other work or task is colliding with the schedule with the presentation and I can make it on time. So, I needed to be ready for this presentation for a certain period prior. These are all examples of how time management is linked with academic skills.</a:t>
            </a:r>
            <a:endParaRPr lang="en-US"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Effective Reading and Note Taking.</a:t>
            </a:r>
            <a:r>
              <a:rPr lang="en-GB" sz="1200" kern="1200" dirty="0">
                <a:solidFill>
                  <a:schemeClr val="tx1"/>
                </a:solidFill>
                <a:effectLst/>
                <a:latin typeface="+mn-lt"/>
                <a:ea typeface="+mn-ea"/>
                <a:cs typeface="+mn-cs"/>
              </a:rPr>
              <a:t> The second academic skill that is important is effective reading and note-taking. As a student, reading has no alternative. To understand a concept, I have to read and try to understand the concept. Also, for understanding a topic or a concept, note-taking is important. Apart from the class note, taking notes of important parts of a concept is another important academic skill that is much needed.</a:t>
            </a:r>
            <a:endParaRPr lang="en-US"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Planning and Organising Ideas.</a:t>
            </a:r>
            <a:r>
              <a:rPr lang="en-GB" sz="1200" kern="1200" dirty="0">
                <a:solidFill>
                  <a:schemeClr val="tx1"/>
                </a:solidFill>
                <a:effectLst/>
                <a:latin typeface="+mn-lt"/>
                <a:ea typeface="+mn-ea"/>
                <a:cs typeface="+mn-cs"/>
              </a:rPr>
              <a:t> From my experience, I can say that from time to time, I had many ideas. Some of them were about business, some of them were about just arranging a tour. However, most of the ideas were dropped. The reason was I did not have any defined plan to implement the ideas and definitively organise those tangibly. Thus, planning and organising ideas is another academic skill that helps in the long run.</a:t>
            </a:r>
            <a:endParaRPr lang="en-US"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Critical Thinking.</a:t>
            </a:r>
            <a:r>
              <a:rPr lang="en-GB" sz="1200" kern="1200" dirty="0">
                <a:solidFill>
                  <a:schemeClr val="tx1"/>
                </a:solidFill>
                <a:effectLst/>
                <a:latin typeface="+mn-lt"/>
                <a:ea typeface="+mn-ea"/>
                <a:cs typeface="+mn-cs"/>
              </a:rPr>
              <a:t> In academic life, critical thinking is an aspect that is one of the most important. In various situations, we tend to ignore either the negative or the positive impact of a particular concept. Most of us believe in a spectrum of good or bad, the grey area is never acknowledged. Critical thinking teaches us to focus on the grey area where both the negative and the positive aspect has an impact which is a very important academic skill.</a:t>
            </a:r>
            <a:endParaRPr lang="en-US"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Reflective Practice.</a:t>
            </a:r>
            <a:r>
              <a:rPr lang="en-GB" sz="1200" kern="1200" dirty="0">
                <a:solidFill>
                  <a:schemeClr val="tx1"/>
                </a:solidFill>
                <a:effectLst/>
                <a:latin typeface="+mn-lt"/>
                <a:ea typeface="+mn-ea"/>
                <a:cs typeface="+mn-cs"/>
              </a:rPr>
              <a:t> Arguably the most important academic skill is reflective practice. The reason for this is because we tend to do a lot of mistakes in our academic life, it is better to learn from our own mistakes. That way, we can ensure the continuous improvement of ourselves. Reflective practice gives us that scope of learning from our own mistakes. For this reason, reflective practice is another most important academic skill.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slide summarises the academic skills that we need in our life. However, the self-assessment of these skills is presented in the later slides (Philpot et al., 2018).</a:t>
            </a:r>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3</a:t>
            </a:fld>
            <a:endParaRPr lang="en-GB"/>
          </a:p>
        </p:txBody>
      </p:sp>
    </p:spTree>
    <p:extLst>
      <p:ext uri="{BB962C8B-B14F-4D97-AF65-F5344CB8AC3E}">
        <p14:creationId xmlns:p14="http://schemas.microsoft.com/office/powerpoint/2010/main" val="2468835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Employability Skills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Another set of skills I need to achieve success in my intended career as a finance manager is employability skills. Employability skills are transferable skills to develop a candidate as an employable person. There are various employability skills. However, for the post of a finance manager, the following employability skills are important:</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Communication:</a:t>
            </a:r>
            <a:r>
              <a:rPr lang="en-GB" sz="1200" kern="1200" dirty="0">
                <a:solidFill>
                  <a:schemeClr val="tx1"/>
                </a:solidFill>
                <a:effectLst/>
                <a:latin typeface="+mn-lt"/>
                <a:ea typeface="+mn-ea"/>
                <a:cs typeface="+mn-cs"/>
              </a:rPr>
              <a:t> As a finance manager, I need to be able to communicate with my teammates, the board, and the investors about the decisions I took. Also, to take decisions in the organisation, I need to communicate with other departments to take an informed decision.</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Problem Solving:</a:t>
            </a:r>
            <a:r>
              <a:rPr lang="en-GB" sz="1200" kern="1200" dirty="0">
                <a:solidFill>
                  <a:schemeClr val="tx1"/>
                </a:solidFill>
                <a:effectLst/>
                <a:latin typeface="+mn-lt"/>
                <a:ea typeface="+mn-ea"/>
                <a:cs typeface="+mn-cs"/>
              </a:rPr>
              <a:t> As a finance manager, the most important part of my job would be solving financial problems and making various financial decisions regarding the stock price, the budget, etc. So, I need to have a problem-solving ability.</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Decision Making:</a:t>
            </a:r>
            <a:r>
              <a:rPr lang="en-GB" sz="1200" kern="1200" dirty="0">
                <a:solidFill>
                  <a:schemeClr val="tx1"/>
                </a:solidFill>
                <a:effectLst/>
                <a:latin typeface="+mn-lt"/>
                <a:ea typeface="+mn-ea"/>
                <a:cs typeface="+mn-cs"/>
              </a:rPr>
              <a:t> Every manager needs to have a decision making skill since most of the job of a manager is to take decisions in their whole life.</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Initiative:</a:t>
            </a:r>
            <a:r>
              <a:rPr lang="en-GB" sz="1200" kern="1200" dirty="0">
                <a:solidFill>
                  <a:schemeClr val="tx1"/>
                </a:solidFill>
                <a:effectLst/>
                <a:latin typeface="+mn-lt"/>
                <a:ea typeface="+mn-ea"/>
                <a:cs typeface="+mn-cs"/>
              </a:rPr>
              <a:t> Finance managers need to take a lot of initiatives. For example, changing the retention rate in the company for reinvesting in the organisation is a huge initiative from the investors. So, I need to be initiative.</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Planning and Organising:</a:t>
            </a:r>
            <a:r>
              <a:rPr lang="en-GB" sz="1200" kern="1200" dirty="0">
                <a:solidFill>
                  <a:schemeClr val="tx1"/>
                </a:solidFill>
                <a:effectLst/>
                <a:latin typeface="+mn-lt"/>
                <a:ea typeface="+mn-ea"/>
                <a:cs typeface="+mn-cs"/>
              </a:rPr>
              <a:t> A finance manager needs to be able to plan ahead of time for proper decisions. For this reason, a finance manager needs to be organised. Thus, planning and organising is also transferable skill </a:t>
            </a:r>
            <a:r>
              <a:rPr lang="en-US" sz="1200" b="0" i="0" kern="1200" dirty="0">
                <a:solidFill>
                  <a:schemeClr val="tx1"/>
                </a:solidFill>
                <a:effectLst/>
                <a:latin typeface="+mn-lt"/>
                <a:ea typeface="+mn-ea"/>
                <a:cs typeface="+mn-cs"/>
              </a:rPr>
              <a:t>(Hind &amp; Moss, 2019)</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4</a:t>
            </a:fld>
            <a:endParaRPr lang="en-GB"/>
          </a:p>
        </p:txBody>
      </p:sp>
    </p:spTree>
    <p:extLst>
      <p:ext uri="{BB962C8B-B14F-4D97-AF65-F5344CB8AC3E}">
        <p14:creationId xmlns:p14="http://schemas.microsoft.com/office/powerpoint/2010/main" val="1865555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SWOT Analysis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the previous slide, academic skills were discussed. What skills do we need and what skills helps us the most in our academic journey. This slide will be the first step of the self-assessment. With the help of SWOT analysis, I will be able to identify my strengths, weaknesses, opportunities, and threats.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Starting with the strengths, my most prominent strength is that I am fairly confident in myself about what I can and cannot do. If the goal is achievable, I can easily achieve the goal with a bit of motivation. In terms of time management, I consider myself to be a punctual person who properly manages time and be in places on time. And, I am a critical thinker. I consider myself to be a person who likes to think including the positives and negatives of a perspective so that I can take an informed decision.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there are some weaknesses of mine. Starting with the weaknesses, I am horrible at planning and organising ideas. As mentioned earlier, the concept of organising thinking is my biggest weakness of mine. In a lot of cases, I cannot even think straight which brings to my second weakness which is effective reading and note-taking. I am a bit paranoid when it comes to reading and note taking which is a big obstacle in my intended career as a finance manager. Effective reading is that kind of reading which focuses on the important topics and takes notes which summarises the entire concept that is described. But I become paranoid and feel that every line of the book is equally important which makes me a terrible note-taker. My third weakness is that I am not a communicator. In-person person conversation, I cannot keep the conversation alive and fail to communicate with the person properly.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the opportunities, there is various scope that I can capitalise as the opportunities. Firstly, Financial manager is vastly popular and an important job field. There is no alternative to a finance manager. Also, relevant skills like academic and job skills can help me reach the top of the field. And lastly, various job opportunities can be availed online and various part-time jobs also provide a significant experience for beginners.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Lastly, multiple threats can be proven to be obstacles in my career. The sheer amount of competitiveness within the industry is the first and foremost of all threats. Also, in recent times, employability skills are prioritised more than academic skills which can also be proven to be a threat for freshers </a:t>
            </a:r>
            <a:r>
              <a:rPr lang="en-US" sz="1200" b="0" i="0" kern="1200" dirty="0">
                <a:solidFill>
                  <a:schemeClr val="tx1"/>
                </a:solidFill>
                <a:effectLst/>
                <a:latin typeface="+mn-lt"/>
                <a:ea typeface="+mn-ea"/>
                <a:cs typeface="+mn-cs"/>
              </a:rPr>
              <a:t>(Cohen et al., 2018)</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5</a:t>
            </a:fld>
            <a:endParaRPr lang="en-GB"/>
          </a:p>
        </p:txBody>
      </p:sp>
    </p:spTree>
    <p:extLst>
      <p:ext uri="{BB962C8B-B14F-4D97-AF65-F5344CB8AC3E}">
        <p14:creationId xmlns:p14="http://schemas.microsoft.com/office/powerpoint/2010/main" val="978292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Time Management Tool</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Another way to achieve both academic and employability skills is to ensure that I manage my time accordingly to the need of my job and academic studies. For proper time management, there are various ways to do so. There are several time management tools in practice. One of the most effective tools for time management is the ALPEN method of time management. ALPEN is a 5 step process by which anyone can better organize the time and think in a structured way. Since one of my weaknesses was that I am not good at organised thinking, the ALPEN method would help me both in organised thinking and time management. There are 5 steps in the ALPEN method.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Step 1: Define Activities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first step, I need to define the activities I am going to do. For example, if I have an interview, I need to define what are the activities I will have to do on the interview day such as getting up in the morning, taking shower, getting prepared, having breakfast, going to the interview, and attending the interview. These are the things that I need to do on an interview day.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Step 2: Estimate the Length of Time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second step is about estimating how long the activities will take me to complete. Each of the activities that I defined in step 1 will have an estimated time. For example, going to the interview may take 20 minutes or 30 minutes. So, I need to estimate the time it will take me to complete every activity.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Step 3: Plan Buffer Time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third step is to plan the deviation. For example, going to the interview might take 20 minutes, but there can be a traffic jam which might cause a 10-minute delay in getting to the interview. I need to consider that buffer time also.</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Step 4: Establish Prioritize Decision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a finance manager, I need to take a lot of decisions that are pending. And, I need to decide which decision to take at the first and which is to take later in the day. For example, defining the investment decision before the financing decision helps the company to plan for the financing. Thus, I need to set my priority when it comes to decision-making.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Step 5: Note Success Level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Lastly, I need to note how much successful I am doing the work all day long. Whether I could achieve the goal that I set at the beginning of the day or not </a:t>
            </a:r>
            <a:r>
              <a:rPr lang="en-US" sz="1200" b="0" i="0" kern="1200" dirty="0">
                <a:solidFill>
                  <a:schemeClr val="tx1"/>
                </a:solidFill>
                <a:effectLst/>
                <a:latin typeface="+mn-lt"/>
                <a:ea typeface="+mn-ea"/>
                <a:cs typeface="+mn-cs"/>
              </a:rPr>
              <a:t>(Rivera, 2018)</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6</a:t>
            </a:fld>
            <a:endParaRPr lang="en-GB"/>
          </a:p>
        </p:txBody>
      </p:sp>
    </p:spTree>
    <p:extLst>
      <p:ext uri="{BB962C8B-B14F-4D97-AF65-F5344CB8AC3E}">
        <p14:creationId xmlns:p14="http://schemas.microsoft.com/office/powerpoint/2010/main" val="27198037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Personal Development Plan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Another important aspect for me to grow and develop myself as a finance manager is to ensure the personal development plan. It is the process of developing an action plan for personal growth based on awareness, values, introspection, goal-setting, and planning for a profession, education, relationship, or self-improvement. The following steps are important in the PDP.</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Identify Objectives:</a:t>
            </a:r>
            <a:r>
              <a:rPr lang="en-GB" sz="1200" kern="1200" dirty="0">
                <a:solidFill>
                  <a:schemeClr val="tx1"/>
                </a:solidFill>
                <a:effectLst/>
                <a:latin typeface="+mn-lt"/>
                <a:ea typeface="+mn-ea"/>
                <a:cs typeface="+mn-cs"/>
              </a:rPr>
              <a:t> First, for personal development, I need to identify what I am trying to achieve. For example, I am trying to be a successful finance manager. Thus, my objective is to learn and apply theoretical and practical knowledge regarding finance in real-world situations.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Planning, Preparation, Participation:</a:t>
            </a:r>
            <a:r>
              <a:rPr lang="en-GB" sz="1200" kern="1200" dirty="0">
                <a:solidFill>
                  <a:schemeClr val="tx1"/>
                </a:solidFill>
                <a:effectLst/>
                <a:latin typeface="+mn-lt"/>
                <a:ea typeface="+mn-ea"/>
                <a:cs typeface="+mn-cs"/>
              </a:rPr>
              <a:t> The second step is to plan and prepare for the objective. For example, I need to prioritise my decisions and source available resources on being a finance manager, making decisions, and participating in engaging activities associated with management finance.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Monitoring, Assessment, Achieving:</a:t>
            </a:r>
            <a:r>
              <a:rPr lang="en-GB" sz="1200" kern="1200" dirty="0">
                <a:solidFill>
                  <a:schemeClr val="tx1"/>
                </a:solidFill>
                <a:effectLst/>
                <a:latin typeface="+mn-lt"/>
                <a:ea typeface="+mn-ea"/>
                <a:cs typeface="+mn-cs"/>
              </a:rPr>
              <a:t> In this step, I need to monitor my progress. For example, as a finance manager, I need to monitor my decisions and assess my achievement within an organisation. Such as, I need to monitor my achievement of preparing a budget in an organisation and monitor for any control action.</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Record, Review, Reflection:</a:t>
            </a:r>
            <a:r>
              <a:rPr lang="en-GB" sz="1200" kern="1200" dirty="0">
                <a:solidFill>
                  <a:schemeClr val="tx1"/>
                </a:solidFill>
                <a:effectLst/>
                <a:latin typeface="+mn-lt"/>
                <a:ea typeface="+mn-ea"/>
                <a:cs typeface="+mn-cs"/>
              </a:rPr>
              <a:t> I need to reflect on my recorded activities. For example, after preparing a static budget, I need to prepare a flexible budget based on the actual result and find out where I was wrong and I need to fix my actions to be a better finance manager. And this cycle continues </a:t>
            </a:r>
            <a:r>
              <a:rPr lang="en-US" sz="1200" b="0" i="0" kern="1200" dirty="0">
                <a:solidFill>
                  <a:schemeClr val="tx1"/>
                </a:solidFill>
                <a:effectLst/>
                <a:latin typeface="+mn-lt"/>
                <a:ea typeface="+mn-ea"/>
                <a:cs typeface="+mn-cs"/>
              </a:rPr>
              <a:t>(Rouse, 2017)</a:t>
            </a:r>
            <a:r>
              <a:rPr lang="en-GB" sz="120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7</a:t>
            </a:fld>
            <a:endParaRPr lang="en-GB"/>
          </a:p>
        </p:txBody>
      </p:sp>
    </p:spTree>
    <p:extLst>
      <p:ext uri="{BB962C8B-B14F-4D97-AF65-F5344CB8AC3E}">
        <p14:creationId xmlns:p14="http://schemas.microsoft.com/office/powerpoint/2010/main" val="19848521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slide shows a job description of finance manager. This is a proper understanding of how the theoretical aspects are applied in the real world.</a:t>
            </a:r>
          </a:p>
        </p:txBody>
      </p:sp>
      <p:sp>
        <p:nvSpPr>
          <p:cNvPr id="4" name="Slide Number Placeholder 3"/>
          <p:cNvSpPr>
            <a:spLocks noGrp="1"/>
          </p:cNvSpPr>
          <p:nvPr>
            <p:ph type="sldNum" sz="quarter" idx="5"/>
          </p:nvPr>
        </p:nvSpPr>
        <p:spPr/>
        <p:txBody>
          <a:bodyPr/>
          <a:lstStyle/>
          <a:p>
            <a:fld id="{2ED2F6E6-D744-425C-8A00-1772280DEAC1}" type="slidenum">
              <a:rPr lang="en-GB" smtClean="0"/>
              <a:t>8</a:t>
            </a:fld>
            <a:endParaRPr lang="en-GB"/>
          </a:p>
        </p:txBody>
      </p:sp>
    </p:spTree>
    <p:extLst>
      <p:ext uri="{BB962C8B-B14F-4D97-AF65-F5344CB8AC3E}">
        <p14:creationId xmlns:p14="http://schemas.microsoft.com/office/powerpoint/2010/main" val="2078483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presentation was on self-evaluation. My long-term professional goal is to work as a financial manager at a reputable organization. As a result, the general content and analysis of this presentation are centered on employability skills, research and analytical abilities, and personal evaluation through the application of numerous tools and theories to the real scenario, such as SWOT analysis, PDP, and time management tools. Thank you for sticking to the end and I am open to any question you might have.</a:t>
            </a:r>
            <a:endParaRPr lang="en-GB" dirty="0"/>
          </a:p>
          <a:p>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9</a:t>
            </a:fld>
            <a:endParaRPr lang="en-GB"/>
          </a:p>
        </p:txBody>
      </p:sp>
    </p:spTree>
    <p:extLst>
      <p:ext uri="{BB962C8B-B14F-4D97-AF65-F5344CB8AC3E}">
        <p14:creationId xmlns:p14="http://schemas.microsoft.com/office/powerpoint/2010/main" val="460916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Cohen, B., Mason, D., &amp; </a:t>
            </a:r>
            <a:r>
              <a:rPr lang="en-GB" dirty="0" err="1"/>
              <a:t>Poswillo</a:t>
            </a:r>
            <a:r>
              <a:rPr lang="en-GB" dirty="0"/>
              <a:t>, D. (2018). Self assessment. Heinemann Medical.</a:t>
            </a:r>
          </a:p>
          <a:p>
            <a:r>
              <a:rPr lang="en-GB" dirty="0"/>
              <a:t>Hind, D., &amp; Moss, S. (2019). Employability skills. Business Education Publishers.</a:t>
            </a:r>
          </a:p>
          <a:p>
            <a:r>
              <a:rPr lang="en-GB" dirty="0"/>
              <a:t>Morgan, A. (2014). Managerial finance. BPP Pub.</a:t>
            </a:r>
          </a:p>
          <a:p>
            <a:r>
              <a:rPr lang="en-GB" dirty="0"/>
              <a:t>Philpot, S., </a:t>
            </a:r>
            <a:r>
              <a:rPr lang="en-GB" dirty="0" err="1"/>
              <a:t>Curnick</a:t>
            </a:r>
            <a:r>
              <a:rPr lang="en-GB" dirty="0"/>
              <a:t>, L., Soars, L., &amp; Soars, J. (2018). Academic skills. Oxford University Press.</a:t>
            </a:r>
          </a:p>
          <a:p>
            <a:r>
              <a:rPr lang="en-GB" dirty="0"/>
              <a:t>Rivera, C. (2018). Time management. Global Media.</a:t>
            </a:r>
          </a:p>
          <a:p>
            <a:r>
              <a:rPr lang="en-GB" dirty="0"/>
              <a:t>Rouse, K. (2017). Personal development. </a:t>
            </a:r>
            <a:r>
              <a:rPr lang="en-GB"/>
              <a:t>Oxford University Press.</a:t>
            </a:r>
          </a:p>
          <a:p>
            <a:endParaRPr lang="en-GB"/>
          </a:p>
        </p:txBody>
      </p:sp>
      <p:sp>
        <p:nvSpPr>
          <p:cNvPr id="4" name="Slide Number Placeholder 3"/>
          <p:cNvSpPr>
            <a:spLocks noGrp="1"/>
          </p:cNvSpPr>
          <p:nvPr>
            <p:ph type="sldNum" sz="quarter" idx="5"/>
          </p:nvPr>
        </p:nvSpPr>
        <p:spPr/>
        <p:txBody>
          <a:bodyPr/>
          <a:lstStyle/>
          <a:p>
            <a:fld id="{2ED2F6E6-D744-425C-8A00-1772280DEAC1}" type="slidenum">
              <a:rPr lang="en-GB" smtClean="0"/>
              <a:t>10</a:t>
            </a:fld>
            <a:endParaRPr lang="en-GB"/>
          </a:p>
        </p:txBody>
      </p:sp>
    </p:spTree>
    <p:extLst>
      <p:ext uri="{BB962C8B-B14F-4D97-AF65-F5344CB8AC3E}">
        <p14:creationId xmlns:p14="http://schemas.microsoft.com/office/powerpoint/2010/main" val="3949583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F4F58B0-BE81-4983-8293-0110EC8B4D3B}" type="datetimeFigureOut">
              <a:rPr lang="en-GB" smtClean="0"/>
              <a:t>06/12/2021</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2355585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4F58B0-BE81-4983-8293-0110EC8B4D3B}"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2256477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4F58B0-BE81-4983-8293-0110EC8B4D3B}"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3171750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4F58B0-BE81-4983-8293-0110EC8B4D3B}"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717586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4F58B0-BE81-4983-8293-0110EC8B4D3B}" type="datetimeFigureOut">
              <a:rPr lang="en-GB" smtClean="0"/>
              <a:t>06/12/2021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1712706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4F58B0-BE81-4983-8293-0110EC8B4D3B}" type="datetimeFigureOut">
              <a:rPr lang="en-GB" smtClean="0"/>
              <a:t>06/12/2021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730141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4F58B0-BE81-4983-8293-0110EC8B4D3B}" type="datetimeFigureOut">
              <a:rPr lang="en-GB" smtClean="0"/>
              <a:t>06/12/2021</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197350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4F58B0-BE81-4983-8293-0110EC8B4D3B}"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3779600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4F58B0-BE81-4983-8293-0110EC8B4D3B}"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640093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4F58B0-BE81-4983-8293-0110EC8B4D3B}"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3082115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F4F58B0-BE81-4983-8293-0110EC8B4D3B}"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3684857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F4F58B0-BE81-4983-8293-0110EC8B4D3B}"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7420197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4F58B0-BE81-4983-8293-0110EC8B4D3B}"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25789474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F4F58B0-BE81-4983-8293-0110EC8B4D3B}" type="datetimeFigureOut">
              <a:rPr lang="en-GB" smtClean="0"/>
              <a:t>06/12/2021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25023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F4F58B0-BE81-4983-8293-0110EC8B4D3B}" type="datetimeFigureOut">
              <a:rPr lang="en-GB" smtClean="0"/>
              <a:t>06/12/2021</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5736459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F4F58B0-BE81-4983-8293-0110EC8B4D3B}"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27113798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F4F58B0-BE81-4983-8293-0110EC8B4D3B}"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297352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F4F58B0-BE81-4983-8293-0110EC8B4D3B}" type="datetimeFigureOut">
              <a:rPr lang="en-GB" smtClean="0"/>
              <a:t>06/12/2021</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9B4E3AD7-D78C-4F77-A852-6D4D03C7B728}" type="slidenum">
              <a:rPr lang="en-GB" smtClean="0"/>
              <a:t>‹#›</a:t>
            </a:fld>
            <a:endParaRPr lang="en-GB"/>
          </a:p>
        </p:txBody>
      </p:sp>
    </p:spTree>
    <p:extLst>
      <p:ext uri="{BB962C8B-B14F-4D97-AF65-F5344CB8AC3E}">
        <p14:creationId xmlns:p14="http://schemas.microsoft.com/office/powerpoint/2010/main" val="27403924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92AA7-1DFA-4F27-9261-95907D8A3C3C}"/>
              </a:ext>
            </a:extLst>
          </p:cNvPr>
          <p:cNvSpPr>
            <a:spLocks noGrp="1"/>
          </p:cNvSpPr>
          <p:nvPr>
            <p:ph type="ctrTitle"/>
          </p:nvPr>
        </p:nvSpPr>
        <p:spPr/>
        <p:txBody>
          <a:bodyPr/>
          <a:lstStyle/>
          <a:p>
            <a:r>
              <a:rPr lang="en-GB" dirty="0"/>
              <a:t>Assessment of Academic and Employability Skills</a:t>
            </a:r>
          </a:p>
        </p:txBody>
      </p:sp>
      <p:sp>
        <p:nvSpPr>
          <p:cNvPr id="3" name="Subtitle 2">
            <a:extLst>
              <a:ext uri="{FF2B5EF4-FFF2-40B4-BE49-F238E27FC236}">
                <a16:creationId xmlns:a16="http://schemas.microsoft.com/office/drawing/2014/main" id="{DEC640B7-7EFB-4032-8735-03E9DD723584}"/>
              </a:ext>
            </a:extLst>
          </p:cNvPr>
          <p:cNvSpPr>
            <a:spLocks noGrp="1"/>
          </p:cNvSpPr>
          <p:nvPr>
            <p:ph type="subTitle" idx="1"/>
          </p:nvPr>
        </p:nvSpPr>
        <p:spPr/>
        <p:txBody>
          <a:bodyPr>
            <a:normAutofit fontScale="32500" lnSpcReduction="20000"/>
          </a:bodyPr>
          <a:lstStyle/>
          <a:p>
            <a:r>
              <a:rPr lang="en" sz="5400" dirty="0">
                <a:solidFill>
                  <a:schemeClr val="bg2"/>
                </a:solidFill>
                <a:latin typeface="+mj-lt"/>
                <a:ea typeface="+mj-ea"/>
                <a:cs typeface="+mj-cs"/>
              </a:rPr>
              <a:t>Module L</a:t>
            </a:r>
            <a:r>
              <a:rPr lang="en-US" sz="5400" dirty="0">
                <a:solidFill>
                  <a:schemeClr val="bg2"/>
                </a:solidFill>
                <a:latin typeface="+mj-lt"/>
                <a:ea typeface="+mj-ea"/>
                <a:cs typeface="+mj-cs"/>
              </a:rPr>
              <a:t>e</a:t>
            </a:r>
            <a:r>
              <a:rPr lang="en" sz="5400" dirty="0">
                <a:solidFill>
                  <a:schemeClr val="bg2"/>
                </a:solidFill>
                <a:latin typeface="+mj-lt"/>
                <a:ea typeface="+mj-ea"/>
                <a:cs typeface="+mj-cs"/>
              </a:rPr>
              <a:t>ader: LIZETA DEMETRIO </a:t>
            </a:r>
            <a:br>
              <a:rPr lang="en" sz="5400" dirty="0">
                <a:solidFill>
                  <a:schemeClr val="bg2"/>
                </a:solidFill>
                <a:latin typeface="+mj-lt"/>
                <a:ea typeface="+mj-ea"/>
                <a:cs typeface="+mj-cs"/>
              </a:rPr>
            </a:br>
            <a:r>
              <a:rPr lang="en" sz="5400" dirty="0">
                <a:solidFill>
                  <a:schemeClr val="bg2"/>
                </a:solidFill>
                <a:latin typeface="+mj-lt"/>
                <a:ea typeface="+mj-ea"/>
                <a:cs typeface="+mj-cs"/>
              </a:rPr>
              <a:t>Student N</a:t>
            </a:r>
            <a:r>
              <a:rPr lang="en-US" sz="5400" dirty="0">
                <a:solidFill>
                  <a:schemeClr val="bg2"/>
                </a:solidFill>
                <a:latin typeface="+mj-lt"/>
                <a:ea typeface="+mj-ea"/>
                <a:cs typeface="+mj-cs"/>
              </a:rPr>
              <a:t>a</a:t>
            </a:r>
            <a:r>
              <a:rPr lang="en" sz="5400" dirty="0">
                <a:solidFill>
                  <a:schemeClr val="bg2"/>
                </a:solidFill>
                <a:latin typeface="+mj-lt"/>
                <a:ea typeface="+mj-ea"/>
                <a:cs typeface="+mj-cs"/>
              </a:rPr>
              <a:t>me: BIANCA AGRIPINA SZTAN</a:t>
            </a:r>
            <a:br>
              <a:rPr lang="en" sz="5400" dirty="0">
                <a:solidFill>
                  <a:schemeClr val="bg2"/>
                </a:solidFill>
                <a:latin typeface="+mj-lt"/>
                <a:ea typeface="+mj-ea"/>
                <a:cs typeface="+mj-cs"/>
              </a:rPr>
            </a:br>
            <a:r>
              <a:rPr lang="en" sz="5400" dirty="0">
                <a:solidFill>
                  <a:schemeClr val="bg2"/>
                </a:solidFill>
                <a:latin typeface="+mj-lt"/>
                <a:ea typeface="+mj-ea"/>
                <a:cs typeface="+mj-cs"/>
              </a:rPr>
              <a:t>Student ID: 2115858</a:t>
            </a:r>
            <a:endParaRPr lang="en-GB" sz="5400" dirty="0">
              <a:solidFill>
                <a:schemeClr val="bg2"/>
              </a:solidFill>
              <a:latin typeface="+mj-lt"/>
              <a:ea typeface="+mj-ea"/>
              <a:cs typeface="+mj-cs"/>
            </a:endParaRPr>
          </a:p>
        </p:txBody>
      </p:sp>
    </p:spTree>
    <p:extLst>
      <p:ext uri="{BB962C8B-B14F-4D97-AF65-F5344CB8AC3E}">
        <p14:creationId xmlns:p14="http://schemas.microsoft.com/office/powerpoint/2010/main" val="1653523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17561-A680-4F19-869D-AB430FCAF103}"/>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C06800A7-7651-4808-80B2-9BFDFD92FFA2}"/>
              </a:ext>
            </a:extLst>
          </p:cNvPr>
          <p:cNvSpPr>
            <a:spLocks noGrp="1"/>
          </p:cNvSpPr>
          <p:nvPr>
            <p:ph idx="1"/>
          </p:nvPr>
        </p:nvSpPr>
        <p:spPr/>
        <p:txBody>
          <a:bodyPr/>
          <a:lstStyle/>
          <a:p>
            <a:pPr marL="0" indent="0">
              <a:buNone/>
            </a:pPr>
            <a:r>
              <a:rPr lang="en-GB" dirty="0"/>
              <a:t>The presentation is about self-assessment. My intended career option is to establish my career as a finance manager in a reputed organisation. Thus, the overall content and analysis of this presentation are focused on employability skills, research and analytical skills, and personal assessment by applying various tools and theories to the practical situation for example SWOT analysis, PDP, Time management tools. The overall technical assessment of the presentation will be based on my intended career as a financial manager in a reputed firm.</a:t>
            </a:r>
            <a:endParaRPr lang="en-US" dirty="0"/>
          </a:p>
          <a:p>
            <a:endParaRPr lang="en-GB" dirty="0"/>
          </a:p>
        </p:txBody>
      </p:sp>
    </p:spTree>
    <p:extLst>
      <p:ext uri="{BB962C8B-B14F-4D97-AF65-F5344CB8AC3E}">
        <p14:creationId xmlns:p14="http://schemas.microsoft.com/office/powerpoint/2010/main" val="682062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9EE8F-EEA7-468F-A8BE-D9885AC298B3}"/>
              </a:ext>
            </a:extLst>
          </p:cNvPr>
          <p:cNvSpPr>
            <a:spLocks noGrp="1"/>
          </p:cNvSpPr>
          <p:nvPr>
            <p:ph type="title"/>
          </p:nvPr>
        </p:nvSpPr>
        <p:spPr/>
        <p:txBody>
          <a:bodyPr/>
          <a:lstStyle/>
          <a:p>
            <a:r>
              <a:rPr lang="en-GB" b="1" dirty="0"/>
              <a:t>Academic Skills</a:t>
            </a:r>
            <a:endParaRPr lang="en-GB" dirty="0"/>
          </a:p>
        </p:txBody>
      </p:sp>
      <p:graphicFrame>
        <p:nvGraphicFramePr>
          <p:cNvPr id="4" name="Content Placeholder 3">
            <a:extLst>
              <a:ext uri="{FF2B5EF4-FFF2-40B4-BE49-F238E27FC236}">
                <a16:creationId xmlns:a16="http://schemas.microsoft.com/office/drawing/2014/main" id="{4CD93C32-5BD6-4D28-8107-4D805B975CBE}"/>
              </a:ext>
            </a:extLst>
          </p:cNvPr>
          <p:cNvGraphicFramePr>
            <a:graphicFrameLocks noGrp="1"/>
          </p:cNvGraphicFramePr>
          <p:nvPr>
            <p:ph sz="half" idx="1"/>
            <p:extLst>
              <p:ext uri="{D42A27DB-BD31-4B8C-83A1-F6EECF244321}">
                <p14:modId xmlns:p14="http://schemas.microsoft.com/office/powerpoint/2010/main" val="3882485926"/>
              </p:ext>
            </p:extLst>
          </p:nvPr>
        </p:nvGraphicFramePr>
        <p:xfrm>
          <a:off x="1155700" y="2603500"/>
          <a:ext cx="4824413"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4">
            <a:extLst>
              <a:ext uri="{FF2B5EF4-FFF2-40B4-BE49-F238E27FC236}">
                <a16:creationId xmlns:a16="http://schemas.microsoft.com/office/drawing/2014/main" id="{CD50B029-F7B1-4F22-BADA-3108CDC8D347}"/>
              </a:ext>
            </a:extLst>
          </p:cNvPr>
          <p:cNvSpPr>
            <a:spLocks noGrp="1"/>
          </p:cNvSpPr>
          <p:nvPr>
            <p:ph sz="half" idx="2"/>
          </p:nvPr>
        </p:nvSpPr>
        <p:spPr/>
        <p:txBody>
          <a:bodyPr/>
          <a:lstStyle/>
          <a:p>
            <a:pPr marL="0" indent="0">
              <a:buNone/>
            </a:pPr>
            <a:r>
              <a:rPr lang="en-US" dirty="0"/>
              <a:t>Academic skills are the most appropriate way of analysis for a student's self-evaluation. Because the majority of my job abilities will need enhanced academic knowledge, such as understanding that investment decisions are far more significant than financing and dividend decisions.</a:t>
            </a:r>
            <a:endParaRPr lang="en-GB" dirty="0"/>
          </a:p>
        </p:txBody>
      </p:sp>
    </p:spTree>
    <p:extLst>
      <p:ext uri="{BB962C8B-B14F-4D97-AF65-F5344CB8AC3E}">
        <p14:creationId xmlns:p14="http://schemas.microsoft.com/office/powerpoint/2010/main" val="4278793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E0054-2285-426D-8E0A-98ABAA66BC87}"/>
              </a:ext>
            </a:extLst>
          </p:cNvPr>
          <p:cNvSpPr>
            <a:spLocks noGrp="1"/>
          </p:cNvSpPr>
          <p:nvPr>
            <p:ph type="title"/>
          </p:nvPr>
        </p:nvSpPr>
        <p:spPr/>
        <p:txBody>
          <a:bodyPr/>
          <a:lstStyle/>
          <a:p>
            <a:r>
              <a:rPr lang="en-GB" b="1" dirty="0"/>
              <a:t>Employability Skills</a:t>
            </a:r>
            <a:endParaRPr lang="en-GB" dirty="0"/>
          </a:p>
        </p:txBody>
      </p:sp>
      <p:graphicFrame>
        <p:nvGraphicFramePr>
          <p:cNvPr id="5" name="Content Placeholder 4">
            <a:extLst>
              <a:ext uri="{FF2B5EF4-FFF2-40B4-BE49-F238E27FC236}">
                <a16:creationId xmlns:a16="http://schemas.microsoft.com/office/drawing/2014/main" id="{09904957-643C-4C49-BE5F-BE9C653BB6F6}"/>
              </a:ext>
            </a:extLst>
          </p:cNvPr>
          <p:cNvGraphicFramePr>
            <a:graphicFrameLocks noGrp="1"/>
          </p:cNvGraphicFramePr>
          <p:nvPr>
            <p:ph sz="half" idx="1"/>
            <p:extLst>
              <p:ext uri="{D42A27DB-BD31-4B8C-83A1-F6EECF244321}">
                <p14:modId xmlns:p14="http://schemas.microsoft.com/office/powerpoint/2010/main" val="3141779909"/>
              </p:ext>
            </p:extLst>
          </p:nvPr>
        </p:nvGraphicFramePr>
        <p:xfrm>
          <a:off x="618566" y="2420470"/>
          <a:ext cx="5361548" cy="3599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31284F9F-E07B-48F3-AE7B-FD4C52EE057C}"/>
              </a:ext>
            </a:extLst>
          </p:cNvPr>
          <p:cNvSpPr>
            <a:spLocks noGrp="1"/>
          </p:cNvSpPr>
          <p:nvPr>
            <p:ph sz="half" idx="2"/>
          </p:nvPr>
        </p:nvSpPr>
        <p:spPr/>
        <p:txBody>
          <a:bodyPr/>
          <a:lstStyle/>
          <a:p>
            <a:pPr marL="0" indent="0">
              <a:buNone/>
            </a:pPr>
            <a:r>
              <a:rPr lang="en-US" dirty="0"/>
              <a:t>Employability skills are another set of abilities I need to succeed in my planned job as a financial manager. Employability skills are transferrable abilities that help a candidate become more employable.</a:t>
            </a:r>
          </a:p>
          <a:p>
            <a:endParaRPr lang="en-GB" dirty="0"/>
          </a:p>
        </p:txBody>
      </p:sp>
    </p:spTree>
    <p:extLst>
      <p:ext uri="{BB962C8B-B14F-4D97-AF65-F5344CB8AC3E}">
        <p14:creationId xmlns:p14="http://schemas.microsoft.com/office/powerpoint/2010/main" val="2366677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DE8DC-B0DD-4F00-9148-776B244041A9}"/>
              </a:ext>
            </a:extLst>
          </p:cNvPr>
          <p:cNvSpPr>
            <a:spLocks noGrp="1"/>
          </p:cNvSpPr>
          <p:nvPr>
            <p:ph type="title"/>
          </p:nvPr>
        </p:nvSpPr>
        <p:spPr/>
        <p:txBody>
          <a:bodyPr/>
          <a:lstStyle/>
          <a:p>
            <a:r>
              <a:rPr lang="en-GB" dirty="0"/>
              <a:t>SWOT Analysis</a:t>
            </a:r>
          </a:p>
        </p:txBody>
      </p:sp>
      <p:graphicFrame>
        <p:nvGraphicFramePr>
          <p:cNvPr id="6" name="Content Placeholder 5">
            <a:extLst>
              <a:ext uri="{FF2B5EF4-FFF2-40B4-BE49-F238E27FC236}">
                <a16:creationId xmlns:a16="http://schemas.microsoft.com/office/drawing/2014/main" id="{CA000F56-2CDB-406A-B785-4E055C2A54B4}"/>
              </a:ext>
            </a:extLst>
          </p:cNvPr>
          <p:cNvGraphicFramePr>
            <a:graphicFrameLocks noGrp="1"/>
          </p:cNvGraphicFramePr>
          <p:nvPr>
            <p:ph idx="1"/>
            <p:extLst>
              <p:ext uri="{D42A27DB-BD31-4B8C-83A1-F6EECF244321}">
                <p14:modId xmlns:p14="http://schemas.microsoft.com/office/powerpoint/2010/main" val="2816524390"/>
              </p:ext>
            </p:extLst>
          </p:nvPr>
        </p:nvGraphicFramePr>
        <p:xfrm>
          <a:off x="1155700" y="2603500"/>
          <a:ext cx="8824914" cy="3119120"/>
        </p:xfrm>
        <a:graphic>
          <a:graphicData uri="http://schemas.openxmlformats.org/drawingml/2006/table">
            <a:tbl>
              <a:tblPr firstRow="1" bandRow="1">
                <a:tableStyleId>{5C22544A-7EE6-4342-B048-85BDC9FD1C3A}</a:tableStyleId>
              </a:tblPr>
              <a:tblGrid>
                <a:gridCol w="4412457">
                  <a:extLst>
                    <a:ext uri="{9D8B030D-6E8A-4147-A177-3AD203B41FA5}">
                      <a16:colId xmlns:a16="http://schemas.microsoft.com/office/drawing/2014/main" val="2701797749"/>
                    </a:ext>
                  </a:extLst>
                </a:gridCol>
                <a:gridCol w="4412457">
                  <a:extLst>
                    <a:ext uri="{9D8B030D-6E8A-4147-A177-3AD203B41FA5}">
                      <a16:colId xmlns:a16="http://schemas.microsoft.com/office/drawing/2014/main" val="2454734877"/>
                    </a:ext>
                  </a:extLst>
                </a:gridCol>
              </a:tblGrid>
              <a:tr h="370840">
                <a:tc>
                  <a:txBody>
                    <a:bodyPr/>
                    <a:lstStyle/>
                    <a:p>
                      <a:r>
                        <a:rPr lang="en-GB" dirty="0"/>
                        <a:t>Strengths</a:t>
                      </a:r>
                    </a:p>
                  </a:txBody>
                  <a:tcPr/>
                </a:tc>
                <a:tc>
                  <a:txBody>
                    <a:bodyPr/>
                    <a:lstStyle/>
                    <a:p>
                      <a:r>
                        <a:rPr lang="en-GB" dirty="0"/>
                        <a:t>Weaknesses</a:t>
                      </a:r>
                    </a:p>
                  </a:txBody>
                  <a:tcPr/>
                </a:tc>
                <a:extLst>
                  <a:ext uri="{0D108BD9-81ED-4DB2-BD59-A6C34878D82A}">
                    <a16:rowId xmlns:a16="http://schemas.microsoft.com/office/drawing/2014/main" val="217730306"/>
                  </a:ext>
                </a:extLst>
              </a:tr>
              <a:tr h="370840">
                <a:tc>
                  <a:txBody>
                    <a:bodyPr/>
                    <a:lstStyle/>
                    <a:p>
                      <a:pPr marL="285750" indent="-285750">
                        <a:buFont typeface="Arial" panose="020B0604020202020204" pitchFamily="34" charset="0"/>
                        <a:buChar char="•"/>
                      </a:pPr>
                      <a:r>
                        <a:rPr lang="en-GB" sz="1400" kern="1200" dirty="0">
                          <a:solidFill>
                            <a:schemeClr val="dk1"/>
                          </a:solidFill>
                          <a:effectLst/>
                          <a:latin typeface="+mn-lt"/>
                          <a:ea typeface="+mn-ea"/>
                          <a:cs typeface="+mn-cs"/>
                        </a:rPr>
                        <a:t>I am fairly confident in myself about what I can and cannot do.</a:t>
                      </a:r>
                    </a:p>
                    <a:p>
                      <a:pPr marL="285750" indent="-285750">
                        <a:buFont typeface="Arial" panose="020B0604020202020204" pitchFamily="34" charset="0"/>
                        <a:buChar char="•"/>
                      </a:pPr>
                      <a:r>
                        <a:rPr lang="en-GB" sz="1400" kern="1200" dirty="0">
                          <a:solidFill>
                            <a:schemeClr val="dk1"/>
                          </a:solidFill>
                          <a:effectLst/>
                          <a:latin typeface="+mn-lt"/>
                          <a:ea typeface="+mn-ea"/>
                          <a:cs typeface="+mn-cs"/>
                        </a:rPr>
                        <a:t>I consider myself to be a punctual person who properly manages time and be in places on time.</a:t>
                      </a:r>
                    </a:p>
                    <a:p>
                      <a:pPr marL="285750" indent="-285750">
                        <a:buFont typeface="Arial" panose="020B0604020202020204" pitchFamily="34" charset="0"/>
                        <a:buChar char="•"/>
                      </a:pPr>
                      <a:r>
                        <a:rPr lang="en-GB" sz="1400" kern="1200" dirty="0">
                          <a:solidFill>
                            <a:schemeClr val="dk1"/>
                          </a:solidFill>
                          <a:effectLst/>
                          <a:latin typeface="+mn-lt"/>
                          <a:ea typeface="+mn-ea"/>
                          <a:cs typeface="+mn-cs"/>
                        </a:rPr>
                        <a:t>I am a critical thinker</a:t>
                      </a:r>
                      <a:r>
                        <a:rPr lang="en-GB" sz="1800" kern="1200" dirty="0">
                          <a:solidFill>
                            <a:schemeClr val="dk1"/>
                          </a:solidFill>
                          <a:effectLst/>
                          <a:latin typeface="+mn-lt"/>
                          <a:ea typeface="+mn-ea"/>
                          <a:cs typeface="+mn-cs"/>
                        </a:rPr>
                        <a:t>.</a:t>
                      </a:r>
                    </a:p>
                  </a:txBody>
                  <a:tcPr/>
                </a:tc>
                <a:tc>
                  <a:txBody>
                    <a:bodyPr/>
                    <a:lstStyle/>
                    <a:p>
                      <a:pPr marL="285750" indent="-285750">
                        <a:buFont typeface="Arial" panose="020B0604020202020204" pitchFamily="34" charset="0"/>
                        <a:buChar char="•"/>
                      </a:pPr>
                      <a:r>
                        <a:rPr lang="en-GB" sz="1400" kern="1200" dirty="0">
                          <a:solidFill>
                            <a:schemeClr val="dk1"/>
                          </a:solidFill>
                          <a:effectLst/>
                          <a:latin typeface="+mn-lt"/>
                          <a:ea typeface="+mn-ea"/>
                          <a:cs typeface="+mn-cs"/>
                        </a:rPr>
                        <a:t>I am horrible at planning and organising ideas.</a:t>
                      </a:r>
                    </a:p>
                    <a:p>
                      <a:pPr marL="285750" indent="-285750">
                        <a:buFont typeface="Arial" panose="020B0604020202020204" pitchFamily="34" charset="0"/>
                        <a:buChar char="•"/>
                      </a:pPr>
                      <a:r>
                        <a:rPr lang="en-GB" sz="1400" kern="1200" dirty="0">
                          <a:solidFill>
                            <a:schemeClr val="dk1"/>
                          </a:solidFill>
                          <a:effectLst/>
                          <a:latin typeface="+mn-lt"/>
                          <a:ea typeface="+mn-ea"/>
                          <a:cs typeface="+mn-cs"/>
                        </a:rPr>
                        <a:t>I am a bit paranoid when it comes to reading and note taking which is a big obstacle in my intended career as a finance manager.</a:t>
                      </a:r>
                    </a:p>
                    <a:p>
                      <a:pPr marL="285750" indent="-285750">
                        <a:buFont typeface="Arial" panose="020B0604020202020204" pitchFamily="34" charset="0"/>
                        <a:buChar char="•"/>
                      </a:pPr>
                      <a:r>
                        <a:rPr lang="en-GB" sz="1400" kern="1200" dirty="0">
                          <a:solidFill>
                            <a:schemeClr val="dk1"/>
                          </a:solidFill>
                          <a:effectLst/>
                          <a:latin typeface="+mn-lt"/>
                          <a:ea typeface="+mn-ea"/>
                          <a:cs typeface="+mn-cs"/>
                        </a:rPr>
                        <a:t>I am not a communicator.</a:t>
                      </a:r>
                      <a:endParaRPr lang="en-GB" sz="1400" dirty="0"/>
                    </a:p>
                  </a:txBody>
                  <a:tcPr/>
                </a:tc>
                <a:extLst>
                  <a:ext uri="{0D108BD9-81ED-4DB2-BD59-A6C34878D82A}">
                    <a16:rowId xmlns:a16="http://schemas.microsoft.com/office/drawing/2014/main" val="2479542728"/>
                  </a:ext>
                </a:extLst>
              </a:tr>
              <a:tr h="370840">
                <a:tc>
                  <a:txBody>
                    <a:bodyPr/>
                    <a:lstStyle/>
                    <a:p>
                      <a:r>
                        <a:rPr lang="en-GB" b="1" dirty="0"/>
                        <a:t>Opportunities</a:t>
                      </a:r>
                    </a:p>
                  </a:txBody>
                  <a:tcPr/>
                </a:tc>
                <a:tc>
                  <a:txBody>
                    <a:bodyPr/>
                    <a:lstStyle/>
                    <a:p>
                      <a:r>
                        <a:rPr lang="en-GB" b="1" dirty="0"/>
                        <a:t>Threats</a:t>
                      </a:r>
                    </a:p>
                  </a:txBody>
                  <a:tcPr/>
                </a:tc>
                <a:extLst>
                  <a:ext uri="{0D108BD9-81ED-4DB2-BD59-A6C34878D82A}">
                    <a16:rowId xmlns:a16="http://schemas.microsoft.com/office/drawing/2014/main" val="67564438"/>
                  </a:ext>
                </a:extLst>
              </a:tr>
              <a:tr h="370840">
                <a:tc>
                  <a:txBody>
                    <a:bodyPr/>
                    <a:lstStyle/>
                    <a:p>
                      <a:pPr marL="285750" indent="-285750">
                        <a:buFont typeface="Arial" panose="020B0604020202020204" pitchFamily="34" charset="0"/>
                        <a:buChar char="•"/>
                      </a:pPr>
                      <a:r>
                        <a:rPr lang="en-GB" sz="1400" kern="1200" dirty="0">
                          <a:solidFill>
                            <a:schemeClr val="dk1"/>
                          </a:solidFill>
                          <a:effectLst/>
                          <a:latin typeface="+mn-lt"/>
                          <a:ea typeface="+mn-ea"/>
                          <a:cs typeface="+mn-cs"/>
                        </a:rPr>
                        <a:t>Financial manager is vastly popular and an important job field.</a:t>
                      </a:r>
                    </a:p>
                    <a:p>
                      <a:pPr marL="285750" indent="-285750">
                        <a:buFont typeface="Arial" panose="020B0604020202020204" pitchFamily="34" charset="0"/>
                        <a:buChar char="•"/>
                      </a:pPr>
                      <a:r>
                        <a:rPr lang="en-GB" sz="1400" kern="1200" dirty="0">
                          <a:solidFill>
                            <a:schemeClr val="dk1"/>
                          </a:solidFill>
                          <a:effectLst/>
                          <a:latin typeface="+mn-lt"/>
                          <a:ea typeface="+mn-ea"/>
                          <a:cs typeface="+mn-cs"/>
                        </a:rPr>
                        <a:t>Relevant skills like academic and job skills can help me reach the top of the field.</a:t>
                      </a:r>
                      <a:endParaRPr lang="en-GB" sz="1400" dirty="0"/>
                    </a:p>
                  </a:txBody>
                  <a:tcPr/>
                </a:tc>
                <a:tc>
                  <a:txBody>
                    <a:bodyPr/>
                    <a:lstStyle/>
                    <a:p>
                      <a:pPr marL="285750" indent="-285750">
                        <a:buFont typeface="Arial" panose="020B0604020202020204" pitchFamily="34" charset="0"/>
                        <a:buChar char="•"/>
                      </a:pPr>
                      <a:r>
                        <a:rPr lang="en-GB" sz="1400" kern="1200" dirty="0">
                          <a:solidFill>
                            <a:schemeClr val="dk1"/>
                          </a:solidFill>
                          <a:effectLst/>
                          <a:latin typeface="+mn-lt"/>
                          <a:ea typeface="+mn-ea"/>
                          <a:cs typeface="+mn-cs"/>
                        </a:rPr>
                        <a:t>The sheer amount of competitiveness within the industry.</a:t>
                      </a:r>
                    </a:p>
                    <a:p>
                      <a:pPr marL="285750" indent="-285750">
                        <a:buFont typeface="Arial" panose="020B0604020202020204" pitchFamily="34" charset="0"/>
                        <a:buChar char="•"/>
                      </a:pPr>
                      <a:r>
                        <a:rPr lang="en-GB" sz="1400" kern="1200" dirty="0">
                          <a:solidFill>
                            <a:schemeClr val="dk1"/>
                          </a:solidFill>
                          <a:effectLst/>
                          <a:latin typeface="+mn-lt"/>
                          <a:ea typeface="+mn-ea"/>
                          <a:cs typeface="+mn-cs"/>
                        </a:rPr>
                        <a:t>Employability skills are prioritised more than academic skills.</a:t>
                      </a:r>
                      <a:endParaRPr lang="en-GB" sz="1400" dirty="0"/>
                    </a:p>
                  </a:txBody>
                  <a:tcPr/>
                </a:tc>
                <a:extLst>
                  <a:ext uri="{0D108BD9-81ED-4DB2-BD59-A6C34878D82A}">
                    <a16:rowId xmlns:a16="http://schemas.microsoft.com/office/drawing/2014/main" val="1291846624"/>
                  </a:ext>
                </a:extLst>
              </a:tr>
            </a:tbl>
          </a:graphicData>
        </a:graphic>
      </p:graphicFrame>
    </p:spTree>
    <p:extLst>
      <p:ext uri="{BB962C8B-B14F-4D97-AF65-F5344CB8AC3E}">
        <p14:creationId xmlns:p14="http://schemas.microsoft.com/office/powerpoint/2010/main" val="1771906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35FA6-E1B9-4C7F-9288-1EFD5EFCEE65}"/>
              </a:ext>
            </a:extLst>
          </p:cNvPr>
          <p:cNvSpPr>
            <a:spLocks noGrp="1"/>
          </p:cNvSpPr>
          <p:nvPr>
            <p:ph type="title"/>
          </p:nvPr>
        </p:nvSpPr>
        <p:spPr/>
        <p:txBody>
          <a:bodyPr/>
          <a:lstStyle/>
          <a:p>
            <a:r>
              <a:rPr lang="en-GB" b="1" dirty="0"/>
              <a:t>Time Management Tool</a:t>
            </a:r>
            <a:endParaRPr lang="en-GB" dirty="0"/>
          </a:p>
        </p:txBody>
      </p:sp>
      <p:sp>
        <p:nvSpPr>
          <p:cNvPr id="4" name="Content Placeholder 3">
            <a:extLst>
              <a:ext uri="{FF2B5EF4-FFF2-40B4-BE49-F238E27FC236}">
                <a16:creationId xmlns:a16="http://schemas.microsoft.com/office/drawing/2014/main" id="{2BC4AFFD-17F9-46EF-B7FB-F0F9D10DADAD}"/>
              </a:ext>
            </a:extLst>
          </p:cNvPr>
          <p:cNvSpPr>
            <a:spLocks noGrp="1"/>
          </p:cNvSpPr>
          <p:nvPr>
            <p:ph sz="half" idx="2"/>
          </p:nvPr>
        </p:nvSpPr>
        <p:spPr/>
        <p:txBody>
          <a:bodyPr/>
          <a:lstStyle/>
          <a:p>
            <a:pPr marL="0" indent="0">
              <a:buNone/>
            </a:pPr>
            <a:r>
              <a:rPr lang="en-US" dirty="0"/>
              <a:t>The ALPEN technique of time management is one of the most successful time management methods. ALPEN is a five-step technique that anybody may use to better organize their time and think in a disciplined manner. Because one of my limitations is that I am not good at organizing my thoughts, the ALPEN approach would assist me with both organization and time management.</a:t>
            </a:r>
            <a:endParaRPr lang="en-GB" dirty="0"/>
          </a:p>
        </p:txBody>
      </p:sp>
      <p:pic>
        <p:nvPicPr>
          <p:cNvPr id="1026" name="Picture 2" descr="The best time management techniques for success - IONOS">
            <a:extLst>
              <a:ext uri="{FF2B5EF4-FFF2-40B4-BE49-F238E27FC236}">
                <a16:creationId xmlns:a16="http://schemas.microsoft.com/office/drawing/2014/main" id="{21732611-A314-4E2D-8974-B75B1D43821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155700" y="2954784"/>
            <a:ext cx="4824413" cy="2713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8326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5F0CE-4C1D-4047-A3D7-DEF78FCB183D}"/>
              </a:ext>
            </a:extLst>
          </p:cNvPr>
          <p:cNvSpPr>
            <a:spLocks noGrp="1"/>
          </p:cNvSpPr>
          <p:nvPr>
            <p:ph type="title"/>
          </p:nvPr>
        </p:nvSpPr>
        <p:spPr/>
        <p:txBody>
          <a:bodyPr/>
          <a:lstStyle/>
          <a:p>
            <a:r>
              <a:rPr lang="en-GB" b="1" dirty="0"/>
              <a:t>Personal Development Plan</a:t>
            </a:r>
            <a:endParaRPr lang="en-GB" dirty="0"/>
          </a:p>
        </p:txBody>
      </p:sp>
      <p:sp>
        <p:nvSpPr>
          <p:cNvPr id="4" name="Content Placeholder 3">
            <a:extLst>
              <a:ext uri="{FF2B5EF4-FFF2-40B4-BE49-F238E27FC236}">
                <a16:creationId xmlns:a16="http://schemas.microsoft.com/office/drawing/2014/main" id="{4E5D9007-9905-4212-857D-FB432F6D9B60}"/>
              </a:ext>
            </a:extLst>
          </p:cNvPr>
          <p:cNvSpPr>
            <a:spLocks noGrp="1"/>
          </p:cNvSpPr>
          <p:nvPr>
            <p:ph sz="half" idx="2"/>
          </p:nvPr>
        </p:nvSpPr>
        <p:spPr/>
        <p:txBody>
          <a:bodyPr/>
          <a:lstStyle/>
          <a:p>
            <a:pPr marL="0" indent="0">
              <a:buNone/>
            </a:pPr>
            <a:r>
              <a:rPr lang="en-US" dirty="0"/>
              <a:t>Another critical factor for me to grow and develop as a financial manager is to have a personal development plan. It is the process of creating a personal growth action plan based on awareness, values, introspection, goal-setting, and planning for a career, education, relationship, or self-improvement.</a:t>
            </a:r>
            <a:endParaRPr lang="en-GB" dirty="0"/>
          </a:p>
        </p:txBody>
      </p:sp>
      <p:pic>
        <p:nvPicPr>
          <p:cNvPr id="2050" name="Picture 2" descr="Personal development plans – Practical pitfalls - ScienceDirect">
            <a:extLst>
              <a:ext uri="{FF2B5EF4-FFF2-40B4-BE49-F238E27FC236}">
                <a16:creationId xmlns:a16="http://schemas.microsoft.com/office/drawing/2014/main" id="{D7DFC7BB-D220-4149-9DB3-75A69773AEF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303802" y="2603500"/>
            <a:ext cx="4528209" cy="341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2956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F19EC-A82A-4971-A0BB-DBB0D8F71251}"/>
              </a:ext>
            </a:extLst>
          </p:cNvPr>
          <p:cNvSpPr>
            <a:spLocks noGrp="1"/>
          </p:cNvSpPr>
          <p:nvPr>
            <p:ph type="title"/>
          </p:nvPr>
        </p:nvSpPr>
        <p:spPr/>
        <p:txBody>
          <a:bodyPr/>
          <a:lstStyle/>
          <a:p>
            <a:r>
              <a:rPr lang="en-GB" dirty="0"/>
              <a:t>Understanding of The World of Work</a:t>
            </a:r>
          </a:p>
        </p:txBody>
      </p:sp>
      <p:pic>
        <p:nvPicPr>
          <p:cNvPr id="5" name="Content Placeholder 4">
            <a:extLst>
              <a:ext uri="{FF2B5EF4-FFF2-40B4-BE49-F238E27FC236}">
                <a16:creationId xmlns:a16="http://schemas.microsoft.com/office/drawing/2014/main" id="{38759245-25BC-4D6B-8CAE-D4841C42088D}"/>
              </a:ext>
            </a:extLst>
          </p:cNvPr>
          <p:cNvPicPr>
            <a:picLocks noGrp="1"/>
          </p:cNvPicPr>
          <p:nvPr>
            <p:ph sz="half" idx="1"/>
          </p:nvPr>
        </p:nvPicPr>
        <p:blipFill>
          <a:blip r:embed="rId3"/>
          <a:stretch>
            <a:fillRect/>
          </a:stretch>
        </p:blipFill>
        <p:spPr>
          <a:xfrm>
            <a:off x="1154955" y="2301314"/>
            <a:ext cx="3721846" cy="4198097"/>
          </a:xfrm>
          <a:prstGeom prst="rect">
            <a:avLst/>
          </a:prstGeom>
        </p:spPr>
      </p:pic>
      <p:pic>
        <p:nvPicPr>
          <p:cNvPr id="6" name="Content Placeholder 5">
            <a:extLst>
              <a:ext uri="{FF2B5EF4-FFF2-40B4-BE49-F238E27FC236}">
                <a16:creationId xmlns:a16="http://schemas.microsoft.com/office/drawing/2014/main" id="{66246C1C-12E5-4982-A3B4-C2E413BF5A76}"/>
              </a:ext>
            </a:extLst>
          </p:cNvPr>
          <p:cNvPicPr>
            <a:picLocks noGrp="1"/>
          </p:cNvPicPr>
          <p:nvPr>
            <p:ph sz="half" idx="2"/>
          </p:nvPr>
        </p:nvPicPr>
        <p:blipFill>
          <a:blip r:embed="rId4"/>
          <a:stretch>
            <a:fillRect/>
          </a:stretch>
        </p:blipFill>
        <p:spPr>
          <a:xfrm>
            <a:off x="6078072" y="2301313"/>
            <a:ext cx="3576916" cy="4198097"/>
          </a:xfrm>
          <a:prstGeom prst="rect">
            <a:avLst/>
          </a:prstGeom>
        </p:spPr>
      </p:pic>
    </p:spTree>
    <p:extLst>
      <p:ext uri="{BB962C8B-B14F-4D97-AF65-F5344CB8AC3E}">
        <p14:creationId xmlns:p14="http://schemas.microsoft.com/office/powerpoint/2010/main" val="4234081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EFD60-5DDD-427D-9F43-DB4EACF3BF43}"/>
              </a:ext>
            </a:extLst>
          </p:cNvPr>
          <p:cNvSpPr>
            <a:spLocks noGrp="1"/>
          </p:cNvSpPr>
          <p:nvPr>
            <p:ph type="title"/>
          </p:nvPr>
        </p:nvSpPr>
        <p:spPr/>
        <p:txBody>
          <a:bodyPr/>
          <a:lstStyle/>
          <a:p>
            <a:r>
              <a:rPr lang="en-GB" dirty="0"/>
              <a:t>Conclusion</a:t>
            </a:r>
          </a:p>
        </p:txBody>
      </p:sp>
      <p:sp>
        <p:nvSpPr>
          <p:cNvPr id="5" name="Content Placeholder 4">
            <a:extLst>
              <a:ext uri="{FF2B5EF4-FFF2-40B4-BE49-F238E27FC236}">
                <a16:creationId xmlns:a16="http://schemas.microsoft.com/office/drawing/2014/main" id="{A37EE0D2-502E-4021-AE1F-65E51555FC27}"/>
              </a:ext>
            </a:extLst>
          </p:cNvPr>
          <p:cNvSpPr>
            <a:spLocks noGrp="1"/>
          </p:cNvSpPr>
          <p:nvPr>
            <p:ph idx="1"/>
          </p:nvPr>
        </p:nvSpPr>
        <p:spPr/>
        <p:txBody>
          <a:bodyPr/>
          <a:lstStyle/>
          <a:p>
            <a:pPr marL="0" indent="0">
              <a:buNone/>
            </a:pPr>
            <a:r>
              <a:rPr lang="en-US" dirty="0"/>
              <a:t>The presentation was on self-evaluation. My long-term professional goal is to work as a financial manager at a reputable organization. As a result, the general content and analysis of this presentation are centered on employability skills, research and analytical abilities, and personal evaluation through the application of numerous tools and theories to the real scenario, such as SWOT analysis, PDP, and time management tools. Thank you for sticking to the end and I am open to any question you might have.</a:t>
            </a:r>
            <a:endParaRPr lang="en-GB" dirty="0"/>
          </a:p>
        </p:txBody>
      </p:sp>
    </p:spTree>
    <p:extLst>
      <p:ext uri="{BB962C8B-B14F-4D97-AF65-F5344CB8AC3E}">
        <p14:creationId xmlns:p14="http://schemas.microsoft.com/office/powerpoint/2010/main" val="3666190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1E58C-015A-47DA-9899-CD176DDF119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543AFD2-FABF-4EB3-8D82-253905D542A7}"/>
              </a:ext>
            </a:extLst>
          </p:cNvPr>
          <p:cNvSpPr>
            <a:spLocks noGrp="1"/>
          </p:cNvSpPr>
          <p:nvPr>
            <p:ph idx="1"/>
          </p:nvPr>
        </p:nvSpPr>
        <p:spPr/>
        <p:txBody>
          <a:bodyPr/>
          <a:lstStyle/>
          <a:p>
            <a:r>
              <a:rPr lang="en-US" dirty="0"/>
              <a:t>Cohen, B., Mason, D., &amp; </a:t>
            </a:r>
            <a:r>
              <a:rPr lang="en-US" dirty="0" err="1"/>
              <a:t>Poswillo</a:t>
            </a:r>
            <a:r>
              <a:rPr lang="en-US" dirty="0"/>
              <a:t>, D. (2018). </a:t>
            </a:r>
            <a:r>
              <a:rPr lang="en-US" i="1" dirty="0"/>
              <a:t>Self assessment</a:t>
            </a:r>
            <a:r>
              <a:rPr lang="en-US" dirty="0"/>
              <a:t>. Heinemann Medical.</a:t>
            </a:r>
          </a:p>
          <a:p>
            <a:r>
              <a:rPr lang="en-US" dirty="0"/>
              <a:t>Hind, D., &amp; Moss, S. (2019). </a:t>
            </a:r>
            <a:r>
              <a:rPr lang="en-US" i="1" dirty="0"/>
              <a:t>Employability skills</a:t>
            </a:r>
            <a:r>
              <a:rPr lang="en-US" dirty="0"/>
              <a:t>. Business Education Publishers.</a:t>
            </a:r>
          </a:p>
          <a:p>
            <a:r>
              <a:rPr lang="en-US" dirty="0"/>
              <a:t>Morgan, A. (2014). </a:t>
            </a:r>
            <a:r>
              <a:rPr lang="en-US" i="1" dirty="0"/>
              <a:t>Managerial finance</a:t>
            </a:r>
            <a:r>
              <a:rPr lang="en-US" dirty="0"/>
              <a:t>. BPP Pub.</a:t>
            </a:r>
          </a:p>
          <a:p>
            <a:r>
              <a:rPr lang="en-US" dirty="0"/>
              <a:t>Philpot, S., </a:t>
            </a:r>
            <a:r>
              <a:rPr lang="en-US" dirty="0" err="1"/>
              <a:t>Curnick</a:t>
            </a:r>
            <a:r>
              <a:rPr lang="en-US" dirty="0"/>
              <a:t>, L., Soars, L., &amp; Soars, J. (2018). </a:t>
            </a:r>
            <a:r>
              <a:rPr lang="en-US" i="1" dirty="0"/>
              <a:t>Academic skills</a:t>
            </a:r>
            <a:r>
              <a:rPr lang="en-US" dirty="0"/>
              <a:t>. Oxford University Press.</a:t>
            </a:r>
          </a:p>
          <a:p>
            <a:r>
              <a:rPr lang="en-US" dirty="0"/>
              <a:t>Rivera, C. (2018). </a:t>
            </a:r>
            <a:r>
              <a:rPr lang="en-US" i="1" dirty="0"/>
              <a:t>Time management</a:t>
            </a:r>
            <a:r>
              <a:rPr lang="en-US" dirty="0"/>
              <a:t>. Global Media.</a:t>
            </a:r>
          </a:p>
          <a:p>
            <a:r>
              <a:rPr lang="en-US" dirty="0"/>
              <a:t>Rouse, K. (2017). </a:t>
            </a:r>
            <a:r>
              <a:rPr lang="en-US" i="1" dirty="0"/>
              <a:t>Personal development</a:t>
            </a:r>
            <a:r>
              <a:rPr lang="en-US" dirty="0"/>
              <a:t>. Oxford University Press.</a:t>
            </a:r>
          </a:p>
          <a:p>
            <a:endParaRPr lang="en-GB" dirty="0"/>
          </a:p>
        </p:txBody>
      </p:sp>
    </p:spTree>
    <p:extLst>
      <p:ext uri="{BB962C8B-B14F-4D97-AF65-F5344CB8AC3E}">
        <p14:creationId xmlns:p14="http://schemas.microsoft.com/office/powerpoint/2010/main" val="11686941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TotalTime>
  <Words>3098</Words>
  <Application>Microsoft Office PowerPoint</Application>
  <PresentationFormat>Widescreen</PresentationFormat>
  <Paragraphs>111</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 Boardroom</vt:lpstr>
      <vt:lpstr>Assessment of Academic and Employability Skills</vt:lpstr>
      <vt:lpstr>Introduction</vt:lpstr>
      <vt:lpstr>Academic Skills</vt:lpstr>
      <vt:lpstr>Employability Skills</vt:lpstr>
      <vt:lpstr>SWOT Analysis</vt:lpstr>
      <vt:lpstr>Time Management Tool</vt:lpstr>
      <vt:lpstr>Personal Development Plan</vt:lpstr>
      <vt:lpstr>Understanding of The World of Work</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of Academic and Employability Skills</dc:title>
  <dc:creator>USER</dc:creator>
  <cp:lastModifiedBy>Bianca Agripina Sztan (2115858)</cp:lastModifiedBy>
  <cp:revision>5</cp:revision>
  <dcterms:created xsi:type="dcterms:W3CDTF">2021-11-25T08:27:28Z</dcterms:created>
  <dcterms:modified xsi:type="dcterms:W3CDTF">2021-12-06T21:35:45Z</dcterms:modified>
</cp:coreProperties>
</file>