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</p:sldMasterIdLst>
  <p:notesMasterIdLst>
    <p:notesMasterId r:id="rId23"/>
  </p:notesMasterIdLst>
  <p:sldIdLst>
    <p:sldId id="280" r:id="rId5"/>
    <p:sldId id="323" r:id="rId6"/>
    <p:sldId id="341" r:id="rId7"/>
    <p:sldId id="351" r:id="rId8"/>
    <p:sldId id="346" r:id="rId9"/>
    <p:sldId id="265" r:id="rId10"/>
    <p:sldId id="347" r:id="rId11"/>
    <p:sldId id="273" r:id="rId12"/>
    <p:sldId id="348" r:id="rId13"/>
    <p:sldId id="349" r:id="rId14"/>
    <p:sldId id="343" r:id="rId15"/>
    <p:sldId id="334" r:id="rId16"/>
    <p:sldId id="335" r:id="rId17"/>
    <p:sldId id="352" r:id="rId18"/>
    <p:sldId id="344" r:id="rId19"/>
    <p:sldId id="272" r:id="rId20"/>
    <p:sldId id="350" r:id="rId21"/>
    <p:sldId id="34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15B79-1259-4BA4-8761-0A35B0B4434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E7C13-B3BE-4D86-A0DD-D2D338922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4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6BBE7DC-33FA-4D00-90CA-69792B9985A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271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2EE22-7F61-4D75-9795-F8E13CB0E5A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4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894E1-6671-496D-95A4-55F0BA91C8A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696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8F4E-EAB5-4AA1-BE35-36DF060933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344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7CBC3-E00E-41AF-9CA3-D706A2684C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232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426C6-81D0-427B-B1A5-2BCCF8550A1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491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5BB7-7640-419A-AF0E-B43812ED0C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603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2211C-BDFA-4EF6-B581-A7218F8443C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137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C9272-680C-460C-B425-5C322F795F0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910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44D20-F2F5-4397-BE9E-D851E7F1FBE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172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8416A-9B77-4725-B5A1-4E39014958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074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71601"/>
            <a:ext cx="104648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505200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AF863-2A4C-4193-BA53-47437D171EE4}" type="datetime1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914400" y="3398520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34698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CE459-3319-440C-BF20-11FE21BAD843}" type="datetime1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9920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2362201"/>
            <a:ext cx="103632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626865"/>
            <a:ext cx="103632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9070D-5076-4F8F-9188-7A3969301D34}" type="datetime1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975360" y="4599432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06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34FA7-E0BB-4E2D-B0E4-AFAF8FF4D4B3}" type="datetime1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441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984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984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D030A-A44A-461B-BC91-6C3486B06062}" type="datetime1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3741949" y="4045691"/>
            <a:ext cx="4709160" cy="1059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4345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093A7-0260-4C94-9E90-4D06978275E8}" type="datetime1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1035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8519E-1924-4791-829A-AB68DAFFA53E}" type="datetime1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821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080"/>
            <a:ext cx="2852928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792080"/>
            <a:ext cx="7620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130553"/>
            <a:ext cx="2852928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4A5D-E8A0-44A3-A22F-55E81BEFD523}" type="datetime1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912152" y="3579942"/>
            <a:ext cx="5577840" cy="211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9720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480"/>
            <a:ext cx="2856907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11480" y="838201"/>
            <a:ext cx="787252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133600"/>
            <a:ext cx="2852928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74680-924E-47AA-B208-111C58B7D765}" type="datetime1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2438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7D774-4FF1-4503-B26B-37AEC8C73A4D}" type="datetime1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26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609600"/>
            <a:ext cx="27432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80264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82F2F-0FE6-4BE1-89E1-703BDCB8D2A0}" type="datetime1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1685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5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4" y="6525344"/>
            <a:ext cx="1294837" cy="218522"/>
          </a:xfrm>
        </p:spPr>
        <p:txBody>
          <a:bodyPr/>
          <a:lstStyle/>
          <a:p>
            <a:fld id="{A7FCB567-15AC-4CCA-BBBD-12F2B5D5D93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1580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EFC89-837B-448D-B2E7-E198ED8D0BF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5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9885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6C578-9D67-4BF4-8D5B-9BB3D55F954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33939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3B5C5-9EBA-474B-8016-D5AB5C5DF96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0184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7"/>
            <a:ext cx="5389033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DC83-25FE-4602-BB2D-F781065829C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3895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590DF-5A62-4709-A9D8-51B4C7BDEEC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5336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8778-4562-4C5F-B6B6-C15C5FF8E65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680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5"/>
            <a:ext cx="6815667" cy="517217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4"/>
            <a:ext cx="4011084" cy="4029891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A8FB1-49C6-465C-A601-98CE5C9D04E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8724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80"/>
            <a:ext cx="7315200" cy="3824337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C99C8-FB06-479D-BD68-C378D28499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676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EE22-0D9B-46BE-BADA-9F0500DAEC4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1443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5F02B-6094-4EDE-A6AB-689FC4CF50D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25407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F0DAE-F7DC-F9D8-3019-B87D03837C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87CF27-391E-5FAF-1C4D-A67333EF6C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03C2A-1A86-A405-2BB6-14649BFC9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9E2C2-3C8F-91F0-1842-3B564D186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1942C-2C66-17D7-8ECB-51FA2894D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5073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1CCB6-84BC-2ADD-AF0D-289D0696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9E315-6099-5175-9E48-9D005A9D8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4970D-D83C-295B-8723-CD7B2233D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C1FD8-B29D-5242-CBEB-44DF0918B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DBDA9-AA8A-974E-2A2B-0549F870C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6488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902AF-2C5E-8A69-6108-FFC98779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F453E-B664-3895-C991-CC69D341E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9D267-A0E7-A50E-D81E-1E1497CF1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3AFE24-31D6-98A2-8722-83249E3D8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D0028-3CE0-1F0A-1FE9-1440F96FF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0241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93576-FF1D-CF11-0F18-5F2872B4F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7A6A0-DE7B-431F-D3B5-9F9CE1190C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186E1-4DD0-D016-AD5F-DD8F47796F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651818-4230-2037-D7E0-D1C1BB041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98714-54A6-48D0-FF3E-C359AE64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A7F6FD-A57C-146F-857A-C19BD02C4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9926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61C83-74CD-BE5F-26D6-DD78EF695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171A2-21A1-F804-6EC1-76DBA943CE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2AAB5F-9FFD-B843-4A5C-74E2C483E7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B62594-EB89-EA3B-BD83-14E460E59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EC1353-7471-61EC-3AA4-BBEB960111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2AAC1E-6C92-423C-A10B-A4593413E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F0C1E7-1C3E-1BE0-DA73-A1C965E91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9F96D8-E59A-DDAD-A86B-B1D9B219B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39487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FB703-B0E0-C15E-1E33-A362C30ED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BE2846-4C80-E312-0716-8ACC46CF5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32F09-08FD-C9F3-CDD6-8F222FF81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65FFB3-4E17-D590-EF2A-284489E4D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4195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21F13C-CCE2-5584-F67C-CBA45B1E2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A4163C-3013-2EA4-7E94-D06D5378F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024542-B86B-DA84-6569-3EA004B79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54698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70EE-288C-78E5-505C-FB1C6B451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21AE0-BD6E-0C3D-4986-CE19CA41F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47D58B-5018-0913-6F54-AE8A23469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E4F1B-0C78-F97D-C9A2-9111D5DBE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C32EE0-4EEC-2A0A-37A1-D189CEA0C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C13BA-4E4B-1968-C906-AC759875C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4527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7115F-84FC-60DA-5FE4-5FBF1F99B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8E9599-0071-3019-CB7B-B6A2773227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0D1267-FB16-77E1-F1C2-25084E752B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CB16BA-173B-CAB3-E7AB-869A30E94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69047-A397-6B0D-8A70-BBF8D580A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D3914A-E030-85E9-9A23-8D75AEFEA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68417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C233F-1291-792B-4859-B30782F82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E4109-45A0-2107-B5E7-6C4B7F433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2B66D-BE76-B178-2337-D50D2056A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1A02B-799F-E820-6D7A-22F6E31C4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339F9-06F0-DC85-3984-7E2ED926C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6369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1D559-346D-CB54-13B8-1469EEC343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E4741F-8D78-3502-D53B-5BD64EB949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85A7-89F8-5C72-9917-ED6F78888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D06D3-7763-45A7-867B-D23EFE96E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74C18-1AD3-D1AF-962F-30BEABD0C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07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BC5E1-F013-4322-BAD4-60A4745E6E9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88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12192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18288"/>
            <a:ext cx="3860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E32DA62-DC37-4FFD-9AC1-F1E9FF0FF5D0}" type="datetime1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0" y="18288"/>
            <a:ext cx="5486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18288"/>
            <a:ext cx="1422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211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9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8ADE5-6B06-444B-94FA-4065E392DE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28/01/2025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7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475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514350" rtl="0" eaLnBrk="1" latinLnBrk="0" hangingPunct="1"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881" indent="-192881" algn="l" defTabSz="51435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7910" indent="-160735" algn="l" defTabSz="514350" rtl="0" eaLnBrk="1" latinLnBrk="0" hangingPunct="1">
        <a:spcBef>
          <a:spcPct val="20000"/>
        </a:spcBef>
        <a:buFont typeface="Arial" pitchFamily="34" charset="0"/>
        <a:buChar char="–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spcBef>
          <a:spcPct val="20000"/>
        </a:spcBef>
        <a:buFont typeface="Arial" pitchFamily="34" charset="0"/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spcBef>
          <a:spcPct val="20000"/>
        </a:spcBef>
        <a:buFont typeface="Arial" pitchFamily="34" charset="0"/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6DF042-F2E9-950D-9215-F9667EF57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E917A-BAC1-70EE-CD2D-E35B5F136D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FCD26-9DE6-D1A3-BF20-A66226E00A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F2AF11-FF07-454B-9FFE-4C9C0A2E728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6A77BE-4158-C169-28F6-996CCD8285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CE073-DFE8-A14E-74BA-FEFCAF17AE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4F997D-4E9F-4FD3-B01C-D8CE93C87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479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8OJ3X_k5A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mikedurke.co.uk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emocracy.swansea.gov.uk/mgUserInfo.aspx?UID=392&amp;LLL=-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7528" y="1607755"/>
            <a:ext cx="9093254" cy="237626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BMCP5004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Volunteering: the Gateway to Employment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847528" y="4725144"/>
            <a:ext cx="3744416" cy="108012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2024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13F0-8B51-4C52-936B-8F99C4A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582" y="274638"/>
            <a:ext cx="10809838" cy="1570186"/>
          </a:xfrm>
        </p:spPr>
        <p:txBody>
          <a:bodyPr anchor="ctr">
            <a:normAutofit/>
          </a:bodyPr>
          <a:lstStyle/>
          <a:p>
            <a:pPr algn="l"/>
            <a:r>
              <a:rPr lang="en-GB" sz="6000" dirty="0"/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08A-7203-4C77-BD32-0C95A01AD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4908" y="1844824"/>
            <a:ext cx="6075491" cy="36053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Mike Durke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Senior Lecturer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Postgraduate: MA (Child Welfare), MBA, PGCE (PCET)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Undergraduate: BA (Hons) Philosophy </a:t>
            </a:r>
          </a:p>
          <a:p>
            <a:pPr>
              <a:lnSpc>
                <a:spcPct val="90000"/>
              </a:lnSpc>
            </a:pPr>
            <a:r>
              <a:rPr lang="en-GB" sz="2200" dirty="0" err="1"/>
              <a:t>CMgr</a:t>
            </a:r>
            <a:r>
              <a:rPr lang="en-GB" sz="2200" dirty="0"/>
              <a:t>, FCMI, FHEA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Many roles over 39 years in public services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See also, ’56+ years in 2 minutes’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 descr="A picture containing person, person, indoor, shelf&#10;&#10;Description automatically generated">
            <a:extLst>
              <a:ext uri="{FF2B5EF4-FFF2-40B4-BE49-F238E27FC236}">
                <a16:creationId xmlns:a16="http://schemas.microsoft.com/office/drawing/2014/main" id="{D16603F3-8EEB-4C52-9FF0-E3DC8B599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3" b="9318"/>
          <a:stretch/>
        </p:blipFill>
        <p:spPr>
          <a:xfrm>
            <a:off x="7039234" y="987347"/>
            <a:ext cx="2948136" cy="291195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0AD8-5049-4F3E-A5C0-A310B94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80376" y="6380973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</a:pPr>
              <a:t>2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620161-3F96-45C7-9503-769A4D836C96}"/>
              </a:ext>
            </a:extLst>
          </p:cNvPr>
          <p:cNvSpPr txBox="1"/>
          <p:nvPr/>
        </p:nvSpPr>
        <p:spPr>
          <a:xfrm>
            <a:off x="6490064" y="4220277"/>
            <a:ext cx="50466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  <a:latin typeface="Myriad Pro"/>
                <a:hlinkClick r:id="rId3"/>
              </a:rPr>
              <a:t>https://youtu.be/h8OJ3X_k5AQ</a:t>
            </a:r>
            <a:r>
              <a:rPr lang="en-GB" sz="2400" dirty="0">
                <a:solidFill>
                  <a:prstClr val="black"/>
                </a:solidFill>
                <a:latin typeface="Myriad Pro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BC025C-7576-BCFD-10BF-D5AEA620B46D}"/>
              </a:ext>
            </a:extLst>
          </p:cNvPr>
          <p:cNvSpPr txBox="1"/>
          <p:nvPr/>
        </p:nvSpPr>
        <p:spPr>
          <a:xfrm>
            <a:off x="5176320" y="4818248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 typeface="Arial" pitchFamily="34" charset="0"/>
              <a:buNone/>
              <a:tabLst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Website – </a:t>
            </a:r>
            <a:r>
              <a:rPr lang="en-GB" dirty="0">
                <a:solidFill>
                  <a:prstClr val="black"/>
                </a:solidFill>
                <a:latin typeface="Arial"/>
                <a:hlinkClick r:id="rId4"/>
              </a:rPr>
              <a:t>www.mikedurke.co.uk</a:t>
            </a:r>
            <a:r>
              <a:rPr lang="en-GB" dirty="0">
                <a:solidFill>
                  <a:prstClr val="black"/>
                </a:solidFill>
                <a:latin typeface="Arial"/>
              </a:rPr>
              <a:t> 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56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5418" y="887148"/>
            <a:ext cx="8229600" cy="1143000"/>
          </a:xfrm>
        </p:spPr>
        <p:txBody>
          <a:bodyPr/>
          <a:lstStyle/>
          <a:p>
            <a:r>
              <a:rPr lang="en-GB" dirty="0"/>
              <a:t>Swansea Councillor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596DA-3EA5-4257-B7F4-BAB07A9A57D4}"/>
              </a:ext>
            </a:extLst>
          </p:cNvPr>
          <p:cNvSpPr txBox="1"/>
          <p:nvPr/>
        </p:nvSpPr>
        <p:spPr>
          <a:xfrm>
            <a:off x="810806" y="4974246"/>
            <a:ext cx="6174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prstClr val="black"/>
                </a:solidFill>
                <a:latin typeface="Myriad Pro"/>
                <a:hlinkClick r:id="rId2"/>
              </a:rPr>
              <a:t>https://democracy.swansea.gov.uk/mgUserInfo.aspx?UID=392&amp;LLL=-1</a:t>
            </a:r>
            <a:r>
              <a:rPr lang="en-GB" sz="1400" dirty="0">
                <a:solidFill>
                  <a:prstClr val="black"/>
                </a:solidFill>
                <a:latin typeface="Myriad Pro"/>
              </a:rPr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2FF94-5224-4640-9F7C-828844A67B41}"/>
              </a:ext>
            </a:extLst>
          </p:cNvPr>
          <p:cNvSpPr txBox="1"/>
          <p:nvPr/>
        </p:nvSpPr>
        <p:spPr>
          <a:xfrm>
            <a:off x="923453" y="2175150"/>
            <a:ext cx="80528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The Swansea Council website contains a huge amount of information relating to a very wide range of public service provision</a:t>
            </a:r>
          </a:p>
          <a:p>
            <a:endParaRPr lang="en-GB" dirty="0">
              <a:solidFill>
                <a:prstClr val="black"/>
              </a:solidFill>
              <a:latin typeface="Myriad Pr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Lists of councillors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Lists of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Agenda packs and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Videos of public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‘Scrutiny’ of what the council does and why it does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We are accountable to the 245,000 people who live here!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1453D7-2DAF-4AAF-BDDE-B68DAC394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0004" y="2018469"/>
            <a:ext cx="2221190" cy="31096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F87492-CF13-4705-ACB7-725F276B2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7888" y="274638"/>
            <a:ext cx="1872208" cy="64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3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4097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066924"/>
            <a:ext cx="10972800" cy="4410075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en-GB" b="1" dirty="0"/>
              <a:t>Contact</a:t>
            </a:r>
          </a:p>
          <a:p>
            <a:pPr marL="457200" indent="-457200">
              <a:buAutoNum type="arabicPeriod"/>
            </a:pPr>
            <a:r>
              <a:rPr lang="en-GB" b="1" dirty="0"/>
              <a:t>Level of Study</a:t>
            </a:r>
          </a:p>
          <a:p>
            <a:pPr marL="457200" indent="-457200">
              <a:buAutoNum type="arabicPeriod"/>
            </a:pPr>
            <a:r>
              <a:rPr lang="en-GB" b="1" dirty="0"/>
              <a:t>Aim of the Module</a:t>
            </a:r>
          </a:p>
          <a:p>
            <a:pPr marL="457200" indent="-457200">
              <a:buAutoNum type="arabicPeriod"/>
            </a:pPr>
            <a:r>
              <a:rPr lang="en-GB" b="1" dirty="0"/>
              <a:t>Learning Outcomes</a:t>
            </a:r>
          </a:p>
          <a:p>
            <a:pPr marL="457200" indent="-457200">
              <a:buAutoNum type="arabicPeriod"/>
            </a:pPr>
            <a:r>
              <a:rPr lang="en-GB" b="1" dirty="0"/>
              <a:t>Indicative Content</a:t>
            </a:r>
          </a:p>
          <a:p>
            <a:pPr marL="457200" indent="-457200">
              <a:buAutoNum type="arabicPeriod"/>
            </a:pPr>
            <a:r>
              <a:rPr lang="en-GB" b="1" dirty="0"/>
              <a:t>Assessment</a:t>
            </a:r>
          </a:p>
          <a:p>
            <a:pPr marL="457200" indent="-457200">
              <a:buAutoNum type="arabicPeriod"/>
            </a:pPr>
            <a:r>
              <a:rPr lang="en-GB" b="1" dirty="0"/>
              <a:t>Referencing</a:t>
            </a:r>
          </a:p>
          <a:p>
            <a:pPr marL="457200" indent="-457200">
              <a:buAutoNum type="arabicPeriod"/>
            </a:pPr>
            <a:r>
              <a:rPr lang="en-GB" b="1" dirty="0"/>
              <a:t>Reading List</a:t>
            </a:r>
          </a:p>
          <a:p>
            <a:pPr marL="457200" indent="-457200">
              <a:buAutoNum type="arabicPeriod"/>
            </a:pPr>
            <a:endParaRPr lang="en-GB" b="1" dirty="0"/>
          </a:p>
          <a:p>
            <a:pPr marL="457200" indent="-457200">
              <a:buAutoNum type="arabicPeriod"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4</a:t>
            </a:fld>
            <a:endParaRPr lang="en-GB">
              <a:latin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DF4240-58B3-B74F-2B20-C494CE7EC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014" y="2066924"/>
            <a:ext cx="6429937" cy="3377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28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7A15B-C16F-4452-B221-04BA6B05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418361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Contact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5AC986-BCE8-1291-6755-23BA94B1F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10693"/>
            <a:ext cx="10972800" cy="2697931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Participate in classes</a:t>
            </a:r>
          </a:p>
          <a:p>
            <a:r>
              <a:rPr lang="en-GB" sz="3200" dirty="0"/>
              <a:t>Be proactive</a:t>
            </a:r>
          </a:p>
          <a:p>
            <a:r>
              <a:rPr lang="en-GB" sz="3200" dirty="0"/>
              <a:t>Ask any question you have</a:t>
            </a:r>
          </a:p>
          <a:p>
            <a:r>
              <a:rPr lang="en-GB" sz="3200" dirty="0"/>
              <a:t>Given the nature of the module, remember the module tutor (Mike) </a:t>
            </a:r>
            <a:r>
              <a:rPr lang="en-GB" dirty="0"/>
              <a:t>is </a:t>
            </a:r>
            <a:r>
              <a:rPr lang="en-GB" sz="3200" dirty="0"/>
              <a:t>only an email away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4E780FD9-FC44-7FC7-F0A8-B2E6163CD06E}"/>
              </a:ext>
            </a:extLst>
          </p:cNvPr>
          <p:cNvSpPr txBox="1">
            <a:spLocks/>
          </p:cNvSpPr>
          <p:nvPr/>
        </p:nvSpPr>
        <p:spPr>
          <a:xfrm>
            <a:off x="609600" y="4744015"/>
            <a:ext cx="10972800" cy="9125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Email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2"/>
              </a:rPr>
              <a:t>Mike.durke@uwtsd.ac.uk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939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55795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491" y="2254313"/>
            <a:ext cx="10474859" cy="4222687"/>
          </a:xfrm>
        </p:spPr>
        <p:txBody>
          <a:bodyPr>
            <a:noAutofit/>
          </a:bodyPr>
          <a:lstStyle/>
          <a:p>
            <a:pPr lvl="0">
              <a:buClr>
                <a:srgbClr val="93A299"/>
              </a:buClr>
            </a:pPr>
            <a:r>
              <a:rPr lang="en-US" sz="2800" dirty="0">
                <a:solidFill>
                  <a:srgbClr val="292934"/>
                </a:solidFill>
              </a:rPr>
              <a:t>Level 5 reflects the ability </a:t>
            </a:r>
            <a:r>
              <a:rPr lang="en-US" sz="2800" b="1" dirty="0">
                <a:solidFill>
                  <a:srgbClr val="292934"/>
                </a:solidFill>
              </a:rPr>
              <a:t>to identify and use relevant understanding, methods and skills </a:t>
            </a:r>
            <a:r>
              <a:rPr lang="en-US" sz="2800" dirty="0">
                <a:solidFill>
                  <a:srgbClr val="292934"/>
                </a:solidFill>
              </a:rPr>
              <a:t>to address broadly-defined, complex problems. </a:t>
            </a:r>
          </a:p>
          <a:p>
            <a:pPr lvl="0">
              <a:buClr>
                <a:srgbClr val="93A299"/>
              </a:buClr>
            </a:pPr>
            <a:r>
              <a:rPr lang="en-US" sz="2800" b="1" dirty="0">
                <a:solidFill>
                  <a:srgbClr val="292934"/>
                </a:solidFill>
              </a:rPr>
              <a:t>Taking responsibility </a:t>
            </a:r>
            <a:r>
              <a:rPr lang="en-US" sz="2800" dirty="0">
                <a:solidFill>
                  <a:srgbClr val="292934"/>
                </a:solidFill>
              </a:rPr>
              <a:t>for planning and developing courses of action as well as exercising autonomy and judgement within broad parameters. </a:t>
            </a:r>
          </a:p>
          <a:p>
            <a:pPr lvl="0">
              <a:buClr>
                <a:srgbClr val="93A299"/>
              </a:buClr>
            </a:pPr>
            <a:r>
              <a:rPr lang="en-US" sz="2800" dirty="0">
                <a:solidFill>
                  <a:srgbClr val="292934"/>
                </a:solidFill>
              </a:rPr>
              <a:t>Reflects understanding of </a:t>
            </a:r>
            <a:r>
              <a:rPr lang="en-US" sz="2800" b="1" dirty="0">
                <a:solidFill>
                  <a:srgbClr val="292934"/>
                </a:solidFill>
              </a:rPr>
              <a:t>different perspectives</a:t>
            </a:r>
            <a:r>
              <a:rPr lang="en-US" sz="2800" dirty="0">
                <a:solidFill>
                  <a:srgbClr val="292934"/>
                </a:solidFill>
              </a:rPr>
              <a:t>, approaches or schools of thought and the reasoning behind them. </a:t>
            </a:r>
          </a:p>
          <a:p>
            <a:endParaRPr lang="en-US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769350" y="780600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6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7A15B-C16F-4452-B221-04BA6B05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418361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Aim of the Module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5AC986-BCE8-1291-6755-23BA94B1F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37453"/>
            <a:ext cx="6061012" cy="3234916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To develop students’ employability skills through practical first-hand experience within a workplace environment.</a:t>
            </a:r>
          </a:p>
          <a:p>
            <a:r>
              <a:rPr lang="en-GB" dirty="0"/>
              <a:t>Experience must be relevant to our degree programme.</a:t>
            </a:r>
            <a:endParaRPr lang="en-GB" sz="3200" dirty="0"/>
          </a:p>
        </p:txBody>
      </p:sp>
      <p:pic>
        <p:nvPicPr>
          <p:cNvPr id="1026" name="Picture 2" descr="Image result for tesco store">
            <a:extLst>
              <a:ext uri="{FF2B5EF4-FFF2-40B4-BE49-F238E27FC236}">
                <a16:creationId xmlns:a16="http://schemas.microsoft.com/office/drawing/2014/main" id="{29802DE6-8094-998C-1601-5BFF36638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177" y="833783"/>
            <a:ext cx="3289836" cy="221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8DC650-A918-0BED-0FEB-14FC96B60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2177" y="3135969"/>
            <a:ext cx="3289836" cy="23313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FD9FC2B-ABB7-40E4-898D-22B6671DA6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4525" y="3845459"/>
            <a:ext cx="1215301" cy="1326910"/>
          </a:xfrm>
          <a:prstGeom prst="rect">
            <a:avLst/>
          </a:prstGeom>
        </p:spPr>
      </p:pic>
      <p:pic>
        <p:nvPicPr>
          <p:cNvPr id="1028" name="Picture 4" descr="Image result for black x">
            <a:extLst>
              <a:ext uri="{FF2B5EF4-FFF2-40B4-BE49-F238E27FC236}">
                <a16:creationId xmlns:a16="http://schemas.microsoft.com/office/drawing/2014/main" id="{B3C743A8-F08F-DE39-5B6E-DD7A38D1A2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7799" y="1729927"/>
            <a:ext cx="1215301" cy="11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5053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2384" y="2018923"/>
            <a:ext cx="10840016" cy="4101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Upon the successful completion of this module, the student should be able to demonstrate the ability to:</a:t>
            </a:r>
          </a:p>
          <a:p>
            <a:pPr marL="0" indent="0">
              <a:buNone/>
            </a:pPr>
            <a:endParaRPr lang="en-US" sz="3200" dirty="0"/>
          </a:p>
          <a:p>
            <a:pPr lvl="1"/>
            <a:r>
              <a:rPr lang="en-US" sz="2800" b="1" dirty="0"/>
              <a:t>Evaluate</a:t>
            </a:r>
            <a:r>
              <a:rPr lang="en-US" sz="2800" dirty="0"/>
              <a:t> relevant voluntary/ employment opportunities within their chosen field of study in order to </a:t>
            </a:r>
            <a:r>
              <a:rPr lang="en-US" sz="2800" b="1" dirty="0"/>
              <a:t>determine suitability </a:t>
            </a:r>
            <a:r>
              <a:rPr lang="en-US" sz="2800" dirty="0"/>
              <a:t>for continuing professional development</a:t>
            </a:r>
          </a:p>
          <a:p>
            <a:pPr lvl="1"/>
            <a:r>
              <a:rPr lang="en-US" sz="2800" b="1" dirty="0" err="1"/>
              <a:t>Analyse</a:t>
            </a:r>
            <a:r>
              <a:rPr lang="en-US" sz="2800" b="1" dirty="0"/>
              <a:t> and reflect</a:t>
            </a:r>
            <a:r>
              <a:rPr lang="en-US" sz="2800" dirty="0"/>
              <a:t> upon their performance whilst undertaking work experience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9212829" y="53340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8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399"/>
            <a:ext cx="10972800" cy="1485523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2384" y="2018923"/>
            <a:ext cx="10840016" cy="4101219"/>
          </a:xfrm>
        </p:spPr>
        <p:txBody>
          <a:bodyPr>
            <a:normAutofit/>
          </a:bodyPr>
          <a:lstStyle/>
          <a:p>
            <a:r>
              <a:rPr lang="en-US" sz="3200" dirty="0"/>
              <a:t>This module is work experience based allowing the learner to be responsible for managing their own learning and development according to the aims and objective of the work experience</a:t>
            </a:r>
          </a:p>
          <a:p>
            <a:r>
              <a:rPr lang="en-US" sz="3200" dirty="0"/>
              <a:t>Mike will provide ongoing support to set goals and targets for the completion of the work experience, with you and the placement organization.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9212829" y="53340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9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2483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399"/>
            <a:ext cx="10972800" cy="1485523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2384" y="2018923"/>
            <a:ext cx="5649363" cy="4101219"/>
          </a:xfrm>
        </p:spPr>
        <p:txBody>
          <a:bodyPr>
            <a:normAutofit/>
          </a:bodyPr>
          <a:lstStyle/>
          <a:p>
            <a:r>
              <a:rPr lang="en-US" sz="3200" dirty="0"/>
              <a:t>It must be noted that, whilst students will receive on-going support and guidance in organizing a work experience it is the student’s responsibility to secure an appropriate work experience </a:t>
            </a:r>
            <a:r>
              <a:rPr lang="en-US" sz="3200" b="1" dirty="0"/>
              <a:t>NOT</a:t>
            </a:r>
            <a:r>
              <a:rPr lang="en-US" sz="3200" dirty="0"/>
              <a:t> the tutors.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10</a:t>
            </a:fld>
            <a:endParaRPr lang="en-GB">
              <a:latin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EB989C-6A9E-696D-C57E-D56C3DF2B972}"/>
              </a:ext>
            </a:extLst>
          </p:cNvPr>
          <p:cNvSpPr txBox="1"/>
          <p:nvPr/>
        </p:nvSpPr>
        <p:spPr>
          <a:xfrm>
            <a:off x="6797645" y="1825346"/>
            <a:ext cx="4917539" cy="3693319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The first task of the module: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Inform Mike: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Name of your organisation and your role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Contact details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Any issues or concerns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13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19537" y="388743"/>
            <a:ext cx="9315656" cy="2360065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27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January – 3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March 2025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One assignment for this module</a:t>
            </a:r>
            <a:endParaRPr lang="en-GB" sz="3200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10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March – Progression week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3200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919537" y="2748808"/>
            <a:ext cx="9315656" cy="282538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Weeks 7 - 9 (w/b)</a:t>
            </a:r>
          </a:p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17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 – 31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</a:t>
            </a:r>
          </a:p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Easter Break – 7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April – 25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April</a:t>
            </a:r>
          </a:p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Assignment Two –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11.59pm Friday 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2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nd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May 25</a:t>
            </a:r>
          </a:p>
        </p:txBody>
      </p:sp>
      <p:sp>
        <p:nvSpPr>
          <p:cNvPr id="4" name="Rectangle 3"/>
          <p:cNvSpPr/>
          <p:nvPr/>
        </p:nvSpPr>
        <p:spPr>
          <a:xfrm>
            <a:off x="150660" y="2565928"/>
            <a:ext cx="155887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5143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675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51435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675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3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CCC4BA0-1298-4DBD-86F1-B51D8C9D3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AEB21-721C-3B47-5B43-CE55EDBA9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387" y="-74965"/>
            <a:ext cx="6387757" cy="23527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UWTSD Professional Standards &amp; Insights 2024/25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9F5011-7278-1671-ED8D-AC001D93FE26}"/>
              </a:ext>
            </a:extLst>
          </p:cNvPr>
          <p:cNvSpPr txBox="1"/>
          <p:nvPr/>
        </p:nvSpPr>
        <p:spPr>
          <a:xfrm>
            <a:off x="498817" y="3061477"/>
            <a:ext cx="6387758" cy="9388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Assistant Chief Constable Jason Davies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Chief Superintendent Steve Jones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465F8E7-ADB2-4A9A-A0F5-D3F85C7B8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7106" y="5157892"/>
            <a:ext cx="1808585" cy="8061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A3B6E79-7262-4871-9E76-0AA04B721C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674" y="5080673"/>
            <a:ext cx="1719221" cy="93886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207D634-BFDC-42FB-8C41-D17D07A218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449" y="5153215"/>
            <a:ext cx="2121592" cy="9205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CBFA6F-4E6D-780B-9A20-46E12C6BA1F6}"/>
              </a:ext>
            </a:extLst>
          </p:cNvPr>
          <p:cNvSpPr txBox="1"/>
          <p:nvPr/>
        </p:nvSpPr>
        <p:spPr>
          <a:xfrm>
            <a:off x="673992" y="4155944"/>
            <a:ext cx="6939451" cy="8061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9.30am-1pm, Thursday 13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March 2025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ASG05, Swansea Business School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C9E6CB-8D1D-10E7-EFEF-75AB316F7560}"/>
              </a:ext>
            </a:extLst>
          </p:cNvPr>
          <p:cNvSpPr txBox="1"/>
          <p:nvPr/>
        </p:nvSpPr>
        <p:spPr>
          <a:xfrm>
            <a:off x="612843" y="2368547"/>
            <a:ext cx="6387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Policing Challenges in 2025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C87128-0763-EEA2-50FB-183F226085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96801" y="3400564"/>
            <a:ext cx="3284973" cy="28367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F78CB95-0789-4381-BD28-4B94958FF2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443" y="153019"/>
            <a:ext cx="3945169" cy="312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60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C53A3C-5938-70D1-53D1-A7742EFEA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9A2DC60-0963-F8D0-FABE-C493DDF08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D07E8-6C33-894B-3835-9C544949F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888" y="404944"/>
            <a:ext cx="7212597" cy="2299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 b="1" dirty="0"/>
              <a:t>UWTSD Professional Standards &amp; Insights 2024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363CAE-B1AE-7FEC-5517-6DB860DD6D4D}"/>
              </a:ext>
            </a:extLst>
          </p:cNvPr>
          <p:cNvSpPr txBox="1"/>
          <p:nvPr/>
        </p:nvSpPr>
        <p:spPr>
          <a:xfrm>
            <a:off x="536821" y="3883936"/>
            <a:ext cx="7018614" cy="15874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Emma Wools - South Wales Police and Crime Commissioner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With a Research Showcase from UWTSD Level 6 students </a:t>
            </a:r>
          </a:p>
        </p:txBody>
      </p:sp>
      <p:pic>
        <p:nvPicPr>
          <p:cNvPr id="5" name="Content Placeholder 4" descr="A person in a red coat&#10;&#10;Description automatically generated">
            <a:extLst>
              <a:ext uri="{FF2B5EF4-FFF2-40B4-BE49-F238E27FC236}">
                <a16:creationId xmlns:a16="http://schemas.microsoft.com/office/drawing/2014/main" id="{44C85DE0-1A52-1A0D-BCEE-D401CC35D5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5" r="13125"/>
          <a:stretch/>
        </p:blipFill>
        <p:spPr>
          <a:xfrm>
            <a:off x="7211731" y="542118"/>
            <a:ext cx="4443447" cy="444344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CEC753-DD8F-27D5-1F05-4E2711C2A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2FD14F7-A805-E7DE-99DD-002294D3F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91CD1A-11C7-6E1C-BFB8-26514338C6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455" y="5471384"/>
            <a:ext cx="2117458" cy="9233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775845-6D35-EFE9-71CF-F031F8AFD3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183" y="5375181"/>
            <a:ext cx="1724619" cy="9407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1205EE4-7508-F5B7-3F64-F0CDC78791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6380" y="5365763"/>
            <a:ext cx="2133600" cy="9501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D3F5E0D-CE41-1E80-E228-97A3529477E3}"/>
              </a:ext>
            </a:extLst>
          </p:cNvPr>
          <p:cNvSpPr txBox="1"/>
          <p:nvPr/>
        </p:nvSpPr>
        <p:spPr>
          <a:xfrm>
            <a:off x="536822" y="5445183"/>
            <a:ext cx="60943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9.30am-1pm, 7</a:t>
            </a:r>
            <a:r>
              <a:rPr kumimoji="0" lang="en-US" sz="2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May 2025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ASG05, Swansea Business School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5B1669-BF69-0FCC-F4F4-DA2AE6859EAE}"/>
              </a:ext>
            </a:extLst>
          </p:cNvPr>
          <p:cNvSpPr txBox="1"/>
          <p:nvPr/>
        </p:nvSpPr>
        <p:spPr>
          <a:xfrm>
            <a:off x="536821" y="2767709"/>
            <a:ext cx="61380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Seeing Priorities and Setting Direction: Research, Plans &amp; Action</a:t>
            </a:r>
          </a:p>
        </p:txBody>
      </p:sp>
    </p:spTree>
    <p:extLst>
      <p:ext uri="{BB962C8B-B14F-4D97-AF65-F5344CB8AC3E}">
        <p14:creationId xmlns:p14="http://schemas.microsoft.com/office/powerpoint/2010/main" val="28030145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BDA5E-D8A8-98A3-BD4C-78CBCCC06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60321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Study Time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6D5FB-613A-E0C1-8AE0-C97C11BEE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1" y="2136618"/>
            <a:ext cx="10972799" cy="4114046"/>
          </a:xfrm>
        </p:spPr>
        <p:txBody>
          <a:bodyPr/>
          <a:lstStyle/>
          <a:p>
            <a:r>
              <a:rPr lang="en-GB" dirty="0"/>
              <a:t>Independent work experience is so important for this module that it does not contain any formal teaching</a:t>
            </a:r>
          </a:p>
          <a:p>
            <a:endParaRPr lang="en-GB" dirty="0"/>
          </a:p>
          <a:p>
            <a:r>
              <a:rPr lang="en-GB" dirty="0"/>
              <a:t>However, there will be classes for the first few weeks of term</a:t>
            </a:r>
          </a:p>
          <a:p>
            <a:endParaRPr lang="en-GB" dirty="0"/>
          </a:p>
          <a:p>
            <a:r>
              <a:rPr lang="en-GB" dirty="0"/>
              <a:t>Tuesday 4-5pm AS417. We will have classes for the first two weeks, after that this is my time to help with any queries, 1-1s, placement contact etc.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31FBA1-28A2-8ADE-CD1F-A5E707A8C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34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78059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One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54725"/>
            <a:ext cx="5800253" cy="4315655"/>
          </a:xfrm>
        </p:spPr>
        <p:txBody>
          <a:bodyPr>
            <a:normAutofit/>
          </a:bodyPr>
          <a:lstStyle/>
          <a:p>
            <a:r>
              <a:rPr lang="en-US" dirty="0"/>
              <a:t>Students must complete three tasks.</a:t>
            </a:r>
          </a:p>
          <a:p>
            <a:endParaRPr lang="en-US" dirty="0"/>
          </a:p>
          <a:p>
            <a:pPr lvl="1"/>
            <a:r>
              <a:rPr lang="en-US" dirty="0"/>
              <a:t>80-hours work experience</a:t>
            </a:r>
          </a:p>
          <a:p>
            <a:pPr lvl="1"/>
            <a:r>
              <a:rPr lang="en-US" dirty="0"/>
              <a:t>A 15-minute presentation</a:t>
            </a:r>
          </a:p>
          <a:p>
            <a:pPr lvl="1"/>
            <a:r>
              <a:rPr lang="en-US" dirty="0"/>
              <a:t>2,000 word supporting paper</a:t>
            </a:r>
          </a:p>
          <a:p>
            <a:endParaRPr lang="en-US" dirty="0"/>
          </a:p>
          <a:p>
            <a:r>
              <a:rPr lang="en-US" dirty="0"/>
              <a:t>Deadline: 11.59pm </a:t>
            </a:r>
            <a:r>
              <a:rPr lang="en-US"/>
              <a:t>Friday 2</a:t>
            </a:r>
            <a:r>
              <a:rPr lang="en-US" baseline="30000"/>
              <a:t>nd</a:t>
            </a:r>
            <a:r>
              <a:rPr lang="en-US"/>
              <a:t> May 2025</a:t>
            </a:r>
            <a:endParaRPr lang="en-US" dirty="0"/>
          </a:p>
          <a:p>
            <a:pPr marL="274320" lvl="1" indent="0">
              <a:buNone/>
            </a:pPr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15</a:t>
            </a:fld>
            <a:endParaRPr lang="en-GB">
              <a:latin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46A00A-C042-2114-279A-AF728DC235ED}"/>
              </a:ext>
            </a:extLst>
          </p:cNvPr>
          <p:cNvSpPr txBox="1"/>
          <p:nvPr/>
        </p:nvSpPr>
        <p:spPr>
          <a:xfrm>
            <a:off x="6627137" y="975164"/>
            <a:ext cx="5324945" cy="563231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The next steps involve: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placement provider, Mike as placement co-ordinator and the student, complete a series of forms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These ensure clarity of about the timing and purpose of the placement, and that Health &amp; Safety requirements are met, risks and liability are minimised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Mike gets a thumbs-up from the placement provider and off you go.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8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95538"/>
            <a:ext cx="10972800" cy="1793341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027" y="2688879"/>
            <a:ext cx="9646935" cy="3262500"/>
          </a:xfrm>
        </p:spPr>
        <p:txBody>
          <a:bodyPr/>
          <a:lstStyle/>
          <a:p>
            <a:r>
              <a:rPr lang="en-GB" sz="2800" dirty="0"/>
              <a:t>Of course, Harvard is always important in academic assessments.</a:t>
            </a:r>
          </a:p>
          <a:p>
            <a:r>
              <a:rPr lang="en-GB" sz="2800" dirty="0"/>
              <a:t>In addition, we will expect students to reflect carefully on their experience, and to present their learning journey in an insightful presentation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716169" y="615503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16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08710"/>
            <a:ext cx="10972800" cy="1793341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</a:t>
            </a:r>
            <a:r>
              <a:rPr lang="en-GB" sz="6000" dirty="0"/>
              <a:t>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9060201" y="564220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17</a:t>
            </a:fld>
            <a:endParaRPr lang="en-GB">
              <a:latin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D3BD25-A554-FE26-50F5-153D1D1119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3763" y="2087481"/>
            <a:ext cx="7804473" cy="4353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539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BDB920-B536-6723-1674-DC1F2BCE1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26178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811</Words>
  <Application>Microsoft Office PowerPoint</Application>
  <PresentationFormat>Widescreen</PresentationFormat>
  <Paragraphs>125</Paragraphs>
  <Slides>18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Myriad Pro</vt:lpstr>
      <vt:lpstr>Aptos</vt:lpstr>
      <vt:lpstr>Aptos Display</vt:lpstr>
      <vt:lpstr>Arial</vt:lpstr>
      <vt:lpstr>Calibri</vt:lpstr>
      <vt:lpstr>20140311PresentationUWTSDTemplate</vt:lpstr>
      <vt:lpstr>Clarity</vt:lpstr>
      <vt:lpstr>2_20140311PresentationUWTSDTemplate</vt:lpstr>
      <vt:lpstr>Office Theme</vt:lpstr>
      <vt:lpstr>BMCP5004 Volunteering: the Gateway to Employment</vt:lpstr>
      <vt:lpstr>Welcome</vt:lpstr>
      <vt:lpstr>Swansea Councillor</vt:lpstr>
      <vt:lpstr>Contents</vt:lpstr>
      <vt:lpstr>Contact</vt:lpstr>
      <vt:lpstr>Level of Study</vt:lpstr>
      <vt:lpstr>Aim of the Module</vt:lpstr>
      <vt:lpstr>Learning Outcomes</vt:lpstr>
      <vt:lpstr>Indicative Content</vt:lpstr>
      <vt:lpstr>Indicative Content</vt:lpstr>
      <vt:lpstr>PowerPoint Presentation</vt:lpstr>
      <vt:lpstr>UWTSD Professional Standards &amp; Insights 2024/25</vt:lpstr>
      <vt:lpstr>UWTSD Professional Standards &amp; Insights 2024</vt:lpstr>
      <vt:lpstr>Study Time Allocation</vt:lpstr>
      <vt:lpstr>One Assessment</vt:lpstr>
      <vt:lpstr>Referencing </vt:lpstr>
      <vt:lpstr>Reading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BMCP4001/ BMLW4008 Preparing for Employment</dc:title>
  <dc:creator>Mike Durke</dc:creator>
  <cp:lastModifiedBy>Mike Durke</cp:lastModifiedBy>
  <cp:revision>14</cp:revision>
  <dcterms:created xsi:type="dcterms:W3CDTF">2024-01-16T15:45:26Z</dcterms:created>
  <dcterms:modified xsi:type="dcterms:W3CDTF">2025-01-28T17:10:52Z</dcterms:modified>
</cp:coreProperties>
</file>