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5" r:id="rId5"/>
    <p:sldId id="268" r:id="rId6"/>
    <p:sldId id="263" r:id="rId7"/>
    <p:sldId id="260" r:id="rId8"/>
    <p:sldId id="264" r:id="rId9"/>
    <p:sldId id="266" r:id="rId10"/>
    <p:sldId id="267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4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456" userDrawn="1">
          <p15:clr>
            <a:srgbClr val="A4A3A4"/>
          </p15:clr>
        </p15:guide>
        <p15:guide id="4" pos="720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335E5"/>
    <a:srgbClr val="D473DB"/>
    <a:srgbClr val="6B43A8"/>
    <a:srgbClr val="1E3ADA"/>
    <a:srgbClr val="6313DC"/>
    <a:srgbClr val="7BEBD8"/>
    <a:srgbClr val="6B8DE1"/>
    <a:srgbClr val="6C92E1"/>
    <a:srgbClr val="030553"/>
    <a:srgbClr val="7D4B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338" autoAdjust="0"/>
    <p:restoredTop sz="94652" autoAdjust="0"/>
  </p:normalViewPr>
  <p:slideViewPr>
    <p:cSldViewPr snapToGrid="0" showGuides="1">
      <p:cViewPr varScale="1">
        <p:scale>
          <a:sx n="72" d="100"/>
          <a:sy n="72" d="100"/>
        </p:scale>
        <p:origin x="294" y="54"/>
      </p:cViewPr>
      <p:guideLst>
        <p:guide orient="horz" pos="2064"/>
        <p:guide pos="3840"/>
        <p:guide pos="456"/>
        <p:guide pos="720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0" d="100"/>
          <a:sy n="80" d="100"/>
        </p:scale>
        <p:origin x="29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8BDD7-4F37-46AB-9A13-BF4D77EDD71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8F48A-6110-47DA-8521-A1D1FFD22F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491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d-ID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023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885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BBB5-FEB0-47AD-A01D-A9D346203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07C41-C17D-4E84-B9CC-CA142B94C1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5F25D-6082-47DE-9B2C-675944DD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4B0FF-3B25-4E5C-A0A7-4E1636362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77007-1A01-499B-ACAD-C9F9C20B7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962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DCE2-978E-4923-B0E9-4C966B67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B0BD6-F012-4C6D-BDAD-9E90ED25A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2F9E5-192C-4E88-9147-D263893B1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A7138-3EAF-4C9D-903E-55D9BC040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B0B82-496D-45C3-A682-7AF9AFFB9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12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3DAD0-5F6F-47DA-A010-1C4A30C8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EFA6E-A768-42A8-B2C3-F100D8260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46640-E89E-47CE-984D-0C0ECF7C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77A8F-F167-4C43-AEE7-450670801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A754-ED79-4909-833D-55BF9A5D8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087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A026-BFE6-4D2A-9ABF-C593B5666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747E8-A36B-4B4A-B2A4-B5283152AB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6B59D-87BD-4F32-B9BC-31F9B1A5D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9B47-0C41-4DCC-9902-126916D9C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CD28B7-2F2D-4E80-A107-C1F266C63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5D650A-4D0F-46AE-A132-267FCD92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876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C6F9-F6F6-4EA1-98AA-81B84F7C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8B83E-B37C-46C9-8284-D6EBA0033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150B8-0288-44AC-9CE7-E7BD9FB32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5DCAE-6027-49B9-A818-F45FADE27B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4FAE16-DBCB-4A42-BFFC-053F2D529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E8C038-E6A1-499D-9E24-FA5980421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F911B6-A759-487E-8CB6-CF9EF737F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906EC0-369D-4138-8D70-148CFDEE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55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2F8A-97AC-456C-B9E3-45A7D520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0F483-F2B9-47A3-9B5C-8C264B701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49874-9D9B-4597-B20D-33D6F58BC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35894C-9062-435A-9758-82ED9C6D7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A3F6AD-4D61-4238-AB7D-613625BFF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AACDC9-944D-47C6-B286-82C86AD9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AC43-3846-4080-B764-AB2DB308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37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F4779-0336-4AFA-B9A7-259EE8BE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2F449-DDC3-4694-81E5-91A4B8F4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0A2C4-3B2E-46AC-9605-73F5B2CC1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9769-F5A5-4635-BD0C-D6049DEB9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52DC3-D3D7-446F-A866-D7820B7BF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CDB00-5218-4567-902B-845073BE8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128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61E4-9FF7-494B-A1C9-C9A1DD705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245657-DA21-4769-84F8-88DC644508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7B310-6692-4981-9CB8-FE79A091F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A2C9E-A9AD-4BB9-A691-90BB84F58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3D45D-C826-4846-BBFC-A0D98B7E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16961-40DC-443E-9DB8-3A987DF49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333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1C24-32F4-4208-B651-CDCBFCD0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74779-B577-461F-A409-71F6A5A11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044BD-4FA0-432C-95D7-517D2DE8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7F283-FE61-4C9A-9E39-74D429C5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9B807-6FE9-4E47-846B-BCB39B7A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3985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594DD-FFD4-4AA9-BCDA-0BA87C146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C2B6E-24EB-42CE-8B4D-3178D08C7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92C56-63F3-4246-AAEE-2FBC89E8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10319-C816-40EC-B1D0-FD9748E4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E9AB-6952-407A-9F06-2EB91717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7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41CFC-63B9-4A19-A8AB-62B9E452A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A838B-134E-40B6-A7E3-1119BB8BF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943BB-9EAD-4CBC-9CA2-75F70C6B58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4036C-9E7C-4FFC-99FA-414B61E345DD}" type="datetimeFigureOut">
              <a:rPr lang="en-US" smtClean="0"/>
              <a:t>5/1/2019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4E537-5CBA-4B86-9D30-577B9F741E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79E72-0F12-4646-BCDF-4C9EAA89C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37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-ebscohost-com.ezproxy.uwtsd.ac.uk/login.aspx?direct-true&amp;db=aph&amp;AN=110445169&amp;site=ehost-live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6000">
              <a:schemeClr val="accent1">
                <a:lumMod val="0"/>
                <a:lumOff val="100000"/>
              </a:schemeClr>
            </a:gs>
            <a:gs pos="100000">
              <a:schemeClr val="bg1"/>
            </a:gs>
            <a:gs pos="100000">
              <a:srgbClr val="D473DB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 descr="This image is an abstract decorative shape. ">
            <a:extLst>
              <a:ext uri="{FF2B5EF4-FFF2-40B4-BE49-F238E27FC236}">
                <a16:creationId xmlns:a16="http://schemas.microsoft.com/office/drawing/2014/main" id="{8E504344-8563-476C-9EF9-4200B272FDC1}"/>
              </a:ext>
            </a:extLst>
          </p:cNvPr>
          <p:cNvGrpSpPr/>
          <p:nvPr/>
        </p:nvGrpSpPr>
        <p:grpSpPr>
          <a:xfrm>
            <a:off x="4855953" y="-2833465"/>
            <a:ext cx="8948964" cy="12105059"/>
            <a:chOff x="4855953" y="-2833465"/>
            <a:chExt cx="8948964" cy="12105059"/>
          </a:xfrm>
          <a:gradFill>
            <a:gsLst>
              <a:gs pos="83000">
                <a:srgbClr val="7BEBD8"/>
              </a:gs>
              <a:gs pos="31000">
                <a:srgbClr val="6672E4">
                  <a:alpha val="84000"/>
                </a:srgbClr>
              </a:gs>
              <a:gs pos="23000">
                <a:srgbClr val="882BE5">
                  <a:alpha val="66000"/>
                </a:srgbClr>
              </a:gs>
            </a:gsLst>
            <a:lin ang="16200000" scaled="1"/>
          </a:gradFill>
        </p:grpSpPr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73D22BE5-D5D5-4BF2-A935-5C4AB588B458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4855953" y="-2246936"/>
              <a:ext cx="8673602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pFill/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C42C174B-303A-45F6-8FF1-93001A3AAFC1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048022" y="-2833465"/>
              <a:ext cx="8756895" cy="10755934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pFill/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22AA5A4F-A0EB-453F-A699-F817D4616C6F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218811" y="-1993836"/>
              <a:ext cx="7570428" cy="10122905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pFill/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C1165547-DF3A-4694-9097-2BDAF2003713}"/>
              </a:ext>
            </a:extLst>
          </p:cNvPr>
          <p:cNvSpPr txBox="1"/>
          <p:nvPr/>
        </p:nvSpPr>
        <p:spPr>
          <a:xfrm>
            <a:off x="150356" y="2150801"/>
            <a:ext cx="4845708" cy="166199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5400" b="1" dirty="0">
                <a:solidFill>
                  <a:srgbClr val="6313DC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Is Gender a Choice?</a:t>
            </a:r>
            <a:endParaRPr lang="en-US" sz="5400" b="1" dirty="0">
              <a:solidFill>
                <a:srgbClr val="6313DC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016C325E-5B69-4D07-BBFB-7DB217A69D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Human resources slide 1</a:t>
            </a:r>
          </a:p>
        </p:txBody>
      </p:sp>
      <p:pic>
        <p:nvPicPr>
          <p:cNvPr id="28" name="Picture 27" descr="A close up of a logo&#10;&#10;Description automatically generated">
            <a:extLst>
              <a:ext uri="{FF2B5EF4-FFF2-40B4-BE49-F238E27FC236}">
                <a16:creationId xmlns:a16="http://schemas.microsoft.com/office/drawing/2014/main" id="{EB0F7954-B850-485F-ACC0-10D8A9D076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317" r="69914" b="24328"/>
          <a:stretch/>
        </p:blipFill>
        <p:spPr>
          <a:xfrm>
            <a:off x="2099254" y="3812794"/>
            <a:ext cx="1023582" cy="1365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356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38D4B56-7D6C-4345-912F-B3BA9A014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204254" y="-32054"/>
            <a:ext cx="0" cy="685800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61" descr="This image is a woman's hand writing on a piece of paper. ">
            <a:extLst>
              <a:ext uri="{FF2B5EF4-FFF2-40B4-BE49-F238E27FC236}">
                <a16:creationId xmlns:a16="http://schemas.microsoft.com/office/drawing/2014/main" id="{123C05C1-3914-48FB-B4B8-1388A2DB5ACE}"/>
              </a:ext>
            </a:extLst>
          </p:cNvPr>
          <p:cNvGrpSpPr/>
          <p:nvPr/>
        </p:nvGrpSpPr>
        <p:grpSpPr>
          <a:xfrm>
            <a:off x="4125715" y="-32054"/>
            <a:ext cx="8193205" cy="7857039"/>
            <a:chOff x="4597682" y="-14067"/>
            <a:chExt cx="7594319" cy="6827361"/>
          </a:xfrm>
        </p:grpSpPr>
        <p:sp>
          <p:nvSpPr>
            <p:cNvPr id="45" name="Freeform 22">
              <a:extLst>
                <a:ext uri="{FF2B5EF4-FFF2-40B4-BE49-F238E27FC236}">
                  <a16:creationId xmlns:a16="http://schemas.microsoft.com/office/drawing/2014/main" id="{52C7242F-F484-4573-8387-13E2AE9DD9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597682" y="-6899"/>
              <a:ext cx="7594319" cy="6820193"/>
            </a:xfrm>
            <a:custGeom>
              <a:avLst/>
              <a:gdLst>
                <a:gd name="T0" fmla="*/ 2254 w 2254"/>
                <a:gd name="T1" fmla="*/ 0 h 2026"/>
                <a:gd name="T2" fmla="*/ 2254 w 2254"/>
                <a:gd name="T3" fmla="*/ 2026 h 2026"/>
                <a:gd name="T4" fmla="*/ 2091 w 2254"/>
                <a:gd name="T5" fmla="*/ 1927 h 2026"/>
                <a:gd name="T6" fmla="*/ 1829 w 2254"/>
                <a:gd name="T7" fmla="*/ 1867 h 2026"/>
                <a:gd name="T8" fmla="*/ 1784 w 2254"/>
                <a:gd name="T9" fmla="*/ 1860 h 2026"/>
                <a:gd name="T10" fmla="*/ 1025 w 2254"/>
                <a:gd name="T11" fmla="*/ 1812 h 2026"/>
                <a:gd name="T12" fmla="*/ 330 w 2254"/>
                <a:gd name="T13" fmla="*/ 1005 h 2026"/>
                <a:gd name="T14" fmla="*/ 662 w 2254"/>
                <a:gd name="T15" fmla="*/ 430 h 2026"/>
                <a:gd name="T16" fmla="*/ 770 w 2254"/>
                <a:gd name="T17" fmla="*/ 0 h 2026"/>
                <a:gd name="T18" fmla="*/ 2254 w 2254"/>
                <a:gd name="T19" fmla="*/ 0 h 2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54" h="2026">
                  <a:moveTo>
                    <a:pt x="2254" y="0"/>
                  </a:moveTo>
                  <a:cubicBezTo>
                    <a:pt x="2254" y="2026"/>
                    <a:pt x="2254" y="2026"/>
                    <a:pt x="2254" y="2026"/>
                  </a:cubicBezTo>
                  <a:cubicBezTo>
                    <a:pt x="2243" y="2005"/>
                    <a:pt x="2206" y="1966"/>
                    <a:pt x="2091" y="1927"/>
                  </a:cubicBezTo>
                  <a:cubicBezTo>
                    <a:pt x="2029" y="1906"/>
                    <a:pt x="1944" y="1885"/>
                    <a:pt x="1829" y="1867"/>
                  </a:cubicBezTo>
                  <a:cubicBezTo>
                    <a:pt x="1814" y="1865"/>
                    <a:pt x="1800" y="1862"/>
                    <a:pt x="1784" y="1860"/>
                  </a:cubicBezTo>
                  <a:cubicBezTo>
                    <a:pt x="1606" y="1835"/>
                    <a:pt x="1361" y="1816"/>
                    <a:pt x="1025" y="1812"/>
                  </a:cubicBezTo>
                  <a:cubicBezTo>
                    <a:pt x="0" y="1800"/>
                    <a:pt x="66" y="1196"/>
                    <a:pt x="330" y="1005"/>
                  </a:cubicBezTo>
                  <a:cubicBezTo>
                    <a:pt x="580" y="825"/>
                    <a:pt x="686" y="680"/>
                    <a:pt x="662" y="430"/>
                  </a:cubicBezTo>
                  <a:cubicBezTo>
                    <a:pt x="638" y="181"/>
                    <a:pt x="770" y="0"/>
                    <a:pt x="770" y="0"/>
                  </a:cubicBezTo>
                  <a:lnTo>
                    <a:pt x="2254" y="0"/>
                  </a:ln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5000">
                  <a:srgbClr val="6672E4"/>
                </a:gs>
                <a:gs pos="67000">
                  <a:srgbClr val="882BE5"/>
                </a:gs>
              </a:gsLst>
              <a:lin ang="4800000" scaled="0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C95685F9-863C-488D-A6CE-3A519F21EA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04938" y="-14067"/>
              <a:ext cx="387063" cy="7168"/>
            </a:xfrm>
            <a:custGeom>
              <a:avLst/>
              <a:gdLst>
                <a:gd name="T0" fmla="*/ 115 w 115"/>
                <a:gd name="T1" fmla="*/ 2 h 2"/>
                <a:gd name="T2" fmla="*/ 0 w 115"/>
                <a:gd name="T3" fmla="*/ 2 h 2"/>
                <a:gd name="T4" fmla="*/ 115 w 115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" h="2">
                  <a:moveTo>
                    <a:pt x="115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73" y="0"/>
                    <a:pt x="115" y="2"/>
                    <a:pt x="115" y="2"/>
                  </a:cubicBezTo>
                  <a:close/>
                </a:path>
              </a:pathLst>
            </a:custGeom>
            <a:solidFill>
              <a:srgbClr val="190E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15" name="Title 14" hidden="1">
            <a:extLst>
              <a:ext uri="{FF2B5EF4-FFF2-40B4-BE49-F238E27FC236}">
                <a16:creationId xmlns:a16="http://schemas.microsoft.com/office/drawing/2014/main" id="{1B710331-53CB-4E4F-A9D3-D1E190EEA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B71D80E-5A05-4657-A02B-26E51F386155}"/>
              </a:ext>
            </a:extLst>
          </p:cNvPr>
          <p:cNvSpPr txBox="1"/>
          <p:nvPr/>
        </p:nvSpPr>
        <p:spPr>
          <a:xfrm>
            <a:off x="1204254" y="89427"/>
            <a:ext cx="3558806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Turner and </a:t>
            </a:r>
            <a:r>
              <a:rPr lang="en-GB" sz="2400" dirty="0" err="1">
                <a:solidFill>
                  <a:srgbClr val="8335E5"/>
                </a:solidFill>
              </a:rPr>
              <a:t>Gervai</a:t>
            </a:r>
            <a:r>
              <a:rPr lang="en-GB" sz="2400" dirty="0">
                <a:solidFill>
                  <a:srgbClr val="8335E5"/>
                </a:solidFill>
              </a:rPr>
              <a:t> (1995) – two categories/ gender labelling</a:t>
            </a:r>
          </a:p>
          <a:p>
            <a:endParaRPr lang="en-GB" sz="2400" dirty="0">
              <a:solidFill>
                <a:srgbClr val="8335E5"/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Recognising “proper” boys/girls – Cardwell, Clark &amp; Meldrum (2004)</a:t>
            </a:r>
          </a:p>
          <a:p>
            <a:endParaRPr lang="en-GB" sz="2400" dirty="0">
              <a:solidFill>
                <a:srgbClr val="8335E5"/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Connell and Pearse (2015) – masculinity and femininity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solidFill>
                <a:srgbClr val="8335E5"/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Fischer and Arnold (1994) – traits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solidFill>
                <a:srgbClr val="8335E5"/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Connell and Pearse (2015) – personal experience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9654D5B-5336-498B-BC26-3F4A59EE6066}"/>
              </a:ext>
            </a:extLst>
          </p:cNvPr>
          <p:cNvSpPr txBox="1"/>
          <p:nvPr/>
        </p:nvSpPr>
        <p:spPr>
          <a:xfrm>
            <a:off x="6920632" y="796171"/>
            <a:ext cx="49807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Sex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|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Male --------------------------Female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Gender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|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Man/he------------------------Woman/she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Gender Identity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|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Masculine------------------------Feminine</a:t>
            </a:r>
          </a:p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Sexual Orientation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|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Women/men---------------Men/women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A90BE5-110B-48EE-ABBB-0A4BA97904E8}"/>
              </a:ext>
            </a:extLst>
          </p:cNvPr>
          <p:cNvSpPr txBox="1"/>
          <p:nvPr/>
        </p:nvSpPr>
        <p:spPr>
          <a:xfrm>
            <a:off x="7684520" y="98652"/>
            <a:ext cx="37279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What is Gender?</a:t>
            </a:r>
          </a:p>
        </p:txBody>
      </p:sp>
    </p:spTree>
    <p:extLst>
      <p:ext uri="{BB962C8B-B14F-4D97-AF65-F5344CB8AC3E}">
        <p14:creationId xmlns:p14="http://schemas.microsoft.com/office/powerpoint/2010/main" val="2855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rallelogram 3">
            <a:extLst>
              <a:ext uri="{FF2B5EF4-FFF2-40B4-BE49-F238E27FC236}">
                <a16:creationId xmlns:a16="http://schemas.microsoft.com/office/drawing/2014/main" id="{241C7FC4-FEFA-4A96-9749-9068C686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9336126" cy="6857999"/>
          </a:xfrm>
          <a:prstGeom prst="parallelogram">
            <a:avLst>
              <a:gd name="adj" fmla="val 0"/>
            </a:avLst>
          </a:prstGeom>
          <a:gradFill>
            <a:gsLst>
              <a:gs pos="0">
                <a:srgbClr val="7CEFD8"/>
              </a:gs>
              <a:gs pos="71000">
                <a:srgbClr val="6672E4"/>
              </a:gs>
              <a:gs pos="100000">
                <a:srgbClr val="882BE5"/>
              </a:gs>
            </a:gsLst>
            <a:lin ang="5400000" scaled="1"/>
          </a:gradFill>
          <a:ln w="127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8" name="Title 67" hidden="1">
            <a:extLst>
              <a:ext uri="{FF2B5EF4-FFF2-40B4-BE49-F238E27FC236}">
                <a16:creationId xmlns:a16="http://schemas.microsoft.com/office/drawing/2014/main" id="{3D46526D-118F-4F6F-BAE0-066F422E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3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96A7701-3166-40E2-928C-633BE143086C}"/>
              </a:ext>
            </a:extLst>
          </p:cNvPr>
          <p:cNvSpPr txBox="1"/>
          <p:nvPr/>
        </p:nvSpPr>
        <p:spPr>
          <a:xfrm>
            <a:off x="648794" y="800221"/>
            <a:ext cx="763539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Hines (cited in Gross, 2010) – predispositions from hormones</a:t>
            </a:r>
          </a:p>
          <a:p>
            <a:pPr algn="just"/>
            <a:endParaRPr lang="en-GB" sz="2400" dirty="0">
              <a:solidFill>
                <a:schemeClr val="bg1"/>
              </a:solidFill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West and Zimmerman (1987) – gender identity is a fixed state like our sex</a:t>
            </a:r>
          </a:p>
          <a:p>
            <a:pPr algn="just"/>
            <a:endParaRPr lang="en-GB" sz="2400" dirty="0">
              <a:solidFill>
                <a:schemeClr val="bg1"/>
              </a:solidFill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Money and Erhardt (1972) – ‘anatomy is destiny’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Nayak and </a:t>
            </a:r>
            <a:r>
              <a:rPr lang="en-GB" sz="2400" dirty="0" err="1">
                <a:solidFill>
                  <a:schemeClr val="bg1"/>
                </a:solidFill>
              </a:rPr>
              <a:t>Kehily</a:t>
            </a:r>
            <a:r>
              <a:rPr lang="en-GB" sz="2400" dirty="0">
                <a:solidFill>
                  <a:schemeClr val="bg1"/>
                </a:solidFill>
              </a:rPr>
              <a:t> (2008) – not fixated on our sex but societies shape our opinions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                                                                         So is it a choice?...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794CE717-C94F-4F19-9686-F123ABAE5068}"/>
              </a:ext>
            </a:extLst>
          </p:cNvPr>
          <p:cNvSpPr txBox="1"/>
          <p:nvPr/>
        </p:nvSpPr>
        <p:spPr>
          <a:xfrm>
            <a:off x="9526138" y="421775"/>
            <a:ext cx="22382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8335E5"/>
                </a:solidFill>
              </a:rPr>
              <a:t>Biological Theories of Gender</a:t>
            </a:r>
          </a:p>
          <a:p>
            <a:endParaRPr lang="en-GB" sz="2400" dirty="0">
              <a:solidFill>
                <a:srgbClr val="8335E5"/>
              </a:solidFill>
            </a:endParaRPr>
          </a:p>
          <a:p>
            <a:endParaRPr lang="en-GB" sz="2400" dirty="0">
              <a:solidFill>
                <a:srgbClr val="8335E5"/>
              </a:solidFill>
            </a:endParaRPr>
          </a:p>
          <a:p>
            <a:r>
              <a:rPr lang="en-GB" sz="2400" dirty="0">
                <a:solidFill>
                  <a:srgbClr val="8335E5"/>
                </a:solidFill>
              </a:rPr>
              <a:t>XX - XY</a:t>
            </a:r>
          </a:p>
          <a:p>
            <a:endParaRPr lang="en-GB" sz="2400" dirty="0">
              <a:solidFill>
                <a:srgbClr val="8335E5"/>
              </a:solidFill>
            </a:endParaRPr>
          </a:p>
          <a:p>
            <a:endParaRPr lang="en-GB" sz="2400" dirty="0">
              <a:solidFill>
                <a:srgbClr val="8335E5"/>
              </a:solidFill>
            </a:endParaRPr>
          </a:p>
          <a:p>
            <a:endParaRPr lang="en-GB" sz="2400" dirty="0">
              <a:solidFill>
                <a:srgbClr val="8335E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944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6AF7FE-5978-4B5F-90E1-044AC25EC230}"/>
              </a:ext>
            </a:extLst>
          </p:cNvPr>
          <p:cNvSpPr txBox="1"/>
          <p:nvPr/>
        </p:nvSpPr>
        <p:spPr>
          <a:xfrm>
            <a:off x="1959372" y="602116"/>
            <a:ext cx="5369219" cy="40520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en-US"/>
            </a:defPPr>
            <a:lvl1pPr>
              <a:lnSpc>
                <a:spcPts val="4000"/>
              </a:lnSpc>
              <a:defRPr sz="3600" b="1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sz="3200" dirty="0">
                <a:solidFill>
                  <a:srgbClr val="8335E5"/>
                </a:solidFill>
                <a:latin typeface="+mn-lt"/>
              </a:rPr>
              <a:t>Social Theories of Gender</a:t>
            </a:r>
          </a:p>
        </p:txBody>
      </p:sp>
      <p:pic>
        <p:nvPicPr>
          <p:cNvPr id="163" name="Picture 162" descr="This image is of two sets of hands putting puzzle pieces together. ">
            <a:extLst>
              <a:ext uri="{FF2B5EF4-FFF2-40B4-BE49-F238E27FC236}">
                <a16:creationId xmlns:a16="http://schemas.microsoft.com/office/drawing/2014/main" id="{AB835B29-19DB-41C9-9C29-FB52358C44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224"/>
          <a:stretch/>
        </p:blipFill>
        <p:spPr>
          <a:xfrm>
            <a:off x="7548019" y="0"/>
            <a:ext cx="4643982" cy="6858000"/>
          </a:xfrm>
          <a:prstGeom prst="rect">
            <a:avLst/>
          </a:prstGeom>
        </p:spPr>
      </p:pic>
      <p:sp>
        <p:nvSpPr>
          <p:cNvPr id="53" name="Title 52" hidden="1">
            <a:extLst>
              <a:ext uri="{FF2B5EF4-FFF2-40B4-BE49-F238E27FC236}">
                <a16:creationId xmlns:a16="http://schemas.microsoft.com/office/drawing/2014/main" id="{6BCAF586-A14B-4A3B-A249-655ADDBB3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8</a:t>
            </a:r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831A2C53-9074-4EFC-9E99-F0FCC823D2C9}"/>
              </a:ext>
            </a:extLst>
          </p:cNvPr>
          <p:cNvSpPr/>
          <p:nvPr/>
        </p:nvSpPr>
        <p:spPr>
          <a:xfrm>
            <a:off x="1959371" y="5516583"/>
            <a:ext cx="4693558" cy="244735"/>
          </a:xfrm>
          <a:prstGeom prst="roundRect">
            <a:avLst>
              <a:gd name="adj" fmla="val 50000"/>
            </a:avLst>
          </a:prstGeom>
          <a:gradFill>
            <a:gsLst>
              <a:gs pos="1000">
                <a:srgbClr val="7BEBD8"/>
              </a:gs>
              <a:gs pos="61000">
                <a:srgbClr val="6672E4">
                  <a:alpha val="84000"/>
                </a:srgbClr>
              </a:gs>
              <a:gs pos="98000">
                <a:srgbClr val="882BE5">
                  <a:alpha val="66000"/>
                </a:srgbClr>
              </a:gs>
            </a:gsLst>
            <a:lin ang="7200000" scaled="0"/>
          </a:gradFill>
          <a:ln w="12700" cap="flat">
            <a:noFill/>
            <a:prstDash val="solid"/>
            <a:miter lim="800000"/>
            <a:headEnd/>
            <a:tailEnd/>
          </a:ln>
          <a:effectLst>
            <a:innerShdw blurRad="114300">
              <a:prstClr val="black">
                <a:alpha val="47000"/>
              </a:prstClr>
            </a:inn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6" name="Rectangle: Rounded Corners 75">
            <a:extLst>
              <a:ext uri="{FF2B5EF4-FFF2-40B4-BE49-F238E27FC236}">
                <a16:creationId xmlns:a16="http://schemas.microsoft.com/office/drawing/2014/main" id="{B0B96B8A-1F82-4D78-B469-A225A00E9370}"/>
              </a:ext>
            </a:extLst>
          </p:cNvPr>
          <p:cNvSpPr/>
          <p:nvPr/>
        </p:nvSpPr>
        <p:spPr>
          <a:xfrm>
            <a:off x="1959372" y="3941986"/>
            <a:ext cx="4693558" cy="244735"/>
          </a:xfrm>
          <a:prstGeom prst="roundRect">
            <a:avLst>
              <a:gd name="adj" fmla="val 50000"/>
            </a:avLst>
          </a:prstGeom>
          <a:gradFill>
            <a:gsLst>
              <a:gs pos="1000">
                <a:srgbClr val="7BEBD8"/>
              </a:gs>
              <a:gs pos="61000">
                <a:srgbClr val="6672E4">
                  <a:alpha val="84000"/>
                </a:srgbClr>
              </a:gs>
              <a:gs pos="98000">
                <a:srgbClr val="882BE5">
                  <a:alpha val="66000"/>
                </a:srgbClr>
              </a:gs>
            </a:gsLst>
            <a:lin ang="7200000" scaled="0"/>
          </a:gradFill>
          <a:ln w="12700" cap="flat">
            <a:noFill/>
            <a:prstDash val="solid"/>
            <a:miter lim="800000"/>
            <a:headEnd/>
            <a:tailEnd/>
          </a:ln>
          <a:effectLst>
            <a:innerShdw blurRad="114300">
              <a:prstClr val="black">
                <a:alpha val="47000"/>
              </a:prstClr>
            </a:inn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7" name="Rectangle: Rounded Corners 76">
            <a:extLst>
              <a:ext uri="{FF2B5EF4-FFF2-40B4-BE49-F238E27FC236}">
                <a16:creationId xmlns:a16="http://schemas.microsoft.com/office/drawing/2014/main" id="{291CF0B9-F285-47AD-8EB0-54518ACBD01D}"/>
              </a:ext>
            </a:extLst>
          </p:cNvPr>
          <p:cNvSpPr/>
          <p:nvPr/>
        </p:nvSpPr>
        <p:spPr>
          <a:xfrm>
            <a:off x="1959372" y="2404485"/>
            <a:ext cx="4693558" cy="244735"/>
          </a:xfrm>
          <a:prstGeom prst="roundRect">
            <a:avLst>
              <a:gd name="adj" fmla="val 50000"/>
            </a:avLst>
          </a:prstGeom>
          <a:gradFill>
            <a:gsLst>
              <a:gs pos="1000">
                <a:srgbClr val="7BEBD8"/>
              </a:gs>
              <a:gs pos="61000">
                <a:srgbClr val="6672E4">
                  <a:alpha val="84000"/>
                </a:srgbClr>
              </a:gs>
              <a:gs pos="98000">
                <a:srgbClr val="882BE5">
                  <a:alpha val="66000"/>
                </a:srgbClr>
              </a:gs>
            </a:gsLst>
            <a:lin ang="7200000" scaled="0"/>
          </a:gradFill>
          <a:ln w="12700" cap="flat">
            <a:noFill/>
            <a:prstDash val="solid"/>
            <a:miter lim="800000"/>
            <a:headEnd/>
            <a:tailEnd/>
          </a:ln>
          <a:effectLst>
            <a:innerShdw blurRad="114300">
              <a:prstClr val="black">
                <a:alpha val="47000"/>
              </a:prstClr>
            </a:inn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7896C7B-DC40-41C9-8C97-2D4994B08F8E}"/>
              </a:ext>
            </a:extLst>
          </p:cNvPr>
          <p:cNvSpPr txBox="1"/>
          <p:nvPr/>
        </p:nvSpPr>
        <p:spPr>
          <a:xfrm>
            <a:off x="2104329" y="1604266"/>
            <a:ext cx="46439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 err="1">
                <a:solidFill>
                  <a:srgbClr val="6313DC"/>
                </a:solidFill>
              </a:rPr>
              <a:t>Deaux</a:t>
            </a:r>
            <a:r>
              <a:rPr lang="en-GB" sz="2300" dirty="0">
                <a:solidFill>
                  <a:srgbClr val="6313DC"/>
                </a:solidFill>
              </a:rPr>
              <a:t> and Major (1987) – Freud, Kohlberg and lifelong perspective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3DF8B33-DA60-413B-8339-926157AD13DA}"/>
              </a:ext>
            </a:extLst>
          </p:cNvPr>
          <p:cNvSpPr txBox="1"/>
          <p:nvPr/>
        </p:nvSpPr>
        <p:spPr>
          <a:xfrm>
            <a:off x="1490353" y="3462748"/>
            <a:ext cx="630725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solidFill>
                  <a:srgbClr val="6313DC"/>
                </a:solidFill>
              </a:rPr>
              <a:t>Bussey and Bandura (1999) – social construct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AC9F27E0-B97C-45F4-9619-AE0343F2ADF0}"/>
              </a:ext>
            </a:extLst>
          </p:cNvPr>
          <p:cNvSpPr txBox="1"/>
          <p:nvPr/>
        </p:nvSpPr>
        <p:spPr>
          <a:xfrm>
            <a:off x="2104329" y="5044958"/>
            <a:ext cx="44036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solidFill>
                  <a:srgbClr val="6313DC"/>
                </a:solidFill>
              </a:rPr>
              <a:t>Gardner (2015) – Choice Theory</a:t>
            </a:r>
          </a:p>
        </p:txBody>
      </p:sp>
    </p:spTree>
    <p:extLst>
      <p:ext uri="{BB962C8B-B14F-4D97-AF65-F5344CB8AC3E}">
        <p14:creationId xmlns:p14="http://schemas.microsoft.com/office/powerpoint/2010/main" val="2225384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744E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9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BD6F4E-ACA3-4BB1-A9B8-A09713861316}"/>
              </a:ext>
            </a:extLst>
          </p:cNvPr>
          <p:cNvSpPr/>
          <p:nvPr/>
        </p:nvSpPr>
        <p:spPr>
          <a:xfrm>
            <a:off x="3796486" y="903992"/>
            <a:ext cx="45336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335E5"/>
                </a:solidFill>
              </a:rPr>
              <a:t>Social Theories of Gender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0613F3EA-2A5C-476B-87AA-CAE22BE8B65B}"/>
              </a:ext>
            </a:extLst>
          </p:cNvPr>
          <p:cNvSpPr/>
          <p:nvPr/>
        </p:nvSpPr>
        <p:spPr>
          <a:xfrm>
            <a:off x="3674836" y="4772276"/>
            <a:ext cx="4693558" cy="244735"/>
          </a:xfrm>
          <a:prstGeom prst="roundRect">
            <a:avLst>
              <a:gd name="adj" fmla="val 50000"/>
            </a:avLst>
          </a:prstGeom>
          <a:gradFill>
            <a:gsLst>
              <a:gs pos="1000">
                <a:srgbClr val="7BEBD8"/>
              </a:gs>
              <a:gs pos="61000">
                <a:srgbClr val="6672E4">
                  <a:alpha val="84000"/>
                </a:srgbClr>
              </a:gs>
              <a:gs pos="98000">
                <a:srgbClr val="882BE5">
                  <a:alpha val="66000"/>
                </a:srgbClr>
              </a:gs>
            </a:gsLst>
            <a:lin ang="7200000" scaled="0"/>
          </a:gradFill>
          <a:ln w="12700" cap="flat">
            <a:noFill/>
            <a:prstDash val="solid"/>
            <a:miter lim="800000"/>
            <a:headEnd/>
            <a:tailEnd/>
          </a:ln>
          <a:effectLst>
            <a:innerShdw blurRad="114300">
              <a:prstClr val="black">
                <a:alpha val="47000"/>
              </a:prstClr>
            </a:inn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D99A4CAA-2E46-49B3-B4CA-40E414216893}"/>
              </a:ext>
            </a:extLst>
          </p:cNvPr>
          <p:cNvSpPr/>
          <p:nvPr/>
        </p:nvSpPr>
        <p:spPr>
          <a:xfrm>
            <a:off x="3674836" y="3678561"/>
            <a:ext cx="4693558" cy="244735"/>
          </a:xfrm>
          <a:prstGeom prst="roundRect">
            <a:avLst>
              <a:gd name="adj" fmla="val 50000"/>
            </a:avLst>
          </a:prstGeom>
          <a:gradFill>
            <a:gsLst>
              <a:gs pos="1000">
                <a:srgbClr val="7BEBD8"/>
              </a:gs>
              <a:gs pos="61000">
                <a:srgbClr val="6672E4">
                  <a:alpha val="84000"/>
                </a:srgbClr>
              </a:gs>
              <a:gs pos="98000">
                <a:srgbClr val="882BE5">
                  <a:alpha val="66000"/>
                </a:srgbClr>
              </a:gs>
            </a:gsLst>
            <a:lin ang="7200000" scaled="0"/>
          </a:gradFill>
          <a:ln w="12700" cap="flat">
            <a:noFill/>
            <a:prstDash val="solid"/>
            <a:miter lim="800000"/>
            <a:headEnd/>
            <a:tailEnd/>
          </a:ln>
          <a:effectLst>
            <a:innerShdw blurRad="114300">
              <a:prstClr val="black">
                <a:alpha val="47000"/>
              </a:prstClr>
            </a:inn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6218E21-E2BD-489A-9D6C-367969905D79}"/>
              </a:ext>
            </a:extLst>
          </p:cNvPr>
          <p:cNvSpPr/>
          <p:nvPr/>
        </p:nvSpPr>
        <p:spPr>
          <a:xfrm>
            <a:off x="3674836" y="2602120"/>
            <a:ext cx="4693558" cy="244735"/>
          </a:xfrm>
          <a:prstGeom prst="roundRect">
            <a:avLst>
              <a:gd name="adj" fmla="val 50000"/>
            </a:avLst>
          </a:prstGeom>
          <a:gradFill>
            <a:gsLst>
              <a:gs pos="1000">
                <a:srgbClr val="7BEBD8"/>
              </a:gs>
              <a:gs pos="61000">
                <a:srgbClr val="6672E4">
                  <a:alpha val="84000"/>
                </a:srgbClr>
              </a:gs>
              <a:gs pos="98000">
                <a:srgbClr val="882BE5">
                  <a:alpha val="66000"/>
                </a:srgbClr>
              </a:gs>
            </a:gsLst>
            <a:lin ang="7200000" scaled="0"/>
          </a:gradFill>
          <a:ln w="12700" cap="flat">
            <a:noFill/>
            <a:prstDash val="solid"/>
            <a:miter lim="800000"/>
            <a:headEnd/>
            <a:tailEnd/>
          </a:ln>
          <a:effectLst>
            <a:innerShdw blurRad="114300">
              <a:prstClr val="black">
                <a:alpha val="47000"/>
              </a:prstClr>
            </a:inn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1794168-ED9D-4E1A-BE94-826E491E3B82}"/>
              </a:ext>
            </a:extLst>
          </p:cNvPr>
          <p:cNvSpPr txBox="1"/>
          <p:nvPr/>
        </p:nvSpPr>
        <p:spPr>
          <a:xfrm>
            <a:off x="2397463" y="3033584"/>
            <a:ext cx="7397072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solidFill>
                  <a:srgbClr val="6313DC"/>
                </a:solidFill>
              </a:rPr>
              <a:t>Durkin (1995; cited in Gross, 2010) – Social Learning Theory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D3C76D3-081D-4B7A-87CB-F19F756CC5D7}"/>
              </a:ext>
            </a:extLst>
          </p:cNvPr>
          <p:cNvSpPr txBox="1"/>
          <p:nvPr/>
        </p:nvSpPr>
        <p:spPr>
          <a:xfrm>
            <a:off x="2601389" y="4121997"/>
            <a:ext cx="7397072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solidFill>
                  <a:srgbClr val="6313DC"/>
                </a:solidFill>
              </a:rPr>
              <a:t>Tobin (cited in Perry and Pauletti 2011) – Pressuring media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7136B3-C2AD-4AEE-95B4-B80C04DBD660}"/>
              </a:ext>
            </a:extLst>
          </p:cNvPr>
          <p:cNvSpPr/>
          <p:nvPr/>
        </p:nvSpPr>
        <p:spPr>
          <a:xfrm>
            <a:off x="2601389" y="1945171"/>
            <a:ext cx="6989221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300" dirty="0">
                <a:solidFill>
                  <a:srgbClr val="6313DC"/>
                </a:solidFill>
              </a:rPr>
              <a:t>Rieger and Savin-Williams (2011) – Psychological Distress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6574897A-CAAD-46E0-9CC2-390A69F31F27}"/>
              </a:ext>
            </a:extLst>
          </p:cNvPr>
          <p:cNvSpPr/>
          <p:nvPr/>
        </p:nvSpPr>
        <p:spPr>
          <a:xfrm>
            <a:off x="3716513" y="5831640"/>
            <a:ext cx="4693558" cy="244735"/>
          </a:xfrm>
          <a:prstGeom prst="roundRect">
            <a:avLst>
              <a:gd name="adj" fmla="val 50000"/>
            </a:avLst>
          </a:prstGeom>
          <a:gradFill>
            <a:gsLst>
              <a:gs pos="1000">
                <a:srgbClr val="7BEBD8"/>
              </a:gs>
              <a:gs pos="61000">
                <a:srgbClr val="6672E4">
                  <a:alpha val="84000"/>
                </a:srgbClr>
              </a:gs>
              <a:gs pos="98000">
                <a:srgbClr val="882BE5">
                  <a:alpha val="66000"/>
                </a:srgbClr>
              </a:gs>
            </a:gsLst>
            <a:lin ang="7200000" scaled="0"/>
          </a:gradFill>
          <a:ln w="12700" cap="flat">
            <a:noFill/>
            <a:prstDash val="solid"/>
            <a:miter lim="800000"/>
            <a:headEnd/>
            <a:tailEnd/>
          </a:ln>
          <a:effectLst>
            <a:innerShdw blurRad="114300">
              <a:prstClr val="black">
                <a:alpha val="47000"/>
              </a:prstClr>
            </a:inn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650163-AEF3-4F38-9578-8995F19599FA}"/>
              </a:ext>
            </a:extLst>
          </p:cNvPr>
          <p:cNvSpPr txBox="1"/>
          <p:nvPr/>
        </p:nvSpPr>
        <p:spPr>
          <a:xfrm>
            <a:off x="3250753" y="5265629"/>
            <a:ext cx="550937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solidFill>
                  <a:srgbClr val="8335E5"/>
                </a:solidFill>
              </a:rPr>
              <a:t>Perry and Pauletti (2011) – Traditional Views</a:t>
            </a:r>
          </a:p>
        </p:txBody>
      </p:sp>
    </p:spTree>
    <p:extLst>
      <p:ext uri="{BB962C8B-B14F-4D97-AF65-F5344CB8AC3E}">
        <p14:creationId xmlns:p14="http://schemas.microsoft.com/office/powerpoint/2010/main" val="2112482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extBox 56">
            <a:extLst>
              <a:ext uri="{FF2B5EF4-FFF2-40B4-BE49-F238E27FC236}">
                <a16:creationId xmlns:a16="http://schemas.microsoft.com/office/drawing/2014/main" id="{25264A13-2CF6-4653-9A8E-AE29B6F25F8E}"/>
              </a:ext>
            </a:extLst>
          </p:cNvPr>
          <p:cNvSpPr txBox="1"/>
          <p:nvPr/>
        </p:nvSpPr>
        <p:spPr>
          <a:xfrm>
            <a:off x="511792" y="336278"/>
            <a:ext cx="9214914" cy="684241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lnSpc>
                <a:spcPts val="4000"/>
              </a:lnSpc>
            </a:pPr>
            <a:r>
              <a:rPr lang="en-GB" sz="3600" b="1" dirty="0">
                <a:solidFill>
                  <a:srgbClr val="6313DC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Biological Strengths and Weaknesses</a:t>
            </a: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A6D12FB3-2E0E-4392-B30A-8FABD5597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868920"/>
            <a:ext cx="12192000" cy="2802083"/>
            <a:chOff x="5254" y="3138860"/>
            <a:chExt cx="12192000" cy="2802083"/>
          </a:xfrm>
        </p:grpSpPr>
        <p:sp>
          <p:nvSpPr>
            <p:cNvPr id="3" name="Rectangle 2" descr="This is an image of a desk with laptop computers and people working.">
              <a:extLst>
                <a:ext uri="{FF2B5EF4-FFF2-40B4-BE49-F238E27FC236}">
                  <a16:creationId xmlns:a16="http://schemas.microsoft.com/office/drawing/2014/main" id="{53AEFB1F-87BB-40C6-9BC7-E1CE0AC0AC1B}"/>
                </a:ext>
              </a:extLst>
            </p:cNvPr>
            <p:cNvSpPr/>
            <p:nvPr/>
          </p:nvSpPr>
          <p:spPr>
            <a:xfrm>
              <a:off x="5254" y="3426342"/>
              <a:ext cx="12192000" cy="2514601"/>
            </a:xfrm>
            <a:prstGeom prst="rect">
              <a:avLst/>
            </a:prstGeom>
            <a:gradFill>
              <a:gsLst>
                <a:gs pos="1000">
                  <a:srgbClr val="7CEFD8">
                    <a:alpha val="79000"/>
                  </a:srgbClr>
                </a:gs>
                <a:gs pos="61000">
                  <a:srgbClr val="6672E4">
                    <a:alpha val="84000"/>
                  </a:srgbClr>
                </a:gs>
                <a:gs pos="98000">
                  <a:srgbClr val="882BE5">
                    <a:alpha val="66000"/>
                  </a:srgbClr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CFBA714-94A9-4CEA-9D73-2E90A898B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947405" y="3718795"/>
              <a:ext cx="2071446" cy="1990917"/>
            </a:xfrm>
            <a:prstGeom prst="ellipse">
              <a:avLst/>
            </a:prstGeom>
            <a:solidFill>
              <a:schemeClr val="bg1">
                <a:alpha val="19000"/>
              </a:schemeClr>
            </a:solidFill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6313DC"/>
                  </a:solidFill>
                </a:rPr>
                <a:t>Biological</a:t>
              </a:r>
              <a:endParaRPr lang="en-US" b="1" dirty="0">
                <a:solidFill>
                  <a:srgbClr val="6313DC"/>
                </a:solidFill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C02C732-8960-4820-B185-F087E030DAAA}"/>
                </a:ext>
              </a:extLst>
            </p:cNvPr>
            <p:cNvSpPr txBox="1"/>
            <p:nvPr/>
          </p:nvSpPr>
          <p:spPr>
            <a:xfrm>
              <a:off x="1424117" y="3138860"/>
              <a:ext cx="65" cy="49244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endParaRPr lang="en-US" sz="3200" b="1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1B02FFA3-53E3-4FFD-922C-CCB9EFEA5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675005" y="3711635"/>
              <a:ext cx="2071446" cy="1983756"/>
            </a:xfrm>
            <a:prstGeom prst="ellipse">
              <a:avLst/>
            </a:prstGeom>
            <a:solidFill>
              <a:schemeClr val="bg1">
                <a:alpha val="19000"/>
              </a:schemeClr>
            </a:solidFill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6313DC"/>
                  </a:solidFill>
                </a:rPr>
                <a:t>Strength</a:t>
              </a:r>
              <a:endParaRPr lang="en-US" b="1" dirty="0">
                <a:solidFill>
                  <a:srgbClr val="6313DC"/>
                </a:solidFill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CC8C601-FB40-4573-87B3-B1126A610542}"/>
                </a:ext>
              </a:extLst>
            </p:cNvPr>
            <p:cNvSpPr txBox="1"/>
            <p:nvPr/>
          </p:nvSpPr>
          <p:spPr>
            <a:xfrm>
              <a:off x="4560957" y="3189005"/>
              <a:ext cx="65" cy="492443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/>
            <a:p>
              <a:pPr algn="ctr"/>
              <a:endParaRPr lang="en-US" sz="3200" b="1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9AA6EBCD-B27A-4FC4-87A8-ED6638C5545A}"/>
                </a:ext>
              </a:extLst>
            </p:cNvPr>
            <p:cNvSpPr/>
            <p:nvPr/>
          </p:nvSpPr>
          <p:spPr>
            <a:xfrm>
              <a:off x="6402540" y="3718796"/>
              <a:ext cx="2071447" cy="1976594"/>
            </a:xfrm>
            <a:prstGeom prst="ellipse">
              <a:avLst/>
            </a:prstGeom>
            <a:solidFill>
              <a:schemeClr val="bg1">
                <a:alpha val="19000"/>
              </a:schemeClr>
            </a:solidFill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rgbClr val="6313DC"/>
                  </a:solidFill>
                </a:rPr>
                <a:t>Weakness</a:t>
              </a:r>
              <a:endParaRPr lang="en-US" b="1" dirty="0">
                <a:solidFill>
                  <a:srgbClr val="6313DC"/>
                </a:solidFill>
              </a:endParaRPr>
            </a:p>
          </p:txBody>
        </p: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65E89B9B-4C47-402B-9C75-47765E1F7593}"/>
                </a:ext>
              </a:extLst>
            </p:cNvPr>
            <p:cNvGrpSpPr/>
            <p:nvPr/>
          </p:nvGrpSpPr>
          <p:grpSpPr>
            <a:xfrm>
              <a:off x="9231813" y="3189005"/>
              <a:ext cx="2071448" cy="2506385"/>
              <a:chOff x="6528494" y="3160041"/>
              <a:chExt cx="2071448" cy="2506385"/>
            </a:xfrm>
          </p:grpSpPr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52EBF013-87F7-4305-9CC9-737BE16F0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28494" y="3689833"/>
                <a:ext cx="2071448" cy="1976593"/>
              </a:xfrm>
              <a:prstGeom prst="ellipse">
                <a:avLst/>
              </a:prstGeom>
              <a:solidFill>
                <a:schemeClr val="bg1">
                  <a:alpha val="19000"/>
                </a:schemeClr>
              </a:solidFill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r>
                  <a:rPr lang="en-US" sz="2400" b="1" dirty="0">
                    <a:solidFill>
                      <a:srgbClr val="6313DC"/>
                    </a:solidFill>
                  </a:rPr>
                  <a:t>Criticisms</a:t>
                </a:r>
                <a:endParaRPr lang="en-US" b="1" dirty="0">
                  <a:solidFill>
                    <a:srgbClr val="6313DC"/>
                  </a:solidFill>
                </a:endParaRPr>
              </a:p>
            </p:txBody>
          </p:sp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38F4B3FC-E555-4F37-BC12-4940EF773A7E}"/>
                  </a:ext>
                </a:extLst>
              </p:cNvPr>
              <p:cNvSpPr txBox="1"/>
              <p:nvPr/>
            </p:nvSpPr>
            <p:spPr>
              <a:xfrm>
                <a:off x="7884349" y="3160041"/>
                <a:ext cx="65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 algn="ctr"/>
                <a:endParaRPr lang="en-US" sz="3200" b="1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8336C4B5-E15C-4086-8FF8-C33A07373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4E2965-0981-431E-A31A-A2BD4E799C8E}"/>
              </a:ext>
            </a:extLst>
          </p:cNvPr>
          <p:cNvSpPr txBox="1"/>
          <p:nvPr/>
        </p:nvSpPr>
        <p:spPr>
          <a:xfrm>
            <a:off x="3227035" y="3806886"/>
            <a:ext cx="2657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6313DC"/>
                </a:solidFill>
              </a:rPr>
              <a:t>Udry (1994) – animal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452209-B15B-44B2-B72D-CC0A5F5D8CB0}"/>
              </a:ext>
            </a:extLst>
          </p:cNvPr>
          <p:cNvSpPr txBox="1"/>
          <p:nvPr/>
        </p:nvSpPr>
        <p:spPr>
          <a:xfrm>
            <a:off x="3409587" y="4743875"/>
            <a:ext cx="28190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6313DC"/>
                </a:solidFill>
              </a:rPr>
              <a:t>Udry (1994) – consequences and parenting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8EA502-CE46-4C61-B913-2251C2E4533A}"/>
              </a:ext>
            </a:extLst>
          </p:cNvPr>
          <p:cNvSpPr txBox="1"/>
          <p:nvPr/>
        </p:nvSpPr>
        <p:spPr>
          <a:xfrm>
            <a:off x="9117496" y="3807944"/>
            <a:ext cx="25444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Nayak and </a:t>
            </a:r>
            <a:r>
              <a:rPr lang="en-GB" sz="2400" dirty="0" err="1">
                <a:solidFill>
                  <a:srgbClr val="8335E5"/>
                </a:solidFill>
              </a:rPr>
              <a:t>Kehily</a:t>
            </a:r>
            <a:r>
              <a:rPr lang="en-GB" sz="2400" dirty="0">
                <a:solidFill>
                  <a:srgbClr val="8335E5"/>
                </a:solidFill>
              </a:rPr>
              <a:t> (2008)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B02812-B67F-4968-A744-DD2DEB269A53}"/>
              </a:ext>
            </a:extLst>
          </p:cNvPr>
          <p:cNvSpPr txBox="1"/>
          <p:nvPr/>
        </p:nvSpPr>
        <p:spPr>
          <a:xfrm>
            <a:off x="6572890" y="3789088"/>
            <a:ext cx="207144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err="1">
                <a:solidFill>
                  <a:srgbClr val="6313DC"/>
                </a:solidFill>
              </a:rPr>
              <a:t>Udry</a:t>
            </a:r>
            <a:r>
              <a:rPr lang="en-GB" sz="2400" dirty="0">
                <a:solidFill>
                  <a:srgbClr val="6313DC"/>
                </a:solidFill>
              </a:rPr>
              <a:t> (1994) – biological foundations/ alternative theories</a:t>
            </a:r>
          </a:p>
          <a:p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63CE76-1929-4153-BAA2-C86E382180F7}"/>
              </a:ext>
            </a:extLst>
          </p:cNvPr>
          <p:cNvSpPr txBox="1"/>
          <p:nvPr/>
        </p:nvSpPr>
        <p:spPr>
          <a:xfrm>
            <a:off x="9117496" y="4778268"/>
            <a:ext cx="255745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err="1">
                <a:solidFill>
                  <a:srgbClr val="6313DC"/>
                </a:solidFill>
              </a:rPr>
              <a:t>Paechter</a:t>
            </a:r>
            <a:r>
              <a:rPr lang="en-GB" sz="2400" dirty="0">
                <a:solidFill>
                  <a:srgbClr val="6313DC"/>
                </a:solidFill>
              </a:rPr>
              <a:t> (cited in </a:t>
            </a:r>
            <a:r>
              <a:rPr lang="en-GB" sz="2400" dirty="0" err="1">
                <a:solidFill>
                  <a:srgbClr val="6313DC"/>
                </a:solidFill>
              </a:rPr>
              <a:t>Dalley</a:t>
            </a:r>
            <a:r>
              <a:rPr lang="en-GB" sz="2400" dirty="0">
                <a:solidFill>
                  <a:srgbClr val="6313DC"/>
                </a:solidFill>
              </a:rPr>
              <a:t>-Trim 2009) – ignoring bodies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3769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 hidden="1">
            <a:extLst>
              <a:ext uri="{FF2B5EF4-FFF2-40B4-BE49-F238E27FC236}">
                <a16:creationId xmlns:a16="http://schemas.microsoft.com/office/drawing/2014/main" id="{6FF5F564-0C08-4A3C-8BAC-1FADF459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4</a:t>
            </a:r>
          </a:p>
        </p:txBody>
      </p:sp>
      <p:grpSp>
        <p:nvGrpSpPr>
          <p:cNvPr id="144" name="Group 143">
            <a:extLst>
              <a:ext uri="{FF2B5EF4-FFF2-40B4-BE49-F238E27FC236}">
                <a16:creationId xmlns:a16="http://schemas.microsoft.com/office/drawing/2014/main" id="{3400B024-DA4A-4194-B0A7-99D7A57C5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1585018"/>
            <a:ext cx="12192000" cy="2514601"/>
            <a:chOff x="5254" y="3580966"/>
            <a:chExt cx="12192000" cy="2514601"/>
          </a:xfrm>
          <a:gradFill flip="none" rotWithShape="1">
            <a:gsLst>
              <a:gs pos="78000">
                <a:srgbClr val="7BEBD8"/>
              </a:gs>
              <a:gs pos="28000">
                <a:srgbClr val="6672E4">
                  <a:alpha val="84000"/>
                </a:srgbClr>
              </a:gs>
              <a:gs pos="0">
                <a:srgbClr val="882BE5">
                  <a:alpha val="66000"/>
                </a:srgbClr>
              </a:gs>
            </a:gsLst>
            <a:lin ang="16200000" scaled="1"/>
            <a:tileRect/>
          </a:gradFill>
        </p:grpSpPr>
        <p:sp>
          <p:nvSpPr>
            <p:cNvPr id="145" name="Rectangle 144" descr="This is an image of a desk with laptop computers and people working.">
              <a:extLst>
                <a:ext uri="{FF2B5EF4-FFF2-40B4-BE49-F238E27FC236}">
                  <a16:creationId xmlns:a16="http://schemas.microsoft.com/office/drawing/2014/main" id="{B45EC8DE-0A22-4496-8581-E112B2091AB0}"/>
                </a:ext>
              </a:extLst>
            </p:cNvPr>
            <p:cNvSpPr/>
            <p:nvPr/>
          </p:nvSpPr>
          <p:spPr>
            <a:xfrm>
              <a:off x="5254" y="3580966"/>
              <a:ext cx="12192000" cy="2514601"/>
            </a:xfrm>
            <a:prstGeom prst="rect">
              <a:avLst/>
            </a:prstGeom>
            <a:grpFill/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6" name="Oval 145">
              <a:extLst>
                <a:ext uri="{FF2B5EF4-FFF2-40B4-BE49-F238E27FC236}">
                  <a16:creationId xmlns:a16="http://schemas.microsoft.com/office/drawing/2014/main" id="{7A3E0A8C-8805-443E-BD78-1C8C240B4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947405" y="3718795"/>
              <a:ext cx="2071446" cy="1990917"/>
            </a:xfrm>
            <a:prstGeom prst="ellips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</a:rPr>
                <a:t>Social</a:t>
              </a:r>
              <a:endParaRPr lang="en-US" b="1" dirty="0">
                <a:solidFill>
                  <a:schemeClr val="bg1"/>
                </a:solidFill>
              </a:endParaRPr>
            </a:p>
          </p:txBody>
        </p:sp>
        <p:sp>
          <p:nvSpPr>
            <p:cNvPr id="148" name="Oval 147">
              <a:extLst>
                <a:ext uri="{FF2B5EF4-FFF2-40B4-BE49-F238E27FC236}">
                  <a16:creationId xmlns:a16="http://schemas.microsoft.com/office/drawing/2014/main" id="{F02AA1D3-CA26-4B5D-A11C-CEEC30A9DC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675005" y="3711635"/>
              <a:ext cx="2071446" cy="1983756"/>
            </a:xfrm>
            <a:prstGeom prst="ellips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</a:rPr>
                <a:t>Strength</a:t>
              </a:r>
              <a:endParaRPr lang="en-US" b="1" dirty="0">
                <a:solidFill>
                  <a:schemeClr val="bg1"/>
                </a:solidFill>
              </a:endParaRPr>
            </a:p>
          </p:txBody>
        </p:sp>
        <p:sp>
          <p:nvSpPr>
            <p:cNvPr id="151" name="Oval 150">
              <a:extLst>
                <a:ext uri="{FF2B5EF4-FFF2-40B4-BE49-F238E27FC236}">
                  <a16:creationId xmlns:a16="http://schemas.microsoft.com/office/drawing/2014/main" id="{83F2F123-1563-4E3D-8596-EAE8D4E160CD}"/>
                </a:ext>
              </a:extLst>
            </p:cNvPr>
            <p:cNvSpPr/>
            <p:nvPr/>
          </p:nvSpPr>
          <p:spPr>
            <a:xfrm>
              <a:off x="6402540" y="3718796"/>
              <a:ext cx="2071447" cy="1976594"/>
            </a:xfrm>
            <a:prstGeom prst="ellips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</a:rPr>
                <a:t>Weakness</a:t>
              </a:r>
              <a:endParaRPr lang="en-US" b="1" dirty="0">
                <a:solidFill>
                  <a:schemeClr val="bg1"/>
                </a:solidFill>
              </a:endParaRPr>
            </a:p>
          </p:txBody>
        </p:sp>
        <p:sp>
          <p:nvSpPr>
            <p:cNvPr id="237" name="Oval 236">
              <a:extLst>
                <a:ext uri="{FF2B5EF4-FFF2-40B4-BE49-F238E27FC236}">
                  <a16:creationId xmlns:a16="http://schemas.microsoft.com/office/drawing/2014/main" id="{CC8E155F-4492-40E1-B63B-B624BCD107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9231813" y="3718797"/>
              <a:ext cx="2071448" cy="1976593"/>
            </a:xfrm>
            <a:prstGeom prst="ellips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</a:rPr>
                <a:t>Criticisms</a:t>
              </a:r>
              <a:endParaRPr lang="en-US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39" name="Rectangle 238">
            <a:extLst>
              <a:ext uri="{FF2B5EF4-FFF2-40B4-BE49-F238E27FC236}">
                <a16:creationId xmlns:a16="http://schemas.microsoft.com/office/drawing/2014/main" id="{D8C88A9D-7DA8-47A4-A5AC-C8C3ED62F89D}"/>
              </a:ext>
            </a:extLst>
          </p:cNvPr>
          <p:cNvSpPr/>
          <p:nvPr/>
        </p:nvSpPr>
        <p:spPr>
          <a:xfrm>
            <a:off x="511792" y="555602"/>
            <a:ext cx="7330853" cy="60529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4000"/>
              </a:lnSpc>
            </a:pPr>
            <a:r>
              <a:rPr lang="en-GB" sz="3600" b="1" dirty="0">
                <a:solidFill>
                  <a:srgbClr val="6313DC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Social Strengths and Weaknesses</a:t>
            </a:r>
          </a:p>
        </p:txBody>
      </p:sp>
      <p:sp>
        <p:nvSpPr>
          <p:cNvPr id="241" name="TextBox 240">
            <a:extLst>
              <a:ext uri="{FF2B5EF4-FFF2-40B4-BE49-F238E27FC236}">
                <a16:creationId xmlns:a16="http://schemas.microsoft.com/office/drawing/2014/main" id="{3EDAEB7C-1C4D-4D60-8A67-4AFECF846562}"/>
              </a:ext>
            </a:extLst>
          </p:cNvPr>
          <p:cNvSpPr txBox="1"/>
          <p:nvPr/>
        </p:nvSpPr>
        <p:spPr>
          <a:xfrm>
            <a:off x="6096876" y="4153571"/>
            <a:ext cx="31358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6313DC"/>
                </a:solidFill>
              </a:rPr>
              <a:t>Bussey et al, (1999) – parents promoting certain behaviours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solidFill>
                <a:srgbClr val="6313DC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6313DC"/>
                </a:solidFill>
              </a:rPr>
              <a:t>Skelton et al, (2006) – feminist perspective</a:t>
            </a:r>
          </a:p>
        </p:txBody>
      </p:sp>
      <p:sp>
        <p:nvSpPr>
          <p:cNvPr id="242" name="TextBox 241">
            <a:extLst>
              <a:ext uri="{FF2B5EF4-FFF2-40B4-BE49-F238E27FC236}">
                <a16:creationId xmlns:a16="http://schemas.microsoft.com/office/drawing/2014/main" id="{33DAD4C8-3561-49B1-976B-541BAD16A638}"/>
              </a:ext>
            </a:extLst>
          </p:cNvPr>
          <p:cNvSpPr txBox="1"/>
          <p:nvPr/>
        </p:nvSpPr>
        <p:spPr>
          <a:xfrm>
            <a:off x="3137567" y="4117603"/>
            <a:ext cx="31358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6313DC"/>
                </a:solidFill>
              </a:rPr>
              <a:t>Skelton, Francis and Smulyan (2006) – social construct not tied to biological sex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E3DDCE-8C9C-4F2A-8D7D-F78196B85EF5}"/>
              </a:ext>
            </a:extLst>
          </p:cNvPr>
          <p:cNvSpPr txBox="1"/>
          <p:nvPr/>
        </p:nvSpPr>
        <p:spPr>
          <a:xfrm>
            <a:off x="9502362" y="4153571"/>
            <a:ext cx="21601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6313DC"/>
                </a:solidFill>
              </a:rPr>
              <a:t>Maccoby and Jacklin – (1974) – no empirical support</a:t>
            </a:r>
          </a:p>
        </p:txBody>
      </p:sp>
    </p:spTree>
    <p:extLst>
      <p:ext uri="{BB962C8B-B14F-4D97-AF65-F5344CB8AC3E}">
        <p14:creationId xmlns:p14="http://schemas.microsoft.com/office/powerpoint/2010/main" val="1869736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" name="Group 93" descr="This image is of an abstract shape. ">
            <a:extLst>
              <a:ext uri="{FF2B5EF4-FFF2-40B4-BE49-F238E27FC236}">
                <a16:creationId xmlns:a16="http://schemas.microsoft.com/office/drawing/2014/main" id="{06C5D049-85D7-4673-9E2C-A2DF6A4D5048}"/>
              </a:ext>
            </a:extLst>
          </p:cNvPr>
          <p:cNvGrpSpPr/>
          <p:nvPr/>
        </p:nvGrpSpPr>
        <p:grpSpPr>
          <a:xfrm rot="1430144">
            <a:off x="7289319" y="-2498245"/>
            <a:ext cx="5665346" cy="12893482"/>
            <a:chOff x="4771446" y="-3204052"/>
            <a:chExt cx="10914706" cy="12475646"/>
          </a:xfrm>
        </p:grpSpPr>
        <p:sp>
          <p:nvSpPr>
            <p:cNvPr id="95" name="Freeform 10">
              <a:extLst>
                <a:ext uri="{FF2B5EF4-FFF2-40B4-BE49-F238E27FC236}">
                  <a16:creationId xmlns:a16="http://schemas.microsoft.com/office/drawing/2014/main" id="{495773B3-D6CE-453B-96D1-E95DF6122C37}"/>
                </a:ext>
              </a:extLst>
            </p:cNvPr>
            <p:cNvSpPr>
              <a:spLocks/>
            </p:cNvSpPr>
            <p:nvPr/>
          </p:nvSpPr>
          <p:spPr bwMode="auto">
            <a:xfrm rot="11109123">
              <a:off x="4855954" y="-2246936"/>
              <a:ext cx="8673601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adFill>
              <a:gsLst>
                <a:gs pos="0">
                  <a:srgbClr val="80DEDE"/>
                </a:gs>
                <a:gs pos="53500">
                  <a:srgbClr val="85C1E7"/>
                </a:gs>
                <a:gs pos="100000">
                  <a:srgbClr val="878CFF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6" name="Freeform 11">
              <a:extLst>
                <a:ext uri="{FF2B5EF4-FFF2-40B4-BE49-F238E27FC236}">
                  <a16:creationId xmlns:a16="http://schemas.microsoft.com/office/drawing/2014/main" id="{49D9CCDB-CAB7-4554-8B96-AF649D96074D}"/>
                </a:ext>
              </a:extLst>
            </p:cNvPr>
            <p:cNvSpPr>
              <a:spLocks/>
            </p:cNvSpPr>
            <p:nvPr/>
          </p:nvSpPr>
          <p:spPr bwMode="auto">
            <a:xfrm rot="19082610">
              <a:off x="4771446" y="-3204052"/>
              <a:ext cx="10914706" cy="10755935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7" name="Freeform 12">
              <a:extLst>
                <a:ext uri="{FF2B5EF4-FFF2-40B4-BE49-F238E27FC236}">
                  <a16:creationId xmlns:a16="http://schemas.microsoft.com/office/drawing/2014/main" id="{15844E15-7463-4C39-9A45-B2A35B7FD5CD}"/>
                </a:ext>
              </a:extLst>
            </p:cNvPr>
            <p:cNvSpPr>
              <a:spLocks/>
            </p:cNvSpPr>
            <p:nvPr/>
          </p:nvSpPr>
          <p:spPr bwMode="auto">
            <a:xfrm rot="12895392">
              <a:off x="5218811" y="-1993837"/>
              <a:ext cx="7570427" cy="10122906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adFill>
              <a:gsLst>
                <a:gs pos="100000">
                  <a:srgbClr val="7CEFD8"/>
                </a:gs>
                <a:gs pos="19000">
                  <a:srgbClr val="6672E4"/>
                </a:gs>
                <a:gs pos="0">
                  <a:srgbClr val="882BE5"/>
                </a:gs>
              </a:gsLst>
              <a:lin ang="102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98" name="Title 97" hidden="1">
            <a:extLst>
              <a:ext uri="{FF2B5EF4-FFF2-40B4-BE49-F238E27FC236}">
                <a16:creationId xmlns:a16="http://schemas.microsoft.com/office/drawing/2014/main" id="{D69146DD-53CC-4FD6-9456-3F49560FC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9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55D60403-7813-4A9F-9583-78F96531BACD}"/>
              </a:ext>
            </a:extLst>
          </p:cNvPr>
          <p:cNvSpPr/>
          <p:nvPr/>
        </p:nvSpPr>
        <p:spPr>
          <a:xfrm>
            <a:off x="828024" y="309142"/>
            <a:ext cx="5578199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dirty="0">
                <a:ln w="9525">
                  <a:solidFill>
                    <a:schemeClr val="bg1"/>
                  </a:solidFill>
                  <a:prstDash val="solid"/>
                </a:ln>
                <a:gradFill>
                  <a:gsLst>
                    <a:gs pos="0">
                      <a:srgbClr val="7CEFD8"/>
                    </a:gs>
                    <a:gs pos="100000">
                      <a:srgbClr val="D473DB"/>
                    </a:gs>
                    <a:gs pos="36000">
                      <a:srgbClr val="6672E4"/>
                    </a:gs>
                  </a:gsLst>
                  <a:lin ang="2400000" scaled="0"/>
                </a:gra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Evaluation</a:t>
            </a:r>
            <a:endParaRPr lang="en-US" sz="8000" b="0" cap="none" spc="0" dirty="0">
              <a:ln w="0"/>
              <a:gradFill>
                <a:gsLst>
                  <a:gs pos="0">
                    <a:srgbClr val="7CEFD8"/>
                  </a:gs>
                  <a:gs pos="100000">
                    <a:srgbClr val="D473DB"/>
                  </a:gs>
                  <a:gs pos="36000">
                    <a:srgbClr val="6672E4"/>
                  </a:gs>
                </a:gsLst>
                <a:lin ang="2400000" scaled="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3E478422-D9DB-4CDB-A436-17AB2484C62C}"/>
              </a:ext>
            </a:extLst>
          </p:cNvPr>
          <p:cNvSpPr txBox="1"/>
          <p:nvPr/>
        </p:nvSpPr>
        <p:spPr>
          <a:xfrm>
            <a:off x="1269242" y="2242633"/>
            <a:ext cx="550174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8335E5"/>
                </a:solidFill>
              </a:rPr>
              <a:t>So after all that, could it be a choice?...</a:t>
            </a:r>
          </a:p>
          <a:p>
            <a:endParaRPr lang="en-GB" sz="2400" dirty="0">
              <a:solidFill>
                <a:srgbClr val="8335E5"/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A lot of support on social exposure and experience</a:t>
            </a:r>
          </a:p>
          <a:p>
            <a:endParaRPr lang="en-GB" sz="2400" dirty="0">
              <a:solidFill>
                <a:srgbClr val="8335E5"/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Hormones can influence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solidFill>
                <a:srgbClr val="8335E5"/>
              </a:solidFill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rgbClr val="8335E5"/>
                </a:solidFill>
              </a:rPr>
              <a:t>Acceptance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204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36B850-15F2-41BC-A54E-6E0F332F011D}"/>
              </a:ext>
            </a:extLst>
          </p:cNvPr>
          <p:cNvSpPr txBox="1"/>
          <p:nvPr/>
        </p:nvSpPr>
        <p:spPr>
          <a:xfrm>
            <a:off x="527814" y="1804458"/>
            <a:ext cx="4845708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id-ID" sz="5400" b="1" dirty="0">
                <a:solidFill>
                  <a:srgbClr val="8335E5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Thank You</a:t>
            </a:r>
            <a:endParaRPr lang="en-US" sz="5400" b="1" dirty="0">
              <a:solidFill>
                <a:srgbClr val="8335E5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23" name="Group 22" descr="This image is of an abstract shape. ">
            <a:extLst>
              <a:ext uri="{FF2B5EF4-FFF2-40B4-BE49-F238E27FC236}">
                <a16:creationId xmlns:a16="http://schemas.microsoft.com/office/drawing/2014/main" id="{C5C1EC81-7459-4B76-B0C8-CF221BB21A2F}"/>
              </a:ext>
            </a:extLst>
          </p:cNvPr>
          <p:cNvGrpSpPr/>
          <p:nvPr/>
        </p:nvGrpSpPr>
        <p:grpSpPr>
          <a:xfrm>
            <a:off x="4855953" y="-2833465"/>
            <a:ext cx="8948964" cy="12105059"/>
            <a:chOff x="4855953" y="-2833465"/>
            <a:chExt cx="8948964" cy="12105059"/>
          </a:xfrm>
        </p:grpSpPr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6067105C-8C4E-4F4D-AF25-4E9E7FEE0199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4855953" y="-2246936"/>
              <a:ext cx="8673602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adFill>
              <a:gsLst>
                <a:gs pos="0">
                  <a:srgbClr val="80DEDE"/>
                </a:gs>
                <a:gs pos="53500">
                  <a:srgbClr val="85C1E7"/>
                </a:gs>
                <a:gs pos="100000">
                  <a:srgbClr val="878CFF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0B75532-3E3F-4E79-89ED-8E7671BB9C68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048022" y="-2833465"/>
              <a:ext cx="8756895" cy="10755934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17F7404-4FD2-4A56-9BC1-55945A2E0042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218811" y="-1993836"/>
              <a:ext cx="7570428" cy="10122905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adFill>
              <a:gsLst>
                <a:gs pos="100000">
                  <a:srgbClr val="7CEFD8"/>
                </a:gs>
                <a:gs pos="19000">
                  <a:srgbClr val="6672E4"/>
                </a:gs>
                <a:gs pos="0">
                  <a:srgbClr val="882BE5"/>
                </a:gs>
              </a:gsLst>
              <a:lin ang="102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5" name="Title 24" hidden="1">
            <a:extLst>
              <a:ext uri="{FF2B5EF4-FFF2-40B4-BE49-F238E27FC236}">
                <a16:creationId xmlns:a16="http://schemas.microsoft.com/office/drawing/2014/main" id="{24922840-A8AD-427F-889C-2B79CACC8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10</a:t>
            </a:r>
          </a:p>
        </p:txBody>
      </p:sp>
      <p:pic>
        <p:nvPicPr>
          <p:cNvPr id="30" name="Picture 29" descr="A close up of a logo&#10;&#10;Description automatically generated">
            <a:extLst>
              <a:ext uri="{FF2B5EF4-FFF2-40B4-BE49-F238E27FC236}">
                <a16:creationId xmlns:a16="http://schemas.microsoft.com/office/drawing/2014/main" id="{8DE3193B-BFCA-4A0A-BAC8-15AB68D043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317" r="69914" b="24328"/>
          <a:stretch/>
        </p:blipFill>
        <p:spPr>
          <a:xfrm>
            <a:off x="1754918" y="2544502"/>
            <a:ext cx="1023582" cy="1365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568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369BDDB6-A69A-415D-B73D-D630C736A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11</a:t>
            </a:r>
          </a:p>
        </p:txBody>
      </p:sp>
      <p:grpSp>
        <p:nvGrpSpPr>
          <p:cNvPr id="7" name="Group 6" descr="This image is of an abstract shape. ">
            <a:extLst>
              <a:ext uri="{FF2B5EF4-FFF2-40B4-BE49-F238E27FC236}">
                <a16:creationId xmlns:a16="http://schemas.microsoft.com/office/drawing/2014/main" id="{84D1805B-AE72-4D11-B999-2D76FEB4CC12}"/>
              </a:ext>
            </a:extLst>
          </p:cNvPr>
          <p:cNvGrpSpPr/>
          <p:nvPr/>
        </p:nvGrpSpPr>
        <p:grpSpPr>
          <a:xfrm rot="17659810">
            <a:off x="1631467" y="-4687385"/>
            <a:ext cx="8929068" cy="16302849"/>
            <a:chOff x="4855953" y="-2833465"/>
            <a:chExt cx="8948964" cy="12105059"/>
          </a:xfrm>
        </p:grpSpPr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F4E538C9-0ECC-4CA3-9457-4F42D9C5E9E1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4855953" y="-2246936"/>
              <a:ext cx="8673602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adFill>
              <a:gsLst>
                <a:gs pos="0">
                  <a:srgbClr val="80DEDE"/>
                </a:gs>
                <a:gs pos="53500">
                  <a:srgbClr val="85C1E7"/>
                </a:gs>
                <a:gs pos="100000">
                  <a:srgbClr val="878CFF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229DF04A-2078-4488-A0D0-AC0E374A4514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048022" y="-2833465"/>
              <a:ext cx="8756895" cy="10755934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2718283D-D511-4D24-A55D-2D7C52AA02E1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218811" y="-1993836"/>
              <a:ext cx="7570428" cy="10122905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adFill>
              <a:gsLst>
                <a:gs pos="100000">
                  <a:srgbClr val="7CEFD8"/>
                </a:gs>
                <a:gs pos="19000">
                  <a:srgbClr val="6672E4"/>
                </a:gs>
                <a:gs pos="0">
                  <a:srgbClr val="882BE5"/>
                </a:gs>
              </a:gsLst>
              <a:lin ang="102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51023FB-AEC3-4BC7-B021-9141A3B46534}"/>
              </a:ext>
            </a:extLst>
          </p:cNvPr>
          <p:cNvSpPr txBox="1"/>
          <p:nvPr/>
        </p:nvSpPr>
        <p:spPr>
          <a:xfrm>
            <a:off x="2306473" y="251538"/>
            <a:ext cx="892563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Bussey, K., &amp; Bandura, A. (1999). Social cognitive theory of gender development and 	differentiation.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Review, 106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676-713.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10.1037//0033-	295x.106.4.676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Cardwell, M., Meldrum, C., &amp; Clark, L. (2004).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Psychology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</a:t>
            </a:r>
            <a:r>
              <a:rPr lang="en-GB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ed.). London: Collins.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Connell, R., &amp; Pearse, R. (2015).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Gender in World Perspective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(3</a:t>
            </a:r>
            <a:r>
              <a:rPr lang="en-GB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ed., pp.5-97). Polity Press.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Dalley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-Trim, L. (2009). The Call to Critique ‘Common Sense’ Understanding about Boys and 	Masculinity(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ies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Australian Journal of Teacher Education, 34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	10.14221/ajte.2009v34n1.5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Fischer, E., &amp; Arnold, S. (1994). Sex, gender, identity, gender role attitudes and consumer 	behaviour.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Psychology and Marketing, 11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163-182.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	10.1002/mar.4220110206</a:t>
            </a:r>
          </a:p>
          <a:p>
            <a:pPr algn="ctr"/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26214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C2ADB69-D291-4798-A22B-491DDD697AAC}"/>
              </a:ext>
            </a:extLst>
          </p:cNvPr>
          <p:cNvSpPr/>
          <p:nvPr/>
        </p:nvSpPr>
        <p:spPr>
          <a:xfrm>
            <a:off x="1187354" y="726850"/>
            <a:ext cx="10495129" cy="561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0215" indent="-450215">
              <a:lnSpc>
                <a:spcPct val="200000"/>
              </a:lnSpc>
              <a:spcAft>
                <a:spcPts val="8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9" name="Group 18" descr="This image is of an abstract shape. ">
            <a:extLst>
              <a:ext uri="{FF2B5EF4-FFF2-40B4-BE49-F238E27FC236}">
                <a16:creationId xmlns:a16="http://schemas.microsoft.com/office/drawing/2014/main" id="{12F4F971-5B3D-4514-9DD3-AA2EBA03461A}"/>
              </a:ext>
            </a:extLst>
          </p:cNvPr>
          <p:cNvGrpSpPr/>
          <p:nvPr/>
        </p:nvGrpSpPr>
        <p:grpSpPr>
          <a:xfrm rot="17659810">
            <a:off x="1631466" y="-4708778"/>
            <a:ext cx="8929069" cy="16302849"/>
            <a:chOff x="4855952" y="-2833465"/>
            <a:chExt cx="8948965" cy="12105059"/>
          </a:xfrm>
        </p:grpSpPr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E2E2F879-8CB0-4786-882A-C4FDB9556CEE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4855952" y="-2246936"/>
              <a:ext cx="8673602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adFill>
              <a:gsLst>
                <a:gs pos="0">
                  <a:srgbClr val="80DEDE"/>
                </a:gs>
                <a:gs pos="53500">
                  <a:srgbClr val="85C1E7"/>
                </a:gs>
                <a:gs pos="100000">
                  <a:srgbClr val="878CFF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E656FF97-EE41-4E01-9334-3E5E780EAC5B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048022" y="-2833465"/>
              <a:ext cx="8756895" cy="10755934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F0B1A16F-60A0-4BA3-B556-7F5676462634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218811" y="-1993836"/>
              <a:ext cx="7570428" cy="10122905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adFill>
              <a:gsLst>
                <a:gs pos="100000">
                  <a:srgbClr val="7CEFD8"/>
                </a:gs>
                <a:gs pos="19000">
                  <a:srgbClr val="6672E4"/>
                </a:gs>
                <a:gs pos="0">
                  <a:srgbClr val="882BE5"/>
                </a:gs>
              </a:gsLst>
              <a:lin ang="102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A1AFE630-CFCB-4941-9DF2-C253D05EB1A3}"/>
              </a:ext>
            </a:extLst>
          </p:cNvPr>
          <p:cNvSpPr/>
          <p:nvPr/>
        </p:nvSpPr>
        <p:spPr>
          <a:xfrm>
            <a:off x="2060812" y="1255051"/>
            <a:ext cx="9107607" cy="41990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0215" indent="-450215"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Gardner, S. (2015). Choice Theory: Gender Roles and Identity.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Choice Theory &amp; Reality Therapy, 35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31-36. Retrieved from </a:t>
            </a:r>
            <a:r>
              <a:rPr lang="en-GB" u="sng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https://search-ebscohost-com.ezproxy.uwtsd.ac.uk/login.aspx?direct-true&amp;db=aph&amp;AN=110445169&amp;site=ehost-live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Gross, R. (2010).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the Science of Mind and </a:t>
            </a:r>
            <a:r>
              <a:rPr lang="en-GB" i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Behaivour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(6</a:t>
            </a:r>
            <a:r>
              <a:rPr lang="en-GB" baseline="300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ed.). Hodder Education.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Nayak, A., &amp; Kehily, M. (2013).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Gender, youth and culture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Basingstoke: Palgrave Macmillan.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0215" indent="-450215"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Perry, D., &amp; Pauletti, R. (2011). Gender and Adolescent Development.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Research on Adolescence, 21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61-74.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10.1111/j.1532-7795.2010.00715.x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456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 descr="This image is of an abstract shape. ">
            <a:extLst>
              <a:ext uri="{FF2B5EF4-FFF2-40B4-BE49-F238E27FC236}">
                <a16:creationId xmlns:a16="http://schemas.microsoft.com/office/drawing/2014/main" id="{5A4BEF04-F15D-4590-AA97-B895B2B48272}"/>
              </a:ext>
            </a:extLst>
          </p:cNvPr>
          <p:cNvGrpSpPr/>
          <p:nvPr/>
        </p:nvGrpSpPr>
        <p:grpSpPr>
          <a:xfrm rot="17659810">
            <a:off x="1631467" y="-4687385"/>
            <a:ext cx="8929068" cy="16302849"/>
            <a:chOff x="4855953" y="-2833465"/>
            <a:chExt cx="8948964" cy="12105059"/>
          </a:xfrm>
        </p:grpSpPr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CB0E55F5-C914-4247-BBE0-FC8BC0C9922F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4855953" y="-2246936"/>
              <a:ext cx="8673602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adFill>
              <a:gsLst>
                <a:gs pos="0">
                  <a:srgbClr val="80DEDE"/>
                </a:gs>
                <a:gs pos="53500">
                  <a:srgbClr val="85C1E7"/>
                </a:gs>
                <a:gs pos="100000">
                  <a:srgbClr val="878CFF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1CF37C50-B505-480F-8ACD-6DBC5F4AE4A6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048022" y="-2833465"/>
              <a:ext cx="8756895" cy="10755934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76AD1FBE-1B3C-4F1A-ADFD-98400104A82A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218811" y="-1993836"/>
              <a:ext cx="7570428" cy="10122905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adFill>
              <a:gsLst>
                <a:gs pos="100000">
                  <a:srgbClr val="7CEFD8"/>
                </a:gs>
                <a:gs pos="19000">
                  <a:srgbClr val="6672E4"/>
                </a:gs>
                <a:gs pos="0">
                  <a:srgbClr val="882BE5"/>
                </a:gs>
              </a:gsLst>
              <a:lin ang="102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4213A1F-9F5C-4002-817A-8C27EB525F58}"/>
              </a:ext>
            </a:extLst>
          </p:cNvPr>
          <p:cNvSpPr/>
          <p:nvPr/>
        </p:nvSpPr>
        <p:spPr>
          <a:xfrm>
            <a:off x="2256429" y="803687"/>
            <a:ext cx="9144000" cy="55127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0215" indent="-450215"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Rieger, G., &amp; Savin-Williams, R. (2011). Gender Nonconformity, Sexual Orientation, and Psychological Well-being.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Archives of Sexual Behaviour, 41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611-621.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10.1007/s10508-011-9738-0</a:t>
            </a:r>
          </a:p>
          <a:p>
            <a:pPr marL="450215" indent="-450215"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Skelton, C., Francis, B., &amp; Smulyan, L. (2006).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Sage handbook of gender and education.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0215" indent="-450215"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Turner, P., &amp;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Gervai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(1995). A multidimensional study of gender typing in preschool children and their parents: Personality, attitudes, preferences, behaviour and cultural differences.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Developmental Psychology, 31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759-772.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10.1037//0012-1649.31.5.759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0215" indent="-450215"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Udry, J. (1994). The Nature of Gender.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Demography, 31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561.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10.2307/2061790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0215" indent="-450215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West, C., &amp; Zimmerman, D. (1987). Doing Gender.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Gender &amp; Society, 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125-151.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10.1177/0891243287001002002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335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crosoft_Human_resources.potx" id="{FCA23E4D-BBA6-42AA-B584-B2F61B58D23B}" vid="{FACEDC86-E352-46D7-8179-62AC0FE9D0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Human resources, from 24Slides</Template>
  <TotalTime>0</TotalTime>
  <Words>733</Words>
  <Application>Microsoft Office PowerPoint</Application>
  <PresentationFormat>Widescreen</PresentationFormat>
  <Paragraphs>115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Courier New</vt:lpstr>
      <vt:lpstr>Segoe UI</vt:lpstr>
      <vt:lpstr>Times New Roman</vt:lpstr>
      <vt:lpstr>Office Theme</vt:lpstr>
      <vt:lpstr>Human resources slide 1</vt:lpstr>
      <vt:lpstr>Human resources slide 2</vt:lpstr>
      <vt:lpstr>Human resources slide 3</vt:lpstr>
      <vt:lpstr>Human resources slide 8</vt:lpstr>
      <vt:lpstr>PowerPoint Presentation</vt:lpstr>
      <vt:lpstr>Human resources slide 7</vt:lpstr>
      <vt:lpstr>Human resources slide 4</vt:lpstr>
      <vt:lpstr>Human resources slide 9</vt:lpstr>
      <vt:lpstr>Human resources slide 10</vt:lpstr>
      <vt:lpstr>Human resources slide 11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2019-04-10T11:30:00Z</dcterms:created>
  <dcterms:modified xsi:type="dcterms:W3CDTF">2019-05-01T19:59:29Z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2018-11-20T23:59:14.8270896Z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