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2.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DA51C82C-84CA-0BDA-0389-DBE986F92E0A}">
          <p14:sldIdLst>
            <p14:sldId id="256"/>
            <p14:sldId id="257"/>
          </p14:sldIdLst>
        </p14:section>
        <p14:section name="Concepts and integration" id="{E996F5CE-FF88-B716-0A26-D2C32FE950EE}">
          <p14:sldIdLst>
            <p14:sldId id="258"/>
            <p14:sldId id="259"/>
            <p14:sldId id="260"/>
            <p14:sldId id="261"/>
          </p14:sldIdLst>
        </p14:section>
        <p14:section name="Theory and policy" id="{7B323CB9-1BAC-ED80-7F43-026DC8C27402}">
          <p14:sldIdLst>
            <p14:sldId id="262"/>
            <p14:sldId id="263"/>
          </p14:sldIdLst>
        </p14:section>
        <p14:section name="Services and public health" id="{84A8379E-BA5F-03F6-833D-FD33193A4BCB}">
          <p14:sldIdLst>
            <p14:sldId id="264"/>
            <p14:sldId id="265"/>
            <p14:sldId id="266"/>
          </p14:sldIdLst>
        </p14:section>
        <p14:section name="Equity and recommendations" id="{740AAE80-A439-9098-A5BD-8A3C3B7DD650}">
          <p14:sldIdLst>
            <p14:sldId id="267"/>
            <p14:sldId id="268"/>
            <p14:sldId id="269"/>
          </p14:sldIdLst>
        </p14:section>
        <p14:section name="References" id="{693EEF81-C4BC-5238-7F92-B7F866FA5B1B}">
          <p14:sldIdLst>
            <p14:sldId id="270"/>
            <p14:sldId id="271"/>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0AB4F3-999F-04FF-93BD-94BCA20F68ED}" v="68" dt="2026-10-12T12:53:39.4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nila Mehmood (2324404)" userId="S::2324404@student.uwtsd.ac.uk::9e12d502-ee5e-4796-9356-0120288218db" providerId="AD" clId="Web-{4E0AB4F3-999F-04FF-93BD-94BCA20F68ED}"/>
    <pc:docChg chg="modSld">
      <pc:chgData name="Shahnila Mehmood (2324404)" userId="S::2324404@student.uwtsd.ac.uk::9e12d502-ee5e-4796-9356-0120288218db" providerId="AD" clId="Web-{4E0AB4F3-999F-04FF-93BD-94BCA20F68ED}" dt="2026-10-12T12:53:39.453" v="66" actId="20577"/>
      <pc:docMkLst>
        <pc:docMk/>
      </pc:docMkLst>
      <pc:sldChg chg="modSp">
        <pc:chgData name="Shahnila Mehmood (2324404)" userId="S::2324404@student.uwtsd.ac.uk::9e12d502-ee5e-4796-9356-0120288218db" providerId="AD" clId="Web-{4E0AB4F3-999F-04FF-93BD-94BCA20F68ED}" dt="2026-10-12T12:53:39.453" v="66" actId="20577"/>
        <pc:sldMkLst>
          <pc:docMk/>
          <pc:sldMk cId="0" sldId="256"/>
        </pc:sldMkLst>
        <pc:spChg chg="mod">
          <ac:chgData name="Shahnila Mehmood (2324404)" userId="S::2324404@student.uwtsd.ac.uk::9e12d502-ee5e-4796-9356-0120288218db" providerId="AD" clId="Web-{4E0AB4F3-999F-04FF-93BD-94BCA20F68ED}" dt="2026-10-12T12:53:39.453" v="66" actId="20577"/>
          <ac:spMkLst>
            <pc:docMk/>
            <pc:sldMk cId="0" sldId="256"/>
            <ac:spMk id="6" creationId="{00000000-0000-0000-0000-000000000000}"/>
          </ac:spMkLst>
        </pc:spChg>
      </pc:sldChg>
    </pc:docChg>
  </pc:docChgLst>
  <pc:docChgLst>
    <pc:chgData clId="Web-{4E0AB4F3-999F-04FF-93BD-94BCA20F68ED}"/>
    <pc:docChg chg="modSld">
      <pc:chgData name="" userId="" providerId="" clId="Web-{4E0AB4F3-999F-04FF-93BD-94BCA20F68ED}" dt="2026-10-12T12:52:35.857" v="0" actId="20577"/>
      <pc:docMkLst>
        <pc:docMk/>
      </pc:docMkLst>
      <pc:sldChg chg="modSp">
        <pc:chgData name="" userId="" providerId="" clId="Web-{4E0AB4F3-999F-04FF-93BD-94BCA20F68ED}" dt="2026-10-12T12:52:35.857" v="0" actId="20577"/>
        <pc:sldMkLst>
          <pc:docMk/>
          <pc:sldMk cId="0" sldId="256"/>
        </pc:sldMkLst>
        <pc:spChg chg="mod">
          <ac:chgData name="" userId="" providerId="" clId="Web-{4E0AB4F3-999F-04FF-93BD-94BCA20F68ED}" dt="2026-10-12T12:52:35.857" v="0" actId="20577"/>
          <ac:spMkLst>
            <pc:docMk/>
            <pc:sldMk cId="0" sldId="256"/>
            <ac:spMk id="6" creationId="{00000000-0000-0000-0000-000000000000}"/>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_103_0.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_108_0.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500" b="0" i="0" u="none" strike="noStrike">
                <a:solidFill>
                  <a:srgbClr val="0B3B34"/>
                </a:solidFill>
                <a:latin typeface="Times New Roman"/>
              </a:defRPr>
            </a:pPr>
            <a:r>
              <a:rPr lang="en-US" sz="1500" b="0" i="0" u="none" strike="noStrike">
                <a:solidFill>
                  <a:srgbClr val="0B3B34"/>
                </a:solidFill>
                <a:latin typeface="Times New Roman"/>
              </a:rPr>
              <a:t>Sources of NHS England emissions, 2019 (%)</a:t>
            </a:r>
          </a:p>
        </c:rich>
      </c:tx>
      <c:overlay val="0"/>
    </c:title>
    <c:autoTitleDeleted val="0"/>
    <c:plotArea>
      <c:layout/>
      <c:doughnutChart>
        <c:varyColors val="1"/>
        <c:ser>
          <c:idx val="0"/>
          <c:order val="0"/>
          <c:tx>
            <c:strRef>
              <c:f>Sheet1!$B$1</c:f>
              <c:strCache>
                <c:ptCount val="1"/>
                <c:pt idx="0">
                  <c:v>Share of emissions</c:v>
                </c:pt>
              </c:strCache>
            </c:strRef>
          </c:tx>
          <c:spPr>
            <a:solidFill>
              <a:schemeClr val="accent1"/>
            </a:solidFill>
            <a:ln w="9525" cap="flat">
              <a:solidFill>
                <a:srgbClr val="F9F9F9"/>
              </a:solidFill>
              <a:prstDash val="solid"/>
              <a:round/>
            </a:ln>
            <a:effectLst/>
          </c:spPr>
          <c:dPt>
            <c:idx val="0"/>
            <c:bubble3D val="0"/>
            <c:spPr>
              <a:solidFill>
                <a:srgbClr val="0B3B34"/>
              </a:solidFill>
              <a:effectLst/>
            </c:spPr>
            <c:extLst>
              <c:ext xmlns:c16="http://schemas.microsoft.com/office/drawing/2014/chart" uri="{C3380CC4-5D6E-409C-BE32-E72D297353CC}">
                <c16:uniqueId val="{00000001-314A-42BE-A861-912F52E06A5A}"/>
              </c:ext>
            </c:extLst>
          </c:dPt>
          <c:dPt>
            <c:idx val="1"/>
            <c:bubble3D val="0"/>
            <c:spPr>
              <a:solidFill>
                <a:srgbClr val="0E7C66"/>
              </a:solidFill>
              <a:effectLst/>
            </c:spPr>
            <c:extLst>
              <c:ext xmlns:c16="http://schemas.microsoft.com/office/drawing/2014/chart" uri="{C3380CC4-5D6E-409C-BE32-E72D297353CC}">
                <c16:uniqueId val="{00000003-314A-42BE-A861-912F52E06A5A}"/>
              </c:ext>
            </c:extLst>
          </c:dPt>
          <c:dPt>
            <c:idx val="2"/>
            <c:bubble3D val="0"/>
            <c:spPr>
              <a:solidFill>
                <a:srgbClr val="E3A33B"/>
              </a:solidFill>
              <a:effectLst/>
            </c:spPr>
            <c:extLst>
              <c:ext xmlns:c16="http://schemas.microsoft.com/office/drawing/2014/chart" uri="{C3380CC4-5D6E-409C-BE32-E72D297353CC}">
                <c16:uniqueId val="{00000005-314A-42BE-A861-912F52E06A5A}"/>
              </c:ext>
            </c:extLst>
          </c:dPt>
          <c:dPt>
            <c:idx val="3"/>
            <c:bubble3D val="0"/>
            <c:spPr>
              <a:solidFill>
                <a:srgbClr val="7FB685"/>
              </a:solidFill>
              <a:effectLst/>
            </c:spPr>
            <c:extLst>
              <c:ext xmlns:c16="http://schemas.microsoft.com/office/drawing/2014/chart" uri="{C3380CC4-5D6E-409C-BE32-E72D297353CC}">
                <c16:uniqueId val="{00000007-314A-42BE-A861-912F52E06A5A}"/>
              </c:ext>
            </c:extLst>
          </c:dPt>
          <c:dLbls>
            <c:dLbl>
              <c:idx val="0"/>
              <c:numFmt formatCode="0%" sourceLinked="0"/>
              <c:spPr/>
              <c:txPr>
                <a:bodyPr/>
                <a:lstStyle/>
                <a:p>
                  <a:pPr>
                    <a:defRPr sz="1300" b="1" i="0" u="none" strike="noStrike">
                      <a:solidFill>
                        <a:srgbClr val="FFFFFF"/>
                      </a:solidFill>
                      <a:latin typeface="Times New Roman"/>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314A-42BE-A861-912F52E06A5A}"/>
                </c:ext>
              </c:extLst>
            </c:dLbl>
            <c:dLbl>
              <c:idx val="1"/>
              <c:numFmt formatCode="0%" sourceLinked="0"/>
              <c:spPr/>
              <c:txPr>
                <a:bodyPr/>
                <a:lstStyle/>
                <a:p>
                  <a:pPr>
                    <a:defRPr sz="1300" b="1" i="0" u="none" strike="noStrike">
                      <a:solidFill>
                        <a:srgbClr val="FFFFFF"/>
                      </a:solidFill>
                      <a:latin typeface="Times New Roman"/>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314A-42BE-A861-912F52E06A5A}"/>
                </c:ext>
              </c:extLst>
            </c:dLbl>
            <c:dLbl>
              <c:idx val="2"/>
              <c:numFmt formatCode="0%" sourceLinked="0"/>
              <c:spPr/>
              <c:txPr>
                <a:bodyPr/>
                <a:lstStyle/>
                <a:p>
                  <a:pPr>
                    <a:defRPr sz="1300" b="1" i="0" u="none" strike="noStrike">
                      <a:solidFill>
                        <a:srgbClr val="FFFFFF"/>
                      </a:solidFill>
                      <a:latin typeface="Times New Roman"/>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314A-42BE-A861-912F52E06A5A}"/>
                </c:ext>
              </c:extLst>
            </c:dLbl>
            <c:dLbl>
              <c:idx val="3"/>
              <c:numFmt formatCode="0%" sourceLinked="0"/>
              <c:spPr/>
              <c:txPr>
                <a:bodyPr/>
                <a:lstStyle/>
                <a:p>
                  <a:pPr>
                    <a:defRPr sz="1300" b="1" i="0" u="none" strike="noStrike">
                      <a:solidFill>
                        <a:srgbClr val="FFFFFF"/>
                      </a:solidFill>
                      <a:latin typeface="Times New Roman"/>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7-314A-42BE-A861-912F52E06A5A}"/>
                </c:ext>
              </c:extLst>
            </c:dLbl>
            <c:numFmt formatCode="0%" sourceLinked="0"/>
            <c:spPr>
              <a:noFill/>
              <a:ln>
                <a:noFill/>
              </a:ln>
              <a:effectLst/>
            </c:spPr>
            <c:txPr>
              <a:bodyPr/>
              <a:lstStyle/>
              <a:p>
                <a:pPr>
                  <a:defRPr sz="1800" b="1" i="0" u="none" strike="noStrike">
                    <a:solidFill>
                      <a:srgbClr val="000000"/>
                    </a:solidFill>
                    <a:latin typeface="Arial"/>
                  </a:defRPr>
                </a:pPr>
                <a:endParaRPr lang="en-US"/>
              </a:p>
            </c:txPr>
            <c:showLegendKey val="0"/>
            <c:showVal val="0"/>
            <c:showCatName val="1"/>
            <c:showSerName val="0"/>
            <c:showPercent val="1"/>
            <c:showBubbleSize val="0"/>
            <c:showLeaderLines val="0"/>
            <c:extLst>
              <c:ext xmlns:c15="http://schemas.microsoft.com/office/drawing/2012/chart" uri="{CE6537A1-D6FC-4f65-9D91-7224C49458BB}"/>
            </c:extLst>
          </c:dLbls>
          <c:cat>
            <c:strRef>
              <c:f>Sheet1!$A$2:$A$5</c:f>
              <c:strCache>
                <c:ptCount val="4"/>
                <c:pt idx="0">
                  <c:v>Supply chain</c:v>
                </c:pt>
                <c:pt idx="1">
                  <c:v>Direct care delivery</c:v>
                </c:pt>
                <c:pt idx="2">
                  <c:v>Staff, patient and visitor travel</c:v>
                </c:pt>
                <c:pt idx="3">
                  <c:v>Commissioned services</c:v>
                </c:pt>
              </c:strCache>
            </c:strRef>
          </c:cat>
          <c:val>
            <c:numRef>
              <c:f>Sheet1!$B$2:$B$5</c:f>
              <c:numCache>
                <c:formatCode>General</c:formatCode>
                <c:ptCount val="4"/>
                <c:pt idx="0">
                  <c:v>62</c:v>
                </c:pt>
                <c:pt idx="1">
                  <c:v>24</c:v>
                </c:pt>
                <c:pt idx="2">
                  <c:v>10</c:v>
                </c:pt>
                <c:pt idx="3">
                  <c:v>4</c:v>
                </c:pt>
              </c:numCache>
            </c:numRef>
          </c:val>
          <c:extLst>
            <c:ext xmlns:c16="http://schemas.microsoft.com/office/drawing/2014/chart" uri="{C3380CC4-5D6E-409C-BE32-E72D297353CC}">
              <c16:uniqueId val="{00000008-314A-42BE-A861-912F52E06A5A}"/>
            </c:ext>
          </c:extLst>
        </c:ser>
        <c:dLbls>
          <c:showLegendKey val="0"/>
          <c:showVal val="0"/>
          <c:showCatName val="0"/>
          <c:showSerName val="0"/>
          <c:showPercent val="0"/>
          <c:showBubbleSize val="0"/>
          <c:showLeaderLines val="0"/>
        </c:dLbls>
        <c:firstSliceAng val="0"/>
        <c:holeSize val="55"/>
      </c:doughnutChart>
      <c:spPr>
        <a:noFill/>
        <a:ln>
          <a:noFill/>
        </a:ln>
        <a:effectLst/>
      </c:spPr>
    </c:plotArea>
    <c:legend>
      <c:legendPos val="r"/>
      <c:overlay val="0"/>
      <c:txPr>
        <a:bodyPr/>
        <a:lstStyle/>
        <a:p>
          <a:pPr>
            <a:defRPr sz="1300">
              <a:latin typeface="Times New Roman"/>
              <a:cs typeface="Times New Roman"/>
            </a:defRPr>
          </a:pPr>
          <a:endParaRPr lang="en-US"/>
        </a:p>
      </c:txPr>
    </c:legend>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500" b="0" i="0" u="none" strike="noStrike">
                <a:solidFill>
                  <a:srgbClr val="0B3B34"/>
                </a:solidFill>
                <a:latin typeface="Times New Roman"/>
              </a:defRPr>
            </a:pPr>
            <a:r>
              <a:rPr lang="en-US" sz="1500" b="0" i="0" u="none" strike="noStrike">
                <a:solidFill>
                  <a:srgbClr val="0B3B34"/>
                </a:solidFill>
                <a:latin typeface="Times New Roman"/>
              </a:rPr>
              <a:t>Cost per bed day in a UK hospital (£)</a:t>
            </a:r>
          </a:p>
        </c:rich>
      </c:tx>
      <c:overlay val="0"/>
    </c:title>
    <c:autoTitleDeleted val="0"/>
    <c:plotArea>
      <c:layout>
        <c:manualLayout>
          <c:layoutTarget val="inner"/>
          <c:xMode val="edge"/>
          <c:yMode val="edge"/>
          <c:x val="3.716090672612412E-2"/>
          <c:y val="0.10518437670538708"/>
          <c:w val="0.94890375325157938"/>
          <c:h val="0.81885757473385135"/>
        </c:manualLayout>
      </c:layout>
      <c:barChart>
        <c:barDir val="col"/>
        <c:grouping val="clustered"/>
        <c:varyColors val="0"/>
        <c:ser>
          <c:idx val="0"/>
          <c:order val="0"/>
          <c:tx>
            <c:strRef>
              <c:f>Sheet1!$B$1</c:f>
              <c:strCache>
                <c:ptCount val="1"/>
                <c:pt idx="0">
                  <c:v>Cost per bed day (£)</c:v>
                </c:pt>
              </c:strCache>
            </c:strRef>
          </c:tx>
          <c:spPr>
            <a:solidFill>
              <a:srgbClr val="0E7C66"/>
            </a:solidFill>
            <a:effectLst/>
          </c:spPr>
          <c:invertIfNegative val="0"/>
          <c:dPt>
            <c:idx val="0"/>
            <c:invertIfNegative val="0"/>
            <c:bubble3D val="0"/>
            <c:extLst>
              <c:ext xmlns:c16="http://schemas.microsoft.com/office/drawing/2014/chart" uri="{C3380CC4-5D6E-409C-BE32-E72D297353CC}">
                <c16:uniqueId val="{00000000-7B4F-4A4F-AA90-5C54231123B4}"/>
              </c:ext>
            </c:extLst>
          </c:dPt>
          <c:dPt>
            <c:idx val="1"/>
            <c:invertIfNegative val="0"/>
            <c:bubble3D val="0"/>
            <c:spPr>
              <a:solidFill>
                <a:srgbClr val="E3A33B"/>
              </a:solidFill>
              <a:effectLst/>
            </c:spPr>
            <c:extLst>
              <c:ext xmlns:c16="http://schemas.microsoft.com/office/drawing/2014/chart" uri="{C3380CC4-5D6E-409C-BE32-E72D297353CC}">
                <c16:uniqueId val="{00000002-7B4F-4A4F-AA90-5C54231123B4}"/>
              </c:ext>
            </c:extLst>
          </c:dPt>
          <c:dLbls>
            <c:numFmt formatCode="\£#,##0" sourceLinked="0"/>
            <c:spPr>
              <a:noFill/>
              <a:ln>
                <a:noFill/>
              </a:ln>
              <a:effectLst/>
            </c:spPr>
            <c:txPr>
              <a:bodyPr/>
              <a:lstStyle/>
              <a:p>
                <a:pPr>
                  <a:defRPr sz="1600" b="1" i="0" u="none" strike="noStrike">
                    <a:solidFill>
                      <a:srgbClr val="0B3B34"/>
                    </a:solidFill>
                    <a:latin typeface="Times New Roman"/>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General hospital bed day</c:v>
                </c:pt>
                <c:pt idx="1">
                  <c:v>Bed day freed by virtual ward</c:v>
                </c:pt>
              </c:strCache>
            </c:strRef>
          </c:cat>
          <c:val>
            <c:numRef>
              <c:f>Sheet1!$B$2:$B$3</c:f>
              <c:numCache>
                <c:formatCode>General</c:formatCode>
                <c:ptCount val="2"/>
                <c:pt idx="0">
                  <c:v>536</c:v>
                </c:pt>
                <c:pt idx="1">
                  <c:v>935</c:v>
                </c:pt>
              </c:numCache>
            </c:numRef>
          </c:val>
          <c:extLst>
            <c:ext xmlns:c16="http://schemas.microsoft.com/office/drawing/2014/chart" uri="{C3380CC4-5D6E-409C-BE32-E72D297353CC}">
              <c16:uniqueId val="{00000003-7B4F-4A4F-AA90-5C54231123B4}"/>
            </c:ext>
          </c:extLst>
        </c:ser>
        <c:dLbls>
          <c:showLegendKey val="0"/>
          <c:showVal val="1"/>
          <c:showCatName val="0"/>
          <c:showSerName val="0"/>
          <c:showPercent val="0"/>
          <c:showBubbleSize val="0"/>
        </c:dLbls>
        <c:gapWidth val="150"/>
        <c:axId val="289914384"/>
        <c:axId val="289916344"/>
      </c:barChart>
      <c:catAx>
        <c:axId val="28991438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300" b="0" i="0" u="none" strike="noStrike">
                <a:solidFill>
                  <a:srgbClr val="1F2A2E"/>
                </a:solidFill>
                <a:latin typeface="Times New Roman"/>
              </a:defRPr>
            </a:pPr>
            <a:endParaRPr lang="en-US"/>
          </a:p>
        </c:txPr>
        <c:crossAx val="289916344"/>
        <c:crosses val="autoZero"/>
        <c:auto val="1"/>
        <c:lblAlgn val="ctr"/>
        <c:lblOffset val="100"/>
        <c:noMultiLvlLbl val="1"/>
      </c:catAx>
      <c:valAx>
        <c:axId val="289916344"/>
        <c:scaling>
          <c:orientation val="minMax"/>
          <c:max val="1100"/>
          <c:min val="0"/>
        </c:scaling>
        <c:delete val="1"/>
        <c:axPos val="l"/>
        <c:numFmt formatCode="General" sourceLinked="0"/>
        <c:majorTickMark val="out"/>
        <c:minorTickMark val="none"/>
        <c:tickLblPos val="nextTo"/>
        <c:crossAx val="28991438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6789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Good morning everybody. My name is [Your Name], and today my topic will be health, wellbeing and sustainable development and how they have been incorporated into the health and social care sector of the United Kingdom. In the next fifteen minutes I will define the various concepts, discuss the models and theories which relate them, and how they influence policy making, governance and delivery of services. Then I will look at health promotion efforts and access to healthcare and make some suggestions on how improvements can be made. I will also review the success of the above efforts based on recent studies.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slide shows the outline for the structure of my presentation based on the seven themes in the brief. The first theme is where I will discuss definitions of health, wellbeing and sustainable development, and why they are becoming more and more important. Secondly, it is where I will discuss how holistic approaches and sustainable development are included in health policies such as the Health in All Policies and the Welsh Future Generations Act. Thirdly, I will discuss various theoretical approaches to health. Then I will explore policy and governance, delivery of services via telehealth and community activities, and finally health campaigns.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Health can be viewed from a perspective where it is described as a state of wellbeing physically, mentally, and socially rather than simply being disease-free. This definition is significant since it transcends the traditional medicine-based understanding, but there are criticisms that say that total wellbeing cannot be achieved, especially for people with chronic illnesses. Wellbeing includes feelings and functioning on an emotional and social level. Sustainable development involves fulfilling current needs while not affecting future generations. These concepts overlap in Sustainable Development Goal Three that links health with social determinants, resilience, and universal access (Klimczuk et al., 2025).</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importance of these topics is increasing due to the fact that the health system cannot be separated from the environmental conditions. In 2019, the NHS in England produced approximately twenty-five megatonnes of carbon dioxide equivalents, the majority of which was from the supply chain as opposed to actual medical care (Tennison et al., 2021). It creates the dilemma as climate change affects human health negatively while the health system itself is contributing to it. In response to this issue, the NHS declared the goal of achieving net-zero. The strength of this strategy lies in its focus on the long-term future, while the weakness is in the difficulty to regulate supply chain emissions locally.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Integration involves the understanding that factors that influence health extend beyond hospital settings to include aspects such as housing, transportation, education, and planning. The "Health in All Policies" strategy adopted by the WHO requires all sectors to take into account the impact of their decisions on health. According to studies conducted at the local government level, factors such as leadership, legislation and public participation facilitate integration, whereas inadequate funding, staffing, and ambiguous indicators of health impede integration (Lilly et al., 2023). Importantly, it implies that the strategy may be theoretically correct but vulnerable to practice due to lack of common goals and resources, meaning that health becomes everybody's problem and therefore nobody's.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is a good example of sustainable development law at the national level within Wales. The Well-being of Future Generations Act 2015 mandates public bodies to achieve seven well-being objectives, such as healthier Wales, through five ways of working, namely long-term thinking, prevention, integration, collaboration, and involvement. There is a Future Generations Commissioner to hold these public bodies accountable for the implementation of this legislation. The literature reveals that stakeholders are keenly interested in this legislation; however, the principles of this Act require to go far beyond public bodies, while the effects of this legislation are hard to assess (Cummings, Burvill and Bowen, 2026).</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Theory provides the basis for explaining the appearance of services. The biomedical theory is concerned with issues relating to diseases and therapy, and though this theory promotes clinical efficiency, it tends to overlook the social and emotional aspects of illness. Social theory emphasizes the impact of such factors as poverty, housing and discrimination on health, although it may sometimes underestimate individual clinical needs. Biopsychosocial theory was developed by Engel, who emphasized the role of biology, psychology and society. This theory has widespread support and is accepted in training and policy, although it has been criticized for being unclear and inconsistently used (Williamson, 2022).</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Holistic health is promoted by several policies. In particular, the NHS Long Term Plan highlighted prevention, mental health, and personalized care, and the Health and Care Act 2022 introduced forty-two integrated care systems to unite the NHS with local government. In Wales, "A Healthier Wales" provides for a similar integrated approach. Nonetheless, some preliminary research suggests that integrated care systems encounter financial issues, information-sharing difficulties, and cultural barriers within health and social care, whereas pressure on emergency care and waiting lists may shift attention from prevention (Page et al., 2024).</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Service delivery through telehealth and virtual wards allows a patient, especially an old and frail one, to be monitored like they were at a hospital but from home. This is in line with both sustainability and holism since it promotes independence, and it can reduce travel and bed pressures. Nevertheless, a hospital study from the UK reported that each saved bed day in virtual wards cost about nine hundred and thirty-five pounds, while a general bed day cost five hundred and thirty-six pounds, and frailty continued to predict readmission (Unsworth et al., 2024). The key takeaway is that virtual wards are neither always cheaper nor more efficient.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is a second holistic approach available through community health interventions. Social prescriptions give GPs and others the ability to refer patients to link workers who can signpost them to activities within their communities, including exercise classes, arts, volunteering, or financial advice. This is an example of a biopsychosocial approach, since it tackles loneliness and the other determinants of health. An examination of eight-seven studies from thirteen different countries found more than three hundred outcomes, usually centered around mental health, lifestyle, and the patient experience (Sonke et al., 2023). There is an issue here since, without an agreed core set of outcomes, it is difficult to measure effectiveness.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Public health interventions advocate for a healthier lifestyle and environment. Awareness-raising campaigns like Change4Life and Every Mind Matters have been conducted; however, these are not always effective and tend to favor more affluent sections of society. It is the structural policies that may prove to be more successful in practice. An example of one is the Soft Drinks Industry Levy enacted in 2018. This policy motivated soft drinks companies to reduce the amount of sugar they produced. According to research, it led to a relative decline of eight per cent in obesity cases of Year Six girls, especially those living in disadvantaged regions (Rogers et al., 2023).</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Equity is key to sustainable health. Inequalities exist when there is poor access and low-quality services, leading to shortened healthy life expectancy amongst those who are deprived. The COVID-19 pandemic has made this evident since it occurred because of unequal exposure, transmission, vulnerability, and treatment (Bambra, 2022). The NHS uses the universal system of healthcare which is funded from tax income and ensures that people do not pay for their health services at the point of access. Additionally, NHS England’s Core20PLUS5 programme works to help the most deprived 20% of the population in addition to five priority areas. But universal access is not enough to ensure equitable health for all.</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light of these conclusions, recommendations can be put forward at two levels. First, nationally, the government needs to safeguard preventive spending in such a way that the integrated care system will not have to choose between its well-being and the pressure of demand, implement indicators of well-being and sustainability, and potentially extend the responsibilities that are seen in Wales towards the whole UK. Secondly, on a local level, both councils and health boards must implement HIA into planning processes, use the same outcomes in the case of social prescribing, and target their virtual wards where they are needed the most. In addition, all the initiatives must be accompanied by an equity impact assessment.</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summary, health, wellbeing, and sustainability are part and parcel of UK health and social care, including the Welsh approach and integrated care systems. Indeed, theoretical models, particularly the biopsychosocial model, have helped foster a holistic approach by promoting practices like social prescribing and virtual wards. Yet, the evidence suggests that well-intentioned ideas do not necessarily translate into successful outcomes. Funding constraints, inadequate evaluation, and continuing inequalities affect the success of the programs. The most effective methods will always include structural measures, adequate evaluation, and equity as a key consideration. In short, sustainable health care requires us to consider the needs of current patients and those of future generations.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6355080"/>
            <a:ext cx="7315200" cy="320040"/>
          </a:xfrm>
          <a:prstGeom prst="rect">
            <a:avLst/>
          </a:prstGeom>
          <a:noFill/>
          <a:ln/>
        </p:spPr>
        <p:txBody>
          <a:bodyPr wrap="square" lIns="0" tIns="0" rIns="0" bIns="0" rtlCol="0" anchor="ctr"/>
          <a:lstStyle/>
          <a:p>
            <a:pPr marL="0" indent="0">
              <a:buNone/>
            </a:pPr>
            <a:r>
              <a:rPr lang="en-US" sz="1000">
                <a:solidFill>
                  <a:srgbClr val="5C6B73"/>
                </a:solidFill>
                <a:latin typeface="Times New Roman" pitchFamily="34" charset="0"/>
                <a:ea typeface="Times New Roman" pitchFamily="34" charset="-122"/>
                <a:cs typeface="Times New Roman" pitchFamily="34" charset="-120"/>
              </a:rPr>
              <a:t>BMHP6030  |  Health, Wellbeing and Sustainable Development</a:t>
            </a:r>
            <a:endParaRPr lang="en-US" sz="1000"/>
          </a:p>
        </p:txBody>
      </p:sp>
      <p:sp>
        <p:nvSpPr>
          <p:cNvPr id="25"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DARK">
    <p:bg>
      <p:bgPr>
        <a:solidFill>
          <a:srgbClr val="0B3B34"/>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4.png"/><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86/s12939-021-01611-2" TargetMode="External"/><Relationship Id="rId7" Type="http://schemas.openxmlformats.org/officeDocument/2006/relationships/hyperlink" Target="https://doi.org/10.5334/ijic.7738"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doi.org/10.3389/fpubh.2023.1010335" TargetMode="External"/><Relationship Id="rId5" Type="http://schemas.openxmlformats.org/officeDocument/2006/relationships/hyperlink" Target="https://doi.org/10.3389/fsoc.2025.1616878" TargetMode="External"/><Relationship Id="rId4" Type="http://schemas.openxmlformats.org/officeDocument/2006/relationships/hyperlink" Target="https://doi.org/10.1108/JEPP-04-2024-0064"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371/journal.pmed.1004160" TargetMode="External"/><Relationship Id="rId7" Type="http://schemas.openxmlformats.org/officeDocument/2006/relationships/hyperlink" Target="https://doi.org/10.1192/bjb.2022.29"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doi.org/10.1136/bmjopen-2023-081378" TargetMode="External"/><Relationship Id="rId5" Type="http://schemas.openxmlformats.org/officeDocument/2006/relationships/hyperlink" Target="https://doi.org/10.1016/S2542-5196(20)30271-0" TargetMode="External"/><Relationship Id="rId4" Type="http://schemas.openxmlformats.org/officeDocument/2006/relationships/hyperlink" Target="https://doi.org/10.3389/fmed.2023.12664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406640" y="914400"/>
            <a:ext cx="4754880" cy="4754880"/>
          </a:xfrm>
          <a:prstGeom prst="rect">
            <a:avLst/>
          </a:prstGeom>
        </p:spPr>
      </p:pic>
      <p:sp>
        <p:nvSpPr>
          <p:cNvPr id="4" name="Text 1"/>
          <p:cNvSpPr txBox="1"/>
          <p:nvPr/>
        </p:nvSpPr>
        <p:spPr>
          <a:xfrm>
            <a:off x="548640" y="1097280"/>
            <a:ext cx="6766560" cy="1737360"/>
          </a:xfrm>
          <a:prstGeom prst="rect">
            <a:avLst/>
          </a:prstGeom>
          <a:noFill/>
          <a:ln/>
        </p:spPr>
        <p:txBody>
          <a:bodyPr wrap="square" lIns="0" tIns="0" rIns="0" bIns="0" rtlCol="0" anchor="b"/>
          <a:lstStyle/>
          <a:p>
            <a:pPr marL="0" indent="0">
              <a:buNone/>
            </a:pPr>
            <a:r>
              <a:rPr lang="en-US" sz="4000" b="1">
                <a:solidFill>
                  <a:srgbClr val="FFFFFF"/>
                </a:solidFill>
                <a:latin typeface="Times New Roman" pitchFamily="34" charset="0"/>
                <a:ea typeface="Times New Roman" pitchFamily="34" charset="-122"/>
                <a:cs typeface="Times New Roman" pitchFamily="34" charset="-120"/>
              </a:rPr>
              <a:t>Health, Wellbeing and Sustainable Development</a:t>
            </a:r>
            <a:endParaRPr lang="en-US" sz="4000"/>
          </a:p>
        </p:txBody>
      </p:sp>
      <p:sp>
        <p:nvSpPr>
          <p:cNvPr id="5" name="Text 2"/>
          <p:cNvSpPr txBox="1"/>
          <p:nvPr/>
        </p:nvSpPr>
        <p:spPr>
          <a:xfrm>
            <a:off x="548640" y="2926080"/>
            <a:ext cx="6583680" cy="822960"/>
          </a:xfrm>
          <a:prstGeom prst="rect">
            <a:avLst/>
          </a:prstGeom>
          <a:noFill/>
          <a:ln/>
        </p:spPr>
        <p:txBody>
          <a:bodyPr wrap="square" lIns="0" tIns="0" rIns="0" bIns="0" rtlCol="0" anchor="t"/>
          <a:lstStyle/>
          <a:p>
            <a:pPr marL="0" indent="0">
              <a:buNone/>
            </a:pPr>
            <a:r>
              <a:rPr lang="en-US" sz="1800" i="1">
                <a:solidFill>
                  <a:srgbClr val="CFE3DD"/>
                </a:solidFill>
                <a:latin typeface="Times New Roman" pitchFamily="34" charset="0"/>
                <a:ea typeface="Times New Roman" pitchFamily="34" charset="-122"/>
                <a:cs typeface="Times New Roman" pitchFamily="34" charset="-120"/>
              </a:rPr>
              <a:t>How their integration shapes the delivery of health and social care services in the UK</a:t>
            </a:r>
            <a:endParaRPr lang="en-US" sz="1800"/>
          </a:p>
        </p:txBody>
      </p:sp>
      <p:sp>
        <p:nvSpPr>
          <p:cNvPr id="6" name="Text 3"/>
          <p:cNvSpPr txBox="1"/>
          <p:nvPr/>
        </p:nvSpPr>
        <p:spPr>
          <a:xfrm>
            <a:off x="548640" y="4069080"/>
            <a:ext cx="6766560" cy="2011680"/>
          </a:xfrm>
          <a:prstGeom prst="rect">
            <a:avLst/>
          </a:prstGeom>
          <a:noFill/>
          <a:ln/>
        </p:spPr>
        <p:txBody>
          <a:bodyPr wrap="square" lIns="0" tIns="0" rIns="0" bIns="0" rtlCol="0" anchor="t"/>
          <a:lstStyle/>
          <a:p>
            <a:pPr>
              <a:spcAft>
                <a:spcPts val="400"/>
              </a:spcAft>
            </a:pPr>
            <a:r>
              <a:rPr lang="en-US" sz="1400" b="1">
                <a:solidFill>
                  <a:srgbClr val="E3A33B"/>
                </a:solidFill>
                <a:latin typeface="Times New Roman"/>
                <a:ea typeface="Times New Roman" pitchFamily="34" charset="-122"/>
                <a:cs typeface="Times New Roman"/>
              </a:rPr>
              <a:t>Student name: </a:t>
            </a:r>
            <a:r>
              <a:rPr lang="en-US" sz="1400">
                <a:solidFill>
                  <a:srgbClr val="FFFFFF"/>
                </a:solidFill>
                <a:latin typeface="Times New Roman"/>
                <a:ea typeface="Times New Roman" pitchFamily="34" charset="-122"/>
                <a:cs typeface="Times New Roman"/>
              </a:rPr>
              <a:t>[</a:t>
            </a:r>
            <a:r>
              <a:rPr lang="en-US" sz="1400" err="1">
                <a:solidFill>
                  <a:srgbClr val="FFFFFF"/>
                </a:solidFill>
                <a:latin typeface="Times New Roman"/>
                <a:ea typeface="Times New Roman" pitchFamily="34" charset="-122"/>
                <a:cs typeface="Times New Roman"/>
              </a:rPr>
              <a:t>Shahnila</a:t>
            </a:r>
            <a:r>
              <a:rPr lang="en-US" sz="1400">
                <a:solidFill>
                  <a:srgbClr val="FFFFFF"/>
                </a:solidFill>
                <a:latin typeface="Times New Roman"/>
                <a:ea typeface="Times New Roman" pitchFamily="34" charset="-122"/>
                <a:cs typeface="Times New Roman"/>
              </a:rPr>
              <a:t> Mehmood]</a:t>
            </a:r>
            <a:endParaRPr lang="en-US" sz="1400">
              <a:latin typeface="Times New Roman"/>
              <a:cs typeface="Times New Roman"/>
            </a:endParaRPr>
          </a:p>
          <a:p>
            <a:pPr marL="0" indent="0">
              <a:spcAft>
                <a:spcPts val="400"/>
              </a:spcAft>
              <a:buNone/>
            </a:pPr>
            <a:r>
              <a:rPr lang="en-US" sz="1400" b="1">
                <a:solidFill>
                  <a:srgbClr val="E3A33B"/>
                </a:solidFill>
                <a:latin typeface="Times New Roman"/>
                <a:ea typeface="Times New Roman" pitchFamily="34" charset="-122"/>
                <a:cs typeface="Times New Roman"/>
              </a:rPr>
              <a:t>Student number: </a:t>
            </a:r>
            <a:r>
              <a:rPr lang="en-US" sz="1400">
                <a:solidFill>
                  <a:srgbClr val="FFFFFF"/>
                </a:solidFill>
                <a:latin typeface="Times New Roman"/>
                <a:ea typeface="Times New Roman" pitchFamily="34" charset="-122"/>
                <a:cs typeface="Times New Roman"/>
              </a:rPr>
              <a:t>[2324404]</a:t>
            </a:r>
            <a:endParaRPr lang="en-US" sz="1400">
              <a:latin typeface="Times New Roman"/>
              <a:cs typeface="Times New Roman"/>
            </a:endParaRPr>
          </a:p>
          <a:p>
            <a:pPr marL="0" indent="0">
              <a:spcAft>
                <a:spcPts val="400"/>
              </a:spcAft>
              <a:buNone/>
            </a:pPr>
            <a:r>
              <a:rPr lang="en-US" sz="1400" b="1">
                <a:solidFill>
                  <a:srgbClr val="E3A33B"/>
                </a:solidFill>
                <a:latin typeface="Times New Roman"/>
                <a:ea typeface="Times New Roman" pitchFamily="34" charset="-122"/>
                <a:cs typeface="Times New Roman"/>
              </a:rPr>
              <a:t>Lecturers: </a:t>
            </a:r>
            <a:r>
              <a:rPr lang="en-US" sz="1400">
                <a:solidFill>
                  <a:srgbClr val="FFFFFF"/>
                </a:solidFill>
                <a:latin typeface="Times New Roman"/>
                <a:ea typeface="Times New Roman" pitchFamily="34" charset="-122"/>
                <a:cs typeface="Times New Roman"/>
              </a:rPr>
              <a:t>Olufemi Oluranti </a:t>
            </a:r>
            <a:endParaRPr lang="en-US" sz="1400"/>
          </a:p>
          <a:p>
            <a:pPr marL="0" indent="0">
              <a:spcAft>
                <a:spcPts val="400"/>
              </a:spcAft>
              <a:buNone/>
            </a:pPr>
            <a:r>
              <a:rPr lang="en-US" sz="1400" b="1">
                <a:solidFill>
                  <a:srgbClr val="E3A33B"/>
                </a:solidFill>
                <a:latin typeface="Times New Roman" pitchFamily="34" charset="0"/>
                <a:ea typeface="Times New Roman" pitchFamily="34" charset="-122"/>
                <a:cs typeface="Times New Roman" pitchFamily="34" charset="-120"/>
              </a:rPr>
              <a:t>Module: </a:t>
            </a:r>
            <a:r>
              <a:rPr lang="en-US" sz="1400">
                <a:solidFill>
                  <a:srgbClr val="FFFFFF"/>
                </a:solidFill>
                <a:latin typeface="Times New Roman" pitchFamily="34" charset="0"/>
                <a:ea typeface="Times New Roman" pitchFamily="34" charset="-122"/>
                <a:cs typeface="Times New Roman" pitchFamily="34" charset="-120"/>
              </a:rPr>
              <a:t>BMHP6030 Health, Wellbeing and Sustainable Development</a:t>
            </a:r>
            <a:endParaRPr lang="en-US" sz="1400"/>
          </a:p>
          <a:p>
            <a:pPr marL="0" indent="0">
              <a:spcAft>
                <a:spcPts val="400"/>
              </a:spcAft>
              <a:buNone/>
            </a:pPr>
            <a:r>
              <a:rPr lang="en-US" sz="1400" b="1" err="1">
                <a:solidFill>
                  <a:srgbClr val="E3A33B"/>
                </a:solidFill>
                <a:latin typeface="Times New Roman"/>
                <a:ea typeface="Times New Roman" pitchFamily="34" charset="-122"/>
                <a:cs typeface="Times New Roman"/>
              </a:rPr>
              <a:t>Programme</a:t>
            </a:r>
            <a:r>
              <a:rPr lang="en-US" sz="1400" b="1">
                <a:solidFill>
                  <a:srgbClr val="E3A33B"/>
                </a:solidFill>
                <a:latin typeface="Times New Roman"/>
                <a:ea typeface="Times New Roman" pitchFamily="34" charset="-122"/>
                <a:cs typeface="Times New Roman"/>
              </a:rPr>
              <a:t>: </a:t>
            </a:r>
            <a:r>
              <a:rPr lang="en-US" sz="1400">
                <a:solidFill>
                  <a:srgbClr val="FFFFFF"/>
                </a:solidFill>
                <a:latin typeface="Times New Roman"/>
                <a:ea typeface="Times New Roman" pitchFamily="34" charset="-122"/>
                <a:cs typeface="Times New Roman"/>
              </a:rPr>
              <a:t>BSc (Hons) Health and Social Care, </a:t>
            </a:r>
            <a:endParaRPr lang="en-US" sz="14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txBox="1"/>
          <p:nvPr/>
        </p:nvSpPr>
        <p:spPr>
          <a:xfrm>
            <a:off x="548640" y="109728"/>
            <a:ext cx="7315200" cy="274320"/>
          </a:xfrm>
          <a:prstGeom prst="rect">
            <a:avLst/>
          </a:prstGeom>
          <a:noFill/>
          <a:ln/>
        </p:spPr>
        <p:txBody>
          <a:bodyPr wrap="square" lIns="0" tIns="0" rIns="0" bIns="0" rtlCol="0" anchor="ctr"/>
          <a:lstStyle/>
          <a:p>
            <a:pPr marL="0" indent="0">
              <a:buNone/>
            </a:pPr>
            <a:r>
              <a:rPr lang="en-US" sz="1100" b="1" kern="0" spc="200">
                <a:solidFill>
                  <a:srgbClr val="0E7C66"/>
                </a:solidFill>
                <a:latin typeface="Times New Roman" pitchFamily="34" charset="0"/>
                <a:ea typeface="Times New Roman" pitchFamily="34" charset="-122"/>
                <a:cs typeface="Times New Roman" pitchFamily="34" charset="-120"/>
              </a:rPr>
              <a:t>OVERVIEW</a:t>
            </a:r>
            <a:endParaRPr lang="en-US" sz="1100"/>
          </a:p>
        </p:txBody>
      </p:sp>
      <p:sp>
        <p:nvSpPr>
          <p:cNvPr id="3" name="Text 1"/>
          <p:cNvSpPr txBox="1"/>
          <p:nvPr/>
        </p:nvSpPr>
        <p:spPr>
          <a:xfrm>
            <a:off x="548640" y="365760"/>
            <a:ext cx="11094415" cy="777240"/>
          </a:xfrm>
          <a:prstGeom prst="rect">
            <a:avLst/>
          </a:prstGeom>
          <a:noFill/>
          <a:ln/>
        </p:spPr>
        <p:txBody>
          <a:bodyPr wrap="square" lIns="0" tIns="0" rIns="0" bIns="0" rtlCol="0" anchor="ctr"/>
          <a:lstStyle/>
          <a:p>
            <a:pPr marL="0" indent="0">
              <a:buNone/>
            </a:pPr>
            <a:r>
              <a:rPr lang="en-US" sz="3400" b="1">
                <a:solidFill>
                  <a:srgbClr val="0B3B34"/>
                </a:solidFill>
                <a:latin typeface="Times New Roman" pitchFamily="34" charset="0"/>
                <a:ea typeface="Times New Roman" pitchFamily="34" charset="-122"/>
                <a:cs typeface="Times New Roman" pitchFamily="34" charset="-120"/>
              </a:rPr>
              <a:t>Presentation roadmap</a:t>
            </a:r>
            <a:endParaRPr lang="en-US" sz="3400"/>
          </a:p>
        </p:txBody>
      </p:sp>
      <p:sp>
        <p:nvSpPr>
          <p:cNvPr id="4" name="Shape 2"/>
          <p:cNvSpPr/>
          <p:nvPr/>
        </p:nvSpPr>
        <p:spPr>
          <a:xfrm>
            <a:off x="548640" y="1463040"/>
            <a:ext cx="2560320" cy="2103120"/>
          </a:xfrm>
          <a:prstGeom prst="roundRect">
            <a:avLst>
              <a:gd name="adj" fmla="val 5217"/>
            </a:avLst>
          </a:prstGeom>
          <a:solidFill>
            <a:srgbClr val="EAF4F1"/>
          </a:solidFill>
          <a:ln w="12700">
            <a:solidFill>
              <a:srgbClr val="EAF4F1"/>
            </a:solidFill>
            <a:prstDash val="solid"/>
          </a:ln>
        </p:spPr>
        <p:txBody>
          <a:bodyPr/>
          <a:lstStyle/>
          <a:p>
            <a:endParaRPr lang="en-US"/>
          </a:p>
        </p:txBody>
      </p:sp>
      <p:sp>
        <p:nvSpPr>
          <p:cNvPr id="5" name="Shape 3"/>
          <p:cNvSpPr/>
          <p:nvPr/>
        </p:nvSpPr>
        <p:spPr>
          <a:xfrm>
            <a:off x="822960" y="1737360"/>
            <a:ext cx="640080" cy="640080"/>
          </a:xfrm>
          <a:prstGeom prst="ellipse">
            <a:avLst/>
          </a:prstGeom>
          <a:solidFill>
            <a:srgbClr val="0E7C66"/>
          </a:solidFill>
          <a:ln w="12700">
            <a:solidFill>
              <a:srgbClr val="0E7C66"/>
            </a:solidFill>
            <a:prstDash val="solid"/>
          </a:ln>
        </p:spPr>
        <p:txBody>
          <a:bodyPr/>
          <a:lstStyle/>
          <a:p>
            <a:endParaRPr lang="en-US"/>
          </a:p>
        </p:txBody>
      </p:sp>
      <p:pic>
        <p:nvPicPr>
          <p:cNvPr id="6" name="Image 0" descr="preencoded.png"/>
          <p:cNvPicPr>
            <a:picLocks noChangeAspect="1"/>
          </p:cNvPicPr>
          <p:nvPr/>
        </p:nvPicPr>
        <p:blipFill>
          <a:blip r:embed="rId3"/>
          <a:stretch>
            <a:fillRect/>
          </a:stretch>
        </p:blipFill>
        <p:spPr>
          <a:xfrm>
            <a:off x="982980" y="1897380"/>
            <a:ext cx="320040" cy="320040"/>
          </a:xfrm>
          <a:prstGeom prst="rect">
            <a:avLst/>
          </a:prstGeom>
        </p:spPr>
      </p:pic>
      <p:sp>
        <p:nvSpPr>
          <p:cNvPr id="7" name="Text 4"/>
          <p:cNvSpPr txBox="1"/>
          <p:nvPr/>
        </p:nvSpPr>
        <p:spPr>
          <a:xfrm>
            <a:off x="2286000" y="1737360"/>
            <a:ext cx="548640" cy="457200"/>
          </a:xfrm>
          <a:prstGeom prst="rect">
            <a:avLst/>
          </a:prstGeom>
          <a:noFill/>
          <a:ln/>
        </p:spPr>
        <p:txBody>
          <a:bodyPr wrap="square" lIns="0" tIns="0" rIns="0" bIns="0" rtlCol="0" anchor="t"/>
          <a:lstStyle/>
          <a:p>
            <a:pPr marL="0" indent="0" algn="r">
              <a:buNone/>
            </a:pPr>
            <a:r>
              <a:rPr lang="en-US" sz="2200" b="1">
                <a:solidFill>
                  <a:srgbClr val="E3A33B"/>
                </a:solidFill>
                <a:latin typeface="Times New Roman" pitchFamily="34" charset="0"/>
                <a:ea typeface="Times New Roman" pitchFamily="34" charset="-122"/>
                <a:cs typeface="Times New Roman" pitchFamily="34" charset="-120"/>
              </a:rPr>
              <a:t>01</a:t>
            </a:r>
            <a:endParaRPr lang="en-US" sz="2200"/>
          </a:p>
        </p:txBody>
      </p:sp>
      <p:sp>
        <p:nvSpPr>
          <p:cNvPr id="8" name="Text 5"/>
          <p:cNvSpPr txBox="1"/>
          <p:nvPr/>
        </p:nvSpPr>
        <p:spPr>
          <a:xfrm>
            <a:off x="822960" y="2468880"/>
            <a:ext cx="2148840" cy="365760"/>
          </a:xfrm>
          <a:prstGeom prst="rect">
            <a:avLst/>
          </a:prstGeom>
          <a:noFill/>
          <a:ln/>
        </p:spPr>
        <p:txBody>
          <a:bodyPr wrap="square" lIns="0" tIns="0" rIns="0" bIns="0" rtlCol="0" anchor="t"/>
          <a:lstStyle/>
          <a:p>
            <a:pPr marL="0" indent="0">
              <a:buNone/>
            </a:pPr>
            <a:r>
              <a:rPr lang="en-US" sz="1600" b="1">
                <a:solidFill>
                  <a:srgbClr val="0B3B34"/>
                </a:solidFill>
                <a:latin typeface="Times New Roman" pitchFamily="34" charset="0"/>
                <a:ea typeface="Times New Roman" pitchFamily="34" charset="-122"/>
                <a:cs typeface="Times New Roman" pitchFamily="34" charset="-120"/>
              </a:rPr>
              <a:t>Key concepts</a:t>
            </a:r>
            <a:endParaRPr lang="en-US" sz="1600"/>
          </a:p>
        </p:txBody>
      </p:sp>
      <p:sp>
        <p:nvSpPr>
          <p:cNvPr id="9" name="Text 6"/>
          <p:cNvSpPr txBox="1"/>
          <p:nvPr/>
        </p:nvSpPr>
        <p:spPr>
          <a:xfrm>
            <a:off x="822960" y="2834640"/>
            <a:ext cx="2011680" cy="640080"/>
          </a:xfrm>
          <a:prstGeom prst="rect">
            <a:avLst/>
          </a:prstGeom>
          <a:noFill/>
          <a:ln/>
        </p:spPr>
        <p:txBody>
          <a:bodyPr wrap="square" lIns="0" tIns="0" rIns="0" bIns="0" rtlCol="0" anchor="t"/>
          <a:lstStyle/>
          <a:p>
            <a:pPr marL="0" indent="0">
              <a:buNone/>
            </a:pPr>
            <a:r>
              <a:rPr lang="en-US" sz="1300">
                <a:solidFill>
                  <a:srgbClr val="1F2A2E"/>
                </a:solidFill>
                <a:latin typeface="Times New Roman" pitchFamily="34" charset="0"/>
                <a:ea typeface="Times New Roman" pitchFamily="34" charset="-122"/>
                <a:cs typeface="Times New Roman" pitchFamily="34" charset="-120"/>
              </a:rPr>
              <a:t>Health, wellbeing, sustainable development and the SDGs</a:t>
            </a:r>
            <a:endParaRPr lang="en-US" sz="1300"/>
          </a:p>
        </p:txBody>
      </p:sp>
      <p:sp>
        <p:nvSpPr>
          <p:cNvPr id="10" name="Shape 7"/>
          <p:cNvSpPr/>
          <p:nvPr/>
        </p:nvSpPr>
        <p:spPr>
          <a:xfrm>
            <a:off x="3383280" y="1463040"/>
            <a:ext cx="2560320" cy="2103120"/>
          </a:xfrm>
          <a:prstGeom prst="roundRect">
            <a:avLst>
              <a:gd name="adj" fmla="val 5217"/>
            </a:avLst>
          </a:prstGeom>
          <a:solidFill>
            <a:srgbClr val="EAF4F1"/>
          </a:solidFill>
          <a:ln w="12700">
            <a:solidFill>
              <a:srgbClr val="EAF4F1"/>
            </a:solidFill>
            <a:prstDash val="solid"/>
          </a:ln>
        </p:spPr>
        <p:txBody>
          <a:bodyPr/>
          <a:lstStyle/>
          <a:p>
            <a:endParaRPr lang="en-US"/>
          </a:p>
        </p:txBody>
      </p:sp>
      <p:sp>
        <p:nvSpPr>
          <p:cNvPr id="11" name="Shape 8"/>
          <p:cNvSpPr/>
          <p:nvPr/>
        </p:nvSpPr>
        <p:spPr>
          <a:xfrm>
            <a:off x="3657600" y="1737360"/>
            <a:ext cx="640080" cy="640080"/>
          </a:xfrm>
          <a:prstGeom prst="ellipse">
            <a:avLst/>
          </a:prstGeom>
          <a:solidFill>
            <a:srgbClr val="0E7C66"/>
          </a:solidFill>
          <a:ln w="12700">
            <a:solidFill>
              <a:srgbClr val="0E7C66"/>
            </a:solidFill>
            <a:prstDash val="solid"/>
          </a:ln>
        </p:spPr>
        <p:txBody>
          <a:bodyPr/>
          <a:lstStyle/>
          <a:p>
            <a:endParaRPr lang="en-US"/>
          </a:p>
        </p:txBody>
      </p:sp>
      <p:pic>
        <p:nvPicPr>
          <p:cNvPr id="12" name="Image 1" descr="preencoded.png"/>
          <p:cNvPicPr>
            <a:picLocks noChangeAspect="1"/>
          </p:cNvPicPr>
          <p:nvPr/>
        </p:nvPicPr>
        <p:blipFill>
          <a:blip r:embed="rId4"/>
          <a:stretch>
            <a:fillRect/>
          </a:stretch>
        </p:blipFill>
        <p:spPr>
          <a:xfrm>
            <a:off x="3817620" y="1897380"/>
            <a:ext cx="320040" cy="320040"/>
          </a:xfrm>
          <a:prstGeom prst="rect">
            <a:avLst/>
          </a:prstGeom>
        </p:spPr>
      </p:pic>
      <p:sp>
        <p:nvSpPr>
          <p:cNvPr id="13" name="Text 9"/>
          <p:cNvSpPr txBox="1"/>
          <p:nvPr/>
        </p:nvSpPr>
        <p:spPr>
          <a:xfrm>
            <a:off x="5120640" y="1737360"/>
            <a:ext cx="548640" cy="457200"/>
          </a:xfrm>
          <a:prstGeom prst="rect">
            <a:avLst/>
          </a:prstGeom>
          <a:noFill/>
          <a:ln/>
        </p:spPr>
        <p:txBody>
          <a:bodyPr wrap="square" lIns="0" tIns="0" rIns="0" bIns="0" rtlCol="0" anchor="t"/>
          <a:lstStyle/>
          <a:p>
            <a:pPr marL="0" indent="0" algn="r">
              <a:buNone/>
            </a:pPr>
            <a:r>
              <a:rPr lang="en-US" sz="2200" b="1">
                <a:solidFill>
                  <a:srgbClr val="E3A33B"/>
                </a:solidFill>
                <a:latin typeface="Times New Roman" pitchFamily="34" charset="0"/>
                <a:ea typeface="Times New Roman" pitchFamily="34" charset="-122"/>
                <a:cs typeface="Times New Roman" pitchFamily="34" charset="-120"/>
              </a:rPr>
              <a:t>02</a:t>
            </a:r>
            <a:endParaRPr lang="en-US" sz="2200"/>
          </a:p>
        </p:txBody>
      </p:sp>
      <p:sp>
        <p:nvSpPr>
          <p:cNvPr id="14" name="Text 10"/>
          <p:cNvSpPr txBox="1"/>
          <p:nvPr/>
        </p:nvSpPr>
        <p:spPr>
          <a:xfrm>
            <a:off x="3657600" y="2468880"/>
            <a:ext cx="2148840" cy="365760"/>
          </a:xfrm>
          <a:prstGeom prst="rect">
            <a:avLst/>
          </a:prstGeom>
          <a:noFill/>
          <a:ln/>
        </p:spPr>
        <p:txBody>
          <a:bodyPr wrap="square" lIns="0" tIns="0" rIns="0" bIns="0" rtlCol="0" anchor="t"/>
          <a:lstStyle/>
          <a:p>
            <a:pPr marL="0" indent="0">
              <a:buNone/>
            </a:pPr>
            <a:r>
              <a:rPr lang="en-US" sz="1600" b="1">
                <a:solidFill>
                  <a:srgbClr val="0B3B34"/>
                </a:solidFill>
                <a:latin typeface="Times New Roman" pitchFamily="34" charset="0"/>
                <a:ea typeface="Times New Roman" pitchFamily="34" charset="-122"/>
                <a:cs typeface="Times New Roman" pitchFamily="34" charset="-120"/>
              </a:rPr>
              <a:t>Integration</a:t>
            </a:r>
            <a:endParaRPr lang="en-US" sz="1600"/>
          </a:p>
        </p:txBody>
      </p:sp>
      <p:sp>
        <p:nvSpPr>
          <p:cNvPr id="15" name="Text 11"/>
          <p:cNvSpPr txBox="1"/>
          <p:nvPr/>
        </p:nvSpPr>
        <p:spPr>
          <a:xfrm>
            <a:off x="3657600" y="2834640"/>
            <a:ext cx="2011680" cy="640080"/>
          </a:xfrm>
          <a:prstGeom prst="rect">
            <a:avLst/>
          </a:prstGeom>
          <a:noFill/>
          <a:ln/>
        </p:spPr>
        <p:txBody>
          <a:bodyPr wrap="square" lIns="0" tIns="0" rIns="0" bIns="0" rtlCol="0" anchor="t"/>
          <a:lstStyle/>
          <a:p>
            <a:pPr marL="0" indent="0">
              <a:buNone/>
            </a:pPr>
            <a:r>
              <a:rPr lang="en-US" sz="1300">
                <a:solidFill>
                  <a:srgbClr val="1F2A2E"/>
                </a:solidFill>
                <a:latin typeface="Times New Roman" pitchFamily="34" charset="0"/>
                <a:ea typeface="Times New Roman" pitchFamily="34" charset="-122"/>
                <a:cs typeface="Times New Roman" pitchFamily="34" charset="-120"/>
              </a:rPr>
              <a:t>Holistic approaches and Health in All Policies</a:t>
            </a:r>
            <a:endParaRPr lang="en-US" sz="1300"/>
          </a:p>
        </p:txBody>
      </p:sp>
      <p:sp>
        <p:nvSpPr>
          <p:cNvPr id="16" name="Shape 12"/>
          <p:cNvSpPr/>
          <p:nvPr/>
        </p:nvSpPr>
        <p:spPr>
          <a:xfrm>
            <a:off x="6217920" y="1463040"/>
            <a:ext cx="2560320" cy="2103120"/>
          </a:xfrm>
          <a:prstGeom prst="roundRect">
            <a:avLst>
              <a:gd name="adj" fmla="val 5217"/>
            </a:avLst>
          </a:prstGeom>
          <a:solidFill>
            <a:srgbClr val="EAF4F1"/>
          </a:solidFill>
          <a:ln w="12700">
            <a:solidFill>
              <a:srgbClr val="EAF4F1"/>
            </a:solidFill>
            <a:prstDash val="solid"/>
          </a:ln>
        </p:spPr>
        <p:txBody>
          <a:bodyPr/>
          <a:lstStyle/>
          <a:p>
            <a:endParaRPr lang="en-US"/>
          </a:p>
        </p:txBody>
      </p:sp>
      <p:sp>
        <p:nvSpPr>
          <p:cNvPr id="17" name="Shape 13"/>
          <p:cNvSpPr/>
          <p:nvPr/>
        </p:nvSpPr>
        <p:spPr>
          <a:xfrm>
            <a:off x="6492240" y="1737360"/>
            <a:ext cx="640080" cy="640080"/>
          </a:xfrm>
          <a:prstGeom prst="ellipse">
            <a:avLst/>
          </a:prstGeom>
          <a:solidFill>
            <a:srgbClr val="0E7C66"/>
          </a:solidFill>
          <a:ln w="12700">
            <a:solidFill>
              <a:srgbClr val="0E7C66"/>
            </a:solidFill>
            <a:prstDash val="solid"/>
          </a:ln>
        </p:spPr>
        <p:txBody>
          <a:bodyPr/>
          <a:lstStyle/>
          <a:p>
            <a:endParaRPr lang="en-US"/>
          </a:p>
        </p:txBody>
      </p:sp>
      <p:pic>
        <p:nvPicPr>
          <p:cNvPr id="18" name="Image 2" descr="preencoded.png"/>
          <p:cNvPicPr>
            <a:picLocks noChangeAspect="1"/>
          </p:cNvPicPr>
          <p:nvPr/>
        </p:nvPicPr>
        <p:blipFill>
          <a:blip r:embed="rId5"/>
          <a:stretch>
            <a:fillRect/>
          </a:stretch>
        </p:blipFill>
        <p:spPr>
          <a:xfrm>
            <a:off x="6652260" y="1897380"/>
            <a:ext cx="320040" cy="320040"/>
          </a:xfrm>
          <a:prstGeom prst="rect">
            <a:avLst/>
          </a:prstGeom>
        </p:spPr>
      </p:pic>
      <p:sp>
        <p:nvSpPr>
          <p:cNvPr id="19" name="Text 14"/>
          <p:cNvSpPr txBox="1"/>
          <p:nvPr/>
        </p:nvSpPr>
        <p:spPr>
          <a:xfrm>
            <a:off x="7955280" y="1737360"/>
            <a:ext cx="548640" cy="457200"/>
          </a:xfrm>
          <a:prstGeom prst="rect">
            <a:avLst/>
          </a:prstGeom>
          <a:noFill/>
          <a:ln/>
        </p:spPr>
        <p:txBody>
          <a:bodyPr wrap="square" lIns="0" tIns="0" rIns="0" bIns="0" rtlCol="0" anchor="t"/>
          <a:lstStyle/>
          <a:p>
            <a:pPr marL="0" indent="0" algn="r">
              <a:buNone/>
            </a:pPr>
            <a:r>
              <a:rPr lang="en-US" sz="2200" b="1">
                <a:solidFill>
                  <a:srgbClr val="E3A33B"/>
                </a:solidFill>
                <a:latin typeface="Times New Roman" pitchFamily="34" charset="0"/>
                <a:ea typeface="Times New Roman" pitchFamily="34" charset="-122"/>
                <a:cs typeface="Times New Roman" pitchFamily="34" charset="-120"/>
              </a:rPr>
              <a:t>03</a:t>
            </a:r>
            <a:endParaRPr lang="en-US" sz="2200"/>
          </a:p>
        </p:txBody>
      </p:sp>
      <p:sp>
        <p:nvSpPr>
          <p:cNvPr id="20" name="Text 15"/>
          <p:cNvSpPr txBox="1"/>
          <p:nvPr/>
        </p:nvSpPr>
        <p:spPr>
          <a:xfrm>
            <a:off x="6492240" y="2468880"/>
            <a:ext cx="2148840" cy="365760"/>
          </a:xfrm>
          <a:prstGeom prst="rect">
            <a:avLst/>
          </a:prstGeom>
          <a:noFill/>
          <a:ln/>
        </p:spPr>
        <p:txBody>
          <a:bodyPr wrap="square" lIns="0" tIns="0" rIns="0" bIns="0" rtlCol="0" anchor="t"/>
          <a:lstStyle/>
          <a:p>
            <a:pPr marL="0" indent="0">
              <a:buNone/>
            </a:pPr>
            <a:r>
              <a:rPr lang="en-US" sz="1600" b="1">
                <a:solidFill>
                  <a:srgbClr val="0B3B34"/>
                </a:solidFill>
                <a:latin typeface="Times New Roman" pitchFamily="34" charset="0"/>
                <a:ea typeface="Times New Roman" pitchFamily="34" charset="-122"/>
                <a:cs typeface="Times New Roman" pitchFamily="34" charset="-120"/>
              </a:rPr>
              <a:t>Theory</a:t>
            </a:r>
            <a:endParaRPr lang="en-US" sz="1600"/>
          </a:p>
        </p:txBody>
      </p:sp>
      <p:sp>
        <p:nvSpPr>
          <p:cNvPr id="21" name="Text 16"/>
          <p:cNvSpPr txBox="1"/>
          <p:nvPr/>
        </p:nvSpPr>
        <p:spPr>
          <a:xfrm>
            <a:off x="6492240" y="2834640"/>
            <a:ext cx="2011680" cy="640080"/>
          </a:xfrm>
          <a:prstGeom prst="rect">
            <a:avLst/>
          </a:prstGeom>
          <a:noFill/>
          <a:ln/>
        </p:spPr>
        <p:txBody>
          <a:bodyPr wrap="square" lIns="0" tIns="0" rIns="0" bIns="0" rtlCol="0" anchor="t"/>
          <a:lstStyle/>
          <a:p>
            <a:pPr marL="0" indent="0">
              <a:buNone/>
            </a:pPr>
            <a:r>
              <a:rPr lang="en-US" sz="1300">
                <a:solidFill>
                  <a:srgbClr val="1F2A2E"/>
                </a:solidFill>
                <a:latin typeface="Times New Roman" pitchFamily="34" charset="0"/>
                <a:ea typeface="Times New Roman" pitchFamily="34" charset="-122"/>
                <a:cs typeface="Times New Roman" pitchFamily="34" charset="-120"/>
              </a:rPr>
              <a:t>Biomedical, social and biopsychosocial models</a:t>
            </a:r>
            <a:endParaRPr lang="en-US" sz="1300"/>
          </a:p>
        </p:txBody>
      </p:sp>
      <p:sp>
        <p:nvSpPr>
          <p:cNvPr id="22" name="Shape 17"/>
          <p:cNvSpPr/>
          <p:nvPr/>
        </p:nvSpPr>
        <p:spPr>
          <a:xfrm>
            <a:off x="9052560" y="1463040"/>
            <a:ext cx="2560320" cy="2103120"/>
          </a:xfrm>
          <a:prstGeom prst="roundRect">
            <a:avLst>
              <a:gd name="adj" fmla="val 5217"/>
            </a:avLst>
          </a:prstGeom>
          <a:solidFill>
            <a:srgbClr val="EAF4F1"/>
          </a:solidFill>
          <a:ln w="12700">
            <a:solidFill>
              <a:srgbClr val="EAF4F1"/>
            </a:solidFill>
            <a:prstDash val="solid"/>
          </a:ln>
        </p:spPr>
        <p:txBody>
          <a:bodyPr/>
          <a:lstStyle/>
          <a:p>
            <a:endParaRPr lang="en-US"/>
          </a:p>
        </p:txBody>
      </p:sp>
      <p:sp>
        <p:nvSpPr>
          <p:cNvPr id="23" name="Shape 18"/>
          <p:cNvSpPr/>
          <p:nvPr/>
        </p:nvSpPr>
        <p:spPr>
          <a:xfrm>
            <a:off x="9326880" y="1737360"/>
            <a:ext cx="640080" cy="640080"/>
          </a:xfrm>
          <a:prstGeom prst="ellipse">
            <a:avLst/>
          </a:prstGeom>
          <a:solidFill>
            <a:srgbClr val="0E7C66"/>
          </a:solidFill>
          <a:ln w="12700">
            <a:solidFill>
              <a:srgbClr val="0E7C66"/>
            </a:solidFill>
            <a:prstDash val="solid"/>
          </a:ln>
        </p:spPr>
        <p:txBody>
          <a:bodyPr/>
          <a:lstStyle/>
          <a:p>
            <a:endParaRPr lang="en-US"/>
          </a:p>
        </p:txBody>
      </p:sp>
      <p:pic>
        <p:nvPicPr>
          <p:cNvPr id="24" name="Image 3" descr="preencoded.png"/>
          <p:cNvPicPr>
            <a:picLocks noChangeAspect="1"/>
          </p:cNvPicPr>
          <p:nvPr/>
        </p:nvPicPr>
        <p:blipFill>
          <a:blip r:embed="rId6"/>
          <a:stretch>
            <a:fillRect/>
          </a:stretch>
        </p:blipFill>
        <p:spPr>
          <a:xfrm>
            <a:off x="9486900" y="1897380"/>
            <a:ext cx="320040" cy="320040"/>
          </a:xfrm>
          <a:prstGeom prst="rect">
            <a:avLst/>
          </a:prstGeom>
        </p:spPr>
      </p:pic>
      <p:sp>
        <p:nvSpPr>
          <p:cNvPr id="25" name="Text 19"/>
          <p:cNvSpPr txBox="1"/>
          <p:nvPr/>
        </p:nvSpPr>
        <p:spPr>
          <a:xfrm>
            <a:off x="10789920" y="1737360"/>
            <a:ext cx="548640" cy="457200"/>
          </a:xfrm>
          <a:prstGeom prst="rect">
            <a:avLst/>
          </a:prstGeom>
          <a:noFill/>
          <a:ln/>
        </p:spPr>
        <p:txBody>
          <a:bodyPr wrap="square" lIns="0" tIns="0" rIns="0" bIns="0" rtlCol="0" anchor="t"/>
          <a:lstStyle/>
          <a:p>
            <a:pPr marL="0" indent="0" algn="r">
              <a:buNone/>
            </a:pPr>
            <a:r>
              <a:rPr lang="en-US" sz="2200" b="1">
                <a:solidFill>
                  <a:srgbClr val="E3A33B"/>
                </a:solidFill>
                <a:latin typeface="Times New Roman" pitchFamily="34" charset="0"/>
                <a:ea typeface="Times New Roman" pitchFamily="34" charset="-122"/>
                <a:cs typeface="Times New Roman" pitchFamily="34" charset="-120"/>
              </a:rPr>
              <a:t>04</a:t>
            </a:r>
            <a:endParaRPr lang="en-US" sz="2200"/>
          </a:p>
        </p:txBody>
      </p:sp>
      <p:sp>
        <p:nvSpPr>
          <p:cNvPr id="26" name="Text 20"/>
          <p:cNvSpPr txBox="1"/>
          <p:nvPr/>
        </p:nvSpPr>
        <p:spPr>
          <a:xfrm>
            <a:off x="9326880" y="2468880"/>
            <a:ext cx="2148840" cy="365760"/>
          </a:xfrm>
          <a:prstGeom prst="rect">
            <a:avLst/>
          </a:prstGeom>
          <a:noFill/>
          <a:ln/>
        </p:spPr>
        <p:txBody>
          <a:bodyPr wrap="square" lIns="0" tIns="0" rIns="0" bIns="0" rtlCol="0" anchor="t"/>
          <a:lstStyle/>
          <a:p>
            <a:pPr marL="0" indent="0">
              <a:buNone/>
            </a:pPr>
            <a:r>
              <a:rPr lang="en-US" sz="1600" b="1">
                <a:solidFill>
                  <a:srgbClr val="0B3B34"/>
                </a:solidFill>
                <a:latin typeface="Times New Roman" pitchFamily="34" charset="0"/>
                <a:ea typeface="Times New Roman" pitchFamily="34" charset="-122"/>
                <a:cs typeface="Times New Roman" pitchFamily="34" charset="-120"/>
              </a:rPr>
              <a:t>Policy &amp; governance</a:t>
            </a:r>
            <a:endParaRPr lang="en-US" sz="1600"/>
          </a:p>
        </p:txBody>
      </p:sp>
      <p:sp>
        <p:nvSpPr>
          <p:cNvPr id="27" name="Text 21"/>
          <p:cNvSpPr txBox="1"/>
          <p:nvPr/>
        </p:nvSpPr>
        <p:spPr>
          <a:xfrm>
            <a:off x="9326880" y="2834640"/>
            <a:ext cx="2011680" cy="640080"/>
          </a:xfrm>
          <a:prstGeom prst="rect">
            <a:avLst/>
          </a:prstGeom>
          <a:noFill/>
          <a:ln/>
        </p:spPr>
        <p:txBody>
          <a:bodyPr wrap="square" lIns="0" tIns="0" rIns="0" bIns="0" rtlCol="0" anchor="t"/>
          <a:lstStyle/>
          <a:p>
            <a:pPr marL="0" indent="0">
              <a:buNone/>
            </a:pPr>
            <a:r>
              <a:rPr lang="en-US" sz="1300">
                <a:solidFill>
                  <a:srgbClr val="1F2A2E"/>
                </a:solidFill>
                <a:latin typeface="Times New Roman" pitchFamily="34" charset="0"/>
                <a:ea typeface="Times New Roman" pitchFamily="34" charset="-122"/>
                <a:cs typeface="Times New Roman" pitchFamily="34" charset="-120"/>
              </a:rPr>
              <a:t>Supportive policies and their barriers</a:t>
            </a:r>
            <a:endParaRPr lang="en-US" sz="1300"/>
          </a:p>
        </p:txBody>
      </p:sp>
      <p:sp>
        <p:nvSpPr>
          <p:cNvPr id="28" name="Shape 22"/>
          <p:cNvSpPr/>
          <p:nvPr/>
        </p:nvSpPr>
        <p:spPr>
          <a:xfrm>
            <a:off x="548640" y="3840480"/>
            <a:ext cx="2560320" cy="2103120"/>
          </a:xfrm>
          <a:prstGeom prst="roundRect">
            <a:avLst>
              <a:gd name="adj" fmla="val 5217"/>
            </a:avLst>
          </a:prstGeom>
          <a:solidFill>
            <a:srgbClr val="EAF4F1"/>
          </a:solidFill>
          <a:ln w="12700">
            <a:solidFill>
              <a:srgbClr val="EAF4F1"/>
            </a:solidFill>
            <a:prstDash val="solid"/>
          </a:ln>
        </p:spPr>
        <p:txBody>
          <a:bodyPr/>
          <a:lstStyle/>
          <a:p>
            <a:endParaRPr lang="en-US"/>
          </a:p>
        </p:txBody>
      </p:sp>
      <p:sp>
        <p:nvSpPr>
          <p:cNvPr id="29" name="Shape 23"/>
          <p:cNvSpPr/>
          <p:nvPr/>
        </p:nvSpPr>
        <p:spPr>
          <a:xfrm>
            <a:off x="822960" y="4114800"/>
            <a:ext cx="640080" cy="640080"/>
          </a:xfrm>
          <a:prstGeom prst="ellipse">
            <a:avLst/>
          </a:prstGeom>
          <a:solidFill>
            <a:srgbClr val="0E7C66"/>
          </a:solidFill>
          <a:ln w="12700">
            <a:solidFill>
              <a:srgbClr val="0E7C66"/>
            </a:solidFill>
            <a:prstDash val="solid"/>
          </a:ln>
        </p:spPr>
        <p:txBody>
          <a:bodyPr/>
          <a:lstStyle/>
          <a:p>
            <a:endParaRPr lang="en-US"/>
          </a:p>
        </p:txBody>
      </p:sp>
      <p:pic>
        <p:nvPicPr>
          <p:cNvPr id="30" name="Image 4" descr="preencoded.png"/>
          <p:cNvPicPr>
            <a:picLocks noChangeAspect="1"/>
          </p:cNvPicPr>
          <p:nvPr/>
        </p:nvPicPr>
        <p:blipFill>
          <a:blip r:embed="rId7"/>
          <a:stretch>
            <a:fillRect/>
          </a:stretch>
        </p:blipFill>
        <p:spPr>
          <a:xfrm>
            <a:off x="982980" y="4274820"/>
            <a:ext cx="320040" cy="320040"/>
          </a:xfrm>
          <a:prstGeom prst="rect">
            <a:avLst/>
          </a:prstGeom>
        </p:spPr>
      </p:pic>
      <p:sp>
        <p:nvSpPr>
          <p:cNvPr id="31" name="Text 24"/>
          <p:cNvSpPr txBox="1"/>
          <p:nvPr/>
        </p:nvSpPr>
        <p:spPr>
          <a:xfrm>
            <a:off x="2286000" y="4114800"/>
            <a:ext cx="548640" cy="457200"/>
          </a:xfrm>
          <a:prstGeom prst="rect">
            <a:avLst/>
          </a:prstGeom>
          <a:noFill/>
          <a:ln/>
        </p:spPr>
        <p:txBody>
          <a:bodyPr wrap="square" lIns="0" tIns="0" rIns="0" bIns="0" rtlCol="0" anchor="t"/>
          <a:lstStyle/>
          <a:p>
            <a:pPr marL="0" indent="0" algn="r">
              <a:buNone/>
            </a:pPr>
            <a:r>
              <a:rPr lang="en-US" sz="2200" b="1">
                <a:solidFill>
                  <a:srgbClr val="E3A33B"/>
                </a:solidFill>
                <a:latin typeface="Times New Roman" pitchFamily="34" charset="0"/>
                <a:ea typeface="Times New Roman" pitchFamily="34" charset="-122"/>
                <a:cs typeface="Times New Roman" pitchFamily="34" charset="-120"/>
              </a:rPr>
              <a:t>05</a:t>
            </a:r>
            <a:endParaRPr lang="en-US" sz="2200"/>
          </a:p>
        </p:txBody>
      </p:sp>
      <p:sp>
        <p:nvSpPr>
          <p:cNvPr id="32" name="Text 25"/>
          <p:cNvSpPr txBox="1"/>
          <p:nvPr/>
        </p:nvSpPr>
        <p:spPr>
          <a:xfrm>
            <a:off x="822960" y="4846320"/>
            <a:ext cx="2148840" cy="365760"/>
          </a:xfrm>
          <a:prstGeom prst="rect">
            <a:avLst/>
          </a:prstGeom>
          <a:noFill/>
          <a:ln/>
        </p:spPr>
        <p:txBody>
          <a:bodyPr wrap="square" lIns="0" tIns="0" rIns="0" bIns="0" rtlCol="0" anchor="t"/>
          <a:lstStyle/>
          <a:p>
            <a:pPr marL="0" indent="0">
              <a:buNone/>
            </a:pPr>
            <a:r>
              <a:rPr lang="en-US" sz="1600" b="1">
                <a:solidFill>
                  <a:srgbClr val="0B3B34"/>
                </a:solidFill>
                <a:latin typeface="Times New Roman" pitchFamily="34" charset="0"/>
                <a:ea typeface="Times New Roman" pitchFamily="34" charset="-122"/>
                <a:cs typeface="Times New Roman" pitchFamily="34" charset="-120"/>
              </a:rPr>
              <a:t>Service delivery</a:t>
            </a:r>
            <a:endParaRPr lang="en-US" sz="1600"/>
          </a:p>
        </p:txBody>
      </p:sp>
      <p:sp>
        <p:nvSpPr>
          <p:cNvPr id="33" name="Text 26"/>
          <p:cNvSpPr txBox="1"/>
          <p:nvPr/>
        </p:nvSpPr>
        <p:spPr>
          <a:xfrm>
            <a:off x="822960" y="5212080"/>
            <a:ext cx="2011680" cy="640080"/>
          </a:xfrm>
          <a:prstGeom prst="rect">
            <a:avLst/>
          </a:prstGeom>
          <a:noFill/>
          <a:ln/>
        </p:spPr>
        <p:txBody>
          <a:bodyPr wrap="square" lIns="0" tIns="0" rIns="0" bIns="0" rtlCol="0" anchor="t"/>
          <a:lstStyle/>
          <a:p>
            <a:pPr marL="0" indent="0">
              <a:buNone/>
            </a:pPr>
            <a:r>
              <a:rPr lang="en-US" sz="1300">
                <a:solidFill>
                  <a:srgbClr val="1F2A2E"/>
                </a:solidFill>
                <a:latin typeface="Times New Roman" pitchFamily="34" charset="0"/>
                <a:ea typeface="Times New Roman" pitchFamily="34" charset="-122"/>
                <a:cs typeface="Times New Roman" pitchFamily="34" charset="-120"/>
              </a:rPr>
              <a:t>Telehealth, virtual wards and social prescribing</a:t>
            </a:r>
            <a:endParaRPr lang="en-US" sz="1300"/>
          </a:p>
        </p:txBody>
      </p:sp>
      <p:sp>
        <p:nvSpPr>
          <p:cNvPr id="34" name="Shape 27"/>
          <p:cNvSpPr/>
          <p:nvPr/>
        </p:nvSpPr>
        <p:spPr>
          <a:xfrm>
            <a:off x="3383280" y="3840480"/>
            <a:ext cx="2560320" cy="2103120"/>
          </a:xfrm>
          <a:prstGeom prst="roundRect">
            <a:avLst>
              <a:gd name="adj" fmla="val 5217"/>
            </a:avLst>
          </a:prstGeom>
          <a:solidFill>
            <a:srgbClr val="EAF4F1"/>
          </a:solidFill>
          <a:ln w="12700">
            <a:solidFill>
              <a:srgbClr val="EAF4F1"/>
            </a:solidFill>
            <a:prstDash val="solid"/>
          </a:ln>
        </p:spPr>
        <p:txBody>
          <a:bodyPr/>
          <a:lstStyle/>
          <a:p>
            <a:endParaRPr lang="en-US"/>
          </a:p>
        </p:txBody>
      </p:sp>
      <p:sp>
        <p:nvSpPr>
          <p:cNvPr id="35" name="Shape 28"/>
          <p:cNvSpPr/>
          <p:nvPr/>
        </p:nvSpPr>
        <p:spPr>
          <a:xfrm>
            <a:off x="3657600" y="4114800"/>
            <a:ext cx="640080" cy="640080"/>
          </a:xfrm>
          <a:prstGeom prst="ellipse">
            <a:avLst/>
          </a:prstGeom>
          <a:solidFill>
            <a:srgbClr val="0E7C66"/>
          </a:solidFill>
          <a:ln w="12700">
            <a:solidFill>
              <a:srgbClr val="0E7C66"/>
            </a:solidFill>
            <a:prstDash val="solid"/>
          </a:ln>
        </p:spPr>
        <p:txBody>
          <a:bodyPr/>
          <a:lstStyle/>
          <a:p>
            <a:endParaRPr lang="en-US"/>
          </a:p>
        </p:txBody>
      </p:sp>
      <p:pic>
        <p:nvPicPr>
          <p:cNvPr id="36" name="Image 5" descr="preencoded.png"/>
          <p:cNvPicPr>
            <a:picLocks noChangeAspect="1"/>
          </p:cNvPicPr>
          <p:nvPr/>
        </p:nvPicPr>
        <p:blipFill>
          <a:blip r:embed="rId8"/>
          <a:stretch>
            <a:fillRect/>
          </a:stretch>
        </p:blipFill>
        <p:spPr>
          <a:xfrm>
            <a:off x="3817620" y="4274820"/>
            <a:ext cx="320040" cy="320040"/>
          </a:xfrm>
          <a:prstGeom prst="rect">
            <a:avLst/>
          </a:prstGeom>
        </p:spPr>
      </p:pic>
      <p:sp>
        <p:nvSpPr>
          <p:cNvPr id="37" name="Text 29"/>
          <p:cNvSpPr txBox="1"/>
          <p:nvPr/>
        </p:nvSpPr>
        <p:spPr>
          <a:xfrm>
            <a:off x="5120640" y="4114800"/>
            <a:ext cx="548640" cy="457200"/>
          </a:xfrm>
          <a:prstGeom prst="rect">
            <a:avLst/>
          </a:prstGeom>
          <a:noFill/>
          <a:ln/>
        </p:spPr>
        <p:txBody>
          <a:bodyPr wrap="square" lIns="0" tIns="0" rIns="0" bIns="0" rtlCol="0" anchor="t"/>
          <a:lstStyle/>
          <a:p>
            <a:pPr marL="0" indent="0" algn="r">
              <a:buNone/>
            </a:pPr>
            <a:r>
              <a:rPr lang="en-US" sz="2200" b="1">
                <a:solidFill>
                  <a:srgbClr val="E3A33B"/>
                </a:solidFill>
                <a:latin typeface="Times New Roman" pitchFamily="34" charset="0"/>
                <a:ea typeface="Times New Roman" pitchFamily="34" charset="-122"/>
                <a:cs typeface="Times New Roman" pitchFamily="34" charset="-120"/>
              </a:rPr>
              <a:t>06</a:t>
            </a:r>
            <a:endParaRPr lang="en-US" sz="2200"/>
          </a:p>
        </p:txBody>
      </p:sp>
      <p:sp>
        <p:nvSpPr>
          <p:cNvPr id="38" name="Text 30"/>
          <p:cNvSpPr txBox="1"/>
          <p:nvPr/>
        </p:nvSpPr>
        <p:spPr>
          <a:xfrm>
            <a:off x="3657600" y="4846320"/>
            <a:ext cx="2148840" cy="365760"/>
          </a:xfrm>
          <a:prstGeom prst="rect">
            <a:avLst/>
          </a:prstGeom>
          <a:noFill/>
          <a:ln/>
        </p:spPr>
        <p:txBody>
          <a:bodyPr wrap="square" lIns="0" tIns="0" rIns="0" bIns="0" rtlCol="0" anchor="t"/>
          <a:lstStyle/>
          <a:p>
            <a:pPr marL="0" indent="0">
              <a:buNone/>
            </a:pPr>
            <a:r>
              <a:rPr lang="en-US" sz="1600" b="1">
                <a:solidFill>
                  <a:srgbClr val="0B3B34"/>
                </a:solidFill>
                <a:latin typeface="Times New Roman" pitchFamily="34" charset="0"/>
                <a:ea typeface="Times New Roman" pitchFamily="34" charset="-122"/>
                <a:cs typeface="Times New Roman" pitchFamily="34" charset="-120"/>
              </a:rPr>
              <a:t>Public health</a:t>
            </a:r>
            <a:endParaRPr lang="en-US" sz="1600"/>
          </a:p>
        </p:txBody>
      </p:sp>
      <p:sp>
        <p:nvSpPr>
          <p:cNvPr id="39" name="Text 31"/>
          <p:cNvSpPr txBox="1"/>
          <p:nvPr/>
        </p:nvSpPr>
        <p:spPr>
          <a:xfrm>
            <a:off x="3657600" y="5212080"/>
            <a:ext cx="2011680" cy="640080"/>
          </a:xfrm>
          <a:prstGeom prst="rect">
            <a:avLst/>
          </a:prstGeom>
          <a:noFill/>
          <a:ln/>
        </p:spPr>
        <p:txBody>
          <a:bodyPr wrap="square" lIns="0" tIns="0" rIns="0" bIns="0" rtlCol="0" anchor="t"/>
          <a:lstStyle/>
          <a:p>
            <a:pPr marL="0" indent="0">
              <a:buNone/>
            </a:pPr>
            <a:r>
              <a:rPr lang="en-US" sz="1300">
                <a:solidFill>
                  <a:srgbClr val="1F2A2E"/>
                </a:solidFill>
                <a:latin typeface="Times New Roman" pitchFamily="34" charset="0"/>
                <a:ea typeface="Times New Roman" pitchFamily="34" charset="-122"/>
                <a:cs typeface="Times New Roman" pitchFamily="34" charset="-120"/>
              </a:rPr>
              <a:t>Healthy lifestyles, environments and campaigns</a:t>
            </a:r>
            <a:endParaRPr lang="en-US" sz="1300"/>
          </a:p>
        </p:txBody>
      </p:sp>
      <p:sp>
        <p:nvSpPr>
          <p:cNvPr id="40" name="Shape 32"/>
          <p:cNvSpPr/>
          <p:nvPr/>
        </p:nvSpPr>
        <p:spPr>
          <a:xfrm>
            <a:off x="6217920" y="3840480"/>
            <a:ext cx="2560320" cy="2103120"/>
          </a:xfrm>
          <a:prstGeom prst="roundRect">
            <a:avLst>
              <a:gd name="adj" fmla="val 5217"/>
            </a:avLst>
          </a:prstGeom>
          <a:solidFill>
            <a:srgbClr val="EAF4F1"/>
          </a:solidFill>
          <a:ln w="12700">
            <a:solidFill>
              <a:srgbClr val="EAF4F1"/>
            </a:solidFill>
            <a:prstDash val="solid"/>
          </a:ln>
        </p:spPr>
        <p:txBody>
          <a:bodyPr/>
          <a:lstStyle/>
          <a:p>
            <a:endParaRPr lang="en-US"/>
          </a:p>
        </p:txBody>
      </p:sp>
      <p:sp>
        <p:nvSpPr>
          <p:cNvPr id="41" name="Shape 33"/>
          <p:cNvSpPr/>
          <p:nvPr/>
        </p:nvSpPr>
        <p:spPr>
          <a:xfrm>
            <a:off x="6492240" y="4114800"/>
            <a:ext cx="640080" cy="640080"/>
          </a:xfrm>
          <a:prstGeom prst="ellipse">
            <a:avLst/>
          </a:prstGeom>
          <a:solidFill>
            <a:srgbClr val="0E7C66"/>
          </a:solidFill>
          <a:ln w="12700">
            <a:solidFill>
              <a:srgbClr val="0E7C66"/>
            </a:solidFill>
            <a:prstDash val="solid"/>
          </a:ln>
        </p:spPr>
        <p:txBody>
          <a:bodyPr/>
          <a:lstStyle/>
          <a:p>
            <a:endParaRPr lang="en-US"/>
          </a:p>
        </p:txBody>
      </p:sp>
      <p:pic>
        <p:nvPicPr>
          <p:cNvPr id="42" name="Image 6" descr="preencoded.png"/>
          <p:cNvPicPr>
            <a:picLocks noChangeAspect="1"/>
          </p:cNvPicPr>
          <p:nvPr/>
        </p:nvPicPr>
        <p:blipFill>
          <a:blip r:embed="rId9"/>
          <a:stretch>
            <a:fillRect/>
          </a:stretch>
        </p:blipFill>
        <p:spPr>
          <a:xfrm>
            <a:off x="6652260" y="4274820"/>
            <a:ext cx="320040" cy="320040"/>
          </a:xfrm>
          <a:prstGeom prst="rect">
            <a:avLst/>
          </a:prstGeom>
        </p:spPr>
      </p:pic>
      <p:sp>
        <p:nvSpPr>
          <p:cNvPr id="43" name="Text 34"/>
          <p:cNvSpPr txBox="1"/>
          <p:nvPr/>
        </p:nvSpPr>
        <p:spPr>
          <a:xfrm>
            <a:off x="7955280" y="4114800"/>
            <a:ext cx="548640" cy="457200"/>
          </a:xfrm>
          <a:prstGeom prst="rect">
            <a:avLst/>
          </a:prstGeom>
          <a:noFill/>
          <a:ln/>
        </p:spPr>
        <p:txBody>
          <a:bodyPr wrap="square" lIns="0" tIns="0" rIns="0" bIns="0" rtlCol="0" anchor="t"/>
          <a:lstStyle/>
          <a:p>
            <a:pPr marL="0" indent="0" algn="r">
              <a:buNone/>
            </a:pPr>
            <a:r>
              <a:rPr lang="en-US" sz="2200" b="1">
                <a:solidFill>
                  <a:srgbClr val="E3A33B"/>
                </a:solidFill>
                <a:latin typeface="Times New Roman" pitchFamily="34" charset="0"/>
                <a:ea typeface="Times New Roman" pitchFamily="34" charset="-122"/>
                <a:cs typeface="Times New Roman" pitchFamily="34" charset="-120"/>
              </a:rPr>
              <a:t>07</a:t>
            </a:r>
            <a:endParaRPr lang="en-US" sz="2200"/>
          </a:p>
        </p:txBody>
      </p:sp>
      <p:sp>
        <p:nvSpPr>
          <p:cNvPr id="44" name="Text 35"/>
          <p:cNvSpPr txBox="1"/>
          <p:nvPr/>
        </p:nvSpPr>
        <p:spPr>
          <a:xfrm>
            <a:off x="6492240" y="4846320"/>
            <a:ext cx="2148840" cy="365760"/>
          </a:xfrm>
          <a:prstGeom prst="rect">
            <a:avLst/>
          </a:prstGeom>
          <a:noFill/>
          <a:ln/>
        </p:spPr>
        <p:txBody>
          <a:bodyPr wrap="square" lIns="0" tIns="0" rIns="0" bIns="0" rtlCol="0" anchor="t"/>
          <a:lstStyle/>
          <a:p>
            <a:pPr marL="0" indent="0">
              <a:buNone/>
            </a:pPr>
            <a:r>
              <a:rPr lang="en-US" sz="1600" b="1">
                <a:solidFill>
                  <a:srgbClr val="0B3B34"/>
                </a:solidFill>
                <a:latin typeface="Times New Roman" pitchFamily="34" charset="0"/>
                <a:ea typeface="Times New Roman" pitchFamily="34" charset="-122"/>
                <a:cs typeface="Times New Roman" pitchFamily="34" charset="-120"/>
              </a:rPr>
              <a:t>Equity and access</a:t>
            </a:r>
            <a:endParaRPr lang="en-US" sz="1600"/>
          </a:p>
        </p:txBody>
      </p:sp>
      <p:sp>
        <p:nvSpPr>
          <p:cNvPr id="45" name="Text 36"/>
          <p:cNvSpPr txBox="1"/>
          <p:nvPr/>
        </p:nvSpPr>
        <p:spPr>
          <a:xfrm>
            <a:off x="6492240" y="5212080"/>
            <a:ext cx="2011680" cy="640080"/>
          </a:xfrm>
          <a:prstGeom prst="rect">
            <a:avLst/>
          </a:prstGeom>
          <a:noFill/>
          <a:ln/>
        </p:spPr>
        <p:txBody>
          <a:bodyPr wrap="square" lIns="0" tIns="0" rIns="0" bIns="0" rtlCol="0" anchor="t"/>
          <a:lstStyle/>
          <a:p>
            <a:pPr marL="0" indent="0">
              <a:buNone/>
            </a:pPr>
            <a:r>
              <a:rPr lang="en-US" sz="1300">
                <a:solidFill>
                  <a:srgbClr val="1F2A2E"/>
                </a:solidFill>
                <a:latin typeface="Times New Roman" pitchFamily="34" charset="0"/>
                <a:ea typeface="Times New Roman" pitchFamily="34" charset="-122"/>
                <a:cs typeface="Times New Roman" pitchFamily="34" charset="-120"/>
              </a:rPr>
              <a:t>Disparities and initiatives to reduce them</a:t>
            </a:r>
            <a:endParaRPr lang="en-US" sz="1300"/>
          </a:p>
        </p:txBody>
      </p:sp>
      <p:sp>
        <p:nvSpPr>
          <p:cNvPr id="46" name="Shape 37"/>
          <p:cNvSpPr/>
          <p:nvPr/>
        </p:nvSpPr>
        <p:spPr>
          <a:xfrm>
            <a:off x="9052560" y="3840480"/>
            <a:ext cx="2560320" cy="2103120"/>
          </a:xfrm>
          <a:prstGeom prst="roundRect">
            <a:avLst>
              <a:gd name="adj" fmla="val 5217"/>
            </a:avLst>
          </a:prstGeom>
          <a:solidFill>
            <a:srgbClr val="EAF4F1"/>
          </a:solidFill>
          <a:ln w="12700">
            <a:solidFill>
              <a:srgbClr val="EAF4F1"/>
            </a:solidFill>
            <a:prstDash val="solid"/>
          </a:ln>
        </p:spPr>
        <p:txBody>
          <a:bodyPr/>
          <a:lstStyle/>
          <a:p>
            <a:endParaRPr lang="en-US"/>
          </a:p>
        </p:txBody>
      </p:sp>
      <p:sp>
        <p:nvSpPr>
          <p:cNvPr id="47" name="Shape 38"/>
          <p:cNvSpPr/>
          <p:nvPr/>
        </p:nvSpPr>
        <p:spPr>
          <a:xfrm>
            <a:off x="9326880" y="4114800"/>
            <a:ext cx="640080" cy="640080"/>
          </a:xfrm>
          <a:prstGeom prst="ellipse">
            <a:avLst/>
          </a:prstGeom>
          <a:solidFill>
            <a:srgbClr val="0E7C66"/>
          </a:solidFill>
          <a:ln w="12700">
            <a:solidFill>
              <a:srgbClr val="0E7C66"/>
            </a:solidFill>
            <a:prstDash val="solid"/>
          </a:ln>
        </p:spPr>
        <p:txBody>
          <a:bodyPr/>
          <a:lstStyle/>
          <a:p>
            <a:endParaRPr lang="en-US"/>
          </a:p>
        </p:txBody>
      </p:sp>
      <p:pic>
        <p:nvPicPr>
          <p:cNvPr id="48" name="Image 7" descr="preencoded.png"/>
          <p:cNvPicPr>
            <a:picLocks noChangeAspect="1"/>
          </p:cNvPicPr>
          <p:nvPr/>
        </p:nvPicPr>
        <p:blipFill>
          <a:blip r:embed="rId10"/>
          <a:stretch>
            <a:fillRect/>
          </a:stretch>
        </p:blipFill>
        <p:spPr>
          <a:xfrm>
            <a:off x="9486900" y="4274820"/>
            <a:ext cx="320040" cy="320040"/>
          </a:xfrm>
          <a:prstGeom prst="rect">
            <a:avLst/>
          </a:prstGeom>
        </p:spPr>
      </p:pic>
      <p:sp>
        <p:nvSpPr>
          <p:cNvPr id="49" name="Text 39"/>
          <p:cNvSpPr txBox="1"/>
          <p:nvPr/>
        </p:nvSpPr>
        <p:spPr>
          <a:xfrm>
            <a:off x="10789920" y="4114800"/>
            <a:ext cx="548640" cy="457200"/>
          </a:xfrm>
          <a:prstGeom prst="rect">
            <a:avLst/>
          </a:prstGeom>
          <a:noFill/>
          <a:ln/>
        </p:spPr>
        <p:txBody>
          <a:bodyPr wrap="square" lIns="0" tIns="0" rIns="0" bIns="0" rtlCol="0" anchor="t"/>
          <a:lstStyle/>
          <a:p>
            <a:pPr marL="0" indent="0" algn="r">
              <a:buNone/>
            </a:pPr>
            <a:r>
              <a:rPr lang="en-US" sz="2200" b="1">
                <a:solidFill>
                  <a:srgbClr val="E3A33B"/>
                </a:solidFill>
                <a:latin typeface="Times New Roman" pitchFamily="34" charset="0"/>
                <a:ea typeface="Times New Roman" pitchFamily="34" charset="-122"/>
                <a:cs typeface="Times New Roman" pitchFamily="34" charset="-120"/>
              </a:rPr>
              <a:t>08</a:t>
            </a:r>
            <a:endParaRPr lang="en-US" sz="2200"/>
          </a:p>
        </p:txBody>
      </p:sp>
      <p:sp>
        <p:nvSpPr>
          <p:cNvPr id="50" name="Text 40"/>
          <p:cNvSpPr txBox="1"/>
          <p:nvPr/>
        </p:nvSpPr>
        <p:spPr>
          <a:xfrm>
            <a:off x="9326880" y="4846320"/>
            <a:ext cx="2148840" cy="365760"/>
          </a:xfrm>
          <a:prstGeom prst="rect">
            <a:avLst/>
          </a:prstGeom>
          <a:noFill/>
          <a:ln/>
        </p:spPr>
        <p:txBody>
          <a:bodyPr wrap="square" lIns="0" tIns="0" rIns="0" bIns="0" rtlCol="0" anchor="t"/>
          <a:lstStyle/>
          <a:p>
            <a:pPr marL="0" indent="0">
              <a:buNone/>
            </a:pPr>
            <a:r>
              <a:rPr lang="en-US" sz="1600" b="1">
                <a:solidFill>
                  <a:srgbClr val="0B3B34"/>
                </a:solidFill>
                <a:latin typeface="Times New Roman" pitchFamily="34" charset="0"/>
                <a:ea typeface="Times New Roman" pitchFamily="34" charset="-122"/>
                <a:cs typeface="Times New Roman" pitchFamily="34" charset="-120"/>
              </a:rPr>
              <a:t>Recommendations</a:t>
            </a:r>
            <a:endParaRPr lang="en-US" sz="1600"/>
          </a:p>
        </p:txBody>
      </p:sp>
      <p:sp>
        <p:nvSpPr>
          <p:cNvPr id="51" name="Text 41"/>
          <p:cNvSpPr txBox="1"/>
          <p:nvPr/>
        </p:nvSpPr>
        <p:spPr>
          <a:xfrm>
            <a:off x="9326880" y="5212080"/>
            <a:ext cx="2011680" cy="640080"/>
          </a:xfrm>
          <a:prstGeom prst="rect">
            <a:avLst/>
          </a:prstGeom>
          <a:noFill/>
          <a:ln/>
        </p:spPr>
        <p:txBody>
          <a:bodyPr wrap="square" lIns="0" tIns="0" rIns="0" bIns="0" rtlCol="0" anchor="t"/>
          <a:lstStyle/>
          <a:p>
            <a:pPr marL="0" indent="0">
              <a:buNone/>
            </a:pPr>
            <a:r>
              <a:rPr lang="en-US" sz="1300">
                <a:solidFill>
                  <a:srgbClr val="1F2A2E"/>
                </a:solidFill>
                <a:latin typeface="Times New Roman" pitchFamily="34" charset="0"/>
                <a:ea typeface="Times New Roman" pitchFamily="34" charset="-122"/>
                <a:cs typeface="Times New Roman" pitchFamily="34" charset="-120"/>
              </a:rPr>
              <a:t>Local and national improvements</a:t>
            </a:r>
            <a:endParaRPr lang="en-US" sz="1300"/>
          </a:p>
        </p:txBody>
      </p:sp>
      <p:sp>
        <p:nvSpPr>
          <p:cNvPr id="52"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2</a:t>
            </a:fld>
            <a:endParaRPr lang="en-US"/>
          </a:p>
        </p:txBody>
      </p:sp>
      <p:sp>
        <p:nvSpPr>
          <p:cNvPr id="53" name="Rectangle 52">
            <a:extLst>
              <a:ext uri="{FF2B5EF4-FFF2-40B4-BE49-F238E27FC236}">
                <a16:creationId xmlns:a16="http://schemas.microsoft.com/office/drawing/2014/main" id="{8E8DEF34-E987-992C-CC8E-0272A3082AB1}"/>
              </a:ext>
            </a:extLst>
          </p:cNvPr>
          <p:cNvSpPr/>
          <p:nvPr/>
        </p:nvSpPr>
        <p:spPr>
          <a:xfrm>
            <a:off x="548640" y="6428792"/>
            <a:ext cx="3268980" cy="246328"/>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chemeClr val="bg1">
            <a:alpha val="0"/>
          </a:schemeClr>
        </a:solidFill>
        <a:effectLst/>
      </p:bgPr>
    </p:bg>
    <p:spTree>
      <p:nvGrpSpPr>
        <p:cNvPr id="1" name=""/>
        <p:cNvGrpSpPr/>
        <p:nvPr/>
      </p:nvGrpSpPr>
      <p:grpSpPr>
        <a:xfrm>
          <a:off x="0" y="0"/>
          <a:ext cx="0" cy="0"/>
          <a:chOff x="0" y="0"/>
          <a:chExt cx="0" cy="0"/>
        </a:xfrm>
      </p:grpSpPr>
      <p:sp>
        <p:nvSpPr>
          <p:cNvPr id="2" name="Text 0"/>
          <p:cNvSpPr txBox="1"/>
          <p:nvPr/>
        </p:nvSpPr>
        <p:spPr>
          <a:xfrm>
            <a:off x="548640" y="109728"/>
            <a:ext cx="7315200" cy="274320"/>
          </a:xfrm>
          <a:prstGeom prst="rect">
            <a:avLst/>
          </a:prstGeom>
          <a:noFill/>
          <a:ln/>
        </p:spPr>
        <p:txBody>
          <a:bodyPr wrap="square" lIns="0" tIns="0" rIns="0" bIns="0" rtlCol="0" anchor="ctr"/>
          <a:lstStyle/>
          <a:p>
            <a:pPr marL="0" indent="0">
              <a:buNone/>
            </a:pPr>
            <a:r>
              <a:rPr lang="en-US" sz="1100" b="1" kern="0" spc="200">
                <a:solidFill>
                  <a:srgbClr val="0E7C66"/>
                </a:solidFill>
                <a:latin typeface="Times New Roman" pitchFamily="34" charset="0"/>
                <a:ea typeface="Times New Roman" pitchFamily="34" charset="-122"/>
                <a:cs typeface="Times New Roman" pitchFamily="34" charset="-120"/>
              </a:rPr>
              <a:t>A) KEY CONCEPTS</a:t>
            </a:r>
            <a:endParaRPr lang="en-US" sz="1100"/>
          </a:p>
        </p:txBody>
      </p:sp>
      <p:sp>
        <p:nvSpPr>
          <p:cNvPr id="3" name="Text 1"/>
          <p:cNvSpPr txBox="1"/>
          <p:nvPr/>
        </p:nvSpPr>
        <p:spPr>
          <a:xfrm>
            <a:off x="548640" y="365760"/>
            <a:ext cx="11094415" cy="777240"/>
          </a:xfrm>
          <a:prstGeom prst="rect">
            <a:avLst/>
          </a:prstGeom>
          <a:noFill/>
          <a:ln/>
        </p:spPr>
        <p:txBody>
          <a:bodyPr wrap="square" lIns="0" tIns="0" rIns="0" bIns="0" rtlCol="0" anchor="ctr"/>
          <a:lstStyle/>
          <a:p>
            <a:pPr marL="0" indent="0">
              <a:buNone/>
            </a:pPr>
            <a:r>
              <a:rPr lang="en-US" sz="3400" b="1">
                <a:solidFill>
                  <a:srgbClr val="0B3B34"/>
                </a:solidFill>
                <a:latin typeface="Times New Roman" pitchFamily="34" charset="0"/>
                <a:ea typeface="Times New Roman" pitchFamily="34" charset="-122"/>
                <a:cs typeface="Times New Roman" pitchFamily="34" charset="-120"/>
              </a:rPr>
              <a:t>Defining health, wellbeing and sustainable development</a:t>
            </a:r>
            <a:endParaRPr lang="en-US" sz="3400"/>
          </a:p>
        </p:txBody>
      </p:sp>
      <p:sp>
        <p:nvSpPr>
          <p:cNvPr id="4" name="Shape 2"/>
          <p:cNvSpPr/>
          <p:nvPr/>
        </p:nvSpPr>
        <p:spPr>
          <a:xfrm>
            <a:off x="548640" y="1417320"/>
            <a:ext cx="3502152" cy="3657600"/>
          </a:xfrm>
          <a:prstGeom prst="roundRect">
            <a:avLst>
              <a:gd name="adj" fmla="val 3133"/>
            </a:avLst>
          </a:prstGeom>
          <a:solidFill>
            <a:srgbClr val="EAF4F1"/>
          </a:solidFill>
          <a:ln w="12700">
            <a:solidFill>
              <a:srgbClr val="EAF4F1"/>
            </a:solidFill>
            <a:prstDash val="solid"/>
          </a:ln>
        </p:spPr>
        <p:txBody>
          <a:bodyPr/>
          <a:lstStyle/>
          <a:p>
            <a:endParaRPr lang="en-US"/>
          </a:p>
        </p:txBody>
      </p:sp>
      <p:sp>
        <p:nvSpPr>
          <p:cNvPr id="5" name="Shape 3"/>
          <p:cNvSpPr/>
          <p:nvPr/>
        </p:nvSpPr>
        <p:spPr>
          <a:xfrm>
            <a:off x="822960" y="1691640"/>
            <a:ext cx="731520" cy="731520"/>
          </a:xfrm>
          <a:prstGeom prst="ellipse">
            <a:avLst/>
          </a:prstGeom>
          <a:solidFill>
            <a:srgbClr val="0E7C66"/>
          </a:solidFill>
          <a:ln w="12700">
            <a:solidFill>
              <a:srgbClr val="0E7C66"/>
            </a:solidFill>
            <a:prstDash val="solid"/>
          </a:ln>
        </p:spPr>
        <p:txBody>
          <a:bodyPr/>
          <a:lstStyle/>
          <a:p>
            <a:endParaRPr lang="en-US"/>
          </a:p>
        </p:txBody>
      </p:sp>
      <p:pic>
        <p:nvPicPr>
          <p:cNvPr id="6" name="Image 0" descr="preencoded.png"/>
          <p:cNvPicPr>
            <a:picLocks noChangeAspect="1"/>
          </p:cNvPicPr>
          <p:nvPr/>
        </p:nvPicPr>
        <p:blipFill>
          <a:blip r:embed="rId3"/>
          <a:stretch>
            <a:fillRect/>
          </a:stretch>
        </p:blipFill>
        <p:spPr>
          <a:xfrm>
            <a:off x="1005840" y="1874520"/>
            <a:ext cx="365760" cy="365760"/>
          </a:xfrm>
          <a:prstGeom prst="rect">
            <a:avLst/>
          </a:prstGeom>
        </p:spPr>
      </p:pic>
      <p:sp>
        <p:nvSpPr>
          <p:cNvPr id="7" name="Text 4"/>
          <p:cNvSpPr txBox="1"/>
          <p:nvPr/>
        </p:nvSpPr>
        <p:spPr>
          <a:xfrm>
            <a:off x="1737360" y="1691640"/>
            <a:ext cx="2130552" cy="731520"/>
          </a:xfrm>
          <a:prstGeom prst="rect">
            <a:avLst/>
          </a:prstGeom>
          <a:noFill/>
          <a:ln/>
        </p:spPr>
        <p:txBody>
          <a:bodyPr wrap="square" lIns="0" tIns="0" rIns="0" bIns="0" rtlCol="0" anchor="ctr"/>
          <a:lstStyle/>
          <a:p>
            <a:pPr marL="0" indent="0">
              <a:buNone/>
            </a:pPr>
            <a:r>
              <a:rPr lang="en-US" sz="2000" b="1">
                <a:solidFill>
                  <a:srgbClr val="0B3B34"/>
                </a:solidFill>
                <a:latin typeface="Times New Roman" pitchFamily="34" charset="0"/>
                <a:ea typeface="Times New Roman" pitchFamily="34" charset="-122"/>
                <a:cs typeface="Times New Roman" pitchFamily="34" charset="-120"/>
              </a:rPr>
              <a:t>Health</a:t>
            </a:r>
            <a:endParaRPr lang="en-US" sz="2000"/>
          </a:p>
        </p:txBody>
      </p:sp>
      <p:sp>
        <p:nvSpPr>
          <p:cNvPr id="8" name="Text 5"/>
          <p:cNvSpPr txBox="1"/>
          <p:nvPr/>
        </p:nvSpPr>
        <p:spPr>
          <a:xfrm>
            <a:off x="822960" y="2606040"/>
            <a:ext cx="2953512" cy="1097280"/>
          </a:xfrm>
          <a:prstGeom prst="rect">
            <a:avLst/>
          </a:prstGeom>
          <a:noFill/>
          <a:ln/>
        </p:spPr>
        <p:txBody>
          <a:bodyPr wrap="square" lIns="0" tIns="0" rIns="0" bIns="0" rtlCol="0" anchor="t"/>
          <a:lstStyle/>
          <a:p>
            <a:pPr marL="0" indent="0">
              <a:buNone/>
            </a:pPr>
            <a:r>
              <a:rPr lang="en-US" sz="1500">
                <a:solidFill>
                  <a:srgbClr val="1F2A2E"/>
                </a:solidFill>
                <a:latin typeface="Times New Roman" pitchFamily="34" charset="0"/>
                <a:ea typeface="Times New Roman" pitchFamily="34" charset="-122"/>
                <a:cs typeface="Times New Roman" pitchFamily="34" charset="-120"/>
              </a:rPr>
              <a:t>Physical, mental and social wellbeing, not merely the absence of disease.</a:t>
            </a:r>
            <a:endParaRPr lang="en-US" sz="1500"/>
          </a:p>
        </p:txBody>
      </p:sp>
      <p:sp>
        <p:nvSpPr>
          <p:cNvPr id="9" name="Text 6"/>
          <p:cNvSpPr txBox="1"/>
          <p:nvPr/>
        </p:nvSpPr>
        <p:spPr>
          <a:xfrm>
            <a:off x="822960" y="3749040"/>
            <a:ext cx="2953512" cy="1188720"/>
          </a:xfrm>
          <a:prstGeom prst="rect">
            <a:avLst/>
          </a:prstGeom>
          <a:noFill/>
          <a:ln/>
        </p:spPr>
        <p:txBody>
          <a:bodyPr wrap="square" lIns="0" tIns="0" rIns="0" bIns="0" rtlCol="0" anchor="t"/>
          <a:lstStyle/>
          <a:p>
            <a:pPr marL="0" indent="0">
              <a:buNone/>
            </a:pPr>
            <a:r>
              <a:rPr lang="en-US" sz="1300" b="1" i="1">
                <a:solidFill>
                  <a:srgbClr val="0E7C66"/>
                </a:solidFill>
                <a:latin typeface="Times New Roman" pitchFamily="34" charset="0"/>
                <a:ea typeface="Times New Roman" pitchFamily="34" charset="-122"/>
                <a:cs typeface="Times New Roman" pitchFamily="34" charset="-120"/>
              </a:rPr>
              <a:t>Critical view: </a:t>
            </a:r>
            <a:r>
              <a:rPr lang="en-US" sz="1300" i="1">
                <a:solidFill>
                  <a:srgbClr val="5C6B73"/>
                </a:solidFill>
                <a:latin typeface="Times New Roman" pitchFamily="34" charset="0"/>
                <a:ea typeface="Times New Roman" pitchFamily="34" charset="-122"/>
                <a:cs typeface="Times New Roman" pitchFamily="34" charset="-120"/>
              </a:rPr>
              <a:t>Moves beyond a medical view, but ‘complete’ wellbeing is hard to achieve with long-term conditions.</a:t>
            </a:r>
            <a:endParaRPr lang="en-US" sz="1300"/>
          </a:p>
        </p:txBody>
      </p:sp>
      <p:sp>
        <p:nvSpPr>
          <p:cNvPr id="10" name="Shape 7"/>
          <p:cNvSpPr/>
          <p:nvPr/>
        </p:nvSpPr>
        <p:spPr>
          <a:xfrm>
            <a:off x="4325112" y="1417320"/>
            <a:ext cx="3502152" cy="3657600"/>
          </a:xfrm>
          <a:prstGeom prst="roundRect">
            <a:avLst>
              <a:gd name="adj" fmla="val 3133"/>
            </a:avLst>
          </a:prstGeom>
          <a:solidFill>
            <a:srgbClr val="EAF4F1"/>
          </a:solidFill>
          <a:ln w="12700">
            <a:solidFill>
              <a:srgbClr val="EAF4F1"/>
            </a:solidFill>
            <a:prstDash val="solid"/>
          </a:ln>
        </p:spPr>
        <p:txBody>
          <a:bodyPr/>
          <a:lstStyle/>
          <a:p>
            <a:endParaRPr lang="en-US"/>
          </a:p>
        </p:txBody>
      </p:sp>
      <p:sp>
        <p:nvSpPr>
          <p:cNvPr id="11" name="Shape 8"/>
          <p:cNvSpPr/>
          <p:nvPr/>
        </p:nvSpPr>
        <p:spPr>
          <a:xfrm>
            <a:off x="4599432" y="1691640"/>
            <a:ext cx="731520" cy="731520"/>
          </a:xfrm>
          <a:prstGeom prst="ellipse">
            <a:avLst/>
          </a:prstGeom>
          <a:solidFill>
            <a:srgbClr val="E3A33B"/>
          </a:solidFill>
          <a:ln w="12700">
            <a:solidFill>
              <a:srgbClr val="E3A33B"/>
            </a:solidFill>
            <a:prstDash val="solid"/>
          </a:ln>
        </p:spPr>
        <p:txBody>
          <a:bodyPr/>
          <a:lstStyle/>
          <a:p>
            <a:endParaRPr lang="en-US"/>
          </a:p>
        </p:txBody>
      </p:sp>
      <p:pic>
        <p:nvPicPr>
          <p:cNvPr id="12" name="Image 1" descr="preencoded.png"/>
          <p:cNvPicPr>
            <a:picLocks noChangeAspect="1"/>
          </p:cNvPicPr>
          <p:nvPr/>
        </p:nvPicPr>
        <p:blipFill>
          <a:blip r:embed="rId4"/>
          <a:stretch>
            <a:fillRect/>
          </a:stretch>
        </p:blipFill>
        <p:spPr>
          <a:xfrm>
            <a:off x="4782312" y="1874520"/>
            <a:ext cx="365760" cy="365760"/>
          </a:xfrm>
          <a:prstGeom prst="rect">
            <a:avLst/>
          </a:prstGeom>
        </p:spPr>
      </p:pic>
      <p:sp>
        <p:nvSpPr>
          <p:cNvPr id="13" name="Text 9"/>
          <p:cNvSpPr txBox="1"/>
          <p:nvPr/>
        </p:nvSpPr>
        <p:spPr>
          <a:xfrm>
            <a:off x="5513832" y="1691640"/>
            <a:ext cx="2130552" cy="731520"/>
          </a:xfrm>
          <a:prstGeom prst="rect">
            <a:avLst/>
          </a:prstGeom>
          <a:noFill/>
          <a:ln/>
        </p:spPr>
        <p:txBody>
          <a:bodyPr wrap="square" lIns="0" tIns="0" rIns="0" bIns="0" rtlCol="0" anchor="ctr"/>
          <a:lstStyle/>
          <a:p>
            <a:pPr marL="0" indent="0">
              <a:buNone/>
            </a:pPr>
            <a:r>
              <a:rPr lang="en-US" sz="2000" b="1">
                <a:solidFill>
                  <a:srgbClr val="0B3B34"/>
                </a:solidFill>
                <a:latin typeface="Times New Roman" pitchFamily="34" charset="0"/>
                <a:ea typeface="Times New Roman" pitchFamily="34" charset="-122"/>
                <a:cs typeface="Times New Roman" pitchFamily="34" charset="-120"/>
              </a:rPr>
              <a:t>Wellbeing</a:t>
            </a:r>
            <a:endParaRPr lang="en-US" sz="2000"/>
          </a:p>
        </p:txBody>
      </p:sp>
      <p:sp>
        <p:nvSpPr>
          <p:cNvPr id="14" name="Text 10"/>
          <p:cNvSpPr txBox="1"/>
          <p:nvPr/>
        </p:nvSpPr>
        <p:spPr>
          <a:xfrm>
            <a:off x="4599432" y="2606040"/>
            <a:ext cx="2953512" cy="1097280"/>
          </a:xfrm>
          <a:prstGeom prst="rect">
            <a:avLst/>
          </a:prstGeom>
          <a:noFill/>
          <a:ln/>
        </p:spPr>
        <p:txBody>
          <a:bodyPr wrap="square" lIns="0" tIns="0" rIns="0" bIns="0" rtlCol="0" anchor="t"/>
          <a:lstStyle/>
          <a:p>
            <a:pPr marL="0" indent="0">
              <a:buNone/>
            </a:pPr>
            <a:r>
              <a:rPr lang="en-US" sz="1500">
                <a:solidFill>
                  <a:srgbClr val="1F2A2E"/>
                </a:solidFill>
                <a:latin typeface="Times New Roman" pitchFamily="34" charset="0"/>
                <a:ea typeface="Times New Roman" pitchFamily="34" charset="-122"/>
                <a:cs typeface="Times New Roman" pitchFamily="34" charset="-120"/>
              </a:rPr>
              <a:t>A holistic state covering physical, mental, emotional and social health.</a:t>
            </a:r>
            <a:endParaRPr lang="en-US" sz="1500"/>
          </a:p>
        </p:txBody>
      </p:sp>
      <p:sp>
        <p:nvSpPr>
          <p:cNvPr id="15" name="Text 11"/>
          <p:cNvSpPr txBox="1"/>
          <p:nvPr/>
        </p:nvSpPr>
        <p:spPr>
          <a:xfrm>
            <a:off x="4599432" y="3749040"/>
            <a:ext cx="2953512" cy="1188720"/>
          </a:xfrm>
          <a:prstGeom prst="rect">
            <a:avLst/>
          </a:prstGeom>
          <a:noFill/>
          <a:ln/>
        </p:spPr>
        <p:txBody>
          <a:bodyPr wrap="square" lIns="0" tIns="0" rIns="0" bIns="0" rtlCol="0" anchor="t"/>
          <a:lstStyle/>
          <a:p>
            <a:pPr marL="0" indent="0">
              <a:buNone/>
            </a:pPr>
            <a:r>
              <a:rPr lang="en-US" sz="1300" b="1" i="1">
                <a:solidFill>
                  <a:srgbClr val="0E7C66"/>
                </a:solidFill>
                <a:latin typeface="Times New Roman" pitchFamily="34" charset="0"/>
                <a:ea typeface="Times New Roman" pitchFamily="34" charset="-122"/>
                <a:cs typeface="Times New Roman" pitchFamily="34" charset="-120"/>
              </a:rPr>
              <a:t>Critical view: </a:t>
            </a:r>
            <a:r>
              <a:rPr lang="en-US" sz="1300" i="1">
                <a:solidFill>
                  <a:srgbClr val="5C6B73"/>
                </a:solidFill>
                <a:latin typeface="Times New Roman" pitchFamily="34" charset="0"/>
                <a:ea typeface="Times New Roman" pitchFamily="34" charset="-122"/>
                <a:cs typeface="Times New Roman" pitchFamily="34" charset="-120"/>
              </a:rPr>
              <a:t>Captures how people feel and function, but is subjective and difficult to measure.</a:t>
            </a:r>
            <a:endParaRPr lang="en-US" sz="1300"/>
          </a:p>
        </p:txBody>
      </p:sp>
      <p:sp>
        <p:nvSpPr>
          <p:cNvPr id="16" name="Shape 12"/>
          <p:cNvSpPr/>
          <p:nvPr/>
        </p:nvSpPr>
        <p:spPr>
          <a:xfrm>
            <a:off x="8101584" y="1417320"/>
            <a:ext cx="3502152" cy="3657600"/>
          </a:xfrm>
          <a:prstGeom prst="roundRect">
            <a:avLst>
              <a:gd name="adj" fmla="val 3133"/>
            </a:avLst>
          </a:prstGeom>
          <a:solidFill>
            <a:srgbClr val="EAF4F1"/>
          </a:solidFill>
          <a:ln w="12700">
            <a:solidFill>
              <a:srgbClr val="EAF4F1"/>
            </a:solidFill>
            <a:prstDash val="solid"/>
          </a:ln>
        </p:spPr>
        <p:txBody>
          <a:bodyPr/>
          <a:lstStyle/>
          <a:p>
            <a:endParaRPr lang="en-US"/>
          </a:p>
        </p:txBody>
      </p:sp>
      <p:sp>
        <p:nvSpPr>
          <p:cNvPr id="17" name="Shape 13"/>
          <p:cNvSpPr/>
          <p:nvPr/>
        </p:nvSpPr>
        <p:spPr>
          <a:xfrm>
            <a:off x="8375904" y="1691640"/>
            <a:ext cx="731520" cy="731520"/>
          </a:xfrm>
          <a:prstGeom prst="ellipse">
            <a:avLst/>
          </a:prstGeom>
          <a:solidFill>
            <a:srgbClr val="0E7C66"/>
          </a:solidFill>
          <a:ln w="12700">
            <a:solidFill>
              <a:srgbClr val="0E7C66"/>
            </a:solidFill>
            <a:prstDash val="solid"/>
          </a:ln>
        </p:spPr>
        <p:txBody>
          <a:bodyPr/>
          <a:lstStyle/>
          <a:p>
            <a:endParaRPr lang="en-US"/>
          </a:p>
        </p:txBody>
      </p:sp>
      <p:pic>
        <p:nvPicPr>
          <p:cNvPr id="18" name="Image 2" descr="preencoded.png"/>
          <p:cNvPicPr>
            <a:picLocks noChangeAspect="1"/>
          </p:cNvPicPr>
          <p:nvPr/>
        </p:nvPicPr>
        <p:blipFill>
          <a:blip r:embed="rId5"/>
          <a:stretch>
            <a:fillRect/>
          </a:stretch>
        </p:blipFill>
        <p:spPr>
          <a:xfrm>
            <a:off x="8558784" y="1874520"/>
            <a:ext cx="365760" cy="365760"/>
          </a:xfrm>
          <a:prstGeom prst="rect">
            <a:avLst/>
          </a:prstGeom>
        </p:spPr>
      </p:pic>
      <p:sp>
        <p:nvSpPr>
          <p:cNvPr id="19" name="Text 14"/>
          <p:cNvSpPr txBox="1"/>
          <p:nvPr/>
        </p:nvSpPr>
        <p:spPr>
          <a:xfrm>
            <a:off x="9290304" y="1691640"/>
            <a:ext cx="2130552" cy="731520"/>
          </a:xfrm>
          <a:prstGeom prst="rect">
            <a:avLst/>
          </a:prstGeom>
          <a:noFill/>
          <a:ln/>
        </p:spPr>
        <p:txBody>
          <a:bodyPr wrap="square" lIns="0" tIns="0" rIns="0" bIns="0" rtlCol="0" anchor="ctr"/>
          <a:lstStyle/>
          <a:p>
            <a:pPr marL="0" indent="0">
              <a:buNone/>
            </a:pPr>
            <a:r>
              <a:rPr lang="en-US" sz="2000" b="1">
                <a:solidFill>
                  <a:srgbClr val="0B3B34"/>
                </a:solidFill>
                <a:latin typeface="Times New Roman" pitchFamily="34" charset="0"/>
                <a:ea typeface="Times New Roman" pitchFamily="34" charset="-122"/>
                <a:cs typeface="Times New Roman" pitchFamily="34" charset="-120"/>
              </a:rPr>
              <a:t>Sustainable development</a:t>
            </a:r>
            <a:endParaRPr lang="en-US" sz="2000"/>
          </a:p>
        </p:txBody>
      </p:sp>
      <p:sp>
        <p:nvSpPr>
          <p:cNvPr id="20" name="Text 15"/>
          <p:cNvSpPr txBox="1"/>
          <p:nvPr/>
        </p:nvSpPr>
        <p:spPr>
          <a:xfrm>
            <a:off x="8375904" y="2606040"/>
            <a:ext cx="2953512" cy="1097280"/>
          </a:xfrm>
          <a:prstGeom prst="rect">
            <a:avLst/>
          </a:prstGeom>
          <a:noFill/>
          <a:ln/>
        </p:spPr>
        <p:txBody>
          <a:bodyPr wrap="square" lIns="0" tIns="0" rIns="0" bIns="0" rtlCol="0" anchor="t"/>
          <a:lstStyle/>
          <a:p>
            <a:pPr marL="0" indent="0">
              <a:buNone/>
            </a:pPr>
            <a:r>
              <a:rPr lang="en-US" sz="1500">
                <a:solidFill>
                  <a:srgbClr val="1F2A2E"/>
                </a:solidFill>
                <a:latin typeface="Times New Roman" pitchFamily="34" charset="0"/>
                <a:ea typeface="Times New Roman" pitchFamily="34" charset="-122"/>
                <a:cs typeface="Times New Roman" pitchFamily="34" charset="-120"/>
              </a:rPr>
              <a:t>Meeting present needs without compromising the ability of future generations to meet theirs.</a:t>
            </a:r>
            <a:endParaRPr lang="en-US" sz="1500"/>
          </a:p>
        </p:txBody>
      </p:sp>
      <p:sp>
        <p:nvSpPr>
          <p:cNvPr id="21" name="Text 16"/>
          <p:cNvSpPr txBox="1"/>
          <p:nvPr/>
        </p:nvSpPr>
        <p:spPr>
          <a:xfrm>
            <a:off x="8375904" y="3749040"/>
            <a:ext cx="2953512" cy="1188720"/>
          </a:xfrm>
          <a:prstGeom prst="rect">
            <a:avLst/>
          </a:prstGeom>
          <a:noFill/>
          <a:ln/>
        </p:spPr>
        <p:txBody>
          <a:bodyPr wrap="square" lIns="0" tIns="0" rIns="0" bIns="0" rtlCol="0" anchor="t"/>
          <a:lstStyle/>
          <a:p>
            <a:pPr marL="0" indent="0">
              <a:buNone/>
            </a:pPr>
            <a:r>
              <a:rPr lang="en-US" sz="1300" b="1" i="1">
                <a:solidFill>
                  <a:srgbClr val="0E7C66"/>
                </a:solidFill>
                <a:latin typeface="Times New Roman" pitchFamily="34" charset="0"/>
                <a:ea typeface="Times New Roman" pitchFamily="34" charset="-122"/>
                <a:cs typeface="Times New Roman" pitchFamily="34" charset="-120"/>
              </a:rPr>
              <a:t>Critical view: </a:t>
            </a:r>
            <a:r>
              <a:rPr lang="en-US" sz="1300" i="1">
                <a:solidFill>
                  <a:srgbClr val="5C6B73"/>
                </a:solidFill>
                <a:latin typeface="Times New Roman" pitchFamily="34" charset="0"/>
                <a:ea typeface="Times New Roman" pitchFamily="34" charset="-122"/>
                <a:cs typeface="Times New Roman" pitchFamily="34" charset="-120"/>
              </a:rPr>
              <a:t>Encourages long-term, preventive thinking, but can compete with immediate service pressures.</a:t>
            </a:r>
            <a:endParaRPr lang="en-US" sz="1300"/>
          </a:p>
        </p:txBody>
      </p:sp>
      <p:sp>
        <p:nvSpPr>
          <p:cNvPr id="22" name="Shape 17"/>
          <p:cNvSpPr/>
          <p:nvPr/>
        </p:nvSpPr>
        <p:spPr>
          <a:xfrm>
            <a:off x="548640" y="5349240"/>
            <a:ext cx="11094415" cy="777240"/>
          </a:xfrm>
          <a:prstGeom prst="roundRect">
            <a:avLst>
              <a:gd name="adj" fmla="val 14118"/>
            </a:avLst>
          </a:prstGeom>
          <a:solidFill>
            <a:srgbClr val="0B3B34"/>
          </a:solidFill>
          <a:ln w="12700">
            <a:solidFill>
              <a:srgbClr val="0B3B34"/>
            </a:solidFill>
            <a:prstDash val="solid"/>
          </a:ln>
        </p:spPr>
        <p:txBody>
          <a:bodyPr/>
          <a:lstStyle/>
          <a:p>
            <a:endParaRPr lang="en-US"/>
          </a:p>
        </p:txBody>
      </p:sp>
      <p:sp>
        <p:nvSpPr>
          <p:cNvPr id="23" name="Text 18"/>
          <p:cNvSpPr txBox="1"/>
          <p:nvPr/>
        </p:nvSpPr>
        <p:spPr>
          <a:xfrm>
            <a:off x="868680" y="5349240"/>
            <a:ext cx="10454335" cy="777240"/>
          </a:xfrm>
          <a:prstGeom prst="rect">
            <a:avLst/>
          </a:prstGeom>
          <a:noFill/>
          <a:ln/>
        </p:spPr>
        <p:txBody>
          <a:bodyPr wrap="square" lIns="0" tIns="0" rIns="0" bIns="0" rtlCol="0" anchor="ctr"/>
          <a:lstStyle/>
          <a:p>
            <a:pPr marL="0" indent="0">
              <a:buNone/>
            </a:pPr>
            <a:r>
              <a:rPr lang="en-US" sz="1500" b="1">
                <a:solidFill>
                  <a:srgbClr val="E3A33B"/>
                </a:solidFill>
                <a:latin typeface="Times New Roman" pitchFamily="34" charset="0"/>
                <a:ea typeface="Times New Roman" pitchFamily="34" charset="-122"/>
                <a:cs typeface="Times New Roman" pitchFamily="34" charset="-120"/>
              </a:rPr>
              <a:t>SDG 3 ‘Good health and wellbeing’ </a:t>
            </a:r>
            <a:r>
              <a:rPr lang="en-US" sz="1500">
                <a:solidFill>
                  <a:srgbClr val="FFFFFF"/>
                </a:solidFill>
                <a:latin typeface="Times New Roman" pitchFamily="34" charset="0"/>
                <a:ea typeface="Times New Roman" pitchFamily="34" charset="-122"/>
                <a:cs typeface="Times New Roman" pitchFamily="34" charset="-120"/>
              </a:rPr>
              <a:t>links health to social determinants, resilient systems and universal coverage (Klimczuk et al., 2025).</a:t>
            </a:r>
            <a:endParaRPr lang="en-US" sz="1500"/>
          </a:p>
        </p:txBody>
      </p:sp>
      <p:sp>
        <p:nvSpPr>
          <p:cNvPr id="25"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3</a:t>
            </a:fld>
            <a:endParaRPr lang="en-US"/>
          </a:p>
        </p:txBody>
      </p:sp>
      <p:sp>
        <p:nvSpPr>
          <p:cNvPr id="24" name="Rectangle 23">
            <a:extLst>
              <a:ext uri="{FF2B5EF4-FFF2-40B4-BE49-F238E27FC236}">
                <a16:creationId xmlns:a16="http://schemas.microsoft.com/office/drawing/2014/main" id="{A8E55ABC-DEDD-9910-0F6B-310299BD91C6}"/>
              </a:ext>
            </a:extLst>
          </p:cNvPr>
          <p:cNvSpPr/>
          <p:nvPr/>
        </p:nvSpPr>
        <p:spPr>
          <a:xfrm>
            <a:off x="548640" y="6355080"/>
            <a:ext cx="3650136" cy="32004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txBox="1"/>
          <p:nvPr/>
        </p:nvSpPr>
        <p:spPr>
          <a:xfrm>
            <a:off x="548640" y="109728"/>
            <a:ext cx="7315200" cy="274320"/>
          </a:xfrm>
          <a:prstGeom prst="rect">
            <a:avLst/>
          </a:prstGeom>
          <a:noFill/>
          <a:ln/>
        </p:spPr>
        <p:txBody>
          <a:bodyPr wrap="square" lIns="0" tIns="0" rIns="0" bIns="0" rtlCol="0" anchor="ctr"/>
          <a:lstStyle/>
          <a:p>
            <a:pPr marL="0" indent="0">
              <a:buNone/>
            </a:pPr>
            <a:r>
              <a:rPr lang="en-US" sz="1100" b="1" kern="0" spc="200">
                <a:solidFill>
                  <a:srgbClr val="0E7C66"/>
                </a:solidFill>
                <a:latin typeface="Times New Roman" pitchFamily="34" charset="0"/>
                <a:ea typeface="Times New Roman" pitchFamily="34" charset="-122"/>
                <a:cs typeface="Times New Roman" pitchFamily="34" charset="-120"/>
              </a:rPr>
              <a:t>A) GROWING IMPORTANCE</a:t>
            </a:r>
            <a:endParaRPr lang="en-US" sz="1100"/>
          </a:p>
        </p:txBody>
      </p:sp>
      <p:sp>
        <p:nvSpPr>
          <p:cNvPr id="3" name="Text 1"/>
          <p:cNvSpPr txBox="1"/>
          <p:nvPr/>
        </p:nvSpPr>
        <p:spPr>
          <a:xfrm>
            <a:off x="548640" y="365760"/>
            <a:ext cx="11094415" cy="777240"/>
          </a:xfrm>
          <a:prstGeom prst="rect">
            <a:avLst/>
          </a:prstGeom>
          <a:noFill/>
          <a:ln/>
        </p:spPr>
        <p:txBody>
          <a:bodyPr wrap="square" lIns="0" tIns="0" rIns="0" bIns="0" rtlCol="0" anchor="ctr"/>
          <a:lstStyle/>
          <a:p>
            <a:pPr marL="0" indent="0">
              <a:buNone/>
            </a:pPr>
            <a:r>
              <a:rPr lang="en-US" sz="3400" b="1">
                <a:solidFill>
                  <a:srgbClr val="0B3B34"/>
                </a:solidFill>
                <a:latin typeface="Times New Roman" pitchFamily="34" charset="0"/>
                <a:ea typeface="Times New Roman" pitchFamily="34" charset="-122"/>
                <a:cs typeface="Times New Roman" pitchFamily="34" charset="-120"/>
              </a:rPr>
              <a:t>Why sustainability now matters in health care</a:t>
            </a:r>
            <a:endParaRPr lang="en-US" sz="3400"/>
          </a:p>
        </p:txBody>
      </p:sp>
      <p:sp>
        <p:nvSpPr>
          <p:cNvPr id="4" name="Shape 2"/>
          <p:cNvSpPr/>
          <p:nvPr/>
        </p:nvSpPr>
        <p:spPr>
          <a:xfrm>
            <a:off x="548640" y="1417320"/>
            <a:ext cx="4937760" cy="4526280"/>
          </a:xfrm>
          <a:prstGeom prst="roundRect">
            <a:avLst>
              <a:gd name="adj" fmla="val 2424"/>
            </a:avLst>
          </a:prstGeom>
          <a:solidFill>
            <a:srgbClr val="EAF4F1"/>
          </a:solidFill>
          <a:ln w="12700">
            <a:solidFill>
              <a:srgbClr val="EAF4F1"/>
            </a:solidFill>
            <a:prstDash val="solid"/>
          </a:ln>
        </p:spPr>
        <p:txBody>
          <a:bodyPr/>
          <a:lstStyle/>
          <a:p>
            <a:endParaRPr lang="en-US"/>
          </a:p>
        </p:txBody>
      </p:sp>
      <p:sp>
        <p:nvSpPr>
          <p:cNvPr id="5" name="Text 3"/>
          <p:cNvSpPr txBox="1"/>
          <p:nvPr/>
        </p:nvSpPr>
        <p:spPr>
          <a:xfrm>
            <a:off x="914400" y="1645920"/>
            <a:ext cx="4389120" cy="914400"/>
          </a:xfrm>
          <a:prstGeom prst="rect">
            <a:avLst/>
          </a:prstGeom>
          <a:noFill/>
          <a:ln/>
        </p:spPr>
        <p:txBody>
          <a:bodyPr wrap="square" lIns="0" tIns="0" rIns="0" bIns="0" rtlCol="0" anchor="t"/>
          <a:lstStyle/>
          <a:p>
            <a:pPr marL="0" indent="0">
              <a:buNone/>
            </a:pPr>
            <a:r>
              <a:rPr lang="en-US" sz="5400" b="1">
                <a:solidFill>
                  <a:srgbClr val="0E7C66"/>
                </a:solidFill>
                <a:latin typeface="Times New Roman" pitchFamily="34" charset="0"/>
                <a:ea typeface="Times New Roman" pitchFamily="34" charset="-122"/>
                <a:cs typeface="Times New Roman" pitchFamily="34" charset="-120"/>
              </a:rPr>
              <a:t>25 MtCO₂e</a:t>
            </a:r>
            <a:endParaRPr lang="en-US" sz="5400"/>
          </a:p>
        </p:txBody>
      </p:sp>
      <p:sp>
        <p:nvSpPr>
          <p:cNvPr id="6" name="Text 4"/>
          <p:cNvSpPr txBox="1"/>
          <p:nvPr/>
        </p:nvSpPr>
        <p:spPr>
          <a:xfrm>
            <a:off x="914400" y="2560320"/>
            <a:ext cx="4389120" cy="365760"/>
          </a:xfrm>
          <a:prstGeom prst="rect">
            <a:avLst/>
          </a:prstGeom>
          <a:noFill/>
          <a:ln/>
        </p:spPr>
        <p:txBody>
          <a:bodyPr wrap="square" lIns="0" tIns="0" rIns="0" bIns="0" rtlCol="0" anchor="t"/>
          <a:lstStyle/>
          <a:p>
            <a:pPr marL="0" indent="0">
              <a:buNone/>
            </a:pPr>
            <a:r>
              <a:rPr lang="en-US" sz="1500" i="1">
                <a:solidFill>
                  <a:srgbClr val="5C6B73"/>
                </a:solidFill>
                <a:latin typeface="Times New Roman" pitchFamily="34" charset="0"/>
                <a:ea typeface="Times New Roman" pitchFamily="34" charset="-122"/>
                <a:cs typeface="Times New Roman" pitchFamily="34" charset="-120"/>
              </a:rPr>
              <a:t>NHS England’s carbon footprint in 2019</a:t>
            </a:r>
            <a:endParaRPr lang="en-US" sz="1500"/>
          </a:p>
        </p:txBody>
      </p:sp>
      <p:sp>
        <p:nvSpPr>
          <p:cNvPr id="7" name="Text 5"/>
          <p:cNvSpPr txBox="1"/>
          <p:nvPr/>
        </p:nvSpPr>
        <p:spPr>
          <a:xfrm>
            <a:off x="914400" y="3108960"/>
            <a:ext cx="4297680" cy="2651760"/>
          </a:xfrm>
          <a:prstGeom prst="rect">
            <a:avLst/>
          </a:prstGeom>
          <a:noFill/>
          <a:ln/>
        </p:spPr>
        <p:txBody>
          <a:bodyPr wrap="square" lIns="0" tIns="0" rIns="0" bIns="0" rtlCol="0" anchor="t"/>
          <a:lstStyle/>
          <a:p>
            <a:pPr marL="342900" indent="-342900">
              <a:spcAft>
                <a:spcPts val="8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Most NHS emissions come from its supply chain rather than direct patient care (Tennison et al., 2021).</a:t>
            </a:r>
            <a:endParaRPr lang="en-US" sz="1500"/>
          </a:p>
          <a:p>
            <a:pPr marL="342900" indent="-342900">
              <a:spcAft>
                <a:spcPts val="8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Climate change harms health, yet health services contribute to it.</a:t>
            </a:r>
            <a:endParaRPr lang="en-US" sz="1500"/>
          </a:p>
          <a:p>
            <a:pPr marL="342900" indent="-342900">
              <a:spcAft>
                <a:spcPts val="8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Net zero commitments put sustainable development at the heart of NHS policy.</a:t>
            </a:r>
            <a:endParaRPr lang="en-US" sz="1500"/>
          </a:p>
        </p:txBody>
      </p:sp>
      <p:graphicFrame>
        <p:nvGraphicFramePr>
          <p:cNvPr id="8" name="Chart 0"/>
          <p:cNvGraphicFramePr/>
          <p:nvPr/>
        </p:nvGraphicFramePr>
        <p:xfrm>
          <a:off x="5852160" y="1325880"/>
          <a:ext cx="5760720" cy="4663440"/>
        </p:xfrm>
        <a:graphic>
          <a:graphicData uri="http://schemas.openxmlformats.org/drawingml/2006/chart">
            <c:chart xmlns:c="http://schemas.openxmlformats.org/drawingml/2006/chart" xmlns:r="http://schemas.openxmlformats.org/officeDocument/2006/relationships" r:id="rId3"/>
          </a:graphicData>
        </a:graphic>
      </p:graphicFrame>
      <p:sp>
        <p:nvSpPr>
          <p:cNvPr id="25"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4</a:t>
            </a:fld>
            <a:endParaRPr lang="en-US"/>
          </a:p>
        </p:txBody>
      </p:sp>
      <p:sp>
        <p:nvSpPr>
          <p:cNvPr id="9" name="Rectangle 8">
            <a:extLst>
              <a:ext uri="{FF2B5EF4-FFF2-40B4-BE49-F238E27FC236}">
                <a16:creationId xmlns:a16="http://schemas.microsoft.com/office/drawing/2014/main" id="{ACD7A7F7-C45F-34B3-0468-10DD38268389}"/>
              </a:ext>
            </a:extLst>
          </p:cNvPr>
          <p:cNvSpPr/>
          <p:nvPr/>
        </p:nvSpPr>
        <p:spPr>
          <a:xfrm>
            <a:off x="548640" y="6355080"/>
            <a:ext cx="3435531" cy="32004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txBox="1"/>
          <p:nvPr/>
        </p:nvSpPr>
        <p:spPr>
          <a:xfrm>
            <a:off x="548640" y="109728"/>
            <a:ext cx="7315200" cy="274320"/>
          </a:xfrm>
          <a:prstGeom prst="rect">
            <a:avLst/>
          </a:prstGeom>
          <a:noFill/>
          <a:ln/>
        </p:spPr>
        <p:txBody>
          <a:bodyPr wrap="square" lIns="0" tIns="0" rIns="0" bIns="0" rtlCol="0" anchor="ctr"/>
          <a:lstStyle/>
          <a:p>
            <a:pPr marL="0" indent="0">
              <a:buNone/>
            </a:pPr>
            <a:r>
              <a:rPr lang="en-US" sz="1100" b="1" kern="0" spc="200">
                <a:solidFill>
                  <a:srgbClr val="0E7C66"/>
                </a:solidFill>
                <a:latin typeface="Times New Roman" pitchFamily="34" charset="0"/>
                <a:ea typeface="Times New Roman" pitchFamily="34" charset="-122"/>
                <a:cs typeface="Times New Roman" pitchFamily="34" charset="-120"/>
              </a:rPr>
              <a:t>B) INTEGRATION OF APPROACHES</a:t>
            </a:r>
            <a:endParaRPr lang="en-US" sz="1100"/>
          </a:p>
        </p:txBody>
      </p:sp>
      <p:sp>
        <p:nvSpPr>
          <p:cNvPr id="3" name="Text 1"/>
          <p:cNvSpPr txBox="1"/>
          <p:nvPr/>
        </p:nvSpPr>
        <p:spPr>
          <a:xfrm>
            <a:off x="548640" y="365760"/>
            <a:ext cx="11094415" cy="777240"/>
          </a:xfrm>
          <a:prstGeom prst="rect">
            <a:avLst/>
          </a:prstGeom>
          <a:noFill/>
          <a:ln/>
        </p:spPr>
        <p:txBody>
          <a:bodyPr wrap="square" lIns="0" tIns="0" rIns="0" bIns="0" rtlCol="0" anchor="ctr"/>
          <a:lstStyle/>
          <a:p>
            <a:pPr marL="0" indent="0">
              <a:buNone/>
            </a:pPr>
            <a:r>
              <a:rPr lang="en-US" sz="3400" b="1">
                <a:solidFill>
                  <a:srgbClr val="0B3B34"/>
                </a:solidFill>
                <a:latin typeface="Times New Roman" pitchFamily="34" charset="0"/>
                <a:ea typeface="Times New Roman" pitchFamily="34" charset="-122"/>
                <a:cs typeface="Times New Roman" pitchFamily="34" charset="-120"/>
              </a:rPr>
              <a:t>Health in All Policies: health beyond the hospital</a:t>
            </a:r>
            <a:endParaRPr lang="en-US" sz="3400"/>
          </a:p>
        </p:txBody>
      </p:sp>
      <p:sp>
        <p:nvSpPr>
          <p:cNvPr id="4" name="Text 2"/>
          <p:cNvSpPr txBox="1"/>
          <p:nvPr/>
        </p:nvSpPr>
        <p:spPr>
          <a:xfrm>
            <a:off x="548640" y="1325880"/>
            <a:ext cx="3657600" cy="1371600"/>
          </a:xfrm>
          <a:prstGeom prst="rect">
            <a:avLst/>
          </a:prstGeom>
          <a:noFill/>
          <a:ln/>
        </p:spPr>
        <p:txBody>
          <a:bodyPr wrap="square" lIns="0" tIns="0" rIns="0" bIns="0" rtlCol="0" anchor="t"/>
          <a:lstStyle/>
          <a:p>
            <a:pPr marL="0" indent="0">
              <a:buNone/>
            </a:pPr>
            <a:r>
              <a:rPr lang="en-US" sz="1600">
                <a:solidFill>
                  <a:srgbClr val="1F2A2E"/>
                </a:solidFill>
                <a:latin typeface="Times New Roman" pitchFamily="34" charset="0"/>
                <a:ea typeface="Times New Roman" pitchFamily="34" charset="-122"/>
                <a:cs typeface="Times New Roman" pitchFamily="34" charset="-120"/>
              </a:rPr>
              <a:t>Health is shaped by decisions in every sector, so WHO’s Health in All Policies asks each one to consider its impact on health and wellbeing.</a:t>
            </a:r>
            <a:endParaRPr lang="en-US" sz="1600"/>
          </a:p>
        </p:txBody>
      </p:sp>
      <p:sp>
        <p:nvSpPr>
          <p:cNvPr id="5" name="Shape 3"/>
          <p:cNvSpPr/>
          <p:nvPr/>
        </p:nvSpPr>
        <p:spPr>
          <a:xfrm>
            <a:off x="548640" y="2880360"/>
            <a:ext cx="685800" cy="685800"/>
          </a:xfrm>
          <a:prstGeom prst="ellipse">
            <a:avLst/>
          </a:prstGeom>
          <a:solidFill>
            <a:srgbClr val="0E7C66"/>
          </a:solidFill>
          <a:ln w="12700">
            <a:solidFill>
              <a:srgbClr val="0E7C66"/>
            </a:solidFill>
            <a:prstDash val="solid"/>
          </a:ln>
        </p:spPr>
        <p:txBody>
          <a:bodyPr/>
          <a:lstStyle/>
          <a:p>
            <a:endParaRPr lang="en-US"/>
          </a:p>
        </p:txBody>
      </p:sp>
      <p:pic>
        <p:nvPicPr>
          <p:cNvPr id="6" name="Image 0" descr="preencoded.png"/>
          <p:cNvPicPr>
            <a:picLocks noChangeAspect="1"/>
          </p:cNvPicPr>
          <p:nvPr/>
        </p:nvPicPr>
        <p:blipFill>
          <a:blip r:embed="rId3"/>
          <a:stretch>
            <a:fillRect/>
          </a:stretch>
        </p:blipFill>
        <p:spPr>
          <a:xfrm>
            <a:off x="720090" y="3051810"/>
            <a:ext cx="342900" cy="342900"/>
          </a:xfrm>
          <a:prstGeom prst="rect">
            <a:avLst/>
          </a:prstGeom>
        </p:spPr>
      </p:pic>
      <p:sp>
        <p:nvSpPr>
          <p:cNvPr id="7" name="Text 4"/>
          <p:cNvSpPr txBox="1"/>
          <p:nvPr/>
        </p:nvSpPr>
        <p:spPr>
          <a:xfrm>
            <a:off x="1325880" y="2880360"/>
            <a:ext cx="1051560" cy="685800"/>
          </a:xfrm>
          <a:prstGeom prst="rect">
            <a:avLst/>
          </a:prstGeom>
          <a:noFill/>
          <a:ln/>
        </p:spPr>
        <p:txBody>
          <a:bodyPr wrap="square" lIns="0" tIns="0" rIns="0" bIns="0" rtlCol="0" anchor="ctr"/>
          <a:lstStyle/>
          <a:p>
            <a:pPr marL="0" indent="0">
              <a:buNone/>
            </a:pPr>
            <a:r>
              <a:rPr lang="en-US" sz="1400" b="1">
                <a:solidFill>
                  <a:srgbClr val="0B3B34"/>
                </a:solidFill>
                <a:latin typeface="Times New Roman" pitchFamily="34" charset="0"/>
                <a:ea typeface="Times New Roman" pitchFamily="34" charset="-122"/>
                <a:cs typeface="Times New Roman" pitchFamily="34" charset="-120"/>
              </a:rPr>
              <a:t>Housing</a:t>
            </a:r>
            <a:endParaRPr lang="en-US" sz="1400"/>
          </a:p>
        </p:txBody>
      </p:sp>
      <p:sp>
        <p:nvSpPr>
          <p:cNvPr id="8" name="Shape 5"/>
          <p:cNvSpPr/>
          <p:nvPr/>
        </p:nvSpPr>
        <p:spPr>
          <a:xfrm>
            <a:off x="2423160" y="2880360"/>
            <a:ext cx="685800" cy="685800"/>
          </a:xfrm>
          <a:prstGeom prst="ellipse">
            <a:avLst/>
          </a:prstGeom>
          <a:solidFill>
            <a:srgbClr val="0E7C66"/>
          </a:solidFill>
          <a:ln w="12700">
            <a:solidFill>
              <a:srgbClr val="0E7C66"/>
            </a:solidFill>
            <a:prstDash val="solid"/>
          </a:ln>
        </p:spPr>
        <p:txBody>
          <a:bodyPr/>
          <a:lstStyle/>
          <a:p>
            <a:endParaRPr lang="en-US"/>
          </a:p>
        </p:txBody>
      </p:sp>
      <p:pic>
        <p:nvPicPr>
          <p:cNvPr id="9" name="Image 1" descr="preencoded.png"/>
          <p:cNvPicPr>
            <a:picLocks noChangeAspect="1"/>
          </p:cNvPicPr>
          <p:nvPr/>
        </p:nvPicPr>
        <p:blipFill>
          <a:blip r:embed="rId4"/>
          <a:stretch>
            <a:fillRect/>
          </a:stretch>
        </p:blipFill>
        <p:spPr>
          <a:xfrm>
            <a:off x="2594610" y="3051810"/>
            <a:ext cx="342900" cy="342900"/>
          </a:xfrm>
          <a:prstGeom prst="rect">
            <a:avLst/>
          </a:prstGeom>
        </p:spPr>
      </p:pic>
      <p:sp>
        <p:nvSpPr>
          <p:cNvPr id="10" name="Text 6"/>
          <p:cNvSpPr txBox="1"/>
          <p:nvPr/>
        </p:nvSpPr>
        <p:spPr>
          <a:xfrm>
            <a:off x="3200400" y="2880360"/>
            <a:ext cx="1051560" cy="685800"/>
          </a:xfrm>
          <a:prstGeom prst="rect">
            <a:avLst/>
          </a:prstGeom>
          <a:noFill/>
          <a:ln/>
        </p:spPr>
        <p:txBody>
          <a:bodyPr wrap="square" lIns="0" tIns="0" rIns="0" bIns="0" rtlCol="0" anchor="ctr"/>
          <a:lstStyle/>
          <a:p>
            <a:pPr marL="0" indent="0">
              <a:buNone/>
            </a:pPr>
            <a:r>
              <a:rPr lang="en-US" sz="1400" b="1">
                <a:solidFill>
                  <a:srgbClr val="0B3B34"/>
                </a:solidFill>
                <a:latin typeface="Times New Roman" pitchFamily="34" charset="0"/>
                <a:ea typeface="Times New Roman" pitchFamily="34" charset="-122"/>
                <a:cs typeface="Times New Roman" pitchFamily="34" charset="-120"/>
              </a:rPr>
              <a:t>Transport</a:t>
            </a:r>
            <a:endParaRPr lang="en-US" sz="1400"/>
          </a:p>
        </p:txBody>
      </p:sp>
      <p:sp>
        <p:nvSpPr>
          <p:cNvPr id="11" name="Shape 7"/>
          <p:cNvSpPr/>
          <p:nvPr/>
        </p:nvSpPr>
        <p:spPr>
          <a:xfrm>
            <a:off x="548640" y="4114800"/>
            <a:ext cx="685800" cy="685800"/>
          </a:xfrm>
          <a:prstGeom prst="ellipse">
            <a:avLst/>
          </a:prstGeom>
          <a:solidFill>
            <a:srgbClr val="0E7C66"/>
          </a:solidFill>
          <a:ln w="12700">
            <a:solidFill>
              <a:srgbClr val="0E7C66"/>
            </a:solidFill>
            <a:prstDash val="solid"/>
          </a:ln>
        </p:spPr>
        <p:txBody>
          <a:bodyPr/>
          <a:lstStyle/>
          <a:p>
            <a:endParaRPr lang="en-US"/>
          </a:p>
        </p:txBody>
      </p:sp>
      <p:pic>
        <p:nvPicPr>
          <p:cNvPr id="12" name="Image 2" descr="preencoded.png"/>
          <p:cNvPicPr>
            <a:picLocks noChangeAspect="1"/>
          </p:cNvPicPr>
          <p:nvPr/>
        </p:nvPicPr>
        <p:blipFill>
          <a:blip r:embed="rId5"/>
          <a:stretch>
            <a:fillRect/>
          </a:stretch>
        </p:blipFill>
        <p:spPr>
          <a:xfrm>
            <a:off x="720090" y="4286250"/>
            <a:ext cx="342900" cy="342900"/>
          </a:xfrm>
          <a:prstGeom prst="rect">
            <a:avLst/>
          </a:prstGeom>
        </p:spPr>
      </p:pic>
      <p:sp>
        <p:nvSpPr>
          <p:cNvPr id="13" name="Text 8"/>
          <p:cNvSpPr txBox="1"/>
          <p:nvPr/>
        </p:nvSpPr>
        <p:spPr>
          <a:xfrm>
            <a:off x="1325880" y="4114800"/>
            <a:ext cx="1051560" cy="685800"/>
          </a:xfrm>
          <a:prstGeom prst="rect">
            <a:avLst/>
          </a:prstGeom>
          <a:noFill/>
          <a:ln/>
        </p:spPr>
        <p:txBody>
          <a:bodyPr wrap="square" lIns="0" tIns="0" rIns="0" bIns="0" rtlCol="0" anchor="ctr"/>
          <a:lstStyle/>
          <a:p>
            <a:pPr marL="0" indent="0">
              <a:buNone/>
            </a:pPr>
            <a:r>
              <a:rPr lang="en-US" sz="1400" b="1">
                <a:solidFill>
                  <a:srgbClr val="0B3B34"/>
                </a:solidFill>
                <a:latin typeface="Times New Roman" pitchFamily="34" charset="0"/>
                <a:ea typeface="Times New Roman" pitchFamily="34" charset="-122"/>
                <a:cs typeface="Times New Roman" pitchFamily="34" charset="-120"/>
              </a:rPr>
              <a:t>Education</a:t>
            </a:r>
            <a:endParaRPr lang="en-US" sz="1400"/>
          </a:p>
        </p:txBody>
      </p:sp>
      <p:sp>
        <p:nvSpPr>
          <p:cNvPr id="14" name="Shape 9"/>
          <p:cNvSpPr/>
          <p:nvPr/>
        </p:nvSpPr>
        <p:spPr>
          <a:xfrm>
            <a:off x="2423160" y="4114800"/>
            <a:ext cx="685800" cy="685800"/>
          </a:xfrm>
          <a:prstGeom prst="ellipse">
            <a:avLst/>
          </a:prstGeom>
          <a:solidFill>
            <a:srgbClr val="0E7C66"/>
          </a:solidFill>
          <a:ln w="12700">
            <a:solidFill>
              <a:srgbClr val="0E7C66"/>
            </a:solidFill>
            <a:prstDash val="solid"/>
          </a:ln>
        </p:spPr>
        <p:txBody>
          <a:bodyPr/>
          <a:lstStyle/>
          <a:p>
            <a:endParaRPr lang="en-US"/>
          </a:p>
        </p:txBody>
      </p:sp>
      <p:pic>
        <p:nvPicPr>
          <p:cNvPr id="15" name="Image 3" descr="preencoded.png"/>
          <p:cNvPicPr>
            <a:picLocks noChangeAspect="1"/>
          </p:cNvPicPr>
          <p:nvPr/>
        </p:nvPicPr>
        <p:blipFill>
          <a:blip r:embed="rId6"/>
          <a:stretch>
            <a:fillRect/>
          </a:stretch>
        </p:blipFill>
        <p:spPr>
          <a:xfrm>
            <a:off x="2594610" y="4286250"/>
            <a:ext cx="342900" cy="342900"/>
          </a:xfrm>
          <a:prstGeom prst="rect">
            <a:avLst/>
          </a:prstGeom>
        </p:spPr>
      </p:pic>
      <p:sp>
        <p:nvSpPr>
          <p:cNvPr id="16" name="Text 10"/>
          <p:cNvSpPr txBox="1"/>
          <p:nvPr/>
        </p:nvSpPr>
        <p:spPr>
          <a:xfrm>
            <a:off x="3200400" y="4114800"/>
            <a:ext cx="1051560" cy="685800"/>
          </a:xfrm>
          <a:prstGeom prst="rect">
            <a:avLst/>
          </a:prstGeom>
          <a:noFill/>
          <a:ln/>
        </p:spPr>
        <p:txBody>
          <a:bodyPr wrap="square" lIns="0" tIns="0" rIns="0" bIns="0" rtlCol="0" anchor="ctr"/>
          <a:lstStyle/>
          <a:p>
            <a:pPr marL="0" indent="0">
              <a:buNone/>
            </a:pPr>
            <a:r>
              <a:rPr lang="en-US" sz="1400" b="1">
                <a:solidFill>
                  <a:srgbClr val="0B3B34"/>
                </a:solidFill>
                <a:latin typeface="Times New Roman" pitchFamily="34" charset="0"/>
                <a:ea typeface="Times New Roman" pitchFamily="34" charset="-122"/>
                <a:cs typeface="Times New Roman" pitchFamily="34" charset="-120"/>
              </a:rPr>
              <a:t>Planning</a:t>
            </a:r>
            <a:endParaRPr lang="en-US" sz="1400"/>
          </a:p>
        </p:txBody>
      </p:sp>
      <p:sp>
        <p:nvSpPr>
          <p:cNvPr id="17" name="Shape 11"/>
          <p:cNvSpPr/>
          <p:nvPr/>
        </p:nvSpPr>
        <p:spPr>
          <a:xfrm>
            <a:off x="4572000" y="1325880"/>
            <a:ext cx="3410712" cy="3794760"/>
          </a:xfrm>
          <a:prstGeom prst="roundRect">
            <a:avLst>
              <a:gd name="adj" fmla="val 3217"/>
            </a:avLst>
          </a:prstGeom>
          <a:solidFill>
            <a:srgbClr val="EAF4F1"/>
          </a:solidFill>
          <a:ln w="12700">
            <a:solidFill>
              <a:srgbClr val="EAF4F1"/>
            </a:solidFill>
            <a:prstDash val="solid"/>
          </a:ln>
        </p:spPr>
        <p:txBody>
          <a:bodyPr/>
          <a:lstStyle/>
          <a:p>
            <a:endParaRPr lang="en-US"/>
          </a:p>
        </p:txBody>
      </p:sp>
      <p:pic>
        <p:nvPicPr>
          <p:cNvPr id="18" name="Image 4" descr="preencoded.png"/>
          <p:cNvPicPr>
            <a:picLocks noChangeAspect="1"/>
          </p:cNvPicPr>
          <p:nvPr/>
        </p:nvPicPr>
        <p:blipFill>
          <a:blip r:embed="rId7"/>
          <a:stretch>
            <a:fillRect/>
          </a:stretch>
        </p:blipFill>
        <p:spPr>
          <a:xfrm>
            <a:off x="4846320" y="1600200"/>
            <a:ext cx="457200" cy="457200"/>
          </a:xfrm>
          <a:prstGeom prst="rect">
            <a:avLst/>
          </a:prstGeom>
        </p:spPr>
      </p:pic>
      <p:sp>
        <p:nvSpPr>
          <p:cNvPr id="19" name="Text 12"/>
          <p:cNvSpPr txBox="1"/>
          <p:nvPr/>
        </p:nvSpPr>
        <p:spPr>
          <a:xfrm>
            <a:off x="5440680" y="1600200"/>
            <a:ext cx="2286000" cy="457200"/>
          </a:xfrm>
          <a:prstGeom prst="rect">
            <a:avLst/>
          </a:prstGeom>
          <a:noFill/>
          <a:ln/>
        </p:spPr>
        <p:txBody>
          <a:bodyPr wrap="square" lIns="0" tIns="0" rIns="0" bIns="0" rtlCol="0" anchor="ctr"/>
          <a:lstStyle/>
          <a:p>
            <a:pPr marL="0" indent="0">
              <a:buNone/>
            </a:pPr>
            <a:r>
              <a:rPr lang="en-US" sz="2000" b="1">
                <a:solidFill>
                  <a:srgbClr val="0E7C66"/>
                </a:solidFill>
                <a:latin typeface="Times New Roman" pitchFamily="34" charset="0"/>
                <a:ea typeface="Times New Roman" pitchFamily="34" charset="-122"/>
                <a:cs typeface="Times New Roman" pitchFamily="34" charset="-120"/>
              </a:rPr>
              <a:t>Facilitators</a:t>
            </a:r>
            <a:endParaRPr lang="en-US" sz="2000"/>
          </a:p>
        </p:txBody>
      </p:sp>
      <p:sp>
        <p:nvSpPr>
          <p:cNvPr id="20" name="Text 13"/>
          <p:cNvSpPr txBox="1"/>
          <p:nvPr/>
        </p:nvSpPr>
        <p:spPr>
          <a:xfrm>
            <a:off x="4846320" y="2240280"/>
            <a:ext cx="2953512" cy="2743200"/>
          </a:xfrm>
          <a:prstGeom prst="rect">
            <a:avLst/>
          </a:prstGeom>
          <a:noFill/>
          <a:ln/>
        </p:spPr>
        <p:txBody>
          <a:bodyPr wrap="square" lIns="0" tIns="0" rIns="0" bIns="0" rtlCol="0" anchor="t"/>
          <a:lstStyle/>
          <a:p>
            <a:pPr marL="342900" indent="-342900">
              <a:spcAft>
                <a:spcPts val="10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Strong leadership and political commitment</a:t>
            </a:r>
            <a:endParaRPr lang="en-US" sz="1500"/>
          </a:p>
          <a:p>
            <a:pPr marL="342900" indent="-342900">
              <a:spcAft>
                <a:spcPts val="10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Supportive national legislation</a:t>
            </a:r>
            <a:endParaRPr lang="en-US" sz="1500"/>
          </a:p>
          <a:p>
            <a:pPr marL="342900" indent="-342900">
              <a:spcAft>
                <a:spcPts val="10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Available funding</a:t>
            </a:r>
            <a:endParaRPr lang="en-US" sz="1500"/>
          </a:p>
          <a:p>
            <a:pPr marL="342900" indent="-342900">
              <a:spcAft>
                <a:spcPts val="10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Community input and local champions</a:t>
            </a:r>
            <a:endParaRPr lang="en-US" sz="1500"/>
          </a:p>
        </p:txBody>
      </p:sp>
      <p:sp>
        <p:nvSpPr>
          <p:cNvPr id="21" name="Shape 14"/>
          <p:cNvSpPr/>
          <p:nvPr/>
        </p:nvSpPr>
        <p:spPr>
          <a:xfrm>
            <a:off x="8229600" y="1325880"/>
            <a:ext cx="3410712" cy="3794760"/>
          </a:xfrm>
          <a:prstGeom prst="roundRect">
            <a:avLst>
              <a:gd name="adj" fmla="val 3217"/>
            </a:avLst>
          </a:prstGeom>
          <a:solidFill>
            <a:srgbClr val="EAF4F1"/>
          </a:solidFill>
          <a:ln w="12700">
            <a:solidFill>
              <a:srgbClr val="EAF4F1"/>
            </a:solidFill>
            <a:prstDash val="solid"/>
          </a:ln>
        </p:spPr>
        <p:txBody>
          <a:bodyPr/>
          <a:lstStyle/>
          <a:p>
            <a:endParaRPr lang="en-US"/>
          </a:p>
        </p:txBody>
      </p:sp>
      <p:pic>
        <p:nvPicPr>
          <p:cNvPr id="22" name="Image 5" descr="preencoded.png"/>
          <p:cNvPicPr>
            <a:picLocks noChangeAspect="1"/>
          </p:cNvPicPr>
          <p:nvPr/>
        </p:nvPicPr>
        <p:blipFill>
          <a:blip r:embed="rId8"/>
          <a:stretch>
            <a:fillRect/>
          </a:stretch>
        </p:blipFill>
        <p:spPr>
          <a:xfrm>
            <a:off x="8503920" y="1600200"/>
            <a:ext cx="457200" cy="457200"/>
          </a:xfrm>
          <a:prstGeom prst="rect">
            <a:avLst/>
          </a:prstGeom>
        </p:spPr>
      </p:pic>
      <p:sp>
        <p:nvSpPr>
          <p:cNvPr id="23" name="Text 15"/>
          <p:cNvSpPr txBox="1"/>
          <p:nvPr/>
        </p:nvSpPr>
        <p:spPr>
          <a:xfrm>
            <a:off x="9098280" y="1600200"/>
            <a:ext cx="2286000" cy="457200"/>
          </a:xfrm>
          <a:prstGeom prst="rect">
            <a:avLst/>
          </a:prstGeom>
          <a:noFill/>
          <a:ln/>
        </p:spPr>
        <p:txBody>
          <a:bodyPr wrap="square" lIns="0" tIns="0" rIns="0" bIns="0" rtlCol="0" anchor="ctr"/>
          <a:lstStyle/>
          <a:p>
            <a:pPr marL="0" indent="0">
              <a:buNone/>
            </a:pPr>
            <a:r>
              <a:rPr lang="en-US" sz="2000" b="1">
                <a:solidFill>
                  <a:srgbClr val="B5473A"/>
                </a:solidFill>
                <a:latin typeface="Times New Roman" pitchFamily="34" charset="0"/>
                <a:ea typeface="Times New Roman" pitchFamily="34" charset="-122"/>
                <a:cs typeface="Times New Roman" pitchFamily="34" charset="-120"/>
              </a:rPr>
              <a:t>Barriers</a:t>
            </a:r>
            <a:endParaRPr lang="en-US" sz="2000"/>
          </a:p>
        </p:txBody>
      </p:sp>
      <p:sp>
        <p:nvSpPr>
          <p:cNvPr id="24" name="Text 16"/>
          <p:cNvSpPr txBox="1"/>
          <p:nvPr/>
        </p:nvSpPr>
        <p:spPr>
          <a:xfrm>
            <a:off x="8503920" y="2240280"/>
            <a:ext cx="2953512" cy="2743200"/>
          </a:xfrm>
          <a:prstGeom prst="rect">
            <a:avLst/>
          </a:prstGeom>
          <a:noFill/>
          <a:ln/>
        </p:spPr>
        <p:txBody>
          <a:bodyPr wrap="square" lIns="0" tIns="0" rIns="0" bIns="0" rtlCol="0" anchor="t"/>
          <a:lstStyle/>
          <a:p>
            <a:pPr marL="342900" indent="-342900">
              <a:spcAft>
                <a:spcPts val="10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Financial constraints</a:t>
            </a:r>
            <a:endParaRPr lang="en-US" sz="1500"/>
          </a:p>
          <a:p>
            <a:pPr marL="342900" indent="-342900">
              <a:spcAft>
                <a:spcPts val="10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Limited staff time and expertise</a:t>
            </a:r>
            <a:endParaRPr lang="en-US" sz="1500"/>
          </a:p>
          <a:p>
            <a:pPr marL="342900" indent="-342900">
              <a:spcAft>
                <a:spcPts val="10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Weak cross-sector collaboration</a:t>
            </a:r>
            <a:endParaRPr lang="en-US" sz="1500"/>
          </a:p>
          <a:p>
            <a:pPr marL="342900" indent="-342900">
              <a:spcAft>
                <a:spcPts val="10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Vague or missing health indicators</a:t>
            </a:r>
            <a:endParaRPr lang="en-US" sz="1500"/>
          </a:p>
        </p:txBody>
      </p:sp>
      <p:sp>
        <p:nvSpPr>
          <p:cNvPr id="25" name="Shape 17"/>
          <p:cNvSpPr/>
          <p:nvPr/>
        </p:nvSpPr>
        <p:spPr>
          <a:xfrm>
            <a:off x="548640" y="5349240"/>
            <a:ext cx="11094415" cy="777240"/>
          </a:xfrm>
          <a:prstGeom prst="roundRect">
            <a:avLst>
              <a:gd name="adj" fmla="val 14118"/>
            </a:avLst>
          </a:prstGeom>
          <a:solidFill>
            <a:srgbClr val="0B3B34"/>
          </a:solidFill>
          <a:ln w="12700">
            <a:solidFill>
              <a:srgbClr val="0B3B34"/>
            </a:solidFill>
            <a:prstDash val="solid"/>
          </a:ln>
        </p:spPr>
        <p:txBody>
          <a:bodyPr/>
          <a:lstStyle/>
          <a:p>
            <a:endParaRPr lang="en-US"/>
          </a:p>
        </p:txBody>
      </p:sp>
      <p:sp>
        <p:nvSpPr>
          <p:cNvPr id="26" name="Text 18"/>
          <p:cNvSpPr txBox="1"/>
          <p:nvPr/>
        </p:nvSpPr>
        <p:spPr>
          <a:xfrm>
            <a:off x="868680" y="5349240"/>
            <a:ext cx="10454335" cy="777240"/>
          </a:xfrm>
          <a:prstGeom prst="rect">
            <a:avLst/>
          </a:prstGeom>
          <a:noFill/>
          <a:ln/>
        </p:spPr>
        <p:txBody>
          <a:bodyPr wrap="square" lIns="0" tIns="0" rIns="0" bIns="0" rtlCol="0" anchor="ctr"/>
          <a:lstStyle/>
          <a:p>
            <a:pPr marL="0" indent="0">
              <a:buNone/>
            </a:pPr>
            <a:r>
              <a:rPr lang="en-US" sz="1500" b="1">
                <a:solidFill>
                  <a:srgbClr val="E3A33B"/>
                </a:solidFill>
                <a:latin typeface="Times New Roman" pitchFamily="34" charset="0"/>
                <a:ea typeface="Times New Roman" pitchFamily="34" charset="-122"/>
                <a:cs typeface="Times New Roman" pitchFamily="34" charset="-120"/>
              </a:rPr>
              <a:t>Evaluation: </a:t>
            </a:r>
            <a:r>
              <a:rPr lang="en-US" sz="1500">
                <a:solidFill>
                  <a:srgbClr val="FFFFFF"/>
                </a:solidFill>
                <a:latin typeface="Times New Roman" pitchFamily="34" charset="0"/>
                <a:ea typeface="Times New Roman" pitchFamily="34" charset="-122"/>
                <a:cs typeface="Times New Roman" pitchFamily="34" charset="-120"/>
              </a:rPr>
              <a:t>the approach is sound in theory, but local implementation depends on leadership, resources and clear indicators (Lilly et al., 2023).</a:t>
            </a:r>
            <a:endParaRPr lang="en-US" sz="1500"/>
          </a:p>
        </p:txBody>
      </p:sp>
      <p:sp>
        <p:nvSpPr>
          <p:cNvPr id="27"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5</a:t>
            </a:fld>
            <a:endParaRPr lang="en-US"/>
          </a:p>
        </p:txBody>
      </p:sp>
      <p:sp>
        <p:nvSpPr>
          <p:cNvPr id="29" name="Rectangle 28">
            <a:extLst>
              <a:ext uri="{FF2B5EF4-FFF2-40B4-BE49-F238E27FC236}">
                <a16:creationId xmlns:a16="http://schemas.microsoft.com/office/drawing/2014/main" id="{7F4CFEBA-538A-77A3-5516-210D9B7E4CDC}"/>
              </a:ext>
            </a:extLst>
          </p:cNvPr>
          <p:cNvSpPr/>
          <p:nvPr/>
        </p:nvSpPr>
        <p:spPr>
          <a:xfrm>
            <a:off x="548640" y="6355080"/>
            <a:ext cx="3435531" cy="32004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txBox="1"/>
          <p:nvPr/>
        </p:nvSpPr>
        <p:spPr>
          <a:xfrm>
            <a:off x="548640" y="109728"/>
            <a:ext cx="7315200" cy="274320"/>
          </a:xfrm>
          <a:prstGeom prst="rect">
            <a:avLst/>
          </a:prstGeom>
          <a:noFill/>
          <a:ln/>
        </p:spPr>
        <p:txBody>
          <a:bodyPr wrap="square" lIns="0" tIns="0" rIns="0" bIns="0" rtlCol="0" anchor="ctr"/>
          <a:lstStyle/>
          <a:p>
            <a:pPr marL="0" indent="0">
              <a:buNone/>
            </a:pPr>
            <a:r>
              <a:rPr lang="en-US" sz="1100" b="1" kern="0" spc="200">
                <a:solidFill>
                  <a:srgbClr val="0E7C66"/>
                </a:solidFill>
                <a:latin typeface="Times New Roman" pitchFamily="34" charset="0"/>
                <a:ea typeface="Times New Roman" pitchFamily="34" charset="-122"/>
                <a:cs typeface="Times New Roman" pitchFamily="34" charset="-120"/>
              </a:rPr>
              <a:t>B) SUSTAINABLE DEVELOPMENT FRAMEWORKS</a:t>
            </a:r>
            <a:endParaRPr lang="en-US" sz="1100"/>
          </a:p>
        </p:txBody>
      </p:sp>
      <p:sp>
        <p:nvSpPr>
          <p:cNvPr id="3" name="Text 1"/>
          <p:cNvSpPr txBox="1"/>
          <p:nvPr/>
        </p:nvSpPr>
        <p:spPr>
          <a:xfrm>
            <a:off x="548640" y="365760"/>
            <a:ext cx="11094415" cy="777240"/>
          </a:xfrm>
          <a:prstGeom prst="rect">
            <a:avLst/>
          </a:prstGeom>
          <a:noFill/>
          <a:ln/>
        </p:spPr>
        <p:txBody>
          <a:bodyPr wrap="square" lIns="0" tIns="0" rIns="0" bIns="0" rtlCol="0" anchor="ctr"/>
          <a:lstStyle/>
          <a:p>
            <a:pPr marL="0" indent="0">
              <a:buNone/>
            </a:pPr>
            <a:r>
              <a:rPr lang="en-US" sz="3400" b="1">
                <a:solidFill>
                  <a:srgbClr val="0B3B34"/>
                </a:solidFill>
                <a:latin typeface="Times New Roman" pitchFamily="34" charset="0"/>
                <a:ea typeface="Times New Roman" pitchFamily="34" charset="-122"/>
                <a:cs typeface="Times New Roman" pitchFamily="34" charset="-120"/>
              </a:rPr>
              <a:t>Wales: the Well-being of Future Generations Act 2015</a:t>
            </a:r>
            <a:endParaRPr lang="en-US" sz="3400"/>
          </a:p>
        </p:txBody>
      </p:sp>
      <p:sp>
        <p:nvSpPr>
          <p:cNvPr id="4" name="Text 2"/>
          <p:cNvSpPr txBox="1"/>
          <p:nvPr/>
        </p:nvSpPr>
        <p:spPr>
          <a:xfrm>
            <a:off x="548640" y="1325880"/>
            <a:ext cx="11094415" cy="685800"/>
          </a:xfrm>
          <a:prstGeom prst="rect">
            <a:avLst/>
          </a:prstGeom>
          <a:noFill/>
          <a:ln/>
        </p:spPr>
        <p:txBody>
          <a:bodyPr wrap="square" lIns="0" tIns="0" rIns="0" bIns="0" rtlCol="0" anchor="t"/>
          <a:lstStyle/>
          <a:p>
            <a:pPr marL="0" indent="0">
              <a:buNone/>
            </a:pPr>
            <a:r>
              <a:rPr lang="en-US" sz="1600" b="1">
                <a:solidFill>
                  <a:srgbClr val="0B3B34"/>
                </a:solidFill>
                <a:latin typeface="Times New Roman" pitchFamily="34" charset="0"/>
                <a:ea typeface="Times New Roman" pitchFamily="34" charset="-122"/>
                <a:cs typeface="Times New Roman" pitchFamily="34" charset="-120"/>
              </a:rPr>
              <a:t>Seven national well-being goals, </a:t>
            </a:r>
            <a:r>
              <a:rPr lang="en-US" sz="1600">
                <a:solidFill>
                  <a:srgbClr val="1F2A2E"/>
                </a:solidFill>
                <a:latin typeface="Times New Roman" pitchFamily="34" charset="0"/>
                <a:ea typeface="Times New Roman" pitchFamily="34" charset="-122"/>
                <a:cs typeface="Times New Roman" pitchFamily="34" charset="-120"/>
              </a:rPr>
              <a:t>including ‘A healthier Wales’ and ‘A more equal Wales’, legally binding on public bodies and overseen by a Future Generations Commissioner.</a:t>
            </a:r>
            <a:endParaRPr lang="en-US" sz="1600"/>
          </a:p>
        </p:txBody>
      </p:sp>
      <p:sp>
        <p:nvSpPr>
          <p:cNvPr id="5" name="Text 3"/>
          <p:cNvSpPr txBox="1"/>
          <p:nvPr/>
        </p:nvSpPr>
        <p:spPr>
          <a:xfrm>
            <a:off x="548640" y="2148840"/>
            <a:ext cx="5486400" cy="365760"/>
          </a:xfrm>
          <a:prstGeom prst="rect">
            <a:avLst/>
          </a:prstGeom>
          <a:noFill/>
          <a:ln/>
        </p:spPr>
        <p:txBody>
          <a:bodyPr wrap="square" lIns="0" tIns="0" rIns="0" bIns="0" rtlCol="0" anchor="t"/>
          <a:lstStyle/>
          <a:p>
            <a:pPr marL="0" indent="0">
              <a:buNone/>
            </a:pPr>
            <a:r>
              <a:rPr lang="en-US" sz="1800" b="1">
                <a:solidFill>
                  <a:srgbClr val="0E7C66"/>
                </a:solidFill>
                <a:latin typeface="Times New Roman" pitchFamily="34" charset="0"/>
                <a:ea typeface="Times New Roman" pitchFamily="34" charset="-122"/>
                <a:cs typeface="Times New Roman" pitchFamily="34" charset="-120"/>
              </a:rPr>
              <a:t>Five ways of working</a:t>
            </a:r>
            <a:endParaRPr lang="en-US" sz="1800"/>
          </a:p>
        </p:txBody>
      </p:sp>
      <p:sp>
        <p:nvSpPr>
          <p:cNvPr id="6" name="Shape 4"/>
          <p:cNvSpPr/>
          <p:nvPr/>
        </p:nvSpPr>
        <p:spPr>
          <a:xfrm>
            <a:off x="1097280" y="2651760"/>
            <a:ext cx="868680" cy="868680"/>
          </a:xfrm>
          <a:prstGeom prst="ellipse">
            <a:avLst/>
          </a:prstGeom>
          <a:solidFill>
            <a:srgbClr val="0E7C66"/>
          </a:solidFill>
          <a:ln w="12700">
            <a:solidFill>
              <a:srgbClr val="0E7C66"/>
            </a:solidFill>
            <a:prstDash val="solid"/>
          </a:ln>
        </p:spPr>
        <p:txBody>
          <a:bodyPr/>
          <a:lstStyle/>
          <a:p>
            <a:endParaRPr lang="en-US"/>
          </a:p>
        </p:txBody>
      </p:sp>
      <p:pic>
        <p:nvPicPr>
          <p:cNvPr id="7" name="Image 0" descr="preencoded.png"/>
          <p:cNvPicPr>
            <a:picLocks noChangeAspect="1"/>
          </p:cNvPicPr>
          <p:nvPr/>
        </p:nvPicPr>
        <p:blipFill>
          <a:blip r:embed="rId3"/>
          <a:stretch>
            <a:fillRect/>
          </a:stretch>
        </p:blipFill>
        <p:spPr>
          <a:xfrm>
            <a:off x="1314450" y="2868930"/>
            <a:ext cx="434340" cy="434340"/>
          </a:xfrm>
          <a:prstGeom prst="rect">
            <a:avLst/>
          </a:prstGeom>
        </p:spPr>
      </p:pic>
      <p:sp>
        <p:nvSpPr>
          <p:cNvPr id="8" name="Text 5"/>
          <p:cNvSpPr txBox="1"/>
          <p:nvPr/>
        </p:nvSpPr>
        <p:spPr>
          <a:xfrm>
            <a:off x="548640" y="3611880"/>
            <a:ext cx="1965960" cy="365760"/>
          </a:xfrm>
          <a:prstGeom prst="rect">
            <a:avLst/>
          </a:prstGeom>
          <a:noFill/>
          <a:ln/>
        </p:spPr>
        <p:txBody>
          <a:bodyPr wrap="square" lIns="0" tIns="0" rIns="0" bIns="0" rtlCol="0" anchor="t"/>
          <a:lstStyle/>
          <a:p>
            <a:pPr marL="0" indent="0" algn="ctr">
              <a:buNone/>
            </a:pPr>
            <a:r>
              <a:rPr lang="en-US" sz="1500" b="1">
                <a:solidFill>
                  <a:srgbClr val="0B3B34"/>
                </a:solidFill>
                <a:latin typeface="Times New Roman" pitchFamily="34" charset="0"/>
                <a:ea typeface="Times New Roman" pitchFamily="34" charset="-122"/>
                <a:cs typeface="Times New Roman" pitchFamily="34" charset="-120"/>
              </a:rPr>
              <a:t>Long-term</a:t>
            </a:r>
            <a:endParaRPr lang="en-US" sz="1500"/>
          </a:p>
        </p:txBody>
      </p:sp>
      <p:sp>
        <p:nvSpPr>
          <p:cNvPr id="9" name="Shape 6"/>
          <p:cNvSpPr/>
          <p:nvPr/>
        </p:nvSpPr>
        <p:spPr>
          <a:xfrm>
            <a:off x="3337560" y="2651760"/>
            <a:ext cx="868680" cy="868680"/>
          </a:xfrm>
          <a:prstGeom prst="ellipse">
            <a:avLst/>
          </a:prstGeom>
          <a:solidFill>
            <a:srgbClr val="E3A33B"/>
          </a:solidFill>
          <a:ln w="12700">
            <a:solidFill>
              <a:srgbClr val="E3A33B"/>
            </a:solidFill>
            <a:prstDash val="solid"/>
          </a:ln>
        </p:spPr>
        <p:txBody>
          <a:bodyPr/>
          <a:lstStyle/>
          <a:p>
            <a:endParaRPr lang="en-US"/>
          </a:p>
        </p:txBody>
      </p:sp>
      <p:pic>
        <p:nvPicPr>
          <p:cNvPr id="10" name="Image 1" descr="preencoded.png"/>
          <p:cNvPicPr>
            <a:picLocks noChangeAspect="1"/>
          </p:cNvPicPr>
          <p:nvPr/>
        </p:nvPicPr>
        <p:blipFill>
          <a:blip r:embed="rId4"/>
          <a:stretch>
            <a:fillRect/>
          </a:stretch>
        </p:blipFill>
        <p:spPr>
          <a:xfrm>
            <a:off x="3554730" y="2868930"/>
            <a:ext cx="434340" cy="434340"/>
          </a:xfrm>
          <a:prstGeom prst="rect">
            <a:avLst/>
          </a:prstGeom>
        </p:spPr>
      </p:pic>
      <p:sp>
        <p:nvSpPr>
          <p:cNvPr id="11" name="Text 7"/>
          <p:cNvSpPr txBox="1"/>
          <p:nvPr/>
        </p:nvSpPr>
        <p:spPr>
          <a:xfrm>
            <a:off x="2788920" y="3611880"/>
            <a:ext cx="1965960" cy="365760"/>
          </a:xfrm>
          <a:prstGeom prst="rect">
            <a:avLst/>
          </a:prstGeom>
          <a:noFill/>
          <a:ln/>
        </p:spPr>
        <p:txBody>
          <a:bodyPr wrap="square" lIns="0" tIns="0" rIns="0" bIns="0" rtlCol="0" anchor="t"/>
          <a:lstStyle/>
          <a:p>
            <a:pPr marL="0" indent="0" algn="ctr">
              <a:buNone/>
            </a:pPr>
            <a:r>
              <a:rPr lang="en-US" sz="1500" b="1">
                <a:solidFill>
                  <a:srgbClr val="0B3B34"/>
                </a:solidFill>
                <a:latin typeface="Times New Roman" pitchFamily="34" charset="0"/>
                <a:ea typeface="Times New Roman" pitchFamily="34" charset="-122"/>
                <a:cs typeface="Times New Roman" pitchFamily="34" charset="-120"/>
              </a:rPr>
              <a:t>Prevention</a:t>
            </a:r>
            <a:endParaRPr lang="en-US" sz="1500"/>
          </a:p>
        </p:txBody>
      </p:sp>
      <p:sp>
        <p:nvSpPr>
          <p:cNvPr id="12" name="Shape 8"/>
          <p:cNvSpPr/>
          <p:nvPr/>
        </p:nvSpPr>
        <p:spPr>
          <a:xfrm>
            <a:off x="5577840" y="2651760"/>
            <a:ext cx="868680" cy="868680"/>
          </a:xfrm>
          <a:prstGeom prst="ellipse">
            <a:avLst/>
          </a:prstGeom>
          <a:solidFill>
            <a:srgbClr val="0E7C66"/>
          </a:solidFill>
          <a:ln w="12700">
            <a:solidFill>
              <a:srgbClr val="0E7C66"/>
            </a:solidFill>
            <a:prstDash val="solid"/>
          </a:ln>
        </p:spPr>
        <p:txBody>
          <a:bodyPr/>
          <a:lstStyle/>
          <a:p>
            <a:endParaRPr lang="en-US"/>
          </a:p>
        </p:txBody>
      </p:sp>
      <p:pic>
        <p:nvPicPr>
          <p:cNvPr id="13" name="Image 2" descr="preencoded.png"/>
          <p:cNvPicPr>
            <a:picLocks noChangeAspect="1"/>
          </p:cNvPicPr>
          <p:nvPr/>
        </p:nvPicPr>
        <p:blipFill>
          <a:blip r:embed="rId5"/>
          <a:stretch>
            <a:fillRect/>
          </a:stretch>
        </p:blipFill>
        <p:spPr>
          <a:xfrm>
            <a:off x="5795010" y="2868930"/>
            <a:ext cx="434340" cy="434340"/>
          </a:xfrm>
          <a:prstGeom prst="rect">
            <a:avLst/>
          </a:prstGeom>
        </p:spPr>
      </p:pic>
      <p:sp>
        <p:nvSpPr>
          <p:cNvPr id="14" name="Text 9"/>
          <p:cNvSpPr txBox="1"/>
          <p:nvPr/>
        </p:nvSpPr>
        <p:spPr>
          <a:xfrm>
            <a:off x="5029200" y="3611880"/>
            <a:ext cx="1965960" cy="365760"/>
          </a:xfrm>
          <a:prstGeom prst="rect">
            <a:avLst/>
          </a:prstGeom>
          <a:noFill/>
          <a:ln/>
        </p:spPr>
        <p:txBody>
          <a:bodyPr wrap="square" lIns="0" tIns="0" rIns="0" bIns="0" rtlCol="0" anchor="t"/>
          <a:lstStyle/>
          <a:p>
            <a:pPr marL="0" indent="0" algn="ctr">
              <a:buNone/>
            </a:pPr>
            <a:r>
              <a:rPr lang="en-US" sz="1500" b="1">
                <a:solidFill>
                  <a:srgbClr val="0B3B34"/>
                </a:solidFill>
                <a:latin typeface="Times New Roman" pitchFamily="34" charset="0"/>
                <a:ea typeface="Times New Roman" pitchFamily="34" charset="-122"/>
                <a:cs typeface="Times New Roman" pitchFamily="34" charset="-120"/>
              </a:rPr>
              <a:t>Integration</a:t>
            </a:r>
            <a:endParaRPr lang="en-US" sz="1500"/>
          </a:p>
        </p:txBody>
      </p:sp>
      <p:sp>
        <p:nvSpPr>
          <p:cNvPr id="15" name="Shape 10"/>
          <p:cNvSpPr/>
          <p:nvPr/>
        </p:nvSpPr>
        <p:spPr>
          <a:xfrm>
            <a:off x="7818120" y="2651760"/>
            <a:ext cx="868680" cy="868680"/>
          </a:xfrm>
          <a:prstGeom prst="ellipse">
            <a:avLst/>
          </a:prstGeom>
          <a:solidFill>
            <a:srgbClr val="E3A33B"/>
          </a:solidFill>
          <a:ln w="12700">
            <a:solidFill>
              <a:srgbClr val="E3A33B"/>
            </a:solidFill>
            <a:prstDash val="solid"/>
          </a:ln>
        </p:spPr>
        <p:txBody>
          <a:bodyPr/>
          <a:lstStyle/>
          <a:p>
            <a:endParaRPr lang="en-US"/>
          </a:p>
        </p:txBody>
      </p:sp>
      <p:pic>
        <p:nvPicPr>
          <p:cNvPr id="16" name="Image 3" descr="preencoded.png"/>
          <p:cNvPicPr>
            <a:picLocks noChangeAspect="1"/>
          </p:cNvPicPr>
          <p:nvPr/>
        </p:nvPicPr>
        <p:blipFill>
          <a:blip r:embed="rId6"/>
          <a:stretch>
            <a:fillRect/>
          </a:stretch>
        </p:blipFill>
        <p:spPr>
          <a:xfrm>
            <a:off x="8035290" y="2868930"/>
            <a:ext cx="434340" cy="434340"/>
          </a:xfrm>
          <a:prstGeom prst="rect">
            <a:avLst/>
          </a:prstGeom>
        </p:spPr>
      </p:pic>
      <p:sp>
        <p:nvSpPr>
          <p:cNvPr id="17" name="Text 11"/>
          <p:cNvSpPr txBox="1"/>
          <p:nvPr/>
        </p:nvSpPr>
        <p:spPr>
          <a:xfrm>
            <a:off x="7269480" y="3611880"/>
            <a:ext cx="1965960" cy="365760"/>
          </a:xfrm>
          <a:prstGeom prst="rect">
            <a:avLst/>
          </a:prstGeom>
          <a:noFill/>
          <a:ln/>
        </p:spPr>
        <p:txBody>
          <a:bodyPr wrap="square" lIns="0" tIns="0" rIns="0" bIns="0" rtlCol="0" anchor="t"/>
          <a:lstStyle/>
          <a:p>
            <a:pPr marL="0" indent="0" algn="ctr">
              <a:buNone/>
            </a:pPr>
            <a:r>
              <a:rPr lang="en-US" sz="1500" b="1">
                <a:solidFill>
                  <a:srgbClr val="0B3B34"/>
                </a:solidFill>
                <a:latin typeface="Times New Roman" pitchFamily="34" charset="0"/>
                <a:ea typeface="Times New Roman" pitchFamily="34" charset="-122"/>
                <a:cs typeface="Times New Roman" pitchFamily="34" charset="-120"/>
              </a:rPr>
              <a:t>Collaboration</a:t>
            </a:r>
            <a:endParaRPr lang="en-US" sz="1500"/>
          </a:p>
        </p:txBody>
      </p:sp>
      <p:sp>
        <p:nvSpPr>
          <p:cNvPr id="18" name="Shape 12"/>
          <p:cNvSpPr/>
          <p:nvPr/>
        </p:nvSpPr>
        <p:spPr>
          <a:xfrm>
            <a:off x="10058400" y="2651760"/>
            <a:ext cx="868680" cy="868680"/>
          </a:xfrm>
          <a:prstGeom prst="ellipse">
            <a:avLst/>
          </a:prstGeom>
          <a:solidFill>
            <a:srgbClr val="0E7C66"/>
          </a:solidFill>
          <a:ln w="12700">
            <a:solidFill>
              <a:srgbClr val="0E7C66"/>
            </a:solidFill>
            <a:prstDash val="solid"/>
          </a:ln>
        </p:spPr>
        <p:txBody>
          <a:bodyPr/>
          <a:lstStyle/>
          <a:p>
            <a:endParaRPr lang="en-US"/>
          </a:p>
        </p:txBody>
      </p:sp>
      <p:pic>
        <p:nvPicPr>
          <p:cNvPr id="19" name="Image 4" descr="preencoded.png"/>
          <p:cNvPicPr>
            <a:picLocks noChangeAspect="1"/>
          </p:cNvPicPr>
          <p:nvPr/>
        </p:nvPicPr>
        <p:blipFill>
          <a:blip r:embed="rId7"/>
          <a:stretch>
            <a:fillRect/>
          </a:stretch>
        </p:blipFill>
        <p:spPr>
          <a:xfrm>
            <a:off x="10275570" y="2868930"/>
            <a:ext cx="434340" cy="434340"/>
          </a:xfrm>
          <a:prstGeom prst="rect">
            <a:avLst/>
          </a:prstGeom>
        </p:spPr>
      </p:pic>
      <p:sp>
        <p:nvSpPr>
          <p:cNvPr id="20" name="Text 13"/>
          <p:cNvSpPr txBox="1"/>
          <p:nvPr/>
        </p:nvSpPr>
        <p:spPr>
          <a:xfrm>
            <a:off x="9509760" y="3611880"/>
            <a:ext cx="1965960" cy="365760"/>
          </a:xfrm>
          <a:prstGeom prst="rect">
            <a:avLst/>
          </a:prstGeom>
          <a:noFill/>
          <a:ln/>
        </p:spPr>
        <p:txBody>
          <a:bodyPr wrap="square" lIns="0" tIns="0" rIns="0" bIns="0" rtlCol="0" anchor="t"/>
          <a:lstStyle/>
          <a:p>
            <a:pPr marL="0" indent="0" algn="ctr">
              <a:buNone/>
            </a:pPr>
            <a:r>
              <a:rPr lang="en-US" sz="1500" b="1">
                <a:solidFill>
                  <a:srgbClr val="0B3B34"/>
                </a:solidFill>
                <a:latin typeface="Times New Roman" pitchFamily="34" charset="0"/>
                <a:ea typeface="Times New Roman" pitchFamily="34" charset="-122"/>
                <a:cs typeface="Times New Roman" pitchFamily="34" charset="-120"/>
              </a:rPr>
              <a:t>Involvement</a:t>
            </a:r>
            <a:endParaRPr lang="en-US" sz="1500"/>
          </a:p>
        </p:txBody>
      </p:sp>
      <p:sp>
        <p:nvSpPr>
          <p:cNvPr id="21" name="Shape 14"/>
          <p:cNvSpPr/>
          <p:nvPr/>
        </p:nvSpPr>
        <p:spPr>
          <a:xfrm>
            <a:off x="548640" y="4206240"/>
            <a:ext cx="5394960" cy="1783080"/>
          </a:xfrm>
          <a:prstGeom prst="roundRect">
            <a:avLst>
              <a:gd name="adj" fmla="val 6154"/>
            </a:avLst>
          </a:prstGeom>
          <a:solidFill>
            <a:srgbClr val="EAF4F1"/>
          </a:solidFill>
          <a:ln w="12700">
            <a:solidFill>
              <a:srgbClr val="EAF4F1"/>
            </a:solidFill>
            <a:prstDash val="solid"/>
          </a:ln>
        </p:spPr>
        <p:txBody>
          <a:bodyPr/>
          <a:lstStyle/>
          <a:p>
            <a:endParaRPr lang="en-US"/>
          </a:p>
        </p:txBody>
      </p:sp>
      <p:sp>
        <p:nvSpPr>
          <p:cNvPr id="22" name="Shape 15"/>
          <p:cNvSpPr/>
          <p:nvPr/>
        </p:nvSpPr>
        <p:spPr>
          <a:xfrm>
            <a:off x="6217920" y="4206240"/>
            <a:ext cx="5394960" cy="1783080"/>
          </a:xfrm>
          <a:prstGeom prst="roundRect">
            <a:avLst>
              <a:gd name="adj" fmla="val 6154"/>
            </a:avLst>
          </a:prstGeom>
          <a:solidFill>
            <a:srgbClr val="EAF4F1"/>
          </a:solidFill>
          <a:ln w="12700">
            <a:solidFill>
              <a:srgbClr val="EAF4F1"/>
            </a:solidFill>
            <a:prstDash val="solid"/>
          </a:ln>
        </p:spPr>
        <p:txBody>
          <a:bodyPr/>
          <a:lstStyle/>
          <a:p>
            <a:endParaRPr lang="en-US"/>
          </a:p>
        </p:txBody>
      </p:sp>
      <p:sp>
        <p:nvSpPr>
          <p:cNvPr id="23" name="Text 16"/>
          <p:cNvSpPr txBox="1"/>
          <p:nvPr/>
        </p:nvSpPr>
        <p:spPr>
          <a:xfrm>
            <a:off x="822960" y="4389120"/>
            <a:ext cx="4846320" cy="1463040"/>
          </a:xfrm>
          <a:prstGeom prst="rect">
            <a:avLst/>
          </a:prstGeom>
          <a:noFill/>
          <a:ln/>
        </p:spPr>
        <p:txBody>
          <a:bodyPr wrap="square" lIns="0" tIns="0" rIns="0" bIns="0" rtlCol="0" anchor="t"/>
          <a:lstStyle/>
          <a:p>
            <a:pPr marL="0" indent="0">
              <a:buNone/>
            </a:pPr>
            <a:r>
              <a:rPr lang="en-US" sz="1700" b="1">
                <a:solidFill>
                  <a:srgbClr val="0E7C66"/>
                </a:solidFill>
                <a:latin typeface="Times New Roman" pitchFamily="34" charset="0"/>
                <a:ea typeface="Times New Roman" pitchFamily="34" charset="-122"/>
                <a:cs typeface="Times New Roman" pitchFamily="34" charset="-120"/>
              </a:rPr>
              <a:t>Strength</a:t>
            </a:r>
            <a:endParaRPr lang="en-US" sz="1400"/>
          </a:p>
          <a:p>
            <a:pPr marL="0" indent="0">
              <a:buNone/>
            </a:pPr>
            <a:r>
              <a:rPr lang="en-US" sz="1400">
                <a:solidFill>
                  <a:srgbClr val="1F2A2E"/>
                </a:solidFill>
                <a:latin typeface="Times New Roman" pitchFamily="34" charset="0"/>
                <a:ea typeface="Times New Roman" pitchFamily="34" charset="-122"/>
                <a:cs typeface="Times New Roman" pitchFamily="34" charset="-120"/>
              </a:rPr>
              <a:t>Internationally pioneering: it puts prevention and long-term wellbeing into law and links health with environmental and social goals.</a:t>
            </a:r>
            <a:endParaRPr lang="en-US" sz="1400"/>
          </a:p>
        </p:txBody>
      </p:sp>
      <p:sp>
        <p:nvSpPr>
          <p:cNvPr id="24" name="Text 17"/>
          <p:cNvSpPr txBox="1"/>
          <p:nvPr/>
        </p:nvSpPr>
        <p:spPr>
          <a:xfrm>
            <a:off x="6492240" y="4389120"/>
            <a:ext cx="4846320" cy="1463040"/>
          </a:xfrm>
          <a:prstGeom prst="rect">
            <a:avLst/>
          </a:prstGeom>
          <a:noFill/>
          <a:ln/>
        </p:spPr>
        <p:txBody>
          <a:bodyPr wrap="square" lIns="0" tIns="0" rIns="0" bIns="0" rtlCol="0" anchor="t"/>
          <a:lstStyle/>
          <a:p>
            <a:pPr marL="0" indent="0">
              <a:buNone/>
            </a:pPr>
            <a:r>
              <a:rPr lang="en-US" sz="1700" b="1">
                <a:solidFill>
                  <a:srgbClr val="B5473A"/>
                </a:solidFill>
                <a:latin typeface="Times New Roman" pitchFamily="34" charset="0"/>
                <a:ea typeface="Times New Roman" pitchFamily="34" charset="-122"/>
                <a:cs typeface="Times New Roman" pitchFamily="34" charset="-120"/>
              </a:rPr>
              <a:t>Limitation</a:t>
            </a:r>
            <a:endParaRPr lang="en-US" sz="1400"/>
          </a:p>
          <a:p>
            <a:pPr marL="0" indent="0">
              <a:buNone/>
            </a:pPr>
            <a:r>
              <a:rPr lang="en-US" sz="1400">
                <a:solidFill>
                  <a:srgbClr val="1F2A2E"/>
                </a:solidFill>
                <a:latin typeface="Times New Roman" pitchFamily="34" charset="0"/>
                <a:ea typeface="Times New Roman" pitchFamily="34" charset="-122"/>
                <a:cs typeface="Times New Roman" pitchFamily="34" charset="-120"/>
              </a:rPr>
              <a:t>Its principles need to reach beyond public bodies, and outcomes remain hard to evaluate (Cummings, Burvill and Bowen, 2026).</a:t>
            </a:r>
            <a:endParaRPr lang="en-US" sz="1400"/>
          </a:p>
        </p:txBody>
      </p:sp>
      <p:sp>
        <p:nvSpPr>
          <p:cNvPr id="25"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6</a:t>
            </a:fld>
            <a:endParaRPr lang="en-US"/>
          </a:p>
        </p:txBody>
      </p:sp>
      <p:sp>
        <p:nvSpPr>
          <p:cNvPr id="27" name="Rectangle 26">
            <a:extLst>
              <a:ext uri="{FF2B5EF4-FFF2-40B4-BE49-F238E27FC236}">
                <a16:creationId xmlns:a16="http://schemas.microsoft.com/office/drawing/2014/main" id="{B927D4E3-737A-B348-F020-63818287A1E2}"/>
              </a:ext>
            </a:extLst>
          </p:cNvPr>
          <p:cNvSpPr/>
          <p:nvPr/>
        </p:nvSpPr>
        <p:spPr>
          <a:xfrm>
            <a:off x="548640" y="6355080"/>
            <a:ext cx="3435531" cy="32004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txBox="1"/>
          <p:nvPr/>
        </p:nvSpPr>
        <p:spPr>
          <a:xfrm>
            <a:off x="548640" y="109728"/>
            <a:ext cx="7315200" cy="274320"/>
          </a:xfrm>
          <a:prstGeom prst="rect">
            <a:avLst/>
          </a:prstGeom>
          <a:noFill/>
          <a:ln/>
        </p:spPr>
        <p:txBody>
          <a:bodyPr wrap="square" lIns="0" tIns="0" rIns="0" bIns="0" rtlCol="0" anchor="ctr"/>
          <a:lstStyle/>
          <a:p>
            <a:pPr marL="0" indent="0">
              <a:buNone/>
            </a:pPr>
            <a:r>
              <a:rPr lang="en-US" sz="1100" b="1" kern="0" spc="200">
                <a:solidFill>
                  <a:srgbClr val="0E7C66"/>
                </a:solidFill>
                <a:latin typeface="Times New Roman" pitchFamily="34" charset="0"/>
                <a:ea typeface="Times New Roman" pitchFamily="34" charset="-122"/>
                <a:cs typeface="Times New Roman" pitchFamily="34" charset="-120"/>
              </a:rPr>
              <a:t>C) THEORETICAL PERSPECTIVES</a:t>
            </a:r>
            <a:endParaRPr lang="en-US" sz="1100"/>
          </a:p>
        </p:txBody>
      </p:sp>
      <p:sp>
        <p:nvSpPr>
          <p:cNvPr id="3" name="Text 1"/>
          <p:cNvSpPr txBox="1"/>
          <p:nvPr/>
        </p:nvSpPr>
        <p:spPr>
          <a:xfrm>
            <a:off x="548640" y="365760"/>
            <a:ext cx="11094415" cy="777240"/>
          </a:xfrm>
          <a:prstGeom prst="rect">
            <a:avLst/>
          </a:prstGeom>
          <a:noFill/>
          <a:ln/>
        </p:spPr>
        <p:txBody>
          <a:bodyPr wrap="square" lIns="0" tIns="0" rIns="0" bIns="0" rtlCol="0" anchor="ctr"/>
          <a:lstStyle/>
          <a:p>
            <a:pPr marL="0" indent="0">
              <a:buNone/>
            </a:pPr>
            <a:r>
              <a:rPr lang="en-US" sz="3400" b="1">
                <a:solidFill>
                  <a:srgbClr val="0B3B34"/>
                </a:solidFill>
                <a:latin typeface="Times New Roman" pitchFamily="34" charset="0"/>
                <a:ea typeface="Times New Roman" pitchFamily="34" charset="-122"/>
                <a:cs typeface="Times New Roman" pitchFamily="34" charset="-120"/>
              </a:rPr>
              <a:t>Comparing models of health</a:t>
            </a:r>
            <a:endParaRPr lang="en-US" sz="3400"/>
          </a:p>
        </p:txBody>
      </p:sp>
      <p:sp>
        <p:nvSpPr>
          <p:cNvPr id="4" name="Shape 2"/>
          <p:cNvSpPr/>
          <p:nvPr/>
        </p:nvSpPr>
        <p:spPr>
          <a:xfrm>
            <a:off x="548640" y="1371600"/>
            <a:ext cx="3502152" cy="4663440"/>
          </a:xfrm>
          <a:prstGeom prst="roundRect">
            <a:avLst>
              <a:gd name="adj" fmla="val 3133"/>
            </a:avLst>
          </a:prstGeom>
          <a:solidFill>
            <a:srgbClr val="EAF4F1"/>
          </a:solidFill>
          <a:ln w="12700">
            <a:solidFill>
              <a:srgbClr val="EAF4F1"/>
            </a:solidFill>
            <a:prstDash val="solid"/>
          </a:ln>
        </p:spPr>
        <p:txBody>
          <a:bodyPr/>
          <a:lstStyle/>
          <a:p>
            <a:endParaRPr lang="en-US"/>
          </a:p>
        </p:txBody>
      </p:sp>
      <p:sp>
        <p:nvSpPr>
          <p:cNvPr id="5" name="Shape 3"/>
          <p:cNvSpPr/>
          <p:nvPr/>
        </p:nvSpPr>
        <p:spPr>
          <a:xfrm>
            <a:off x="822960" y="1645920"/>
            <a:ext cx="685800" cy="685800"/>
          </a:xfrm>
          <a:prstGeom prst="ellipse">
            <a:avLst/>
          </a:prstGeom>
          <a:solidFill>
            <a:srgbClr val="0E7C66"/>
          </a:solidFill>
          <a:ln w="12700">
            <a:solidFill>
              <a:srgbClr val="0E7C66"/>
            </a:solidFill>
            <a:prstDash val="solid"/>
          </a:ln>
        </p:spPr>
        <p:txBody>
          <a:bodyPr/>
          <a:lstStyle/>
          <a:p>
            <a:endParaRPr lang="en-US"/>
          </a:p>
        </p:txBody>
      </p:sp>
      <p:pic>
        <p:nvPicPr>
          <p:cNvPr id="6" name="Image 0" descr="preencoded.png"/>
          <p:cNvPicPr>
            <a:picLocks noChangeAspect="1"/>
          </p:cNvPicPr>
          <p:nvPr/>
        </p:nvPicPr>
        <p:blipFill>
          <a:blip r:embed="rId3"/>
          <a:stretch>
            <a:fillRect/>
          </a:stretch>
        </p:blipFill>
        <p:spPr>
          <a:xfrm>
            <a:off x="994410" y="1817370"/>
            <a:ext cx="342900" cy="342900"/>
          </a:xfrm>
          <a:prstGeom prst="rect">
            <a:avLst/>
          </a:prstGeom>
        </p:spPr>
      </p:pic>
      <p:sp>
        <p:nvSpPr>
          <p:cNvPr id="7" name="Text 4"/>
          <p:cNvSpPr txBox="1"/>
          <p:nvPr/>
        </p:nvSpPr>
        <p:spPr>
          <a:xfrm>
            <a:off x="1645920" y="1645920"/>
            <a:ext cx="2221992" cy="685800"/>
          </a:xfrm>
          <a:prstGeom prst="rect">
            <a:avLst/>
          </a:prstGeom>
          <a:noFill/>
          <a:ln/>
        </p:spPr>
        <p:txBody>
          <a:bodyPr wrap="square" lIns="0" tIns="0" rIns="0" bIns="0" rtlCol="0" anchor="ctr"/>
          <a:lstStyle/>
          <a:p>
            <a:pPr marL="0" indent="0">
              <a:buNone/>
            </a:pPr>
            <a:r>
              <a:rPr lang="en-US" sz="1900" b="1">
                <a:solidFill>
                  <a:srgbClr val="0B3B34"/>
                </a:solidFill>
                <a:latin typeface="Times New Roman" pitchFamily="34" charset="0"/>
                <a:ea typeface="Times New Roman" pitchFamily="34" charset="-122"/>
                <a:cs typeface="Times New Roman" pitchFamily="34" charset="-120"/>
              </a:rPr>
              <a:t>Biomedical model</a:t>
            </a:r>
            <a:endParaRPr lang="en-US" sz="1900"/>
          </a:p>
        </p:txBody>
      </p:sp>
      <p:sp>
        <p:nvSpPr>
          <p:cNvPr id="8" name="Text 5"/>
          <p:cNvSpPr txBox="1"/>
          <p:nvPr/>
        </p:nvSpPr>
        <p:spPr>
          <a:xfrm>
            <a:off x="822960" y="2560320"/>
            <a:ext cx="2953512" cy="1051560"/>
          </a:xfrm>
          <a:prstGeom prst="rect">
            <a:avLst/>
          </a:prstGeom>
          <a:noFill/>
          <a:ln/>
        </p:spPr>
        <p:txBody>
          <a:bodyPr wrap="square" lIns="0" tIns="0" rIns="0" bIns="0" rtlCol="0" anchor="t"/>
          <a:lstStyle/>
          <a:p>
            <a:pPr marL="0" indent="0">
              <a:buNone/>
            </a:pPr>
            <a:r>
              <a:rPr lang="en-US" sz="1400" b="1">
                <a:solidFill>
                  <a:srgbClr val="0E7C66"/>
                </a:solidFill>
                <a:latin typeface="Times New Roman" pitchFamily="34" charset="0"/>
                <a:ea typeface="Times New Roman" pitchFamily="34" charset="-122"/>
                <a:cs typeface="Times New Roman" pitchFamily="34" charset="-120"/>
              </a:rPr>
              <a:t>Focus</a:t>
            </a:r>
            <a:endParaRPr lang="en-US" sz="1400"/>
          </a:p>
          <a:p>
            <a:pPr marL="0" indent="0">
              <a:buNone/>
            </a:pPr>
            <a:r>
              <a:rPr lang="en-US" sz="1400">
                <a:solidFill>
                  <a:srgbClr val="1F2A2E"/>
                </a:solidFill>
                <a:latin typeface="Times New Roman" pitchFamily="34" charset="0"/>
                <a:ea typeface="Times New Roman" pitchFamily="34" charset="-122"/>
                <a:cs typeface="Times New Roman" pitchFamily="34" charset="-120"/>
              </a:rPr>
              <a:t>Disease, diagnosis and treatment</a:t>
            </a:r>
            <a:endParaRPr lang="en-US" sz="1400"/>
          </a:p>
        </p:txBody>
      </p:sp>
      <p:sp>
        <p:nvSpPr>
          <p:cNvPr id="9" name="Text 6"/>
          <p:cNvSpPr txBox="1"/>
          <p:nvPr/>
        </p:nvSpPr>
        <p:spPr>
          <a:xfrm>
            <a:off x="822960" y="3703320"/>
            <a:ext cx="2953512" cy="1051560"/>
          </a:xfrm>
          <a:prstGeom prst="rect">
            <a:avLst/>
          </a:prstGeom>
          <a:noFill/>
          <a:ln/>
        </p:spPr>
        <p:txBody>
          <a:bodyPr wrap="square" lIns="0" tIns="0" rIns="0" bIns="0" rtlCol="0" anchor="t"/>
          <a:lstStyle/>
          <a:p>
            <a:pPr marL="0" indent="0">
              <a:buNone/>
            </a:pPr>
            <a:r>
              <a:rPr lang="en-US" sz="1400" b="1">
                <a:solidFill>
                  <a:srgbClr val="0E7C66"/>
                </a:solidFill>
                <a:latin typeface="Times New Roman" pitchFamily="34" charset="0"/>
                <a:ea typeface="Times New Roman" pitchFamily="34" charset="-122"/>
                <a:cs typeface="Times New Roman" pitchFamily="34" charset="-120"/>
              </a:rPr>
              <a:t>Strength</a:t>
            </a:r>
            <a:endParaRPr lang="en-US" sz="1400"/>
          </a:p>
          <a:p>
            <a:pPr marL="0" indent="0">
              <a:buNone/>
            </a:pPr>
            <a:r>
              <a:rPr lang="en-US" sz="1400">
                <a:solidFill>
                  <a:srgbClr val="1F2A2E"/>
                </a:solidFill>
                <a:latin typeface="Times New Roman" pitchFamily="34" charset="0"/>
                <a:ea typeface="Times New Roman" pitchFamily="34" charset="-122"/>
                <a:cs typeface="Times New Roman" pitchFamily="34" charset="-120"/>
              </a:rPr>
              <a:t>Clinical precision; evidence-based treatment</a:t>
            </a:r>
            <a:endParaRPr lang="en-US" sz="1400"/>
          </a:p>
        </p:txBody>
      </p:sp>
      <p:sp>
        <p:nvSpPr>
          <p:cNvPr id="10" name="Text 7"/>
          <p:cNvSpPr txBox="1"/>
          <p:nvPr/>
        </p:nvSpPr>
        <p:spPr>
          <a:xfrm>
            <a:off x="822960" y="4846320"/>
            <a:ext cx="2953512" cy="1051560"/>
          </a:xfrm>
          <a:prstGeom prst="rect">
            <a:avLst/>
          </a:prstGeom>
          <a:noFill/>
          <a:ln/>
        </p:spPr>
        <p:txBody>
          <a:bodyPr wrap="square" lIns="0" tIns="0" rIns="0" bIns="0" rtlCol="0" anchor="t"/>
          <a:lstStyle/>
          <a:p>
            <a:pPr marL="0" indent="0">
              <a:buNone/>
            </a:pPr>
            <a:r>
              <a:rPr lang="en-US" sz="1400" b="1">
                <a:solidFill>
                  <a:srgbClr val="B5473A"/>
                </a:solidFill>
                <a:latin typeface="Times New Roman" pitchFamily="34" charset="0"/>
                <a:ea typeface="Times New Roman" pitchFamily="34" charset="-122"/>
                <a:cs typeface="Times New Roman" pitchFamily="34" charset="-120"/>
              </a:rPr>
              <a:t>Weakness</a:t>
            </a:r>
            <a:endParaRPr lang="en-US" sz="1400"/>
          </a:p>
          <a:p>
            <a:pPr marL="0" indent="0">
              <a:buNone/>
            </a:pPr>
            <a:r>
              <a:rPr lang="en-US" sz="1400">
                <a:solidFill>
                  <a:srgbClr val="1F2A2E"/>
                </a:solidFill>
                <a:latin typeface="Times New Roman" pitchFamily="34" charset="0"/>
                <a:ea typeface="Times New Roman" pitchFamily="34" charset="-122"/>
                <a:cs typeface="Times New Roman" pitchFamily="34" charset="-120"/>
              </a:rPr>
              <a:t>Neglects social, emotional and environmental factors</a:t>
            </a:r>
            <a:endParaRPr lang="en-US" sz="1400"/>
          </a:p>
        </p:txBody>
      </p:sp>
      <p:sp>
        <p:nvSpPr>
          <p:cNvPr id="11" name="Shape 8"/>
          <p:cNvSpPr/>
          <p:nvPr/>
        </p:nvSpPr>
        <p:spPr>
          <a:xfrm>
            <a:off x="4325112" y="1371600"/>
            <a:ext cx="3502152" cy="4663440"/>
          </a:xfrm>
          <a:prstGeom prst="roundRect">
            <a:avLst>
              <a:gd name="adj" fmla="val 3133"/>
            </a:avLst>
          </a:prstGeom>
          <a:solidFill>
            <a:srgbClr val="EAF4F1"/>
          </a:solidFill>
          <a:ln w="12700">
            <a:solidFill>
              <a:srgbClr val="EAF4F1"/>
            </a:solidFill>
            <a:prstDash val="solid"/>
          </a:ln>
        </p:spPr>
        <p:txBody>
          <a:bodyPr/>
          <a:lstStyle/>
          <a:p>
            <a:endParaRPr lang="en-US"/>
          </a:p>
        </p:txBody>
      </p:sp>
      <p:sp>
        <p:nvSpPr>
          <p:cNvPr id="12" name="Shape 9"/>
          <p:cNvSpPr/>
          <p:nvPr/>
        </p:nvSpPr>
        <p:spPr>
          <a:xfrm>
            <a:off x="4599432" y="1645920"/>
            <a:ext cx="685800" cy="685800"/>
          </a:xfrm>
          <a:prstGeom prst="ellipse">
            <a:avLst/>
          </a:prstGeom>
          <a:solidFill>
            <a:srgbClr val="0E7C66"/>
          </a:solidFill>
          <a:ln w="12700">
            <a:solidFill>
              <a:srgbClr val="0E7C66"/>
            </a:solidFill>
            <a:prstDash val="solid"/>
          </a:ln>
        </p:spPr>
        <p:txBody>
          <a:bodyPr/>
          <a:lstStyle/>
          <a:p>
            <a:endParaRPr lang="en-US"/>
          </a:p>
        </p:txBody>
      </p:sp>
      <p:pic>
        <p:nvPicPr>
          <p:cNvPr id="13" name="Image 1" descr="preencoded.png"/>
          <p:cNvPicPr>
            <a:picLocks noChangeAspect="1"/>
          </p:cNvPicPr>
          <p:nvPr/>
        </p:nvPicPr>
        <p:blipFill>
          <a:blip r:embed="rId4"/>
          <a:stretch>
            <a:fillRect/>
          </a:stretch>
        </p:blipFill>
        <p:spPr>
          <a:xfrm>
            <a:off x="4770882" y="1817370"/>
            <a:ext cx="342900" cy="342900"/>
          </a:xfrm>
          <a:prstGeom prst="rect">
            <a:avLst/>
          </a:prstGeom>
        </p:spPr>
      </p:pic>
      <p:sp>
        <p:nvSpPr>
          <p:cNvPr id="14" name="Text 10"/>
          <p:cNvSpPr txBox="1"/>
          <p:nvPr/>
        </p:nvSpPr>
        <p:spPr>
          <a:xfrm>
            <a:off x="5422392" y="1645920"/>
            <a:ext cx="2221992" cy="685800"/>
          </a:xfrm>
          <a:prstGeom prst="rect">
            <a:avLst/>
          </a:prstGeom>
          <a:noFill/>
          <a:ln/>
        </p:spPr>
        <p:txBody>
          <a:bodyPr wrap="square" lIns="0" tIns="0" rIns="0" bIns="0" rtlCol="0" anchor="ctr"/>
          <a:lstStyle/>
          <a:p>
            <a:pPr marL="0" indent="0">
              <a:buNone/>
            </a:pPr>
            <a:r>
              <a:rPr lang="en-US" sz="1900" b="1">
                <a:solidFill>
                  <a:srgbClr val="0B3B34"/>
                </a:solidFill>
                <a:latin typeface="Times New Roman" pitchFamily="34" charset="0"/>
                <a:ea typeface="Times New Roman" pitchFamily="34" charset="-122"/>
                <a:cs typeface="Times New Roman" pitchFamily="34" charset="-120"/>
              </a:rPr>
              <a:t>Social model</a:t>
            </a:r>
            <a:endParaRPr lang="en-US" sz="1900"/>
          </a:p>
        </p:txBody>
      </p:sp>
      <p:sp>
        <p:nvSpPr>
          <p:cNvPr id="15" name="Text 11"/>
          <p:cNvSpPr txBox="1"/>
          <p:nvPr/>
        </p:nvSpPr>
        <p:spPr>
          <a:xfrm>
            <a:off x="4599432" y="2560320"/>
            <a:ext cx="2953512" cy="1051560"/>
          </a:xfrm>
          <a:prstGeom prst="rect">
            <a:avLst/>
          </a:prstGeom>
          <a:noFill/>
          <a:ln/>
        </p:spPr>
        <p:txBody>
          <a:bodyPr wrap="square" lIns="0" tIns="0" rIns="0" bIns="0" rtlCol="0" anchor="t"/>
          <a:lstStyle/>
          <a:p>
            <a:pPr marL="0" indent="0">
              <a:buNone/>
            </a:pPr>
            <a:r>
              <a:rPr lang="en-US" sz="1400" b="1">
                <a:solidFill>
                  <a:srgbClr val="0E7C66"/>
                </a:solidFill>
                <a:latin typeface="Times New Roman" pitchFamily="34" charset="0"/>
                <a:ea typeface="Times New Roman" pitchFamily="34" charset="-122"/>
                <a:cs typeface="Times New Roman" pitchFamily="34" charset="-120"/>
              </a:rPr>
              <a:t>Focus</a:t>
            </a:r>
            <a:endParaRPr lang="en-US" sz="1400"/>
          </a:p>
          <a:p>
            <a:pPr marL="0" indent="0">
              <a:buNone/>
            </a:pPr>
            <a:r>
              <a:rPr lang="en-US" sz="1400">
                <a:solidFill>
                  <a:srgbClr val="1F2A2E"/>
                </a:solidFill>
                <a:latin typeface="Times New Roman" pitchFamily="34" charset="0"/>
                <a:ea typeface="Times New Roman" pitchFamily="34" charset="-122"/>
                <a:cs typeface="Times New Roman" pitchFamily="34" charset="-120"/>
              </a:rPr>
              <a:t>Social determinants: income, housing, discrimination</a:t>
            </a:r>
            <a:endParaRPr lang="en-US" sz="1400"/>
          </a:p>
        </p:txBody>
      </p:sp>
      <p:sp>
        <p:nvSpPr>
          <p:cNvPr id="16" name="Text 12"/>
          <p:cNvSpPr txBox="1"/>
          <p:nvPr/>
        </p:nvSpPr>
        <p:spPr>
          <a:xfrm>
            <a:off x="4599432" y="3703320"/>
            <a:ext cx="2953512" cy="1051560"/>
          </a:xfrm>
          <a:prstGeom prst="rect">
            <a:avLst/>
          </a:prstGeom>
          <a:noFill/>
          <a:ln/>
        </p:spPr>
        <p:txBody>
          <a:bodyPr wrap="square" lIns="0" tIns="0" rIns="0" bIns="0" rtlCol="0" anchor="t"/>
          <a:lstStyle/>
          <a:p>
            <a:pPr marL="0" indent="0">
              <a:buNone/>
            </a:pPr>
            <a:r>
              <a:rPr lang="en-US" sz="1400" b="1">
                <a:solidFill>
                  <a:srgbClr val="0E7C66"/>
                </a:solidFill>
                <a:latin typeface="Times New Roman" pitchFamily="34" charset="0"/>
                <a:ea typeface="Times New Roman" pitchFamily="34" charset="-122"/>
                <a:cs typeface="Times New Roman" pitchFamily="34" charset="-120"/>
              </a:rPr>
              <a:t>Strength</a:t>
            </a:r>
            <a:endParaRPr lang="en-US" sz="1400"/>
          </a:p>
          <a:p>
            <a:pPr marL="0" indent="0">
              <a:buNone/>
            </a:pPr>
            <a:r>
              <a:rPr lang="en-US" sz="1400">
                <a:solidFill>
                  <a:srgbClr val="1F2A2E"/>
                </a:solidFill>
                <a:latin typeface="Times New Roman" pitchFamily="34" charset="0"/>
                <a:ea typeface="Times New Roman" pitchFamily="34" charset="-122"/>
                <a:cs typeface="Times New Roman" pitchFamily="34" charset="-120"/>
              </a:rPr>
              <a:t>Explains inequalities and supports prevention</a:t>
            </a:r>
            <a:endParaRPr lang="en-US" sz="1400"/>
          </a:p>
        </p:txBody>
      </p:sp>
      <p:sp>
        <p:nvSpPr>
          <p:cNvPr id="17" name="Text 13"/>
          <p:cNvSpPr txBox="1"/>
          <p:nvPr/>
        </p:nvSpPr>
        <p:spPr>
          <a:xfrm>
            <a:off x="4599432" y="4846320"/>
            <a:ext cx="2953512" cy="1051560"/>
          </a:xfrm>
          <a:prstGeom prst="rect">
            <a:avLst/>
          </a:prstGeom>
          <a:noFill/>
          <a:ln/>
        </p:spPr>
        <p:txBody>
          <a:bodyPr wrap="square" lIns="0" tIns="0" rIns="0" bIns="0" rtlCol="0" anchor="t"/>
          <a:lstStyle/>
          <a:p>
            <a:pPr marL="0" indent="0">
              <a:buNone/>
            </a:pPr>
            <a:r>
              <a:rPr lang="en-US" sz="1400" b="1">
                <a:solidFill>
                  <a:srgbClr val="B5473A"/>
                </a:solidFill>
                <a:latin typeface="Times New Roman" pitchFamily="34" charset="0"/>
                <a:ea typeface="Times New Roman" pitchFamily="34" charset="-122"/>
                <a:cs typeface="Times New Roman" pitchFamily="34" charset="-120"/>
              </a:rPr>
              <a:t>Weakness</a:t>
            </a:r>
            <a:endParaRPr lang="en-US" sz="1400"/>
          </a:p>
          <a:p>
            <a:pPr marL="0" indent="0">
              <a:buNone/>
            </a:pPr>
            <a:r>
              <a:rPr lang="en-US" sz="1400">
                <a:solidFill>
                  <a:srgbClr val="1F2A2E"/>
                </a:solidFill>
                <a:latin typeface="Times New Roman" pitchFamily="34" charset="0"/>
                <a:ea typeface="Times New Roman" pitchFamily="34" charset="-122"/>
                <a:cs typeface="Times New Roman" pitchFamily="34" charset="-120"/>
              </a:rPr>
              <a:t>Can underplay individual clinical need</a:t>
            </a:r>
            <a:endParaRPr lang="en-US" sz="1400"/>
          </a:p>
        </p:txBody>
      </p:sp>
      <p:sp>
        <p:nvSpPr>
          <p:cNvPr id="18" name="Shape 14"/>
          <p:cNvSpPr/>
          <p:nvPr/>
        </p:nvSpPr>
        <p:spPr>
          <a:xfrm>
            <a:off x="8101584" y="1371600"/>
            <a:ext cx="3502152" cy="4663440"/>
          </a:xfrm>
          <a:prstGeom prst="roundRect">
            <a:avLst>
              <a:gd name="adj" fmla="val 3133"/>
            </a:avLst>
          </a:prstGeom>
          <a:solidFill>
            <a:srgbClr val="0B3B34"/>
          </a:solidFill>
          <a:ln w="12700">
            <a:solidFill>
              <a:srgbClr val="0B3B34"/>
            </a:solidFill>
            <a:prstDash val="solid"/>
          </a:ln>
        </p:spPr>
        <p:txBody>
          <a:bodyPr/>
          <a:lstStyle/>
          <a:p>
            <a:endParaRPr lang="en-US"/>
          </a:p>
        </p:txBody>
      </p:sp>
      <p:sp>
        <p:nvSpPr>
          <p:cNvPr id="19" name="Shape 15"/>
          <p:cNvSpPr/>
          <p:nvPr/>
        </p:nvSpPr>
        <p:spPr>
          <a:xfrm>
            <a:off x="8375904" y="1645920"/>
            <a:ext cx="685800" cy="685800"/>
          </a:xfrm>
          <a:prstGeom prst="ellipse">
            <a:avLst/>
          </a:prstGeom>
          <a:solidFill>
            <a:srgbClr val="E3A33B"/>
          </a:solidFill>
          <a:ln w="12700">
            <a:solidFill>
              <a:srgbClr val="E3A33B"/>
            </a:solidFill>
            <a:prstDash val="solid"/>
          </a:ln>
        </p:spPr>
        <p:txBody>
          <a:bodyPr/>
          <a:lstStyle/>
          <a:p>
            <a:endParaRPr lang="en-US"/>
          </a:p>
        </p:txBody>
      </p:sp>
      <p:pic>
        <p:nvPicPr>
          <p:cNvPr id="20" name="Image 2" descr="preencoded.png"/>
          <p:cNvPicPr>
            <a:picLocks noChangeAspect="1"/>
          </p:cNvPicPr>
          <p:nvPr/>
        </p:nvPicPr>
        <p:blipFill>
          <a:blip r:embed="rId5"/>
          <a:stretch>
            <a:fillRect/>
          </a:stretch>
        </p:blipFill>
        <p:spPr>
          <a:xfrm>
            <a:off x="8547354" y="1817370"/>
            <a:ext cx="342900" cy="342900"/>
          </a:xfrm>
          <a:prstGeom prst="rect">
            <a:avLst/>
          </a:prstGeom>
        </p:spPr>
      </p:pic>
      <p:sp>
        <p:nvSpPr>
          <p:cNvPr id="21" name="Text 16"/>
          <p:cNvSpPr txBox="1"/>
          <p:nvPr/>
        </p:nvSpPr>
        <p:spPr>
          <a:xfrm>
            <a:off x="9198864" y="1645920"/>
            <a:ext cx="2221992" cy="685800"/>
          </a:xfrm>
          <a:prstGeom prst="rect">
            <a:avLst/>
          </a:prstGeom>
          <a:noFill/>
          <a:ln/>
        </p:spPr>
        <p:txBody>
          <a:bodyPr wrap="square" lIns="0" tIns="0" rIns="0" bIns="0" rtlCol="0" anchor="ctr"/>
          <a:lstStyle/>
          <a:p>
            <a:pPr marL="0" indent="0">
              <a:buNone/>
            </a:pPr>
            <a:r>
              <a:rPr lang="en-US" sz="1900" b="1">
                <a:solidFill>
                  <a:srgbClr val="FFFFFF"/>
                </a:solidFill>
                <a:latin typeface="Times New Roman" pitchFamily="34" charset="0"/>
                <a:ea typeface="Times New Roman" pitchFamily="34" charset="-122"/>
                <a:cs typeface="Times New Roman" pitchFamily="34" charset="-120"/>
              </a:rPr>
              <a:t>Biopsychosocial model</a:t>
            </a:r>
            <a:endParaRPr lang="en-US" sz="1900"/>
          </a:p>
        </p:txBody>
      </p:sp>
      <p:sp>
        <p:nvSpPr>
          <p:cNvPr id="22" name="Text 17"/>
          <p:cNvSpPr txBox="1"/>
          <p:nvPr/>
        </p:nvSpPr>
        <p:spPr>
          <a:xfrm>
            <a:off x="8375904" y="2560320"/>
            <a:ext cx="2953512" cy="1051560"/>
          </a:xfrm>
          <a:prstGeom prst="rect">
            <a:avLst/>
          </a:prstGeom>
          <a:noFill/>
          <a:ln/>
        </p:spPr>
        <p:txBody>
          <a:bodyPr wrap="square" lIns="0" tIns="0" rIns="0" bIns="0" rtlCol="0" anchor="t"/>
          <a:lstStyle/>
          <a:p>
            <a:pPr marL="0" indent="0">
              <a:buNone/>
            </a:pPr>
            <a:r>
              <a:rPr lang="en-US" sz="1400" b="1">
                <a:solidFill>
                  <a:srgbClr val="E3A33B"/>
                </a:solidFill>
                <a:latin typeface="Times New Roman" pitchFamily="34" charset="0"/>
                <a:ea typeface="Times New Roman" pitchFamily="34" charset="-122"/>
                <a:cs typeface="Times New Roman" pitchFamily="34" charset="-120"/>
              </a:rPr>
              <a:t>Focus</a:t>
            </a:r>
            <a:endParaRPr lang="en-US" sz="1400"/>
          </a:p>
          <a:p>
            <a:pPr marL="0" indent="0">
              <a:buNone/>
            </a:pPr>
            <a:r>
              <a:rPr lang="en-US" sz="1400">
                <a:solidFill>
                  <a:srgbClr val="FFFFFF"/>
                </a:solidFill>
                <a:latin typeface="Times New Roman" pitchFamily="34" charset="0"/>
                <a:ea typeface="Times New Roman" pitchFamily="34" charset="-122"/>
                <a:cs typeface="Times New Roman" pitchFamily="34" charset="-120"/>
              </a:rPr>
              <a:t>Biological, psychological and social factors combined (Engel)</a:t>
            </a:r>
            <a:endParaRPr lang="en-US" sz="1400"/>
          </a:p>
        </p:txBody>
      </p:sp>
      <p:sp>
        <p:nvSpPr>
          <p:cNvPr id="23" name="Text 18"/>
          <p:cNvSpPr txBox="1"/>
          <p:nvPr/>
        </p:nvSpPr>
        <p:spPr>
          <a:xfrm>
            <a:off x="8375904" y="3703320"/>
            <a:ext cx="2953512" cy="1051560"/>
          </a:xfrm>
          <a:prstGeom prst="rect">
            <a:avLst/>
          </a:prstGeom>
          <a:noFill/>
          <a:ln/>
        </p:spPr>
        <p:txBody>
          <a:bodyPr wrap="square" lIns="0" tIns="0" rIns="0" bIns="0" rtlCol="0" anchor="t"/>
          <a:lstStyle/>
          <a:p>
            <a:pPr marL="0" indent="0">
              <a:buNone/>
            </a:pPr>
            <a:r>
              <a:rPr lang="en-US" sz="1400" b="1">
                <a:solidFill>
                  <a:srgbClr val="E3A33B"/>
                </a:solidFill>
                <a:latin typeface="Times New Roman" pitchFamily="34" charset="0"/>
                <a:ea typeface="Times New Roman" pitchFamily="34" charset="-122"/>
                <a:cs typeface="Times New Roman" pitchFamily="34" charset="-120"/>
              </a:rPr>
              <a:t>Strength</a:t>
            </a:r>
            <a:endParaRPr lang="en-US" sz="1400"/>
          </a:p>
          <a:p>
            <a:pPr marL="0" indent="0">
              <a:buNone/>
            </a:pPr>
            <a:r>
              <a:rPr lang="en-US" sz="1400">
                <a:solidFill>
                  <a:srgbClr val="FFFFFF"/>
                </a:solidFill>
                <a:latin typeface="Times New Roman" pitchFamily="34" charset="0"/>
                <a:ea typeface="Times New Roman" pitchFamily="34" charset="-122"/>
                <a:cs typeface="Times New Roman" pitchFamily="34" charset="-120"/>
              </a:rPr>
              <a:t>Holistic and person-centred; underpins integrated care</a:t>
            </a:r>
            <a:endParaRPr lang="en-US" sz="1400"/>
          </a:p>
        </p:txBody>
      </p:sp>
      <p:sp>
        <p:nvSpPr>
          <p:cNvPr id="24" name="Text 19"/>
          <p:cNvSpPr txBox="1"/>
          <p:nvPr/>
        </p:nvSpPr>
        <p:spPr>
          <a:xfrm>
            <a:off x="8375904" y="4846320"/>
            <a:ext cx="2953512" cy="1051560"/>
          </a:xfrm>
          <a:prstGeom prst="rect">
            <a:avLst/>
          </a:prstGeom>
          <a:noFill/>
          <a:ln/>
        </p:spPr>
        <p:txBody>
          <a:bodyPr wrap="square" lIns="0" tIns="0" rIns="0" bIns="0" rtlCol="0" anchor="t"/>
          <a:lstStyle/>
          <a:p>
            <a:pPr marL="0" indent="0">
              <a:buNone/>
            </a:pPr>
            <a:r>
              <a:rPr lang="en-US" sz="1400" b="1">
                <a:solidFill>
                  <a:srgbClr val="E3A33B"/>
                </a:solidFill>
                <a:latin typeface="Times New Roman" pitchFamily="34" charset="0"/>
                <a:ea typeface="Times New Roman" pitchFamily="34" charset="-122"/>
                <a:cs typeface="Times New Roman" pitchFamily="34" charset="-120"/>
              </a:rPr>
              <a:t>Weakness</a:t>
            </a:r>
            <a:endParaRPr lang="en-US" sz="1400"/>
          </a:p>
          <a:p>
            <a:pPr marL="0" indent="0">
              <a:buNone/>
            </a:pPr>
            <a:r>
              <a:rPr lang="en-US" sz="1400">
                <a:solidFill>
                  <a:srgbClr val="FFFFFF"/>
                </a:solidFill>
                <a:latin typeface="Times New Roman" pitchFamily="34" charset="0"/>
                <a:ea typeface="Times New Roman" pitchFamily="34" charset="-122"/>
                <a:cs typeface="Times New Roman" pitchFamily="34" charset="-120"/>
              </a:rPr>
              <a:t>Widely endorsed, but vague and applied inconsistently (Williamson, 2022)</a:t>
            </a:r>
            <a:endParaRPr lang="en-US" sz="1400"/>
          </a:p>
        </p:txBody>
      </p:sp>
      <p:sp>
        <p:nvSpPr>
          <p:cNvPr id="25"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7</a:t>
            </a:fld>
            <a:endParaRPr lang="en-US"/>
          </a:p>
        </p:txBody>
      </p:sp>
      <p:sp>
        <p:nvSpPr>
          <p:cNvPr id="27" name="Rectangle 26">
            <a:extLst>
              <a:ext uri="{FF2B5EF4-FFF2-40B4-BE49-F238E27FC236}">
                <a16:creationId xmlns:a16="http://schemas.microsoft.com/office/drawing/2014/main" id="{3FFC17C5-B67E-DA85-B45F-71B573AFBE5E}"/>
              </a:ext>
            </a:extLst>
          </p:cNvPr>
          <p:cNvSpPr/>
          <p:nvPr/>
        </p:nvSpPr>
        <p:spPr>
          <a:xfrm>
            <a:off x="548640" y="6355080"/>
            <a:ext cx="3435531" cy="32004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txBox="1"/>
          <p:nvPr/>
        </p:nvSpPr>
        <p:spPr>
          <a:xfrm>
            <a:off x="548640" y="109728"/>
            <a:ext cx="7315200" cy="274320"/>
          </a:xfrm>
          <a:prstGeom prst="rect">
            <a:avLst/>
          </a:prstGeom>
          <a:noFill/>
          <a:ln/>
        </p:spPr>
        <p:txBody>
          <a:bodyPr wrap="square" lIns="0" tIns="0" rIns="0" bIns="0" rtlCol="0" anchor="ctr"/>
          <a:lstStyle/>
          <a:p>
            <a:pPr marL="0" indent="0">
              <a:buNone/>
            </a:pPr>
            <a:r>
              <a:rPr lang="en-US" sz="1100" b="1" kern="0" spc="200">
                <a:solidFill>
                  <a:srgbClr val="0E7C66"/>
                </a:solidFill>
                <a:latin typeface="Times New Roman" pitchFamily="34" charset="0"/>
                <a:ea typeface="Times New Roman" pitchFamily="34" charset="-122"/>
                <a:cs typeface="Times New Roman" pitchFamily="34" charset="-120"/>
              </a:rPr>
              <a:t>D) POLICY AND GOVERNANCE</a:t>
            </a:r>
            <a:endParaRPr lang="en-US" sz="1100"/>
          </a:p>
        </p:txBody>
      </p:sp>
      <p:sp>
        <p:nvSpPr>
          <p:cNvPr id="3" name="Text 1"/>
          <p:cNvSpPr txBox="1"/>
          <p:nvPr/>
        </p:nvSpPr>
        <p:spPr>
          <a:xfrm>
            <a:off x="548640" y="365760"/>
            <a:ext cx="11094415" cy="777240"/>
          </a:xfrm>
          <a:prstGeom prst="rect">
            <a:avLst/>
          </a:prstGeom>
          <a:noFill/>
          <a:ln/>
        </p:spPr>
        <p:txBody>
          <a:bodyPr wrap="square" lIns="0" tIns="0" rIns="0" bIns="0" rtlCol="0" anchor="ctr"/>
          <a:lstStyle/>
          <a:p>
            <a:pPr marL="0" indent="0">
              <a:buNone/>
            </a:pPr>
            <a:r>
              <a:rPr lang="en-US" sz="3400" b="1">
                <a:solidFill>
                  <a:srgbClr val="0B3B34"/>
                </a:solidFill>
                <a:latin typeface="Times New Roman" pitchFamily="34" charset="0"/>
                <a:ea typeface="Times New Roman" pitchFamily="34" charset="-122"/>
                <a:cs typeface="Times New Roman" pitchFamily="34" charset="-120"/>
              </a:rPr>
              <a:t>Policies for holistic health, and their barriers</a:t>
            </a:r>
            <a:endParaRPr lang="en-US" sz="3400"/>
          </a:p>
        </p:txBody>
      </p:sp>
      <p:sp>
        <p:nvSpPr>
          <p:cNvPr id="4" name="Shape 2"/>
          <p:cNvSpPr/>
          <p:nvPr/>
        </p:nvSpPr>
        <p:spPr>
          <a:xfrm>
            <a:off x="960120" y="1600200"/>
            <a:ext cx="0" cy="3931920"/>
          </a:xfrm>
          <a:prstGeom prst="line">
            <a:avLst/>
          </a:prstGeom>
          <a:noFill/>
          <a:ln w="38100">
            <a:solidFill>
              <a:srgbClr val="CFE3DD"/>
            </a:solidFill>
            <a:prstDash val="solid"/>
          </a:ln>
        </p:spPr>
        <p:txBody>
          <a:bodyPr/>
          <a:lstStyle/>
          <a:p>
            <a:endParaRPr lang="en-US"/>
          </a:p>
        </p:txBody>
      </p:sp>
      <p:sp>
        <p:nvSpPr>
          <p:cNvPr id="5" name="Shape 3"/>
          <p:cNvSpPr/>
          <p:nvPr/>
        </p:nvSpPr>
        <p:spPr>
          <a:xfrm>
            <a:off x="548640" y="1371600"/>
            <a:ext cx="822960" cy="822960"/>
          </a:xfrm>
          <a:prstGeom prst="ellipse">
            <a:avLst/>
          </a:prstGeom>
          <a:solidFill>
            <a:srgbClr val="0E7C66"/>
          </a:solidFill>
          <a:ln w="25400">
            <a:solidFill>
              <a:srgbClr val="FFFFFF"/>
            </a:solidFill>
            <a:prstDash val="solid"/>
          </a:ln>
        </p:spPr>
        <p:txBody>
          <a:bodyPr/>
          <a:lstStyle/>
          <a:p>
            <a:endParaRPr lang="en-US"/>
          </a:p>
        </p:txBody>
      </p:sp>
      <p:sp>
        <p:nvSpPr>
          <p:cNvPr id="6" name="Text 4"/>
          <p:cNvSpPr txBox="1"/>
          <p:nvPr/>
        </p:nvSpPr>
        <p:spPr>
          <a:xfrm>
            <a:off x="548640" y="1371600"/>
            <a:ext cx="822960" cy="822960"/>
          </a:xfrm>
          <a:prstGeom prst="rect">
            <a:avLst/>
          </a:prstGeom>
          <a:noFill/>
          <a:ln/>
        </p:spPr>
        <p:txBody>
          <a:bodyPr wrap="square" lIns="0" tIns="0" rIns="0" bIns="0" rtlCol="0" anchor="ctr"/>
          <a:lstStyle/>
          <a:p>
            <a:pPr marL="0" indent="0" algn="ctr">
              <a:buNone/>
            </a:pPr>
            <a:r>
              <a:rPr lang="en-US" sz="1400" b="1">
                <a:solidFill>
                  <a:srgbClr val="FFFFFF"/>
                </a:solidFill>
                <a:latin typeface="Times New Roman" pitchFamily="34" charset="0"/>
                <a:ea typeface="Times New Roman" pitchFamily="34" charset="-122"/>
                <a:cs typeface="Times New Roman" pitchFamily="34" charset="-120"/>
              </a:rPr>
              <a:t>2018</a:t>
            </a:r>
            <a:endParaRPr lang="en-US" sz="1400"/>
          </a:p>
        </p:txBody>
      </p:sp>
      <p:sp>
        <p:nvSpPr>
          <p:cNvPr id="7" name="Text 5"/>
          <p:cNvSpPr txBox="1"/>
          <p:nvPr/>
        </p:nvSpPr>
        <p:spPr>
          <a:xfrm>
            <a:off x="1600200" y="1389888"/>
            <a:ext cx="4754880" cy="868680"/>
          </a:xfrm>
          <a:prstGeom prst="rect">
            <a:avLst/>
          </a:prstGeom>
          <a:noFill/>
          <a:ln/>
        </p:spPr>
        <p:txBody>
          <a:bodyPr wrap="square" lIns="0" tIns="0" rIns="0" bIns="0" rtlCol="0" anchor="t"/>
          <a:lstStyle/>
          <a:p>
            <a:pPr marL="0" indent="0">
              <a:buNone/>
            </a:pPr>
            <a:r>
              <a:rPr lang="en-US" sz="1600" b="1">
                <a:solidFill>
                  <a:srgbClr val="0B3B34"/>
                </a:solidFill>
                <a:latin typeface="Times New Roman" pitchFamily="34" charset="0"/>
                <a:ea typeface="Times New Roman" pitchFamily="34" charset="-122"/>
                <a:cs typeface="Times New Roman" pitchFamily="34" charset="-120"/>
              </a:rPr>
              <a:t>A Healthier Wales</a:t>
            </a:r>
            <a:endParaRPr lang="en-US" sz="1400"/>
          </a:p>
          <a:p>
            <a:pPr marL="0" indent="0">
              <a:buNone/>
            </a:pPr>
            <a:r>
              <a:rPr lang="en-US" sz="1400">
                <a:solidFill>
                  <a:srgbClr val="1F2A2E"/>
                </a:solidFill>
                <a:latin typeface="Times New Roman" pitchFamily="34" charset="0"/>
                <a:ea typeface="Times New Roman" pitchFamily="34" charset="-122"/>
                <a:cs typeface="Times New Roman" pitchFamily="34" charset="-120"/>
              </a:rPr>
              <a:t>Seamless, preventive health and social care in Wales</a:t>
            </a:r>
            <a:endParaRPr lang="en-US" sz="1400"/>
          </a:p>
        </p:txBody>
      </p:sp>
      <p:sp>
        <p:nvSpPr>
          <p:cNvPr id="8" name="Shape 6"/>
          <p:cNvSpPr/>
          <p:nvPr/>
        </p:nvSpPr>
        <p:spPr>
          <a:xfrm>
            <a:off x="548640" y="2468880"/>
            <a:ext cx="822960" cy="822960"/>
          </a:xfrm>
          <a:prstGeom prst="ellipse">
            <a:avLst/>
          </a:prstGeom>
          <a:solidFill>
            <a:srgbClr val="0E7C66"/>
          </a:solidFill>
          <a:ln w="25400">
            <a:solidFill>
              <a:srgbClr val="FFFFFF"/>
            </a:solidFill>
            <a:prstDash val="solid"/>
          </a:ln>
        </p:spPr>
        <p:txBody>
          <a:bodyPr/>
          <a:lstStyle/>
          <a:p>
            <a:endParaRPr lang="en-US"/>
          </a:p>
        </p:txBody>
      </p:sp>
      <p:sp>
        <p:nvSpPr>
          <p:cNvPr id="9" name="Text 7"/>
          <p:cNvSpPr txBox="1"/>
          <p:nvPr/>
        </p:nvSpPr>
        <p:spPr>
          <a:xfrm>
            <a:off x="548640" y="2468880"/>
            <a:ext cx="822960" cy="822960"/>
          </a:xfrm>
          <a:prstGeom prst="rect">
            <a:avLst/>
          </a:prstGeom>
          <a:noFill/>
          <a:ln/>
        </p:spPr>
        <p:txBody>
          <a:bodyPr wrap="square" lIns="0" tIns="0" rIns="0" bIns="0" rtlCol="0" anchor="ctr"/>
          <a:lstStyle/>
          <a:p>
            <a:pPr marL="0" indent="0" algn="ctr">
              <a:buNone/>
            </a:pPr>
            <a:r>
              <a:rPr lang="en-US" sz="1400" b="1">
                <a:solidFill>
                  <a:srgbClr val="FFFFFF"/>
                </a:solidFill>
                <a:latin typeface="Times New Roman" pitchFamily="34" charset="0"/>
                <a:ea typeface="Times New Roman" pitchFamily="34" charset="-122"/>
                <a:cs typeface="Times New Roman" pitchFamily="34" charset="-120"/>
              </a:rPr>
              <a:t>2019</a:t>
            </a:r>
            <a:endParaRPr lang="en-US" sz="1400"/>
          </a:p>
        </p:txBody>
      </p:sp>
      <p:sp>
        <p:nvSpPr>
          <p:cNvPr id="10" name="Text 8"/>
          <p:cNvSpPr txBox="1"/>
          <p:nvPr/>
        </p:nvSpPr>
        <p:spPr>
          <a:xfrm>
            <a:off x="1600200" y="2487168"/>
            <a:ext cx="4754880" cy="868680"/>
          </a:xfrm>
          <a:prstGeom prst="rect">
            <a:avLst/>
          </a:prstGeom>
          <a:noFill/>
          <a:ln/>
        </p:spPr>
        <p:txBody>
          <a:bodyPr wrap="square" lIns="0" tIns="0" rIns="0" bIns="0" rtlCol="0" anchor="t"/>
          <a:lstStyle/>
          <a:p>
            <a:pPr marL="0" indent="0">
              <a:buNone/>
            </a:pPr>
            <a:r>
              <a:rPr lang="en-US" sz="1600" b="1">
                <a:solidFill>
                  <a:srgbClr val="0B3B34"/>
                </a:solidFill>
                <a:latin typeface="Times New Roman" pitchFamily="34" charset="0"/>
                <a:ea typeface="Times New Roman" pitchFamily="34" charset="-122"/>
                <a:cs typeface="Times New Roman" pitchFamily="34" charset="-120"/>
              </a:rPr>
              <a:t>NHS Long Term Plan</a:t>
            </a:r>
            <a:endParaRPr lang="en-US" sz="1400"/>
          </a:p>
          <a:p>
            <a:pPr marL="0" indent="0">
              <a:buNone/>
            </a:pPr>
            <a:r>
              <a:rPr lang="en-US" sz="1400">
                <a:solidFill>
                  <a:srgbClr val="1F2A2E"/>
                </a:solidFill>
                <a:latin typeface="Times New Roman" pitchFamily="34" charset="0"/>
                <a:ea typeface="Times New Roman" pitchFamily="34" charset="-122"/>
                <a:cs typeface="Times New Roman" pitchFamily="34" charset="-120"/>
              </a:rPr>
              <a:t>Prevention, personalised care and mental health investment</a:t>
            </a:r>
            <a:endParaRPr lang="en-US" sz="1400"/>
          </a:p>
        </p:txBody>
      </p:sp>
      <p:sp>
        <p:nvSpPr>
          <p:cNvPr id="11" name="Shape 9"/>
          <p:cNvSpPr/>
          <p:nvPr/>
        </p:nvSpPr>
        <p:spPr>
          <a:xfrm>
            <a:off x="548640" y="3566160"/>
            <a:ext cx="822960" cy="822960"/>
          </a:xfrm>
          <a:prstGeom prst="ellipse">
            <a:avLst/>
          </a:prstGeom>
          <a:solidFill>
            <a:srgbClr val="0E7C66"/>
          </a:solidFill>
          <a:ln w="25400">
            <a:solidFill>
              <a:srgbClr val="FFFFFF"/>
            </a:solidFill>
            <a:prstDash val="solid"/>
          </a:ln>
        </p:spPr>
        <p:txBody>
          <a:bodyPr/>
          <a:lstStyle/>
          <a:p>
            <a:endParaRPr lang="en-US"/>
          </a:p>
        </p:txBody>
      </p:sp>
      <p:sp>
        <p:nvSpPr>
          <p:cNvPr id="12" name="Text 10"/>
          <p:cNvSpPr txBox="1"/>
          <p:nvPr/>
        </p:nvSpPr>
        <p:spPr>
          <a:xfrm>
            <a:off x="548640" y="3566160"/>
            <a:ext cx="822960" cy="822960"/>
          </a:xfrm>
          <a:prstGeom prst="rect">
            <a:avLst/>
          </a:prstGeom>
          <a:noFill/>
          <a:ln/>
        </p:spPr>
        <p:txBody>
          <a:bodyPr wrap="square" lIns="0" tIns="0" rIns="0" bIns="0" rtlCol="0" anchor="ctr"/>
          <a:lstStyle/>
          <a:p>
            <a:pPr marL="0" indent="0" algn="ctr">
              <a:buNone/>
            </a:pPr>
            <a:r>
              <a:rPr lang="en-US" sz="1400" b="1">
                <a:solidFill>
                  <a:srgbClr val="FFFFFF"/>
                </a:solidFill>
                <a:latin typeface="Times New Roman" pitchFamily="34" charset="0"/>
                <a:ea typeface="Times New Roman" pitchFamily="34" charset="-122"/>
                <a:cs typeface="Times New Roman" pitchFamily="34" charset="-120"/>
              </a:rPr>
              <a:t>2019</a:t>
            </a:r>
            <a:endParaRPr lang="en-US" sz="1400"/>
          </a:p>
        </p:txBody>
      </p:sp>
      <p:sp>
        <p:nvSpPr>
          <p:cNvPr id="13" name="Text 11"/>
          <p:cNvSpPr txBox="1"/>
          <p:nvPr/>
        </p:nvSpPr>
        <p:spPr>
          <a:xfrm>
            <a:off x="1600200" y="3584448"/>
            <a:ext cx="4754880" cy="868680"/>
          </a:xfrm>
          <a:prstGeom prst="rect">
            <a:avLst/>
          </a:prstGeom>
          <a:noFill/>
          <a:ln/>
        </p:spPr>
        <p:txBody>
          <a:bodyPr wrap="square" lIns="0" tIns="0" rIns="0" bIns="0" rtlCol="0" anchor="t"/>
          <a:lstStyle/>
          <a:p>
            <a:pPr marL="0" indent="0">
              <a:buNone/>
            </a:pPr>
            <a:r>
              <a:rPr lang="en-US" sz="1600" b="1">
                <a:solidFill>
                  <a:srgbClr val="0B3B34"/>
                </a:solidFill>
                <a:latin typeface="Times New Roman" pitchFamily="34" charset="0"/>
                <a:ea typeface="Times New Roman" pitchFamily="34" charset="-122"/>
                <a:cs typeface="Times New Roman" pitchFamily="34" charset="-120"/>
              </a:rPr>
              <a:t>Community Mental Health Framework</a:t>
            </a:r>
            <a:endParaRPr lang="en-US" sz="1400"/>
          </a:p>
          <a:p>
            <a:pPr marL="0" indent="0">
              <a:buNone/>
            </a:pPr>
            <a:r>
              <a:rPr lang="en-US" sz="1400">
                <a:solidFill>
                  <a:srgbClr val="1F2A2E"/>
                </a:solidFill>
                <a:latin typeface="Times New Roman" pitchFamily="34" charset="0"/>
                <a:ea typeface="Times New Roman" pitchFamily="34" charset="-122"/>
                <a:cs typeface="Times New Roman" pitchFamily="34" charset="-120"/>
              </a:rPr>
              <a:t>Integrated, place-based mental health support</a:t>
            </a:r>
            <a:endParaRPr lang="en-US" sz="1400"/>
          </a:p>
        </p:txBody>
      </p:sp>
      <p:sp>
        <p:nvSpPr>
          <p:cNvPr id="14" name="Shape 12"/>
          <p:cNvSpPr/>
          <p:nvPr/>
        </p:nvSpPr>
        <p:spPr>
          <a:xfrm>
            <a:off x="548640" y="4663440"/>
            <a:ext cx="822960" cy="822960"/>
          </a:xfrm>
          <a:prstGeom prst="ellipse">
            <a:avLst/>
          </a:prstGeom>
          <a:solidFill>
            <a:srgbClr val="E3A33B"/>
          </a:solidFill>
          <a:ln w="25400">
            <a:solidFill>
              <a:srgbClr val="FFFFFF"/>
            </a:solidFill>
            <a:prstDash val="solid"/>
          </a:ln>
        </p:spPr>
        <p:txBody>
          <a:bodyPr/>
          <a:lstStyle/>
          <a:p>
            <a:endParaRPr lang="en-US"/>
          </a:p>
        </p:txBody>
      </p:sp>
      <p:sp>
        <p:nvSpPr>
          <p:cNvPr id="15" name="Text 13"/>
          <p:cNvSpPr txBox="1"/>
          <p:nvPr/>
        </p:nvSpPr>
        <p:spPr>
          <a:xfrm>
            <a:off x="548640" y="4663440"/>
            <a:ext cx="822960" cy="822960"/>
          </a:xfrm>
          <a:prstGeom prst="rect">
            <a:avLst/>
          </a:prstGeom>
          <a:noFill/>
          <a:ln/>
        </p:spPr>
        <p:txBody>
          <a:bodyPr wrap="square" lIns="0" tIns="0" rIns="0" bIns="0" rtlCol="0" anchor="ctr"/>
          <a:lstStyle/>
          <a:p>
            <a:pPr marL="0" indent="0" algn="ctr">
              <a:buNone/>
            </a:pPr>
            <a:r>
              <a:rPr lang="en-US" sz="1400" b="1">
                <a:solidFill>
                  <a:srgbClr val="FFFFFF"/>
                </a:solidFill>
                <a:latin typeface="Times New Roman" pitchFamily="34" charset="0"/>
                <a:ea typeface="Times New Roman" pitchFamily="34" charset="-122"/>
                <a:cs typeface="Times New Roman" pitchFamily="34" charset="-120"/>
              </a:rPr>
              <a:t>2022</a:t>
            </a:r>
            <a:endParaRPr lang="en-US" sz="1400"/>
          </a:p>
        </p:txBody>
      </p:sp>
      <p:sp>
        <p:nvSpPr>
          <p:cNvPr id="16" name="Text 14"/>
          <p:cNvSpPr txBox="1"/>
          <p:nvPr/>
        </p:nvSpPr>
        <p:spPr>
          <a:xfrm>
            <a:off x="1600200" y="4681728"/>
            <a:ext cx="4754880" cy="868680"/>
          </a:xfrm>
          <a:prstGeom prst="rect">
            <a:avLst/>
          </a:prstGeom>
          <a:noFill/>
          <a:ln/>
        </p:spPr>
        <p:txBody>
          <a:bodyPr wrap="square" lIns="0" tIns="0" rIns="0" bIns="0" rtlCol="0" anchor="t"/>
          <a:lstStyle/>
          <a:p>
            <a:pPr marL="0" indent="0">
              <a:buNone/>
            </a:pPr>
            <a:r>
              <a:rPr lang="en-US" sz="1600" b="1">
                <a:solidFill>
                  <a:srgbClr val="0B3B34"/>
                </a:solidFill>
                <a:latin typeface="Times New Roman" pitchFamily="34" charset="0"/>
                <a:ea typeface="Times New Roman" pitchFamily="34" charset="-122"/>
                <a:cs typeface="Times New Roman" pitchFamily="34" charset="-120"/>
              </a:rPr>
              <a:t>Health and Care Act</a:t>
            </a:r>
            <a:endParaRPr lang="en-US" sz="1400"/>
          </a:p>
          <a:p>
            <a:pPr marL="0" indent="0">
              <a:buNone/>
            </a:pPr>
            <a:r>
              <a:rPr lang="en-US" sz="1400">
                <a:solidFill>
                  <a:srgbClr val="1F2A2E"/>
                </a:solidFill>
                <a:latin typeface="Times New Roman" pitchFamily="34" charset="0"/>
                <a:ea typeface="Times New Roman" pitchFamily="34" charset="-122"/>
                <a:cs typeface="Times New Roman" pitchFamily="34" charset="-120"/>
              </a:rPr>
              <a:t>42 integrated care systems join the NHS and local authorities</a:t>
            </a:r>
            <a:endParaRPr lang="en-US" sz="1400"/>
          </a:p>
        </p:txBody>
      </p:sp>
      <p:sp>
        <p:nvSpPr>
          <p:cNvPr id="17" name="Shape 15"/>
          <p:cNvSpPr/>
          <p:nvPr/>
        </p:nvSpPr>
        <p:spPr>
          <a:xfrm>
            <a:off x="6675120" y="1371600"/>
            <a:ext cx="4965192" cy="4617720"/>
          </a:xfrm>
          <a:prstGeom prst="roundRect">
            <a:avLst>
              <a:gd name="adj" fmla="val 2376"/>
            </a:avLst>
          </a:prstGeom>
          <a:solidFill>
            <a:srgbClr val="EAF4F1"/>
          </a:solidFill>
          <a:ln w="12700">
            <a:solidFill>
              <a:srgbClr val="EAF4F1"/>
            </a:solidFill>
            <a:prstDash val="solid"/>
          </a:ln>
        </p:spPr>
        <p:txBody>
          <a:bodyPr/>
          <a:lstStyle/>
          <a:p>
            <a:endParaRPr lang="en-US"/>
          </a:p>
        </p:txBody>
      </p:sp>
      <p:pic>
        <p:nvPicPr>
          <p:cNvPr id="18" name="Image 0" descr="preencoded.png"/>
          <p:cNvPicPr>
            <a:picLocks noChangeAspect="1"/>
          </p:cNvPicPr>
          <p:nvPr/>
        </p:nvPicPr>
        <p:blipFill>
          <a:blip r:embed="rId3"/>
          <a:stretch>
            <a:fillRect/>
          </a:stretch>
        </p:blipFill>
        <p:spPr>
          <a:xfrm>
            <a:off x="6949440" y="1645920"/>
            <a:ext cx="457200" cy="457200"/>
          </a:xfrm>
          <a:prstGeom prst="rect">
            <a:avLst/>
          </a:prstGeom>
        </p:spPr>
      </p:pic>
      <p:sp>
        <p:nvSpPr>
          <p:cNvPr id="19" name="Text 16"/>
          <p:cNvSpPr txBox="1"/>
          <p:nvPr/>
        </p:nvSpPr>
        <p:spPr>
          <a:xfrm>
            <a:off x="7543800" y="1645920"/>
            <a:ext cx="3840480" cy="457200"/>
          </a:xfrm>
          <a:prstGeom prst="rect">
            <a:avLst/>
          </a:prstGeom>
          <a:noFill/>
          <a:ln/>
        </p:spPr>
        <p:txBody>
          <a:bodyPr wrap="square" lIns="0" tIns="0" rIns="0" bIns="0" rtlCol="0" anchor="ctr"/>
          <a:lstStyle/>
          <a:p>
            <a:pPr marL="0" indent="0">
              <a:buNone/>
            </a:pPr>
            <a:r>
              <a:rPr lang="en-US" sz="2000" b="1">
                <a:solidFill>
                  <a:srgbClr val="B5473A"/>
                </a:solidFill>
                <a:latin typeface="Times New Roman" pitchFamily="34" charset="0"/>
                <a:ea typeface="Times New Roman" pitchFamily="34" charset="-122"/>
                <a:cs typeface="Times New Roman" pitchFamily="34" charset="-120"/>
              </a:rPr>
              <a:t>Challenges in practice</a:t>
            </a:r>
            <a:endParaRPr lang="en-US" sz="2000"/>
          </a:p>
        </p:txBody>
      </p:sp>
      <p:sp>
        <p:nvSpPr>
          <p:cNvPr id="20" name="Text 17"/>
          <p:cNvSpPr txBox="1"/>
          <p:nvPr/>
        </p:nvSpPr>
        <p:spPr>
          <a:xfrm>
            <a:off x="6949440" y="2331720"/>
            <a:ext cx="4434840" cy="3474720"/>
          </a:xfrm>
          <a:prstGeom prst="rect">
            <a:avLst/>
          </a:prstGeom>
          <a:noFill/>
          <a:ln/>
        </p:spPr>
        <p:txBody>
          <a:bodyPr wrap="square" lIns="0" tIns="0" rIns="0" bIns="0" rtlCol="0" anchor="t"/>
          <a:lstStyle/>
          <a:p>
            <a:pPr marL="342900" indent="-342900">
              <a:spcAft>
                <a:spcPts val="12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Disputes over funding and accountability</a:t>
            </a:r>
            <a:endParaRPr lang="en-US" sz="1500"/>
          </a:p>
          <a:p>
            <a:pPr marL="342900" indent="-342900">
              <a:spcAft>
                <a:spcPts val="12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Data-sharing problems between organisations</a:t>
            </a:r>
            <a:endParaRPr lang="en-US" sz="1500"/>
          </a:p>
          <a:p>
            <a:pPr marL="342900" indent="-342900">
              <a:spcAft>
                <a:spcPts val="12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Cultural differences between health and social care</a:t>
            </a:r>
            <a:endParaRPr lang="en-US" sz="1500"/>
          </a:p>
          <a:p>
            <a:pPr marL="342900" indent="-342900">
              <a:spcAft>
                <a:spcPts val="1200"/>
              </a:spcAft>
              <a:buSzPct val="100000"/>
              <a:buChar char="•"/>
            </a:pPr>
            <a:r>
              <a:rPr lang="en-US" sz="1500">
                <a:solidFill>
                  <a:srgbClr val="1F2A2E"/>
                </a:solidFill>
                <a:latin typeface="Times New Roman" pitchFamily="34" charset="0"/>
                <a:ea typeface="Times New Roman" pitchFamily="34" charset="-122"/>
                <a:cs typeface="Times New Roman" pitchFamily="34" charset="-120"/>
              </a:rPr>
              <a:t>Emergency care and waiting-list pressures push prevention down the agenda (Page et al., 2024)</a:t>
            </a:r>
            <a:endParaRPr lang="en-US" sz="1500"/>
          </a:p>
        </p:txBody>
      </p:sp>
      <p:sp>
        <p:nvSpPr>
          <p:cNvPr id="25"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8</a:t>
            </a:fld>
            <a:endParaRPr lang="en-US"/>
          </a:p>
        </p:txBody>
      </p:sp>
      <p:sp>
        <p:nvSpPr>
          <p:cNvPr id="22" name="Rectangle 21">
            <a:extLst>
              <a:ext uri="{FF2B5EF4-FFF2-40B4-BE49-F238E27FC236}">
                <a16:creationId xmlns:a16="http://schemas.microsoft.com/office/drawing/2014/main" id="{DBAD8449-7153-AB50-BFFD-642DD83595D4}"/>
              </a:ext>
            </a:extLst>
          </p:cNvPr>
          <p:cNvSpPr/>
          <p:nvPr/>
        </p:nvSpPr>
        <p:spPr>
          <a:xfrm>
            <a:off x="548640" y="6355080"/>
            <a:ext cx="3435531" cy="32004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txBox="1"/>
          <p:nvPr/>
        </p:nvSpPr>
        <p:spPr>
          <a:xfrm>
            <a:off x="548640" y="109728"/>
            <a:ext cx="7315200" cy="274320"/>
          </a:xfrm>
          <a:prstGeom prst="rect">
            <a:avLst/>
          </a:prstGeom>
          <a:noFill/>
          <a:ln/>
        </p:spPr>
        <p:txBody>
          <a:bodyPr wrap="square" lIns="0" tIns="0" rIns="0" bIns="0" rtlCol="0" anchor="ctr"/>
          <a:lstStyle/>
          <a:p>
            <a:pPr marL="0" indent="0">
              <a:buNone/>
            </a:pPr>
            <a:r>
              <a:rPr lang="en-US" sz="1100" b="1" kern="0" spc="200">
                <a:solidFill>
                  <a:srgbClr val="0E7C66"/>
                </a:solidFill>
                <a:latin typeface="Times New Roman" pitchFamily="34" charset="0"/>
                <a:ea typeface="Times New Roman" pitchFamily="34" charset="-122"/>
                <a:cs typeface="Times New Roman" pitchFamily="34" charset="-120"/>
              </a:rPr>
              <a:t>E) SERVICE DELIVERY</a:t>
            </a:r>
            <a:endParaRPr lang="en-US" sz="1100"/>
          </a:p>
        </p:txBody>
      </p:sp>
      <p:sp>
        <p:nvSpPr>
          <p:cNvPr id="3" name="Text 1"/>
          <p:cNvSpPr txBox="1"/>
          <p:nvPr/>
        </p:nvSpPr>
        <p:spPr>
          <a:xfrm>
            <a:off x="548640" y="365760"/>
            <a:ext cx="11094415" cy="777240"/>
          </a:xfrm>
          <a:prstGeom prst="rect">
            <a:avLst/>
          </a:prstGeom>
          <a:noFill/>
          <a:ln/>
        </p:spPr>
        <p:txBody>
          <a:bodyPr wrap="square" lIns="0" tIns="0" rIns="0" bIns="0" rtlCol="0" anchor="ctr"/>
          <a:lstStyle/>
          <a:p>
            <a:pPr marL="0" indent="0">
              <a:buNone/>
            </a:pPr>
            <a:r>
              <a:rPr lang="en-US" sz="3400" b="1">
                <a:solidFill>
                  <a:srgbClr val="0B3B34"/>
                </a:solidFill>
                <a:latin typeface="Times New Roman" pitchFamily="34" charset="0"/>
                <a:ea typeface="Times New Roman" pitchFamily="34" charset="-122"/>
                <a:cs typeface="Times New Roman" pitchFamily="34" charset="-120"/>
              </a:rPr>
              <a:t>Telehealth and virtual wards</a:t>
            </a:r>
            <a:endParaRPr lang="en-US" sz="3400"/>
          </a:p>
        </p:txBody>
      </p:sp>
      <p:sp>
        <p:nvSpPr>
          <p:cNvPr id="4" name="Shape 2"/>
          <p:cNvSpPr/>
          <p:nvPr/>
        </p:nvSpPr>
        <p:spPr>
          <a:xfrm>
            <a:off x="548640" y="1417320"/>
            <a:ext cx="822960" cy="822960"/>
          </a:xfrm>
          <a:prstGeom prst="ellipse">
            <a:avLst/>
          </a:prstGeom>
          <a:solidFill>
            <a:srgbClr val="0E7C66"/>
          </a:solidFill>
          <a:ln w="12700">
            <a:solidFill>
              <a:srgbClr val="0E7C66"/>
            </a:solidFill>
            <a:prstDash val="solid"/>
          </a:ln>
        </p:spPr>
        <p:txBody>
          <a:bodyPr/>
          <a:lstStyle/>
          <a:p>
            <a:endParaRPr lang="en-US"/>
          </a:p>
        </p:txBody>
      </p:sp>
      <p:pic>
        <p:nvPicPr>
          <p:cNvPr id="5" name="Image 0" descr="preencoded.png"/>
          <p:cNvPicPr>
            <a:picLocks noChangeAspect="1"/>
          </p:cNvPicPr>
          <p:nvPr/>
        </p:nvPicPr>
        <p:blipFill>
          <a:blip r:embed="rId3"/>
          <a:stretch>
            <a:fillRect/>
          </a:stretch>
        </p:blipFill>
        <p:spPr>
          <a:xfrm>
            <a:off x="754380" y="1623060"/>
            <a:ext cx="411480" cy="411480"/>
          </a:xfrm>
          <a:prstGeom prst="rect">
            <a:avLst/>
          </a:prstGeom>
        </p:spPr>
      </p:pic>
      <p:sp>
        <p:nvSpPr>
          <p:cNvPr id="6" name="Text 3"/>
          <p:cNvSpPr txBox="1"/>
          <p:nvPr/>
        </p:nvSpPr>
        <p:spPr>
          <a:xfrm>
            <a:off x="1600200" y="1417320"/>
            <a:ext cx="4206240" cy="868680"/>
          </a:xfrm>
          <a:prstGeom prst="rect">
            <a:avLst/>
          </a:prstGeom>
          <a:noFill/>
          <a:ln/>
        </p:spPr>
        <p:txBody>
          <a:bodyPr wrap="square" lIns="0" tIns="0" rIns="0" bIns="0" rtlCol="0" anchor="ctr"/>
          <a:lstStyle/>
          <a:p>
            <a:pPr marL="0" indent="0">
              <a:buNone/>
            </a:pPr>
            <a:r>
              <a:rPr lang="en-US" sz="1500">
                <a:solidFill>
                  <a:srgbClr val="1F2A2E"/>
                </a:solidFill>
                <a:latin typeface="Times New Roman" pitchFamily="34" charset="0"/>
                <a:ea typeface="Times New Roman" pitchFamily="34" charset="-122"/>
                <a:cs typeface="Times New Roman" pitchFamily="34" charset="-120"/>
              </a:rPr>
              <a:t>Hospital-level monitoring and care delivered in the patient’s own home through remote technology.</a:t>
            </a:r>
            <a:endParaRPr lang="en-US" sz="1500"/>
          </a:p>
        </p:txBody>
      </p:sp>
      <p:sp>
        <p:nvSpPr>
          <p:cNvPr id="7" name="Shape 4"/>
          <p:cNvSpPr/>
          <p:nvPr/>
        </p:nvSpPr>
        <p:spPr>
          <a:xfrm>
            <a:off x="548640" y="2514600"/>
            <a:ext cx="5257800" cy="1463040"/>
          </a:xfrm>
          <a:prstGeom prst="roundRect">
            <a:avLst>
              <a:gd name="adj" fmla="val 7500"/>
            </a:avLst>
          </a:prstGeom>
          <a:solidFill>
            <a:srgbClr val="EAF4F1"/>
          </a:solidFill>
          <a:ln w="12700">
            <a:solidFill>
              <a:srgbClr val="EAF4F1"/>
            </a:solidFill>
            <a:prstDash val="solid"/>
          </a:ln>
        </p:spPr>
        <p:txBody>
          <a:bodyPr/>
          <a:lstStyle/>
          <a:p>
            <a:endParaRPr lang="en-US"/>
          </a:p>
        </p:txBody>
      </p:sp>
      <p:sp>
        <p:nvSpPr>
          <p:cNvPr id="8" name="Text 5"/>
          <p:cNvSpPr txBox="1"/>
          <p:nvPr/>
        </p:nvSpPr>
        <p:spPr>
          <a:xfrm>
            <a:off x="822960" y="2651760"/>
            <a:ext cx="4754880" cy="1234440"/>
          </a:xfrm>
          <a:prstGeom prst="rect">
            <a:avLst/>
          </a:prstGeom>
          <a:noFill/>
          <a:ln/>
        </p:spPr>
        <p:txBody>
          <a:bodyPr wrap="square" lIns="0" tIns="0" rIns="0" bIns="0" rtlCol="0" anchor="t"/>
          <a:lstStyle/>
          <a:p>
            <a:pPr marL="0" indent="0">
              <a:buNone/>
            </a:pPr>
            <a:r>
              <a:rPr lang="en-US" sz="1700" b="1">
                <a:solidFill>
                  <a:srgbClr val="0E7C66"/>
                </a:solidFill>
                <a:latin typeface="Times New Roman" pitchFamily="34" charset="0"/>
                <a:ea typeface="Times New Roman" pitchFamily="34" charset="-122"/>
                <a:cs typeface="Times New Roman" pitchFamily="34" charset="-120"/>
              </a:rPr>
              <a:t>Benefits</a:t>
            </a:r>
            <a:endParaRPr lang="en-US" sz="1400"/>
          </a:p>
          <a:p>
            <a:pPr marL="0" indent="0">
              <a:buNone/>
            </a:pPr>
            <a:r>
              <a:rPr lang="en-US" sz="1400">
                <a:solidFill>
                  <a:srgbClr val="1F2A2E"/>
                </a:solidFill>
                <a:latin typeface="Times New Roman" pitchFamily="34" charset="0"/>
                <a:ea typeface="Times New Roman" pitchFamily="34" charset="-122"/>
                <a:cs typeface="Times New Roman" pitchFamily="34" charset="-120"/>
              </a:rPr>
              <a:t>Supports independence, frees hospital beds and may reduce travel emissions.</a:t>
            </a:r>
            <a:endParaRPr lang="en-US" sz="1400"/>
          </a:p>
        </p:txBody>
      </p:sp>
      <p:sp>
        <p:nvSpPr>
          <p:cNvPr id="9" name="Shape 6"/>
          <p:cNvSpPr/>
          <p:nvPr/>
        </p:nvSpPr>
        <p:spPr>
          <a:xfrm>
            <a:off x="548640" y="4160520"/>
            <a:ext cx="5257800" cy="1828800"/>
          </a:xfrm>
          <a:prstGeom prst="roundRect">
            <a:avLst>
              <a:gd name="adj" fmla="val 6000"/>
            </a:avLst>
          </a:prstGeom>
          <a:solidFill>
            <a:srgbClr val="EAF4F1"/>
          </a:solidFill>
          <a:ln w="12700">
            <a:solidFill>
              <a:srgbClr val="EAF4F1"/>
            </a:solidFill>
            <a:prstDash val="solid"/>
          </a:ln>
        </p:spPr>
        <p:txBody>
          <a:bodyPr/>
          <a:lstStyle/>
          <a:p>
            <a:endParaRPr lang="en-US"/>
          </a:p>
        </p:txBody>
      </p:sp>
      <p:sp>
        <p:nvSpPr>
          <p:cNvPr id="10" name="Text 7"/>
          <p:cNvSpPr txBox="1"/>
          <p:nvPr/>
        </p:nvSpPr>
        <p:spPr>
          <a:xfrm>
            <a:off x="822960" y="4297680"/>
            <a:ext cx="4754880" cy="1600200"/>
          </a:xfrm>
          <a:prstGeom prst="rect">
            <a:avLst/>
          </a:prstGeom>
          <a:noFill/>
          <a:ln/>
        </p:spPr>
        <p:txBody>
          <a:bodyPr wrap="square" lIns="0" tIns="0" rIns="0" bIns="0" rtlCol="0" anchor="t"/>
          <a:lstStyle/>
          <a:p>
            <a:pPr marL="0" indent="0">
              <a:buNone/>
            </a:pPr>
            <a:r>
              <a:rPr lang="en-US" sz="1700" b="1">
                <a:solidFill>
                  <a:srgbClr val="B5473A"/>
                </a:solidFill>
                <a:latin typeface="Times New Roman" pitchFamily="34" charset="0"/>
                <a:ea typeface="Times New Roman" pitchFamily="34" charset="-122"/>
                <a:cs typeface="Times New Roman" pitchFamily="34" charset="-120"/>
              </a:rPr>
              <a:t>Limitations</a:t>
            </a:r>
            <a:endParaRPr lang="en-US" sz="1400"/>
          </a:p>
          <a:p>
            <a:pPr marL="0" indent="0">
              <a:buNone/>
            </a:pPr>
            <a:r>
              <a:rPr lang="en-US" sz="1400">
                <a:solidFill>
                  <a:srgbClr val="1F2A2E"/>
                </a:solidFill>
                <a:latin typeface="Times New Roman" pitchFamily="34" charset="0"/>
                <a:ea typeface="Times New Roman" pitchFamily="34" charset="-122"/>
                <a:cs typeface="Times New Roman" pitchFamily="34" charset="-120"/>
              </a:rPr>
              <a:t>Freed bed days cost more than ward bed days, and frailty still predicts readmission (Unsworth et al., 2024). Digital exclusion can widen gaps.</a:t>
            </a:r>
            <a:endParaRPr lang="en-US" sz="1400"/>
          </a:p>
        </p:txBody>
      </p:sp>
      <p:graphicFrame>
        <p:nvGraphicFramePr>
          <p:cNvPr id="11" name="Chart 0"/>
          <p:cNvGraphicFramePr/>
          <p:nvPr>
            <p:extLst>
              <p:ext uri="{D42A27DB-BD31-4B8C-83A1-F6EECF244321}">
                <p14:modId xmlns:p14="http://schemas.microsoft.com/office/powerpoint/2010/main" val="3768347096"/>
              </p:ext>
            </p:extLst>
          </p:nvPr>
        </p:nvGraphicFramePr>
        <p:xfrm>
          <a:off x="6172200" y="1371600"/>
          <a:ext cx="5468112" cy="4617720"/>
        </p:xfrm>
        <a:graphic>
          <a:graphicData uri="http://schemas.openxmlformats.org/drawingml/2006/chart">
            <c:chart xmlns:c="http://schemas.openxmlformats.org/drawingml/2006/chart" xmlns:r="http://schemas.openxmlformats.org/officeDocument/2006/relationships" r:id="rId4"/>
          </a:graphicData>
        </a:graphic>
      </p:graphicFrame>
      <p:sp>
        <p:nvSpPr>
          <p:cNvPr id="25"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9</a:t>
            </a:fld>
            <a:endParaRPr lang="en-US"/>
          </a:p>
        </p:txBody>
      </p:sp>
      <p:sp>
        <p:nvSpPr>
          <p:cNvPr id="13" name="Rectangle 12">
            <a:extLst>
              <a:ext uri="{FF2B5EF4-FFF2-40B4-BE49-F238E27FC236}">
                <a16:creationId xmlns:a16="http://schemas.microsoft.com/office/drawing/2014/main" id="{536BDD66-1A92-C8EA-5D8C-D166362BEE04}"/>
              </a:ext>
            </a:extLst>
          </p:cNvPr>
          <p:cNvSpPr/>
          <p:nvPr/>
        </p:nvSpPr>
        <p:spPr>
          <a:xfrm>
            <a:off x="548640" y="6355080"/>
            <a:ext cx="3435531" cy="32004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txBox="1"/>
          <p:nvPr/>
        </p:nvSpPr>
        <p:spPr>
          <a:xfrm>
            <a:off x="548640" y="109728"/>
            <a:ext cx="7315200" cy="274320"/>
          </a:xfrm>
          <a:prstGeom prst="rect">
            <a:avLst/>
          </a:prstGeom>
          <a:noFill/>
          <a:ln/>
        </p:spPr>
        <p:txBody>
          <a:bodyPr wrap="square" lIns="0" tIns="0" rIns="0" bIns="0" rtlCol="0" anchor="ctr"/>
          <a:lstStyle/>
          <a:p>
            <a:pPr marL="0" indent="0">
              <a:buNone/>
            </a:pPr>
            <a:r>
              <a:rPr lang="en-US" sz="1100" b="1" kern="0" spc="200">
                <a:solidFill>
                  <a:srgbClr val="0E7C66"/>
                </a:solidFill>
                <a:latin typeface="Times New Roman" pitchFamily="34" charset="0"/>
                <a:ea typeface="Times New Roman" pitchFamily="34" charset="-122"/>
                <a:cs typeface="Times New Roman" pitchFamily="34" charset="-120"/>
              </a:rPr>
              <a:t>E) COMMUNITY HEALTH INITIATIVES</a:t>
            </a:r>
            <a:endParaRPr lang="en-US" sz="1100"/>
          </a:p>
        </p:txBody>
      </p:sp>
      <p:sp>
        <p:nvSpPr>
          <p:cNvPr id="3" name="Text 1"/>
          <p:cNvSpPr txBox="1"/>
          <p:nvPr/>
        </p:nvSpPr>
        <p:spPr>
          <a:xfrm>
            <a:off x="548640" y="365760"/>
            <a:ext cx="11094415" cy="777240"/>
          </a:xfrm>
          <a:prstGeom prst="rect">
            <a:avLst/>
          </a:prstGeom>
          <a:noFill/>
          <a:ln/>
        </p:spPr>
        <p:txBody>
          <a:bodyPr wrap="square" lIns="0" tIns="0" rIns="0" bIns="0" rtlCol="0" anchor="ctr"/>
          <a:lstStyle/>
          <a:p>
            <a:pPr marL="0" indent="0">
              <a:buNone/>
            </a:pPr>
            <a:r>
              <a:rPr lang="en-US" sz="3400" b="1">
                <a:solidFill>
                  <a:srgbClr val="0B3B34"/>
                </a:solidFill>
                <a:latin typeface="Times New Roman" pitchFamily="34" charset="0"/>
                <a:ea typeface="Times New Roman" pitchFamily="34" charset="-122"/>
                <a:cs typeface="Times New Roman" pitchFamily="34" charset="-120"/>
              </a:rPr>
              <a:t>Social prescribing: a holistic community model</a:t>
            </a:r>
            <a:endParaRPr lang="en-US" sz="3400"/>
          </a:p>
        </p:txBody>
      </p:sp>
      <p:sp>
        <p:nvSpPr>
          <p:cNvPr id="4" name="Shape 2"/>
          <p:cNvSpPr/>
          <p:nvPr/>
        </p:nvSpPr>
        <p:spPr>
          <a:xfrm>
            <a:off x="1325880" y="1371600"/>
            <a:ext cx="914400" cy="914400"/>
          </a:xfrm>
          <a:prstGeom prst="ellipse">
            <a:avLst/>
          </a:prstGeom>
          <a:solidFill>
            <a:srgbClr val="0E7C66"/>
          </a:solidFill>
          <a:ln w="12700">
            <a:solidFill>
              <a:srgbClr val="0E7C66"/>
            </a:solidFill>
            <a:prstDash val="solid"/>
          </a:ln>
        </p:spPr>
        <p:txBody>
          <a:bodyPr/>
          <a:lstStyle/>
          <a:p>
            <a:endParaRPr lang="en-US"/>
          </a:p>
        </p:txBody>
      </p:sp>
      <p:pic>
        <p:nvPicPr>
          <p:cNvPr id="5" name="Image 0" descr="preencoded.png"/>
          <p:cNvPicPr>
            <a:picLocks noChangeAspect="1"/>
          </p:cNvPicPr>
          <p:nvPr/>
        </p:nvPicPr>
        <p:blipFill>
          <a:blip r:embed="rId3"/>
          <a:stretch>
            <a:fillRect/>
          </a:stretch>
        </p:blipFill>
        <p:spPr>
          <a:xfrm>
            <a:off x="1554480" y="1600200"/>
            <a:ext cx="457200" cy="457200"/>
          </a:xfrm>
          <a:prstGeom prst="rect">
            <a:avLst/>
          </a:prstGeom>
        </p:spPr>
      </p:pic>
      <p:sp>
        <p:nvSpPr>
          <p:cNvPr id="6" name="Text 3"/>
          <p:cNvSpPr txBox="1"/>
          <p:nvPr/>
        </p:nvSpPr>
        <p:spPr>
          <a:xfrm>
            <a:off x="548640" y="2377440"/>
            <a:ext cx="2468880" cy="822960"/>
          </a:xfrm>
          <a:prstGeom prst="rect">
            <a:avLst/>
          </a:prstGeom>
          <a:noFill/>
          <a:ln/>
        </p:spPr>
        <p:txBody>
          <a:bodyPr wrap="square" lIns="0" tIns="0" rIns="0" bIns="0" rtlCol="0" anchor="t"/>
          <a:lstStyle/>
          <a:p>
            <a:pPr marL="0" indent="0" algn="ctr">
              <a:buNone/>
            </a:pPr>
            <a:r>
              <a:rPr lang="en-US" sz="1400" b="1">
                <a:solidFill>
                  <a:srgbClr val="0B3B34"/>
                </a:solidFill>
                <a:latin typeface="Times New Roman" pitchFamily="34" charset="0"/>
                <a:ea typeface="Times New Roman" pitchFamily="34" charset="-122"/>
                <a:cs typeface="Times New Roman" pitchFamily="34" charset="-120"/>
              </a:rPr>
              <a:t>GP or professional</a:t>
            </a:r>
            <a:endParaRPr lang="en-US" sz="1400"/>
          </a:p>
          <a:p>
            <a:pPr marL="0" indent="0" algn="ctr">
              <a:buNone/>
            </a:pPr>
            <a:r>
              <a:rPr lang="en-US" sz="1400">
                <a:solidFill>
                  <a:srgbClr val="5C6B73"/>
                </a:solidFill>
                <a:latin typeface="Times New Roman" pitchFamily="34" charset="0"/>
                <a:ea typeface="Times New Roman" pitchFamily="34" charset="-122"/>
                <a:cs typeface="Times New Roman" pitchFamily="34" charset="-120"/>
              </a:rPr>
              <a:t>identifies non-medical needs</a:t>
            </a:r>
            <a:endParaRPr lang="en-US" sz="1400"/>
          </a:p>
        </p:txBody>
      </p:sp>
      <p:pic>
        <p:nvPicPr>
          <p:cNvPr id="7" name="Image 1" descr="preencoded.png"/>
          <p:cNvPicPr>
            <a:picLocks noChangeAspect="1"/>
          </p:cNvPicPr>
          <p:nvPr/>
        </p:nvPicPr>
        <p:blipFill>
          <a:blip r:embed="rId4"/>
          <a:stretch>
            <a:fillRect/>
          </a:stretch>
        </p:blipFill>
        <p:spPr>
          <a:xfrm>
            <a:off x="2743200" y="1645920"/>
            <a:ext cx="365760" cy="365760"/>
          </a:xfrm>
          <a:prstGeom prst="rect">
            <a:avLst/>
          </a:prstGeom>
        </p:spPr>
      </p:pic>
      <p:sp>
        <p:nvSpPr>
          <p:cNvPr id="8" name="Shape 4"/>
          <p:cNvSpPr/>
          <p:nvPr/>
        </p:nvSpPr>
        <p:spPr>
          <a:xfrm>
            <a:off x="4187952" y="1371600"/>
            <a:ext cx="914400" cy="914400"/>
          </a:xfrm>
          <a:prstGeom prst="ellipse">
            <a:avLst/>
          </a:prstGeom>
          <a:solidFill>
            <a:srgbClr val="0E7C66"/>
          </a:solidFill>
          <a:ln w="12700">
            <a:solidFill>
              <a:srgbClr val="0E7C66"/>
            </a:solidFill>
            <a:prstDash val="solid"/>
          </a:ln>
        </p:spPr>
        <p:txBody>
          <a:bodyPr/>
          <a:lstStyle/>
          <a:p>
            <a:endParaRPr lang="en-US"/>
          </a:p>
        </p:txBody>
      </p:sp>
      <p:pic>
        <p:nvPicPr>
          <p:cNvPr id="9" name="Image 2" descr="preencoded.png"/>
          <p:cNvPicPr>
            <a:picLocks noChangeAspect="1"/>
          </p:cNvPicPr>
          <p:nvPr/>
        </p:nvPicPr>
        <p:blipFill>
          <a:blip r:embed="rId5"/>
          <a:stretch>
            <a:fillRect/>
          </a:stretch>
        </p:blipFill>
        <p:spPr>
          <a:xfrm>
            <a:off x="4416552" y="1600200"/>
            <a:ext cx="457200" cy="457200"/>
          </a:xfrm>
          <a:prstGeom prst="rect">
            <a:avLst/>
          </a:prstGeom>
        </p:spPr>
      </p:pic>
      <p:sp>
        <p:nvSpPr>
          <p:cNvPr id="10" name="Text 5"/>
          <p:cNvSpPr txBox="1"/>
          <p:nvPr/>
        </p:nvSpPr>
        <p:spPr>
          <a:xfrm>
            <a:off x="3410712" y="2377440"/>
            <a:ext cx="2468880" cy="822960"/>
          </a:xfrm>
          <a:prstGeom prst="rect">
            <a:avLst/>
          </a:prstGeom>
          <a:noFill/>
          <a:ln/>
        </p:spPr>
        <p:txBody>
          <a:bodyPr wrap="square" lIns="0" tIns="0" rIns="0" bIns="0" rtlCol="0" anchor="t"/>
          <a:lstStyle/>
          <a:p>
            <a:pPr marL="0" indent="0" algn="ctr">
              <a:buNone/>
            </a:pPr>
            <a:r>
              <a:rPr lang="en-US" sz="1400" b="1">
                <a:solidFill>
                  <a:srgbClr val="0B3B34"/>
                </a:solidFill>
                <a:latin typeface="Times New Roman" pitchFamily="34" charset="0"/>
                <a:ea typeface="Times New Roman" pitchFamily="34" charset="-122"/>
                <a:cs typeface="Times New Roman" pitchFamily="34" charset="-120"/>
              </a:rPr>
              <a:t>Link worker</a:t>
            </a:r>
            <a:endParaRPr lang="en-US" sz="1400"/>
          </a:p>
          <a:p>
            <a:pPr marL="0" indent="0" algn="ctr">
              <a:buNone/>
            </a:pPr>
            <a:r>
              <a:rPr lang="en-US" sz="1400">
                <a:solidFill>
                  <a:srgbClr val="5C6B73"/>
                </a:solidFill>
                <a:latin typeface="Times New Roman" pitchFamily="34" charset="0"/>
                <a:ea typeface="Times New Roman" pitchFamily="34" charset="-122"/>
                <a:cs typeface="Times New Roman" pitchFamily="34" charset="-120"/>
              </a:rPr>
              <a:t>co-designs a wellbeing plan</a:t>
            </a:r>
            <a:endParaRPr lang="en-US" sz="1400"/>
          </a:p>
        </p:txBody>
      </p:sp>
      <p:pic>
        <p:nvPicPr>
          <p:cNvPr id="11" name="Image 3" descr="preencoded.png"/>
          <p:cNvPicPr>
            <a:picLocks noChangeAspect="1"/>
          </p:cNvPicPr>
          <p:nvPr/>
        </p:nvPicPr>
        <p:blipFill>
          <a:blip r:embed="rId4"/>
          <a:stretch>
            <a:fillRect/>
          </a:stretch>
        </p:blipFill>
        <p:spPr>
          <a:xfrm>
            <a:off x="5605272" y="1645920"/>
            <a:ext cx="365760" cy="365760"/>
          </a:xfrm>
          <a:prstGeom prst="rect">
            <a:avLst/>
          </a:prstGeom>
        </p:spPr>
      </p:pic>
      <p:sp>
        <p:nvSpPr>
          <p:cNvPr id="12" name="Shape 6"/>
          <p:cNvSpPr/>
          <p:nvPr/>
        </p:nvSpPr>
        <p:spPr>
          <a:xfrm>
            <a:off x="7050024" y="1371600"/>
            <a:ext cx="914400" cy="914400"/>
          </a:xfrm>
          <a:prstGeom prst="ellipse">
            <a:avLst/>
          </a:prstGeom>
          <a:solidFill>
            <a:srgbClr val="0E7C66"/>
          </a:solidFill>
          <a:ln w="12700">
            <a:solidFill>
              <a:srgbClr val="0E7C66"/>
            </a:solidFill>
            <a:prstDash val="solid"/>
          </a:ln>
        </p:spPr>
        <p:txBody>
          <a:bodyPr/>
          <a:lstStyle/>
          <a:p>
            <a:endParaRPr lang="en-US"/>
          </a:p>
        </p:txBody>
      </p:sp>
      <p:pic>
        <p:nvPicPr>
          <p:cNvPr id="13" name="Image 4" descr="preencoded.png"/>
          <p:cNvPicPr>
            <a:picLocks noChangeAspect="1"/>
          </p:cNvPicPr>
          <p:nvPr/>
        </p:nvPicPr>
        <p:blipFill>
          <a:blip r:embed="rId6"/>
          <a:stretch>
            <a:fillRect/>
          </a:stretch>
        </p:blipFill>
        <p:spPr>
          <a:xfrm>
            <a:off x="7278624" y="1600200"/>
            <a:ext cx="457200" cy="457200"/>
          </a:xfrm>
          <a:prstGeom prst="rect">
            <a:avLst/>
          </a:prstGeom>
        </p:spPr>
      </p:pic>
      <p:sp>
        <p:nvSpPr>
          <p:cNvPr id="14" name="Text 7"/>
          <p:cNvSpPr txBox="1"/>
          <p:nvPr/>
        </p:nvSpPr>
        <p:spPr>
          <a:xfrm>
            <a:off x="6272784" y="2377440"/>
            <a:ext cx="2468880" cy="822960"/>
          </a:xfrm>
          <a:prstGeom prst="rect">
            <a:avLst/>
          </a:prstGeom>
          <a:noFill/>
          <a:ln/>
        </p:spPr>
        <p:txBody>
          <a:bodyPr wrap="square" lIns="0" tIns="0" rIns="0" bIns="0" rtlCol="0" anchor="t"/>
          <a:lstStyle/>
          <a:p>
            <a:pPr marL="0" indent="0" algn="ctr">
              <a:buNone/>
            </a:pPr>
            <a:r>
              <a:rPr lang="en-US" sz="1400" b="1">
                <a:solidFill>
                  <a:srgbClr val="0B3B34"/>
                </a:solidFill>
                <a:latin typeface="Times New Roman" pitchFamily="34" charset="0"/>
                <a:ea typeface="Times New Roman" pitchFamily="34" charset="-122"/>
                <a:cs typeface="Times New Roman" pitchFamily="34" charset="-120"/>
              </a:rPr>
              <a:t>Community activity</a:t>
            </a:r>
            <a:endParaRPr lang="en-US" sz="1400"/>
          </a:p>
          <a:p>
            <a:pPr marL="0" indent="0" algn="ctr">
              <a:buNone/>
            </a:pPr>
            <a:r>
              <a:rPr lang="en-US" sz="1400">
                <a:solidFill>
                  <a:srgbClr val="5C6B73"/>
                </a:solidFill>
                <a:latin typeface="Times New Roman" pitchFamily="34" charset="0"/>
                <a:ea typeface="Times New Roman" pitchFamily="34" charset="-122"/>
                <a:cs typeface="Times New Roman" pitchFamily="34" charset="-120"/>
              </a:rPr>
              <a:t>arts, exercise, volunteering, advice</a:t>
            </a:r>
            <a:endParaRPr lang="en-US" sz="1400"/>
          </a:p>
        </p:txBody>
      </p:sp>
      <p:pic>
        <p:nvPicPr>
          <p:cNvPr id="15" name="Image 5" descr="preencoded.png"/>
          <p:cNvPicPr>
            <a:picLocks noChangeAspect="1"/>
          </p:cNvPicPr>
          <p:nvPr/>
        </p:nvPicPr>
        <p:blipFill>
          <a:blip r:embed="rId4"/>
          <a:stretch>
            <a:fillRect/>
          </a:stretch>
        </p:blipFill>
        <p:spPr>
          <a:xfrm>
            <a:off x="8467344" y="1645920"/>
            <a:ext cx="365760" cy="365760"/>
          </a:xfrm>
          <a:prstGeom prst="rect">
            <a:avLst/>
          </a:prstGeom>
        </p:spPr>
      </p:pic>
      <p:sp>
        <p:nvSpPr>
          <p:cNvPr id="16" name="Shape 8"/>
          <p:cNvSpPr/>
          <p:nvPr/>
        </p:nvSpPr>
        <p:spPr>
          <a:xfrm>
            <a:off x="9912096" y="1371600"/>
            <a:ext cx="914400" cy="914400"/>
          </a:xfrm>
          <a:prstGeom prst="ellipse">
            <a:avLst/>
          </a:prstGeom>
          <a:solidFill>
            <a:srgbClr val="E3A33B"/>
          </a:solidFill>
          <a:ln w="12700">
            <a:solidFill>
              <a:srgbClr val="E3A33B"/>
            </a:solidFill>
            <a:prstDash val="solid"/>
          </a:ln>
        </p:spPr>
        <p:txBody>
          <a:bodyPr/>
          <a:lstStyle/>
          <a:p>
            <a:endParaRPr lang="en-US"/>
          </a:p>
        </p:txBody>
      </p:sp>
      <p:pic>
        <p:nvPicPr>
          <p:cNvPr id="17" name="Image 6" descr="preencoded.png"/>
          <p:cNvPicPr>
            <a:picLocks noChangeAspect="1"/>
          </p:cNvPicPr>
          <p:nvPr/>
        </p:nvPicPr>
        <p:blipFill>
          <a:blip r:embed="rId7"/>
          <a:stretch>
            <a:fillRect/>
          </a:stretch>
        </p:blipFill>
        <p:spPr>
          <a:xfrm>
            <a:off x="10140696" y="1600200"/>
            <a:ext cx="457200" cy="457200"/>
          </a:xfrm>
          <a:prstGeom prst="rect">
            <a:avLst/>
          </a:prstGeom>
        </p:spPr>
      </p:pic>
      <p:sp>
        <p:nvSpPr>
          <p:cNvPr id="18" name="Text 9"/>
          <p:cNvSpPr txBox="1"/>
          <p:nvPr/>
        </p:nvSpPr>
        <p:spPr>
          <a:xfrm>
            <a:off x="9134856" y="2377440"/>
            <a:ext cx="2468880" cy="822960"/>
          </a:xfrm>
          <a:prstGeom prst="rect">
            <a:avLst/>
          </a:prstGeom>
          <a:noFill/>
          <a:ln/>
        </p:spPr>
        <p:txBody>
          <a:bodyPr wrap="square" lIns="0" tIns="0" rIns="0" bIns="0" rtlCol="0" anchor="t"/>
          <a:lstStyle/>
          <a:p>
            <a:pPr marL="0" indent="0" algn="ctr">
              <a:buNone/>
            </a:pPr>
            <a:r>
              <a:rPr lang="en-US" sz="1400" b="1">
                <a:solidFill>
                  <a:srgbClr val="0B3B34"/>
                </a:solidFill>
                <a:latin typeface="Times New Roman" pitchFamily="34" charset="0"/>
                <a:ea typeface="Times New Roman" pitchFamily="34" charset="-122"/>
                <a:cs typeface="Times New Roman" pitchFamily="34" charset="-120"/>
              </a:rPr>
              <a:t>Wellbeing</a:t>
            </a:r>
            <a:endParaRPr lang="en-US" sz="1400"/>
          </a:p>
          <a:p>
            <a:pPr marL="0" indent="0" algn="ctr">
              <a:buNone/>
            </a:pPr>
            <a:r>
              <a:rPr lang="en-US" sz="1400">
                <a:solidFill>
                  <a:srgbClr val="5C6B73"/>
                </a:solidFill>
                <a:latin typeface="Times New Roman" pitchFamily="34" charset="0"/>
                <a:ea typeface="Times New Roman" pitchFamily="34" charset="-122"/>
                <a:cs typeface="Times New Roman" pitchFamily="34" charset="-120"/>
              </a:rPr>
              <a:t>reduced loneliness, better self-care</a:t>
            </a:r>
            <a:endParaRPr lang="en-US" sz="1400"/>
          </a:p>
        </p:txBody>
      </p:sp>
      <p:sp>
        <p:nvSpPr>
          <p:cNvPr id="19" name="Shape 10"/>
          <p:cNvSpPr/>
          <p:nvPr/>
        </p:nvSpPr>
        <p:spPr>
          <a:xfrm>
            <a:off x="548640" y="3429000"/>
            <a:ext cx="3502152" cy="1691640"/>
          </a:xfrm>
          <a:prstGeom prst="roundRect">
            <a:avLst>
              <a:gd name="adj" fmla="val 6486"/>
            </a:avLst>
          </a:prstGeom>
          <a:solidFill>
            <a:srgbClr val="EAF4F1"/>
          </a:solidFill>
          <a:ln w="12700">
            <a:solidFill>
              <a:srgbClr val="EAF4F1"/>
            </a:solidFill>
            <a:prstDash val="solid"/>
          </a:ln>
        </p:spPr>
        <p:txBody>
          <a:bodyPr/>
          <a:lstStyle/>
          <a:p>
            <a:endParaRPr lang="en-US"/>
          </a:p>
        </p:txBody>
      </p:sp>
      <p:sp>
        <p:nvSpPr>
          <p:cNvPr id="20" name="Text 11"/>
          <p:cNvSpPr txBox="1"/>
          <p:nvPr/>
        </p:nvSpPr>
        <p:spPr>
          <a:xfrm>
            <a:off x="822960" y="3520440"/>
            <a:ext cx="2926080" cy="914400"/>
          </a:xfrm>
          <a:prstGeom prst="rect">
            <a:avLst/>
          </a:prstGeom>
          <a:noFill/>
          <a:ln/>
        </p:spPr>
        <p:txBody>
          <a:bodyPr wrap="square" lIns="0" tIns="0" rIns="0" bIns="0" rtlCol="0" anchor="t"/>
          <a:lstStyle/>
          <a:p>
            <a:pPr marL="0" indent="0">
              <a:buNone/>
            </a:pPr>
            <a:r>
              <a:rPr lang="en-US" sz="4800" b="1">
                <a:solidFill>
                  <a:srgbClr val="0E7C66"/>
                </a:solidFill>
                <a:latin typeface="Times New Roman" pitchFamily="34" charset="0"/>
                <a:ea typeface="Times New Roman" pitchFamily="34" charset="-122"/>
                <a:cs typeface="Times New Roman" pitchFamily="34" charset="-120"/>
              </a:rPr>
              <a:t>87</a:t>
            </a:r>
            <a:endParaRPr lang="en-US" sz="4800"/>
          </a:p>
        </p:txBody>
      </p:sp>
      <p:sp>
        <p:nvSpPr>
          <p:cNvPr id="21" name="Text 12"/>
          <p:cNvSpPr txBox="1"/>
          <p:nvPr/>
        </p:nvSpPr>
        <p:spPr>
          <a:xfrm>
            <a:off x="822960" y="4434840"/>
            <a:ext cx="3017520" cy="457200"/>
          </a:xfrm>
          <a:prstGeom prst="rect">
            <a:avLst/>
          </a:prstGeom>
          <a:noFill/>
          <a:ln/>
        </p:spPr>
        <p:txBody>
          <a:bodyPr wrap="square" lIns="0" tIns="0" rIns="0" bIns="0" rtlCol="0" anchor="t"/>
          <a:lstStyle/>
          <a:p>
            <a:pPr marL="0" indent="0">
              <a:buNone/>
            </a:pPr>
            <a:r>
              <a:rPr lang="en-US" sz="1500" i="1">
                <a:solidFill>
                  <a:srgbClr val="5C6B73"/>
                </a:solidFill>
                <a:latin typeface="Times New Roman" pitchFamily="34" charset="0"/>
                <a:ea typeface="Times New Roman" pitchFamily="34" charset="-122"/>
                <a:cs typeface="Times New Roman" pitchFamily="34" charset="-120"/>
              </a:rPr>
              <a:t>studies reviewed</a:t>
            </a:r>
            <a:endParaRPr lang="en-US" sz="1500"/>
          </a:p>
        </p:txBody>
      </p:sp>
      <p:sp>
        <p:nvSpPr>
          <p:cNvPr id="22" name="Shape 13"/>
          <p:cNvSpPr/>
          <p:nvPr/>
        </p:nvSpPr>
        <p:spPr>
          <a:xfrm>
            <a:off x="4325112" y="3429000"/>
            <a:ext cx="3502152" cy="1691640"/>
          </a:xfrm>
          <a:prstGeom prst="roundRect">
            <a:avLst>
              <a:gd name="adj" fmla="val 6486"/>
            </a:avLst>
          </a:prstGeom>
          <a:solidFill>
            <a:srgbClr val="EAF4F1"/>
          </a:solidFill>
          <a:ln w="12700">
            <a:solidFill>
              <a:srgbClr val="EAF4F1"/>
            </a:solidFill>
            <a:prstDash val="solid"/>
          </a:ln>
        </p:spPr>
        <p:txBody>
          <a:bodyPr/>
          <a:lstStyle/>
          <a:p>
            <a:endParaRPr lang="en-US"/>
          </a:p>
        </p:txBody>
      </p:sp>
      <p:sp>
        <p:nvSpPr>
          <p:cNvPr id="23" name="Text 14"/>
          <p:cNvSpPr txBox="1"/>
          <p:nvPr/>
        </p:nvSpPr>
        <p:spPr>
          <a:xfrm>
            <a:off x="4599432" y="3520440"/>
            <a:ext cx="2926080" cy="914400"/>
          </a:xfrm>
          <a:prstGeom prst="rect">
            <a:avLst/>
          </a:prstGeom>
          <a:noFill/>
          <a:ln/>
        </p:spPr>
        <p:txBody>
          <a:bodyPr wrap="square" lIns="0" tIns="0" rIns="0" bIns="0" rtlCol="0" anchor="t"/>
          <a:lstStyle/>
          <a:p>
            <a:pPr marL="0" indent="0">
              <a:buNone/>
            </a:pPr>
            <a:r>
              <a:rPr lang="en-US" sz="4800" b="1">
                <a:solidFill>
                  <a:srgbClr val="0E7C66"/>
                </a:solidFill>
                <a:latin typeface="Times New Roman" pitchFamily="34" charset="0"/>
                <a:ea typeface="Times New Roman" pitchFamily="34" charset="-122"/>
                <a:cs typeface="Times New Roman" pitchFamily="34" charset="-120"/>
              </a:rPr>
              <a:t>13</a:t>
            </a:r>
            <a:endParaRPr lang="en-US" sz="4800"/>
          </a:p>
        </p:txBody>
      </p:sp>
      <p:sp>
        <p:nvSpPr>
          <p:cNvPr id="24" name="Text 15"/>
          <p:cNvSpPr txBox="1"/>
          <p:nvPr/>
        </p:nvSpPr>
        <p:spPr>
          <a:xfrm>
            <a:off x="4599432" y="4434840"/>
            <a:ext cx="3017520" cy="457200"/>
          </a:xfrm>
          <a:prstGeom prst="rect">
            <a:avLst/>
          </a:prstGeom>
          <a:noFill/>
          <a:ln/>
        </p:spPr>
        <p:txBody>
          <a:bodyPr wrap="square" lIns="0" tIns="0" rIns="0" bIns="0" rtlCol="0" anchor="t"/>
          <a:lstStyle/>
          <a:p>
            <a:pPr marL="0" indent="0">
              <a:buNone/>
            </a:pPr>
            <a:r>
              <a:rPr lang="en-US" sz="1500" i="1">
                <a:solidFill>
                  <a:srgbClr val="5C6B73"/>
                </a:solidFill>
                <a:latin typeface="Times New Roman" pitchFamily="34" charset="0"/>
                <a:ea typeface="Times New Roman" pitchFamily="34" charset="-122"/>
                <a:cs typeface="Times New Roman" pitchFamily="34" charset="-120"/>
              </a:rPr>
              <a:t>countries</a:t>
            </a:r>
            <a:endParaRPr lang="en-US" sz="1500"/>
          </a:p>
        </p:txBody>
      </p:sp>
      <p:sp>
        <p:nvSpPr>
          <p:cNvPr id="25" name="Shape 16"/>
          <p:cNvSpPr/>
          <p:nvPr/>
        </p:nvSpPr>
        <p:spPr>
          <a:xfrm>
            <a:off x="8101584" y="3429000"/>
            <a:ext cx="3502152" cy="1691640"/>
          </a:xfrm>
          <a:prstGeom prst="roundRect">
            <a:avLst>
              <a:gd name="adj" fmla="val 6486"/>
            </a:avLst>
          </a:prstGeom>
          <a:solidFill>
            <a:srgbClr val="EAF4F1"/>
          </a:solidFill>
          <a:ln w="12700">
            <a:solidFill>
              <a:srgbClr val="EAF4F1"/>
            </a:solidFill>
            <a:prstDash val="solid"/>
          </a:ln>
        </p:spPr>
        <p:txBody>
          <a:bodyPr/>
          <a:lstStyle/>
          <a:p>
            <a:endParaRPr lang="en-US"/>
          </a:p>
        </p:txBody>
      </p:sp>
      <p:sp>
        <p:nvSpPr>
          <p:cNvPr id="26" name="Text 17"/>
          <p:cNvSpPr txBox="1"/>
          <p:nvPr/>
        </p:nvSpPr>
        <p:spPr>
          <a:xfrm>
            <a:off x="8375904" y="3520440"/>
            <a:ext cx="2926080" cy="914400"/>
          </a:xfrm>
          <a:prstGeom prst="rect">
            <a:avLst/>
          </a:prstGeom>
          <a:noFill/>
          <a:ln/>
        </p:spPr>
        <p:txBody>
          <a:bodyPr wrap="square" lIns="0" tIns="0" rIns="0" bIns="0" rtlCol="0" anchor="t"/>
          <a:lstStyle/>
          <a:p>
            <a:pPr marL="0" indent="0">
              <a:buNone/>
            </a:pPr>
            <a:r>
              <a:rPr lang="en-US" sz="4800" b="1">
                <a:solidFill>
                  <a:srgbClr val="0E7C66"/>
                </a:solidFill>
                <a:latin typeface="Times New Roman" pitchFamily="34" charset="0"/>
                <a:ea typeface="Times New Roman" pitchFamily="34" charset="-122"/>
                <a:cs typeface="Times New Roman" pitchFamily="34" charset="-120"/>
              </a:rPr>
              <a:t>347</a:t>
            </a:r>
            <a:endParaRPr lang="en-US" sz="4800"/>
          </a:p>
        </p:txBody>
      </p:sp>
      <p:sp>
        <p:nvSpPr>
          <p:cNvPr id="27" name="Text 18"/>
          <p:cNvSpPr txBox="1"/>
          <p:nvPr/>
        </p:nvSpPr>
        <p:spPr>
          <a:xfrm>
            <a:off x="8375904" y="4434840"/>
            <a:ext cx="3017520" cy="457200"/>
          </a:xfrm>
          <a:prstGeom prst="rect">
            <a:avLst/>
          </a:prstGeom>
          <a:noFill/>
          <a:ln/>
        </p:spPr>
        <p:txBody>
          <a:bodyPr wrap="square" lIns="0" tIns="0" rIns="0" bIns="0" rtlCol="0" anchor="t"/>
          <a:lstStyle/>
          <a:p>
            <a:pPr marL="0" indent="0">
              <a:buNone/>
            </a:pPr>
            <a:r>
              <a:rPr lang="en-US" sz="1500" i="1">
                <a:solidFill>
                  <a:srgbClr val="5C6B73"/>
                </a:solidFill>
                <a:latin typeface="Times New Roman" pitchFamily="34" charset="0"/>
                <a:ea typeface="Times New Roman" pitchFamily="34" charset="-122"/>
                <a:cs typeface="Times New Roman" pitchFamily="34" charset="-120"/>
              </a:rPr>
              <a:t>different outcomes measured</a:t>
            </a:r>
            <a:endParaRPr lang="en-US" sz="1500"/>
          </a:p>
        </p:txBody>
      </p:sp>
      <p:sp>
        <p:nvSpPr>
          <p:cNvPr id="28" name="Shape 19"/>
          <p:cNvSpPr/>
          <p:nvPr/>
        </p:nvSpPr>
        <p:spPr>
          <a:xfrm>
            <a:off x="548640" y="5349240"/>
            <a:ext cx="11094415" cy="777240"/>
          </a:xfrm>
          <a:prstGeom prst="roundRect">
            <a:avLst>
              <a:gd name="adj" fmla="val 14118"/>
            </a:avLst>
          </a:prstGeom>
          <a:solidFill>
            <a:srgbClr val="0B3B34"/>
          </a:solidFill>
          <a:ln w="12700">
            <a:solidFill>
              <a:srgbClr val="0B3B34"/>
            </a:solidFill>
            <a:prstDash val="solid"/>
          </a:ln>
        </p:spPr>
        <p:txBody>
          <a:bodyPr/>
          <a:lstStyle/>
          <a:p>
            <a:endParaRPr lang="en-US"/>
          </a:p>
        </p:txBody>
      </p:sp>
      <p:sp>
        <p:nvSpPr>
          <p:cNvPr id="29" name="Text 20"/>
          <p:cNvSpPr txBox="1"/>
          <p:nvPr/>
        </p:nvSpPr>
        <p:spPr>
          <a:xfrm>
            <a:off x="868680" y="5349240"/>
            <a:ext cx="10454335" cy="777240"/>
          </a:xfrm>
          <a:prstGeom prst="rect">
            <a:avLst/>
          </a:prstGeom>
          <a:noFill/>
          <a:ln/>
        </p:spPr>
        <p:txBody>
          <a:bodyPr wrap="square" lIns="0" tIns="0" rIns="0" bIns="0" rtlCol="0" anchor="ctr"/>
          <a:lstStyle/>
          <a:p>
            <a:pPr marL="0" indent="0">
              <a:buNone/>
            </a:pPr>
            <a:r>
              <a:rPr lang="en-US" sz="1500" b="1">
                <a:solidFill>
                  <a:srgbClr val="E3A33B"/>
                </a:solidFill>
                <a:latin typeface="Times New Roman" pitchFamily="34" charset="0"/>
                <a:ea typeface="Times New Roman" pitchFamily="34" charset="-122"/>
                <a:cs typeface="Times New Roman" pitchFamily="34" charset="-120"/>
              </a:rPr>
              <a:t>Evaluation: </a:t>
            </a:r>
            <a:r>
              <a:rPr lang="en-US" sz="1500">
                <a:solidFill>
                  <a:srgbClr val="FFFFFF"/>
                </a:solidFill>
                <a:latin typeface="Times New Roman" pitchFamily="34" charset="0"/>
                <a:ea typeface="Times New Roman" pitchFamily="34" charset="-122"/>
                <a:cs typeface="Times New Roman" pitchFamily="34" charset="-120"/>
              </a:rPr>
              <a:t>outcomes are measured so inconsistently that a core outcome set is needed to prove effectiveness (Sonke et al., 2023).</a:t>
            </a:r>
            <a:endParaRPr lang="en-US" sz="1500"/>
          </a:p>
        </p:txBody>
      </p:sp>
      <p:sp>
        <p:nvSpPr>
          <p:cNvPr id="30"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10</a:t>
            </a:fld>
            <a:endParaRPr lang="en-US"/>
          </a:p>
        </p:txBody>
      </p:sp>
      <p:sp>
        <p:nvSpPr>
          <p:cNvPr id="32" name="Rectangle 31">
            <a:extLst>
              <a:ext uri="{FF2B5EF4-FFF2-40B4-BE49-F238E27FC236}">
                <a16:creationId xmlns:a16="http://schemas.microsoft.com/office/drawing/2014/main" id="{AD0320B5-CD60-542D-7B0B-A725B3401588}"/>
              </a:ext>
            </a:extLst>
          </p:cNvPr>
          <p:cNvSpPr/>
          <p:nvPr/>
        </p:nvSpPr>
        <p:spPr>
          <a:xfrm>
            <a:off x="548640" y="6355080"/>
            <a:ext cx="3435531" cy="32004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txBox="1"/>
          <p:nvPr/>
        </p:nvSpPr>
        <p:spPr>
          <a:xfrm>
            <a:off x="548640" y="109728"/>
            <a:ext cx="7315200" cy="274320"/>
          </a:xfrm>
          <a:prstGeom prst="rect">
            <a:avLst/>
          </a:prstGeom>
          <a:noFill/>
          <a:ln/>
        </p:spPr>
        <p:txBody>
          <a:bodyPr wrap="square" lIns="0" tIns="0" rIns="0" bIns="0" rtlCol="0" anchor="ctr"/>
          <a:lstStyle/>
          <a:p>
            <a:pPr marL="0" indent="0">
              <a:buNone/>
            </a:pPr>
            <a:r>
              <a:rPr lang="en-US" sz="1100" b="1" kern="0" spc="200">
                <a:solidFill>
                  <a:srgbClr val="0E7C66"/>
                </a:solidFill>
                <a:latin typeface="Times New Roman" pitchFamily="34" charset="0"/>
                <a:ea typeface="Times New Roman" pitchFamily="34" charset="-122"/>
                <a:cs typeface="Times New Roman" pitchFamily="34" charset="-120"/>
              </a:rPr>
              <a:t>F) PUBLIC HEALTH INITIATIVES</a:t>
            </a:r>
            <a:endParaRPr lang="en-US" sz="1100"/>
          </a:p>
        </p:txBody>
      </p:sp>
      <p:sp>
        <p:nvSpPr>
          <p:cNvPr id="3" name="Text 1"/>
          <p:cNvSpPr txBox="1"/>
          <p:nvPr/>
        </p:nvSpPr>
        <p:spPr>
          <a:xfrm>
            <a:off x="548640" y="365760"/>
            <a:ext cx="11094415" cy="777240"/>
          </a:xfrm>
          <a:prstGeom prst="rect">
            <a:avLst/>
          </a:prstGeom>
          <a:noFill/>
          <a:ln/>
        </p:spPr>
        <p:txBody>
          <a:bodyPr wrap="square" lIns="0" tIns="0" rIns="0" bIns="0" rtlCol="0" anchor="ctr"/>
          <a:lstStyle/>
          <a:p>
            <a:pPr marL="0" indent="0">
              <a:buNone/>
            </a:pPr>
            <a:r>
              <a:rPr lang="en-US" sz="3400" b="1">
                <a:solidFill>
                  <a:srgbClr val="0B3B34"/>
                </a:solidFill>
                <a:latin typeface="Times New Roman" pitchFamily="34" charset="0"/>
                <a:ea typeface="Times New Roman" pitchFamily="34" charset="-122"/>
                <a:cs typeface="Times New Roman" pitchFamily="34" charset="-120"/>
              </a:rPr>
              <a:t>Promoting healthy lifestyles and environments</a:t>
            </a:r>
            <a:endParaRPr lang="en-US" sz="3400"/>
          </a:p>
        </p:txBody>
      </p:sp>
      <p:sp>
        <p:nvSpPr>
          <p:cNvPr id="4" name="Shape 2"/>
          <p:cNvSpPr/>
          <p:nvPr/>
        </p:nvSpPr>
        <p:spPr>
          <a:xfrm>
            <a:off x="548640" y="1371600"/>
            <a:ext cx="5669280" cy="2103120"/>
          </a:xfrm>
          <a:prstGeom prst="roundRect">
            <a:avLst>
              <a:gd name="adj" fmla="val 5217"/>
            </a:avLst>
          </a:prstGeom>
          <a:solidFill>
            <a:srgbClr val="EAF4F1"/>
          </a:solidFill>
          <a:ln w="12700">
            <a:solidFill>
              <a:srgbClr val="EAF4F1"/>
            </a:solidFill>
            <a:prstDash val="solid"/>
          </a:ln>
        </p:spPr>
        <p:txBody>
          <a:bodyPr/>
          <a:lstStyle/>
          <a:p>
            <a:endParaRPr lang="en-US"/>
          </a:p>
        </p:txBody>
      </p:sp>
      <p:sp>
        <p:nvSpPr>
          <p:cNvPr id="5" name="Shape 3"/>
          <p:cNvSpPr/>
          <p:nvPr/>
        </p:nvSpPr>
        <p:spPr>
          <a:xfrm>
            <a:off x="822960" y="1645920"/>
            <a:ext cx="731520" cy="731520"/>
          </a:xfrm>
          <a:prstGeom prst="ellipse">
            <a:avLst/>
          </a:prstGeom>
          <a:solidFill>
            <a:srgbClr val="E3A33B"/>
          </a:solidFill>
          <a:ln w="12700">
            <a:solidFill>
              <a:srgbClr val="E3A33B"/>
            </a:solidFill>
            <a:prstDash val="solid"/>
          </a:ln>
        </p:spPr>
        <p:txBody>
          <a:bodyPr/>
          <a:lstStyle/>
          <a:p>
            <a:endParaRPr lang="en-US"/>
          </a:p>
        </p:txBody>
      </p:sp>
      <p:pic>
        <p:nvPicPr>
          <p:cNvPr id="6" name="Image 0" descr="preencoded.png"/>
          <p:cNvPicPr>
            <a:picLocks noChangeAspect="1"/>
          </p:cNvPicPr>
          <p:nvPr/>
        </p:nvPicPr>
        <p:blipFill>
          <a:blip r:embed="rId3"/>
          <a:stretch>
            <a:fillRect/>
          </a:stretch>
        </p:blipFill>
        <p:spPr>
          <a:xfrm>
            <a:off x="1005840" y="1828800"/>
            <a:ext cx="365760" cy="365760"/>
          </a:xfrm>
          <a:prstGeom prst="rect">
            <a:avLst/>
          </a:prstGeom>
        </p:spPr>
      </p:pic>
      <p:sp>
        <p:nvSpPr>
          <p:cNvPr id="7" name="Text 4"/>
          <p:cNvSpPr txBox="1"/>
          <p:nvPr/>
        </p:nvSpPr>
        <p:spPr>
          <a:xfrm>
            <a:off x="1737360" y="1645920"/>
            <a:ext cx="4297680" cy="777240"/>
          </a:xfrm>
          <a:prstGeom prst="rect">
            <a:avLst/>
          </a:prstGeom>
          <a:noFill/>
          <a:ln/>
        </p:spPr>
        <p:txBody>
          <a:bodyPr wrap="square" lIns="0" tIns="0" rIns="0" bIns="0" rtlCol="0" anchor="t"/>
          <a:lstStyle/>
          <a:p>
            <a:pPr marL="0" indent="0">
              <a:buNone/>
            </a:pPr>
            <a:r>
              <a:rPr lang="en-US" sz="1800" b="1">
                <a:solidFill>
                  <a:srgbClr val="0B3B34"/>
                </a:solidFill>
                <a:latin typeface="Times New Roman" pitchFamily="34" charset="0"/>
                <a:ea typeface="Times New Roman" pitchFamily="34" charset="-122"/>
                <a:cs typeface="Times New Roman" pitchFamily="34" charset="-120"/>
              </a:rPr>
              <a:t>Awareness campaigns</a:t>
            </a:r>
            <a:endParaRPr lang="en-US" sz="1400"/>
          </a:p>
          <a:p>
            <a:pPr marL="0" indent="0">
              <a:buNone/>
            </a:pPr>
            <a:r>
              <a:rPr lang="en-US" sz="1400" i="1">
                <a:solidFill>
                  <a:srgbClr val="5C6B73"/>
                </a:solidFill>
                <a:latin typeface="Times New Roman" pitchFamily="34" charset="0"/>
                <a:ea typeface="Times New Roman" pitchFamily="34" charset="-122"/>
                <a:cs typeface="Times New Roman" pitchFamily="34" charset="-120"/>
              </a:rPr>
              <a:t>e.g. Change4Life, Every Mind Matters</a:t>
            </a:r>
            <a:endParaRPr lang="en-US" sz="1400"/>
          </a:p>
        </p:txBody>
      </p:sp>
      <p:sp>
        <p:nvSpPr>
          <p:cNvPr id="8" name="Text 5"/>
          <p:cNvSpPr txBox="1"/>
          <p:nvPr/>
        </p:nvSpPr>
        <p:spPr>
          <a:xfrm>
            <a:off x="822960" y="2560320"/>
            <a:ext cx="5120640" cy="822960"/>
          </a:xfrm>
          <a:prstGeom prst="rect">
            <a:avLst/>
          </a:prstGeom>
          <a:noFill/>
          <a:ln/>
        </p:spPr>
        <p:txBody>
          <a:bodyPr wrap="square" lIns="0" tIns="0" rIns="0" bIns="0" rtlCol="0" anchor="t"/>
          <a:lstStyle/>
          <a:p>
            <a:pPr marL="0" indent="0">
              <a:buNone/>
            </a:pPr>
            <a:r>
              <a:rPr lang="en-US" sz="1400">
                <a:solidFill>
                  <a:srgbClr val="1F2A2E"/>
                </a:solidFill>
                <a:latin typeface="Times New Roman" pitchFamily="34" charset="0"/>
                <a:ea typeface="Times New Roman" pitchFamily="34" charset="-122"/>
                <a:cs typeface="Times New Roman" pitchFamily="34" charset="-120"/>
              </a:rPr>
              <a:t>Raise awareness, but information alone has limited impact and can favour advantaged groups.</a:t>
            </a:r>
            <a:endParaRPr lang="en-US" sz="1400"/>
          </a:p>
        </p:txBody>
      </p:sp>
      <p:sp>
        <p:nvSpPr>
          <p:cNvPr id="9" name="Shape 6"/>
          <p:cNvSpPr/>
          <p:nvPr/>
        </p:nvSpPr>
        <p:spPr>
          <a:xfrm>
            <a:off x="548640" y="3703320"/>
            <a:ext cx="5669280" cy="2103120"/>
          </a:xfrm>
          <a:prstGeom prst="roundRect">
            <a:avLst>
              <a:gd name="adj" fmla="val 5217"/>
            </a:avLst>
          </a:prstGeom>
          <a:solidFill>
            <a:srgbClr val="EAF4F1"/>
          </a:solidFill>
          <a:ln w="12700">
            <a:solidFill>
              <a:srgbClr val="EAF4F1"/>
            </a:solidFill>
            <a:prstDash val="solid"/>
          </a:ln>
        </p:spPr>
        <p:txBody>
          <a:bodyPr/>
          <a:lstStyle/>
          <a:p>
            <a:endParaRPr lang="en-US"/>
          </a:p>
        </p:txBody>
      </p:sp>
      <p:sp>
        <p:nvSpPr>
          <p:cNvPr id="10" name="Shape 7"/>
          <p:cNvSpPr/>
          <p:nvPr/>
        </p:nvSpPr>
        <p:spPr>
          <a:xfrm>
            <a:off x="822960" y="3977640"/>
            <a:ext cx="731520" cy="731520"/>
          </a:xfrm>
          <a:prstGeom prst="ellipse">
            <a:avLst/>
          </a:prstGeom>
          <a:solidFill>
            <a:srgbClr val="0E7C66"/>
          </a:solidFill>
          <a:ln w="12700">
            <a:solidFill>
              <a:srgbClr val="0E7C66"/>
            </a:solidFill>
            <a:prstDash val="solid"/>
          </a:ln>
        </p:spPr>
        <p:txBody>
          <a:bodyPr/>
          <a:lstStyle/>
          <a:p>
            <a:endParaRPr lang="en-US"/>
          </a:p>
        </p:txBody>
      </p:sp>
      <p:pic>
        <p:nvPicPr>
          <p:cNvPr id="11" name="Image 1" descr="preencoded.png"/>
          <p:cNvPicPr>
            <a:picLocks noChangeAspect="1"/>
          </p:cNvPicPr>
          <p:nvPr/>
        </p:nvPicPr>
        <p:blipFill>
          <a:blip r:embed="rId4"/>
          <a:stretch>
            <a:fillRect/>
          </a:stretch>
        </p:blipFill>
        <p:spPr>
          <a:xfrm>
            <a:off x="1005840" y="4160520"/>
            <a:ext cx="365760" cy="365760"/>
          </a:xfrm>
          <a:prstGeom prst="rect">
            <a:avLst/>
          </a:prstGeom>
        </p:spPr>
      </p:pic>
      <p:sp>
        <p:nvSpPr>
          <p:cNvPr id="12" name="Text 8"/>
          <p:cNvSpPr txBox="1"/>
          <p:nvPr/>
        </p:nvSpPr>
        <p:spPr>
          <a:xfrm>
            <a:off x="1737360" y="3977640"/>
            <a:ext cx="4297680" cy="777240"/>
          </a:xfrm>
          <a:prstGeom prst="rect">
            <a:avLst/>
          </a:prstGeom>
          <a:noFill/>
          <a:ln/>
        </p:spPr>
        <p:txBody>
          <a:bodyPr wrap="square" lIns="0" tIns="0" rIns="0" bIns="0" rtlCol="0" anchor="t"/>
          <a:lstStyle/>
          <a:p>
            <a:pPr marL="0" indent="0">
              <a:buNone/>
            </a:pPr>
            <a:r>
              <a:rPr lang="en-US" sz="1800" b="1">
                <a:solidFill>
                  <a:srgbClr val="0B3B34"/>
                </a:solidFill>
                <a:latin typeface="Times New Roman" pitchFamily="34" charset="0"/>
                <a:ea typeface="Times New Roman" pitchFamily="34" charset="-122"/>
                <a:cs typeface="Times New Roman" pitchFamily="34" charset="-120"/>
              </a:rPr>
              <a:t>Structural measures</a:t>
            </a:r>
            <a:endParaRPr lang="en-US" sz="1400"/>
          </a:p>
          <a:p>
            <a:pPr marL="0" indent="0">
              <a:buNone/>
            </a:pPr>
            <a:r>
              <a:rPr lang="en-US" sz="1400" i="1">
                <a:solidFill>
                  <a:srgbClr val="5C6B73"/>
                </a:solidFill>
                <a:latin typeface="Times New Roman" pitchFamily="34" charset="0"/>
                <a:ea typeface="Times New Roman" pitchFamily="34" charset="-122"/>
                <a:cs typeface="Times New Roman" pitchFamily="34" charset="-120"/>
              </a:rPr>
              <a:t>e.g. Soft Drinks Industry Levy (2018)</a:t>
            </a:r>
            <a:endParaRPr lang="en-US" sz="1400"/>
          </a:p>
        </p:txBody>
      </p:sp>
      <p:sp>
        <p:nvSpPr>
          <p:cNvPr id="13" name="Text 9"/>
          <p:cNvSpPr txBox="1"/>
          <p:nvPr/>
        </p:nvSpPr>
        <p:spPr>
          <a:xfrm>
            <a:off x="822960" y="4892040"/>
            <a:ext cx="5120640" cy="822960"/>
          </a:xfrm>
          <a:prstGeom prst="rect">
            <a:avLst/>
          </a:prstGeom>
          <a:noFill/>
          <a:ln/>
        </p:spPr>
        <p:txBody>
          <a:bodyPr wrap="square" lIns="0" tIns="0" rIns="0" bIns="0" rtlCol="0" anchor="t"/>
          <a:lstStyle/>
          <a:p>
            <a:pPr marL="0" indent="0">
              <a:buNone/>
            </a:pPr>
            <a:r>
              <a:rPr lang="en-US" sz="1400">
                <a:solidFill>
                  <a:srgbClr val="1F2A2E"/>
                </a:solidFill>
                <a:latin typeface="Times New Roman" pitchFamily="34" charset="0"/>
                <a:ea typeface="Times New Roman" pitchFamily="34" charset="-122"/>
                <a:cs typeface="Times New Roman" pitchFamily="34" charset="-120"/>
              </a:rPr>
              <a:t>Change the environment for everyone by pushing manufacturers to reformulate products.</a:t>
            </a:r>
            <a:endParaRPr lang="en-US" sz="1400"/>
          </a:p>
        </p:txBody>
      </p:sp>
      <p:sp>
        <p:nvSpPr>
          <p:cNvPr id="14" name="Shape 10"/>
          <p:cNvSpPr/>
          <p:nvPr/>
        </p:nvSpPr>
        <p:spPr>
          <a:xfrm>
            <a:off x="6492240" y="1371600"/>
            <a:ext cx="5148072" cy="4434840"/>
          </a:xfrm>
          <a:prstGeom prst="roundRect">
            <a:avLst>
              <a:gd name="adj" fmla="val 2474"/>
            </a:avLst>
          </a:prstGeom>
          <a:solidFill>
            <a:srgbClr val="0B3B34"/>
          </a:solidFill>
          <a:ln w="12700">
            <a:solidFill>
              <a:srgbClr val="0B3B34"/>
            </a:solidFill>
            <a:prstDash val="solid"/>
          </a:ln>
        </p:spPr>
        <p:txBody>
          <a:bodyPr/>
          <a:lstStyle/>
          <a:p>
            <a:endParaRPr lang="en-US"/>
          </a:p>
        </p:txBody>
      </p:sp>
      <p:sp>
        <p:nvSpPr>
          <p:cNvPr id="15" name="Text 11"/>
          <p:cNvSpPr txBox="1"/>
          <p:nvPr/>
        </p:nvSpPr>
        <p:spPr>
          <a:xfrm>
            <a:off x="6812280" y="1554480"/>
            <a:ext cx="4480560" cy="1188720"/>
          </a:xfrm>
          <a:prstGeom prst="rect">
            <a:avLst/>
          </a:prstGeom>
          <a:noFill/>
          <a:ln/>
        </p:spPr>
        <p:txBody>
          <a:bodyPr wrap="square" lIns="0" tIns="0" rIns="0" bIns="0" rtlCol="0" anchor="t"/>
          <a:lstStyle/>
          <a:p>
            <a:pPr marL="0" indent="0">
              <a:buNone/>
            </a:pPr>
            <a:r>
              <a:rPr lang="en-US" sz="7200" b="1">
                <a:solidFill>
                  <a:srgbClr val="E3A33B"/>
                </a:solidFill>
                <a:latin typeface="Times New Roman" pitchFamily="34" charset="0"/>
                <a:ea typeface="Times New Roman" pitchFamily="34" charset="-122"/>
                <a:cs typeface="Times New Roman" pitchFamily="34" charset="-120"/>
              </a:rPr>
              <a:t>8%</a:t>
            </a:r>
            <a:endParaRPr lang="en-US" sz="7200"/>
          </a:p>
        </p:txBody>
      </p:sp>
      <p:sp>
        <p:nvSpPr>
          <p:cNvPr id="16" name="Text 12"/>
          <p:cNvSpPr txBox="1"/>
          <p:nvPr/>
        </p:nvSpPr>
        <p:spPr>
          <a:xfrm>
            <a:off x="6812280" y="2743200"/>
            <a:ext cx="4480560" cy="685800"/>
          </a:xfrm>
          <a:prstGeom prst="rect">
            <a:avLst/>
          </a:prstGeom>
          <a:noFill/>
          <a:ln/>
        </p:spPr>
        <p:txBody>
          <a:bodyPr wrap="square" lIns="0" tIns="0" rIns="0" bIns="0" rtlCol="0" anchor="t"/>
          <a:lstStyle/>
          <a:p>
            <a:pPr marL="0" indent="0">
              <a:buNone/>
            </a:pPr>
            <a:r>
              <a:rPr lang="en-US" sz="1600">
                <a:solidFill>
                  <a:srgbClr val="FFFFFF"/>
                </a:solidFill>
                <a:latin typeface="Times New Roman" pitchFamily="34" charset="0"/>
                <a:ea typeface="Times New Roman" pitchFamily="34" charset="-122"/>
                <a:cs typeface="Times New Roman" pitchFamily="34" charset="-120"/>
              </a:rPr>
              <a:t>relative reduction in obesity among Year 6 girls after the levy</a:t>
            </a:r>
            <a:endParaRPr lang="en-US" sz="1600"/>
          </a:p>
        </p:txBody>
      </p:sp>
      <p:sp>
        <p:nvSpPr>
          <p:cNvPr id="17" name="Text 13"/>
          <p:cNvSpPr txBox="1"/>
          <p:nvPr/>
        </p:nvSpPr>
        <p:spPr>
          <a:xfrm>
            <a:off x="6812280" y="3611880"/>
            <a:ext cx="4480560" cy="1097280"/>
          </a:xfrm>
          <a:prstGeom prst="rect">
            <a:avLst/>
          </a:prstGeom>
          <a:noFill/>
          <a:ln/>
        </p:spPr>
        <p:txBody>
          <a:bodyPr wrap="square" lIns="0" tIns="0" rIns="0" bIns="0" rtlCol="0" anchor="t"/>
          <a:lstStyle/>
          <a:p>
            <a:pPr marL="0" indent="0">
              <a:buNone/>
            </a:pPr>
            <a:r>
              <a:rPr lang="en-US" sz="1500" i="1">
                <a:solidFill>
                  <a:srgbClr val="CFE3DD"/>
                </a:solidFill>
                <a:latin typeface="Times New Roman" pitchFamily="34" charset="0"/>
                <a:ea typeface="Times New Roman" pitchFamily="34" charset="-122"/>
                <a:cs typeface="Times New Roman" pitchFamily="34" charset="-120"/>
              </a:rPr>
              <a:t>Largest fall in the most deprived areas, but no reduction for boys or reception-age children (Rogers et al., 2023).</a:t>
            </a:r>
            <a:endParaRPr lang="en-US" sz="1500"/>
          </a:p>
        </p:txBody>
      </p:sp>
      <p:sp>
        <p:nvSpPr>
          <p:cNvPr id="18" name="Text 14"/>
          <p:cNvSpPr txBox="1"/>
          <p:nvPr/>
        </p:nvSpPr>
        <p:spPr>
          <a:xfrm>
            <a:off x="6812280" y="4892040"/>
            <a:ext cx="4480560" cy="685800"/>
          </a:xfrm>
          <a:prstGeom prst="rect">
            <a:avLst/>
          </a:prstGeom>
          <a:noFill/>
          <a:ln/>
        </p:spPr>
        <p:txBody>
          <a:bodyPr wrap="square" lIns="0" tIns="0" rIns="0" bIns="0" rtlCol="0" anchor="t"/>
          <a:lstStyle/>
          <a:p>
            <a:pPr marL="0" indent="0">
              <a:buNone/>
            </a:pPr>
            <a:r>
              <a:rPr lang="en-US" sz="1500" b="1">
                <a:solidFill>
                  <a:srgbClr val="FFFFFF"/>
                </a:solidFill>
                <a:latin typeface="Times New Roman" pitchFamily="34" charset="0"/>
                <a:ea typeface="Times New Roman" pitchFamily="34" charset="-122"/>
                <a:cs typeface="Times New Roman" pitchFamily="34" charset="-120"/>
              </a:rPr>
              <a:t>Single policies work best inside a wider strategy.</a:t>
            </a:r>
            <a:endParaRPr lang="en-US" sz="1500"/>
          </a:p>
        </p:txBody>
      </p:sp>
      <p:sp>
        <p:nvSpPr>
          <p:cNvPr id="25"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11</a:t>
            </a:fld>
            <a:endParaRPr lang="en-US"/>
          </a:p>
        </p:txBody>
      </p:sp>
      <p:sp>
        <p:nvSpPr>
          <p:cNvPr id="20" name="Rectangle 19">
            <a:extLst>
              <a:ext uri="{FF2B5EF4-FFF2-40B4-BE49-F238E27FC236}">
                <a16:creationId xmlns:a16="http://schemas.microsoft.com/office/drawing/2014/main" id="{4B5B7985-FF91-4B13-D463-D4C388DFBCF7}"/>
              </a:ext>
            </a:extLst>
          </p:cNvPr>
          <p:cNvSpPr/>
          <p:nvPr/>
        </p:nvSpPr>
        <p:spPr>
          <a:xfrm>
            <a:off x="548640" y="6355080"/>
            <a:ext cx="3435531" cy="32004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txBox="1"/>
          <p:nvPr/>
        </p:nvSpPr>
        <p:spPr>
          <a:xfrm>
            <a:off x="548640" y="109728"/>
            <a:ext cx="7315200" cy="274320"/>
          </a:xfrm>
          <a:prstGeom prst="rect">
            <a:avLst/>
          </a:prstGeom>
          <a:noFill/>
          <a:ln/>
        </p:spPr>
        <p:txBody>
          <a:bodyPr wrap="square" lIns="0" tIns="0" rIns="0" bIns="0" rtlCol="0" anchor="ctr"/>
          <a:lstStyle/>
          <a:p>
            <a:pPr marL="0" indent="0">
              <a:buNone/>
            </a:pPr>
            <a:r>
              <a:rPr lang="en-US" sz="1100" b="1" kern="0" spc="200">
                <a:solidFill>
                  <a:srgbClr val="0E7C66"/>
                </a:solidFill>
                <a:latin typeface="Times New Roman" pitchFamily="34" charset="0"/>
                <a:ea typeface="Times New Roman" pitchFamily="34" charset="-122"/>
                <a:cs typeface="Times New Roman" pitchFamily="34" charset="-120"/>
              </a:rPr>
              <a:t>G) EQUITY AND ACCESS</a:t>
            </a:r>
            <a:endParaRPr lang="en-US" sz="1100"/>
          </a:p>
        </p:txBody>
      </p:sp>
      <p:sp>
        <p:nvSpPr>
          <p:cNvPr id="3" name="Text 1"/>
          <p:cNvSpPr txBox="1"/>
          <p:nvPr/>
        </p:nvSpPr>
        <p:spPr>
          <a:xfrm>
            <a:off x="548640" y="365760"/>
            <a:ext cx="11094415" cy="777240"/>
          </a:xfrm>
          <a:prstGeom prst="rect">
            <a:avLst/>
          </a:prstGeom>
          <a:noFill/>
          <a:ln/>
        </p:spPr>
        <p:txBody>
          <a:bodyPr wrap="square" lIns="0" tIns="0" rIns="0" bIns="0" rtlCol="0" anchor="ctr"/>
          <a:lstStyle/>
          <a:p>
            <a:pPr marL="0" indent="0">
              <a:buNone/>
            </a:pPr>
            <a:r>
              <a:rPr lang="en-US" sz="3400" b="1">
                <a:solidFill>
                  <a:srgbClr val="0B3B34"/>
                </a:solidFill>
                <a:latin typeface="Times New Roman" pitchFamily="34" charset="0"/>
                <a:ea typeface="Times New Roman" pitchFamily="34" charset="-122"/>
                <a:cs typeface="Times New Roman" pitchFamily="34" charset="-120"/>
              </a:rPr>
              <a:t>Disparities in access and quality of care</a:t>
            </a:r>
            <a:endParaRPr lang="en-US" sz="3400"/>
          </a:p>
        </p:txBody>
      </p:sp>
      <p:sp>
        <p:nvSpPr>
          <p:cNvPr id="4" name="Text 2"/>
          <p:cNvSpPr txBox="1"/>
          <p:nvPr/>
        </p:nvSpPr>
        <p:spPr>
          <a:xfrm>
            <a:off x="548640" y="1325880"/>
            <a:ext cx="11094415" cy="457200"/>
          </a:xfrm>
          <a:prstGeom prst="rect">
            <a:avLst/>
          </a:prstGeom>
          <a:noFill/>
          <a:ln/>
        </p:spPr>
        <p:txBody>
          <a:bodyPr wrap="square" lIns="0" tIns="0" rIns="0" bIns="0" rtlCol="0" anchor="t"/>
          <a:lstStyle/>
          <a:p>
            <a:pPr marL="0" indent="0">
              <a:buNone/>
            </a:pPr>
            <a:r>
              <a:rPr lang="en-US" sz="1600">
                <a:solidFill>
                  <a:srgbClr val="1F2A2E"/>
                </a:solidFill>
                <a:latin typeface="Times New Roman" pitchFamily="34" charset="0"/>
                <a:ea typeface="Times New Roman" pitchFamily="34" charset="-122"/>
                <a:cs typeface="Times New Roman" pitchFamily="34" charset="-120"/>
              </a:rPr>
              <a:t>The COVID-19 pandemic showed that health inequalities operate through four pathways (Bambra, 2022):</a:t>
            </a:r>
            <a:endParaRPr lang="en-US" sz="1600"/>
          </a:p>
        </p:txBody>
      </p:sp>
      <p:sp>
        <p:nvSpPr>
          <p:cNvPr id="5" name="Shape 3"/>
          <p:cNvSpPr/>
          <p:nvPr/>
        </p:nvSpPr>
        <p:spPr>
          <a:xfrm>
            <a:off x="548640" y="1920240"/>
            <a:ext cx="2560320" cy="1188720"/>
          </a:xfrm>
          <a:prstGeom prst="roundRect">
            <a:avLst>
              <a:gd name="adj" fmla="val 9231"/>
            </a:avLst>
          </a:prstGeom>
          <a:solidFill>
            <a:srgbClr val="EAF4F1"/>
          </a:solidFill>
          <a:ln w="12700">
            <a:solidFill>
              <a:srgbClr val="EAF4F1"/>
            </a:solidFill>
            <a:prstDash val="solid"/>
          </a:ln>
        </p:spPr>
        <p:txBody>
          <a:bodyPr/>
          <a:lstStyle/>
          <a:p>
            <a:endParaRPr lang="en-US"/>
          </a:p>
        </p:txBody>
      </p:sp>
      <p:sp>
        <p:nvSpPr>
          <p:cNvPr id="6" name="Shape 4"/>
          <p:cNvSpPr/>
          <p:nvPr/>
        </p:nvSpPr>
        <p:spPr>
          <a:xfrm>
            <a:off x="777240" y="2148840"/>
            <a:ext cx="731520" cy="731520"/>
          </a:xfrm>
          <a:prstGeom prst="ellipse">
            <a:avLst/>
          </a:prstGeom>
          <a:solidFill>
            <a:srgbClr val="B5473A"/>
          </a:solidFill>
          <a:ln w="12700">
            <a:solidFill>
              <a:srgbClr val="B5473A"/>
            </a:solidFill>
            <a:prstDash val="solid"/>
          </a:ln>
        </p:spPr>
        <p:txBody>
          <a:bodyPr/>
          <a:lstStyle/>
          <a:p>
            <a:endParaRPr lang="en-US"/>
          </a:p>
        </p:txBody>
      </p:sp>
      <p:pic>
        <p:nvPicPr>
          <p:cNvPr id="7" name="Image 0" descr="preencoded.png"/>
          <p:cNvPicPr>
            <a:picLocks noChangeAspect="1"/>
          </p:cNvPicPr>
          <p:nvPr/>
        </p:nvPicPr>
        <p:blipFill>
          <a:blip r:embed="rId3"/>
          <a:stretch>
            <a:fillRect/>
          </a:stretch>
        </p:blipFill>
        <p:spPr>
          <a:xfrm>
            <a:off x="960120" y="2331720"/>
            <a:ext cx="365760" cy="365760"/>
          </a:xfrm>
          <a:prstGeom prst="rect">
            <a:avLst/>
          </a:prstGeom>
        </p:spPr>
      </p:pic>
      <p:sp>
        <p:nvSpPr>
          <p:cNvPr id="8" name="Text 5"/>
          <p:cNvSpPr txBox="1"/>
          <p:nvPr/>
        </p:nvSpPr>
        <p:spPr>
          <a:xfrm>
            <a:off x="1600200" y="2148840"/>
            <a:ext cx="1417320" cy="731520"/>
          </a:xfrm>
          <a:prstGeom prst="rect">
            <a:avLst/>
          </a:prstGeom>
          <a:noFill/>
          <a:ln/>
        </p:spPr>
        <p:txBody>
          <a:bodyPr wrap="square" lIns="0" tIns="0" rIns="0" bIns="0" rtlCol="0" anchor="ctr"/>
          <a:lstStyle/>
          <a:p>
            <a:pPr marL="0" indent="0">
              <a:buNone/>
            </a:pPr>
            <a:r>
              <a:rPr lang="en-US" sz="1500" b="1">
                <a:solidFill>
                  <a:srgbClr val="0B3B34"/>
                </a:solidFill>
                <a:latin typeface="Times New Roman" pitchFamily="34" charset="0"/>
                <a:ea typeface="Times New Roman" pitchFamily="34" charset="-122"/>
                <a:cs typeface="Times New Roman" pitchFamily="34" charset="-120"/>
              </a:rPr>
              <a:t>Unequal exposure</a:t>
            </a:r>
            <a:endParaRPr lang="en-US" sz="1500"/>
          </a:p>
        </p:txBody>
      </p:sp>
      <p:sp>
        <p:nvSpPr>
          <p:cNvPr id="9" name="Shape 6"/>
          <p:cNvSpPr/>
          <p:nvPr/>
        </p:nvSpPr>
        <p:spPr>
          <a:xfrm>
            <a:off x="3383280" y="1920240"/>
            <a:ext cx="2560320" cy="1188720"/>
          </a:xfrm>
          <a:prstGeom prst="roundRect">
            <a:avLst>
              <a:gd name="adj" fmla="val 9231"/>
            </a:avLst>
          </a:prstGeom>
          <a:solidFill>
            <a:srgbClr val="EAF4F1"/>
          </a:solidFill>
          <a:ln w="12700">
            <a:solidFill>
              <a:srgbClr val="EAF4F1"/>
            </a:solidFill>
            <a:prstDash val="solid"/>
          </a:ln>
        </p:spPr>
        <p:txBody>
          <a:bodyPr/>
          <a:lstStyle/>
          <a:p>
            <a:endParaRPr lang="en-US"/>
          </a:p>
        </p:txBody>
      </p:sp>
      <p:sp>
        <p:nvSpPr>
          <p:cNvPr id="10" name="Shape 7"/>
          <p:cNvSpPr/>
          <p:nvPr/>
        </p:nvSpPr>
        <p:spPr>
          <a:xfrm>
            <a:off x="3611880" y="2148840"/>
            <a:ext cx="731520" cy="731520"/>
          </a:xfrm>
          <a:prstGeom prst="ellipse">
            <a:avLst/>
          </a:prstGeom>
          <a:solidFill>
            <a:srgbClr val="B5473A"/>
          </a:solidFill>
          <a:ln w="12700">
            <a:solidFill>
              <a:srgbClr val="B5473A"/>
            </a:solidFill>
            <a:prstDash val="solid"/>
          </a:ln>
        </p:spPr>
        <p:txBody>
          <a:bodyPr/>
          <a:lstStyle/>
          <a:p>
            <a:endParaRPr lang="en-US"/>
          </a:p>
        </p:txBody>
      </p:sp>
      <p:pic>
        <p:nvPicPr>
          <p:cNvPr id="11" name="Image 1" descr="preencoded.png"/>
          <p:cNvPicPr>
            <a:picLocks noChangeAspect="1"/>
          </p:cNvPicPr>
          <p:nvPr/>
        </p:nvPicPr>
        <p:blipFill>
          <a:blip r:embed="rId4"/>
          <a:stretch>
            <a:fillRect/>
          </a:stretch>
        </p:blipFill>
        <p:spPr>
          <a:xfrm>
            <a:off x="3794760" y="2331720"/>
            <a:ext cx="365760" cy="365760"/>
          </a:xfrm>
          <a:prstGeom prst="rect">
            <a:avLst/>
          </a:prstGeom>
        </p:spPr>
      </p:pic>
      <p:sp>
        <p:nvSpPr>
          <p:cNvPr id="12" name="Text 8"/>
          <p:cNvSpPr txBox="1"/>
          <p:nvPr/>
        </p:nvSpPr>
        <p:spPr>
          <a:xfrm>
            <a:off x="4434840" y="2148840"/>
            <a:ext cx="1417320" cy="731520"/>
          </a:xfrm>
          <a:prstGeom prst="rect">
            <a:avLst/>
          </a:prstGeom>
          <a:noFill/>
          <a:ln/>
        </p:spPr>
        <p:txBody>
          <a:bodyPr wrap="square" lIns="0" tIns="0" rIns="0" bIns="0" rtlCol="0" anchor="ctr"/>
          <a:lstStyle/>
          <a:p>
            <a:pPr marL="0" indent="0">
              <a:buNone/>
            </a:pPr>
            <a:r>
              <a:rPr lang="en-US" sz="1500" b="1">
                <a:solidFill>
                  <a:srgbClr val="0B3B34"/>
                </a:solidFill>
                <a:latin typeface="Times New Roman" pitchFamily="34" charset="0"/>
                <a:ea typeface="Times New Roman" pitchFamily="34" charset="-122"/>
                <a:cs typeface="Times New Roman" pitchFamily="34" charset="-120"/>
              </a:rPr>
              <a:t>Unequal transmission</a:t>
            </a:r>
            <a:endParaRPr lang="en-US" sz="1500"/>
          </a:p>
        </p:txBody>
      </p:sp>
      <p:sp>
        <p:nvSpPr>
          <p:cNvPr id="13" name="Shape 9"/>
          <p:cNvSpPr/>
          <p:nvPr/>
        </p:nvSpPr>
        <p:spPr>
          <a:xfrm>
            <a:off x="6217920" y="1920240"/>
            <a:ext cx="2560320" cy="1188720"/>
          </a:xfrm>
          <a:prstGeom prst="roundRect">
            <a:avLst>
              <a:gd name="adj" fmla="val 9231"/>
            </a:avLst>
          </a:prstGeom>
          <a:solidFill>
            <a:srgbClr val="EAF4F1"/>
          </a:solidFill>
          <a:ln w="12700">
            <a:solidFill>
              <a:srgbClr val="EAF4F1"/>
            </a:solidFill>
            <a:prstDash val="solid"/>
          </a:ln>
        </p:spPr>
        <p:txBody>
          <a:bodyPr/>
          <a:lstStyle/>
          <a:p>
            <a:endParaRPr lang="en-US"/>
          </a:p>
        </p:txBody>
      </p:sp>
      <p:sp>
        <p:nvSpPr>
          <p:cNvPr id="14" name="Shape 10"/>
          <p:cNvSpPr/>
          <p:nvPr/>
        </p:nvSpPr>
        <p:spPr>
          <a:xfrm>
            <a:off x="6446520" y="2148840"/>
            <a:ext cx="731520" cy="731520"/>
          </a:xfrm>
          <a:prstGeom prst="ellipse">
            <a:avLst/>
          </a:prstGeom>
          <a:solidFill>
            <a:srgbClr val="B5473A"/>
          </a:solidFill>
          <a:ln w="12700">
            <a:solidFill>
              <a:srgbClr val="B5473A"/>
            </a:solidFill>
            <a:prstDash val="solid"/>
          </a:ln>
        </p:spPr>
        <p:txBody>
          <a:bodyPr/>
          <a:lstStyle/>
          <a:p>
            <a:endParaRPr lang="en-US"/>
          </a:p>
        </p:txBody>
      </p:sp>
      <p:pic>
        <p:nvPicPr>
          <p:cNvPr id="15" name="Image 2" descr="preencoded.png"/>
          <p:cNvPicPr>
            <a:picLocks noChangeAspect="1"/>
          </p:cNvPicPr>
          <p:nvPr/>
        </p:nvPicPr>
        <p:blipFill>
          <a:blip r:embed="rId5"/>
          <a:stretch>
            <a:fillRect/>
          </a:stretch>
        </p:blipFill>
        <p:spPr>
          <a:xfrm>
            <a:off x="6629400" y="2331720"/>
            <a:ext cx="365760" cy="365760"/>
          </a:xfrm>
          <a:prstGeom prst="rect">
            <a:avLst/>
          </a:prstGeom>
        </p:spPr>
      </p:pic>
      <p:sp>
        <p:nvSpPr>
          <p:cNvPr id="16" name="Text 11"/>
          <p:cNvSpPr txBox="1"/>
          <p:nvPr/>
        </p:nvSpPr>
        <p:spPr>
          <a:xfrm>
            <a:off x="7269480" y="2148840"/>
            <a:ext cx="1417320" cy="731520"/>
          </a:xfrm>
          <a:prstGeom prst="rect">
            <a:avLst/>
          </a:prstGeom>
          <a:noFill/>
          <a:ln/>
        </p:spPr>
        <p:txBody>
          <a:bodyPr wrap="square" lIns="0" tIns="0" rIns="0" bIns="0" rtlCol="0" anchor="ctr"/>
          <a:lstStyle/>
          <a:p>
            <a:pPr marL="0" indent="0">
              <a:buNone/>
            </a:pPr>
            <a:r>
              <a:rPr lang="en-US" sz="1500" b="1">
                <a:solidFill>
                  <a:srgbClr val="0B3B34"/>
                </a:solidFill>
                <a:latin typeface="Times New Roman" pitchFamily="34" charset="0"/>
                <a:ea typeface="Times New Roman" pitchFamily="34" charset="-122"/>
                <a:cs typeface="Times New Roman" pitchFamily="34" charset="-120"/>
              </a:rPr>
              <a:t>Unequal susceptibility</a:t>
            </a:r>
            <a:endParaRPr lang="en-US" sz="1500"/>
          </a:p>
        </p:txBody>
      </p:sp>
      <p:sp>
        <p:nvSpPr>
          <p:cNvPr id="17" name="Shape 12"/>
          <p:cNvSpPr/>
          <p:nvPr/>
        </p:nvSpPr>
        <p:spPr>
          <a:xfrm>
            <a:off x="9052560" y="1920240"/>
            <a:ext cx="2560320" cy="1188720"/>
          </a:xfrm>
          <a:prstGeom prst="roundRect">
            <a:avLst>
              <a:gd name="adj" fmla="val 9231"/>
            </a:avLst>
          </a:prstGeom>
          <a:solidFill>
            <a:srgbClr val="EAF4F1"/>
          </a:solidFill>
          <a:ln w="12700">
            <a:solidFill>
              <a:srgbClr val="EAF4F1"/>
            </a:solidFill>
            <a:prstDash val="solid"/>
          </a:ln>
        </p:spPr>
        <p:txBody>
          <a:bodyPr/>
          <a:lstStyle/>
          <a:p>
            <a:endParaRPr lang="en-US"/>
          </a:p>
        </p:txBody>
      </p:sp>
      <p:sp>
        <p:nvSpPr>
          <p:cNvPr id="18" name="Shape 13"/>
          <p:cNvSpPr/>
          <p:nvPr/>
        </p:nvSpPr>
        <p:spPr>
          <a:xfrm>
            <a:off x="9281160" y="2148840"/>
            <a:ext cx="731520" cy="731520"/>
          </a:xfrm>
          <a:prstGeom prst="ellipse">
            <a:avLst/>
          </a:prstGeom>
          <a:solidFill>
            <a:srgbClr val="B5473A"/>
          </a:solidFill>
          <a:ln w="12700">
            <a:solidFill>
              <a:srgbClr val="B5473A"/>
            </a:solidFill>
            <a:prstDash val="solid"/>
          </a:ln>
        </p:spPr>
        <p:txBody>
          <a:bodyPr/>
          <a:lstStyle/>
          <a:p>
            <a:endParaRPr lang="en-US"/>
          </a:p>
        </p:txBody>
      </p:sp>
      <p:pic>
        <p:nvPicPr>
          <p:cNvPr id="19" name="Image 3" descr="preencoded.png"/>
          <p:cNvPicPr>
            <a:picLocks noChangeAspect="1"/>
          </p:cNvPicPr>
          <p:nvPr/>
        </p:nvPicPr>
        <p:blipFill>
          <a:blip r:embed="rId6"/>
          <a:stretch>
            <a:fillRect/>
          </a:stretch>
        </p:blipFill>
        <p:spPr>
          <a:xfrm>
            <a:off x="9464040" y="2331720"/>
            <a:ext cx="365760" cy="365760"/>
          </a:xfrm>
          <a:prstGeom prst="rect">
            <a:avLst/>
          </a:prstGeom>
        </p:spPr>
      </p:pic>
      <p:sp>
        <p:nvSpPr>
          <p:cNvPr id="20" name="Text 14"/>
          <p:cNvSpPr txBox="1"/>
          <p:nvPr/>
        </p:nvSpPr>
        <p:spPr>
          <a:xfrm>
            <a:off x="10104120" y="2148840"/>
            <a:ext cx="1417320" cy="731520"/>
          </a:xfrm>
          <a:prstGeom prst="rect">
            <a:avLst/>
          </a:prstGeom>
          <a:noFill/>
          <a:ln/>
        </p:spPr>
        <p:txBody>
          <a:bodyPr wrap="square" lIns="0" tIns="0" rIns="0" bIns="0" rtlCol="0" anchor="ctr"/>
          <a:lstStyle/>
          <a:p>
            <a:pPr marL="0" indent="0">
              <a:buNone/>
            </a:pPr>
            <a:r>
              <a:rPr lang="en-US" sz="1500" b="1">
                <a:solidFill>
                  <a:srgbClr val="0B3B34"/>
                </a:solidFill>
                <a:latin typeface="Times New Roman" pitchFamily="34" charset="0"/>
                <a:ea typeface="Times New Roman" pitchFamily="34" charset="-122"/>
                <a:cs typeface="Times New Roman" pitchFamily="34" charset="-120"/>
              </a:rPr>
              <a:t>Unequal treatment</a:t>
            </a:r>
            <a:endParaRPr lang="en-US" sz="1500"/>
          </a:p>
        </p:txBody>
      </p:sp>
      <p:sp>
        <p:nvSpPr>
          <p:cNvPr id="21" name="Shape 15"/>
          <p:cNvSpPr/>
          <p:nvPr/>
        </p:nvSpPr>
        <p:spPr>
          <a:xfrm>
            <a:off x="548640" y="3337560"/>
            <a:ext cx="5394960" cy="1600200"/>
          </a:xfrm>
          <a:prstGeom prst="roundRect">
            <a:avLst>
              <a:gd name="adj" fmla="val 6857"/>
            </a:avLst>
          </a:prstGeom>
          <a:solidFill>
            <a:srgbClr val="EAF4F1"/>
          </a:solidFill>
          <a:ln w="12700">
            <a:solidFill>
              <a:srgbClr val="EAF4F1"/>
            </a:solidFill>
            <a:prstDash val="solid"/>
          </a:ln>
        </p:spPr>
        <p:txBody>
          <a:bodyPr/>
          <a:lstStyle/>
          <a:p>
            <a:endParaRPr lang="en-US"/>
          </a:p>
        </p:txBody>
      </p:sp>
      <p:sp>
        <p:nvSpPr>
          <p:cNvPr id="22" name="Text 16"/>
          <p:cNvSpPr txBox="1"/>
          <p:nvPr/>
        </p:nvSpPr>
        <p:spPr>
          <a:xfrm>
            <a:off x="822960" y="3474720"/>
            <a:ext cx="4846320" cy="1371600"/>
          </a:xfrm>
          <a:prstGeom prst="rect">
            <a:avLst/>
          </a:prstGeom>
          <a:noFill/>
          <a:ln/>
        </p:spPr>
        <p:txBody>
          <a:bodyPr wrap="square" lIns="0" tIns="0" rIns="0" bIns="0" rtlCol="0" anchor="t"/>
          <a:lstStyle/>
          <a:p>
            <a:pPr marL="0" indent="0">
              <a:buNone/>
            </a:pPr>
            <a:r>
              <a:rPr lang="en-US" sz="1700" b="1">
                <a:solidFill>
                  <a:srgbClr val="0E7C66"/>
                </a:solidFill>
                <a:latin typeface="Times New Roman" pitchFamily="34" charset="0"/>
                <a:ea typeface="Times New Roman" pitchFamily="34" charset="-122"/>
                <a:cs typeface="Times New Roman" pitchFamily="34" charset="-120"/>
              </a:rPr>
              <a:t>Universal healthcare</a:t>
            </a:r>
            <a:endParaRPr lang="en-US" sz="1500"/>
          </a:p>
          <a:p>
            <a:pPr marL="0" indent="0">
              <a:buNone/>
            </a:pPr>
            <a:r>
              <a:rPr lang="en-US" sz="1500">
                <a:solidFill>
                  <a:srgbClr val="1F2A2E"/>
                </a:solidFill>
                <a:latin typeface="Times New Roman" pitchFamily="34" charset="0"/>
                <a:ea typeface="Times New Roman" pitchFamily="34" charset="-122"/>
                <a:cs typeface="Times New Roman" pitchFamily="34" charset="-120"/>
              </a:rPr>
              <a:t>The NHS is free at the point of use, removing financial barriers to access.</a:t>
            </a:r>
            <a:endParaRPr lang="en-US" sz="1500"/>
          </a:p>
        </p:txBody>
      </p:sp>
      <p:sp>
        <p:nvSpPr>
          <p:cNvPr id="23" name="Shape 17"/>
          <p:cNvSpPr/>
          <p:nvPr/>
        </p:nvSpPr>
        <p:spPr>
          <a:xfrm>
            <a:off x="6217920" y="3337560"/>
            <a:ext cx="5394960" cy="1600200"/>
          </a:xfrm>
          <a:prstGeom prst="roundRect">
            <a:avLst>
              <a:gd name="adj" fmla="val 6857"/>
            </a:avLst>
          </a:prstGeom>
          <a:solidFill>
            <a:srgbClr val="EAF4F1"/>
          </a:solidFill>
          <a:ln w="12700">
            <a:solidFill>
              <a:srgbClr val="EAF4F1"/>
            </a:solidFill>
            <a:prstDash val="solid"/>
          </a:ln>
        </p:spPr>
        <p:txBody>
          <a:bodyPr/>
          <a:lstStyle/>
          <a:p>
            <a:endParaRPr lang="en-US"/>
          </a:p>
        </p:txBody>
      </p:sp>
      <p:sp>
        <p:nvSpPr>
          <p:cNvPr id="24" name="Text 18"/>
          <p:cNvSpPr txBox="1"/>
          <p:nvPr/>
        </p:nvSpPr>
        <p:spPr>
          <a:xfrm>
            <a:off x="6492240" y="3474720"/>
            <a:ext cx="4846320" cy="1371600"/>
          </a:xfrm>
          <a:prstGeom prst="rect">
            <a:avLst/>
          </a:prstGeom>
          <a:noFill/>
          <a:ln/>
        </p:spPr>
        <p:txBody>
          <a:bodyPr wrap="square" lIns="0" tIns="0" rIns="0" bIns="0" rtlCol="0" anchor="t"/>
          <a:lstStyle/>
          <a:p>
            <a:pPr marL="0" indent="0">
              <a:buNone/>
            </a:pPr>
            <a:r>
              <a:rPr lang="en-US" sz="1700" b="1">
                <a:solidFill>
                  <a:srgbClr val="0E7C66"/>
                </a:solidFill>
                <a:latin typeface="Times New Roman" pitchFamily="34" charset="0"/>
                <a:ea typeface="Times New Roman" pitchFamily="34" charset="-122"/>
                <a:cs typeface="Times New Roman" pitchFamily="34" charset="-120"/>
              </a:rPr>
              <a:t>Targeted interventions</a:t>
            </a:r>
            <a:endParaRPr lang="en-US" sz="1500"/>
          </a:p>
          <a:p>
            <a:pPr marL="0" indent="0">
              <a:buNone/>
            </a:pPr>
            <a:r>
              <a:rPr lang="en-US" sz="1500">
                <a:solidFill>
                  <a:srgbClr val="1F2A2E"/>
                </a:solidFill>
                <a:latin typeface="Times New Roman" pitchFamily="34" charset="0"/>
                <a:ea typeface="Times New Roman" pitchFamily="34" charset="-122"/>
                <a:cs typeface="Times New Roman" pitchFamily="34" charset="-120"/>
              </a:rPr>
              <a:t>NHS England’s Core20PLUS5 focuses on the most deprived 20% and five clinical priority areas.</a:t>
            </a:r>
            <a:endParaRPr lang="en-US" sz="1500"/>
          </a:p>
        </p:txBody>
      </p:sp>
      <p:sp>
        <p:nvSpPr>
          <p:cNvPr id="25" name="Shape 19"/>
          <p:cNvSpPr/>
          <p:nvPr/>
        </p:nvSpPr>
        <p:spPr>
          <a:xfrm>
            <a:off x="548640" y="5166360"/>
            <a:ext cx="11094415" cy="822960"/>
          </a:xfrm>
          <a:prstGeom prst="roundRect">
            <a:avLst>
              <a:gd name="adj" fmla="val 13333"/>
            </a:avLst>
          </a:prstGeom>
          <a:solidFill>
            <a:srgbClr val="0B3B34"/>
          </a:solidFill>
          <a:ln w="12700">
            <a:solidFill>
              <a:srgbClr val="0B3B34"/>
            </a:solidFill>
            <a:prstDash val="solid"/>
          </a:ln>
        </p:spPr>
        <p:txBody>
          <a:bodyPr/>
          <a:lstStyle/>
          <a:p>
            <a:endParaRPr lang="en-US"/>
          </a:p>
        </p:txBody>
      </p:sp>
      <p:sp>
        <p:nvSpPr>
          <p:cNvPr id="26" name="Text 20"/>
          <p:cNvSpPr txBox="1"/>
          <p:nvPr/>
        </p:nvSpPr>
        <p:spPr>
          <a:xfrm>
            <a:off x="868680" y="5166360"/>
            <a:ext cx="10454335" cy="822960"/>
          </a:xfrm>
          <a:prstGeom prst="rect">
            <a:avLst/>
          </a:prstGeom>
          <a:noFill/>
          <a:ln/>
        </p:spPr>
        <p:txBody>
          <a:bodyPr wrap="square" lIns="0" tIns="0" rIns="0" bIns="0" rtlCol="0" anchor="ctr"/>
          <a:lstStyle/>
          <a:p>
            <a:pPr marL="0" indent="0">
              <a:buNone/>
            </a:pPr>
            <a:r>
              <a:rPr lang="en-US" sz="1500" b="1">
                <a:solidFill>
                  <a:srgbClr val="E3A33B"/>
                </a:solidFill>
                <a:latin typeface="Times New Roman" pitchFamily="34" charset="0"/>
                <a:ea typeface="Times New Roman" pitchFamily="34" charset="-122"/>
                <a:cs typeface="Times New Roman" pitchFamily="34" charset="-120"/>
              </a:rPr>
              <a:t>Evaluation: </a:t>
            </a:r>
            <a:r>
              <a:rPr lang="en-US" sz="1500">
                <a:solidFill>
                  <a:srgbClr val="FFFFFF"/>
                </a:solidFill>
                <a:latin typeface="Times New Roman" pitchFamily="34" charset="0"/>
                <a:ea typeface="Times New Roman" pitchFamily="34" charset="-122"/>
                <a:cs typeface="Times New Roman" pitchFamily="34" charset="-120"/>
              </a:rPr>
              <a:t>universal access does not guarantee equal outcomes; proportionate universalism scales support to need.</a:t>
            </a:r>
            <a:endParaRPr lang="en-US" sz="1500"/>
          </a:p>
        </p:txBody>
      </p:sp>
      <p:sp>
        <p:nvSpPr>
          <p:cNvPr id="27"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12</a:t>
            </a:fld>
            <a:endParaRPr lang="en-US"/>
          </a:p>
        </p:txBody>
      </p:sp>
      <p:sp>
        <p:nvSpPr>
          <p:cNvPr id="29" name="Rectangle 28">
            <a:extLst>
              <a:ext uri="{FF2B5EF4-FFF2-40B4-BE49-F238E27FC236}">
                <a16:creationId xmlns:a16="http://schemas.microsoft.com/office/drawing/2014/main" id="{8551A0C3-8E4D-A734-4918-9C01D39C60B7}"/>
              </a:ext>
            </a:extLst>
          </p:cNvPr>
          <p:cNvSpPr/>
          <p:nvPr/>
        </p:nvSpPr>
        <p:spPr>
          <a:xfrm>
            <a:off x="548640" y="6355080"/>
            <a:ext cx="3435531" cy="32004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txBox="1"/>
          <p:nvPr/>
        </p:nvSpPr>
        <p:spPr>
          <a:xfrm>
            <a:off x="548640" y="109728"/>
            <a:ext cx="7315200" cy="274320"/>
          </a:xfrm>
          <a:prstGeom prst="rect">
            <a:avLst/>
          </a:prstGeom>
          <a:noFill/>
          <a:ln/>
        </p:spPr>
        <p:txBody>
          <a:bodyPr wrap="square" lIns="0" tIns="0" rIns="0" bIns="0" rtlCol="0" anchor="ctr"/>
          <a:lstStyle/>
          <a:p>
            <a:pPr marL="0" indent="0">
              <a:buNone/>
            </a:pPr>
            <a:r>
              <a:rPr lang="en-US" sz="1100" b="1" kern="0" spc="200">
                <a:solidFill>
                  <a:srgbClr val="0E7C66"/>
                </a:solidFill>
                <a:latin typeface="Times New Roman" pitchFamily="34" charset="0"/>
                <a:ea typeface="Times New Roman" pitchFamily="34" charset="-122"/>
                <a:cs typeface="Times New Roman" pitchFamily="34" charset="-120"/>
              </a:rPr>
              <a:t>ANALYSIS: LO2</a:t>
            </a:r>
            <a:endParaRPr lang="en-US" sz="1100"/>
          </a:p>
        </p:txBody>
      </p:sp>
      <p:sp>
        <p:nvSpPr>
          <p:cNvPr id="3" name="Text 1"/>
          <p:cNvSpPr txBox="1"/>
          <p:nvPr/>
        </p:nvSpPr>
        <p:spPr>
          <a:xfrm>
            <a:off x="548640" y="365760"/>
            <a:ext cx="11094415" cy="777240"/>
          </a:xfrm>
          <a:prstGeom prst="rect">
            <a:avLst/>
          </a:prstGeom>
          <a:noFill/>
          <a:ln/>
        </p:spPr>
        <p:txBody>
          <a:bodyPr wrap="square" lIns="0" tIns="0" rIns="0" bIns="0" rtlCol="0" anchor="ctr"/>
          <a:lstStyle/>
          <a:p>
            <a:pPr marL="0" indent="0">
              <a:buNone/>
            </a:pPr>
            <a:r>
              <a:rPr lang="en-US" sz="3400" b="1">
                <a:solidFill>
                  <a:srgbClr val="0B3B34"/>
                </a:solidFill>
                <a:latin typeface="Times New Roman" pitchFamily="34" charset="0"/>
                <a:ea typeface="Times New Roman" pitchFamily="34" charset="-122"/>
                <a:cs typeface="Times New Roman" pitchFamily="34" charset="-120"/>
              </a:rPr>
              <a:t>Recommendations for improvement</a:t>
            </a:r>
            <a:endParaRPr lang="en-US" sz="3400"/>
          </a:p>
        </p:txBody>
      </p:sp>
      <p:sp>
        <p:nvSpPr>
          <p:cNvPr id="4" name="Shape 2"/>
          <p:cNvSpPr/>
          <p:nvPr/>
        </p:nvSpPr>
        <p:spPr>
          <a:xfrm>
            <a:off x="548640" y="1371600"/>
            <a:ext cx="5394960" cy="4663440"/>
          </a:xfrm>
          <a:prstGeom prst="roundRect">
            <a:avLst>
              <a:gd name="adj" fmla="val 2353"/>
            </a:avLst>
          </a:prstGeom>
          <a:solidFill>
            <a:srgbClr val="EAF4F1"/>
          </a:solidFill>
          <a:ln w="12700">
            <a:solidFill>
              <a:srgbClr val="EAF4F1"/>
            </a:solidFill>
            <a:prstDash val="solid"/>
          </a:ln>
        </p:spPr>
        <p:txBody>
          <a:bodyPr/>
          <a:lstStyle/>
          <a:p>
            <a:endParaRPr lang="en-US"/>
          </a:p>
        </p:txBody>
      </p:sp>
      <p:sp>
        <p:nvSpPr>
          <p:cNvPr id="5" name="Shape 3"/>
          <p:cNvSpPr/>
          <p:nvPr/>
        </p:nvSpPr>
        <p:spPr>
          <a:xfrm>
            <a:off x="822960" y="1645920"/>
            <a:ext cx="731520" cy="731520"/>
          </a:xfrm>
          <a:prstGeom prst="ellipse">
            <a:avLst/>
          </a:prstGeom>
          <a:solidFill>
            <a:srgbClr val="0E7C66"/>
          </a:solidFill>
          <a:ln w="12700">
            <a:solidFill>
              <a:srgbClr val="0E7C66"/>
            </a:solidFill>
            <a:prstDash val="solid"/>
          </a:ln>
        </p:spPr>
        <p:txBody>
          <a:bodyPr/>
          <a:lstStyle/>
          <a:p>
            <a:endParaRPr lang="en-US"/>
          </a:p>
        </p:txBody>
      </p:sp>
      <p:pic>
        <p:nvPicPr>
          <p:cNvPr id="6" name="Image 0" descr="preencoded.png"/>
          <p:cNvPicPr>
            <a:picLocks noChangeAspect="1"/>
          </p:cNvPicPr>
          <p:nvPr/>
        </p:nvPicPr>
        <p:blipFill>
          <a:blip r:embed="rId3"/>
          <a:stretch>
            <a:fillRect/>
          </a:stretch>
        </p:blipFill>
        <p:spPr>
          <a:xfrm>
            <a:off x="1005840" y="1828800"/>
            <a:ext cx="365760" cy="365760"/>
          </a:xfrm>
          <a:prstGeom prst="rect">
            <a:avLst/>
          </a:prstGeom>
        </p:spPr>
      </p:pic>
      <p:sp>
        <p:nvSpPr>
          <p:cNvPr id="7" name="Text 4"/>
          <p:cNvSpPr txBox="1"/>
          <p:nvPr/>
        </p:nvSpPr>
        <p:spPr>
          <a:xfrm>
            <a:off x="1737360" y="1645920"/>
            <a:ext cx="3657600" cy="731520"/>
          </a:xfrm>
          <a:prstGeom prst="rect">
            <a:avLst/>
          </a:prstGeom>
          <a:noFill/>
          <a:ln/>
        </p:spPr>
        <p:txBody>
          <a:bodyPr wrap="square" lIns="0" tIns="0" rIns="0" bIns="0" rtlCol="0" anchor="ctr"/>
          <a:lstStyle/>
          <a:p>
            <a:pPr marL="0" indent="0">
              <a:buNone/>
            </a:pPr>
            <a:r>
              <a:rPr lang="en-US" sz="2100" b="1">
                <a:solidFill>
                  <a:srgbClr val="0B3B34"/>
                </a:solidFill>
                <a:latin typeface="Times New Roman" pitchFamily="34" charset="0"/>
                <a:ea typeface="Times New Roman" pitchFamily="34" charset="-122"/>
                <a:cs typeface="Times New Roman" pitchFamily="34" charset="-120"/>
              </a:rPr>
              <a:t>National level</a:t>
            </a:r>
            <a:endParaRPr lang="en-US" sz="2100"/>
          </a:p>
        </p:txBody>
      </p:sp>
      <p:sp>
        <p:nvSpPr>
          <p:cNvPr id="8" name="Text 5"/>
          <p:cNvSpPr txBox="1"/>
          <p:nvPr/>
        </p:nvSpPr>
        <p:spPr>
          <a:xfrm>
            <a:off x="822960" y="2606040"/>
            <a:ext cx="411480" cy="411480"/>
          </a:xfrm>
          <a:prstGeom prst="rect">
            <a:avLst/>
          </a:prstGeom>
          <a:solidFill>
            <a:srgbClr val="0E7C66"/>
          </a:solidFill>
          <a:ln/>
        </p:spPr>
        <p:txBody>
          <a:bodyPr wrap="square" lIns="0" tIns="0" rIns="0" bIns="0" rtlCol="0" anchor="ctr"/>
          <a:lstStyle/>
          <a:p>
            <a:pPr marL="0" indent="0" algn="ctr">
              <a:buNone/>
            </a:pPr>
            <a:r>
              <a:rPr lang="en-US" sz="1500" b="1">
                <a:solidFill>
                  <a:srgbClr val="FFFFFF"/>
                </a:solidFill>
                <a:latin typeface="Times New Roman" pitchFamily="34" charset="0"/>
                <a:ea typeface="Times New Roman" pitchFamily="34" charset="-122"/>
                <a:cs typeface="Times New Roman" pitchFamily="34" charset="-120"/>
              </a:rPr>
              <a:t>1</a:t>
            </a:r>
            <a:endParaRPr lang="en-US" sz="1500"/>
          </a:p>
        </p:txBody>
      </p:sp>
      <p:sp>
        <p:nvSpPr>
          <p:cNvPr id="9" name="Text 6"/>
          <p:cNvSpPr txBox="1"/>
          <p:nvPr/>
        </p:nvSpPr>
        <p:spPr>
          <a:xfrm>
            <a:off x="1417320" y="2560320"/>
            <a:ext cx="4251960" cy="731520"/>
          </a:xfrm>
          <a:prstGeom prst="rect">
            <a:avLst/>
          </a:prstGeom>
          <a:noFill/>
          <a:ln/>
        </p:spPr>
        <p:txBody>
          <a:bodyPr wrap="square" lIns="0" tIns="0" rIns="0" bIns="0" rtlCol="0" anchor="t"/>
          <a:lstStyle/>
          <a:p>
            <a:pPr marL="0" indent="0">
              <a:buNone/>
            </a:pPr>
            <a:r>
              <a:rPr lang="en-US" sz="1500">
                <a:solidFill>
                  <a:srgbClr val="1F2A2E"/>
                </a:solidFill>
                <a:latin typeface="Times New Roman" pitchFamily="34" charset="0"/>
                <a:ea typeface="Times New Roman" pitchFamily="34" charset="-122"/>
                <a:cs typeface="Times New Roman" pitchFamily="34" charset="-120"/>
              </a:rPr>
              <a:t>Protect ring-fenced prevention funding for integrated care systems</a:t>
            </a:r>
            <a:endParaRPr lang="en-US" sz="1500"/>
          </a:p>
        </p:txBody>
      </p:sp>
      <p:sp>
        <p:nvSpPr>
          <p:cNvPr id="10" name="Text 7"/>
          <p:cNvSpPr txBox="1"/>
          <p:nvPr/>
        </p:nvSpPr>
        <p:spPr>
          <a:xfrm>
            <a:off x="822960" y="3447288"/>
            <a:ext cx="411480" cy="411480"/>
          </a:xfrm>
          <a:prstGeom prst="rect">
            <a:avLst/>
          </a:prstGeom>
          <a:solidFill>
            <a:srgbClr val="0E7C66"/>
          </a:solidFill>
          <a:ln/>
        </p:spPr>
        <p:txBody>
          <a:bodyPr wrap="square" lIns="0" tIns="0" rIns="0" bIns="0" rtlCol="0" anchor="ctr"/>
          <a:lstStyle/>
          <a:p>
            <a:pPr marL="0" indent="0" algn="ctr">
              <a:buNone/>
            </a:pPr>
            <a:r>
              <a:rPr lang="en-US" sz="1500" b="1">
                <a:solidFill>
                  <a:srgbClr val="FFFFFF"/>
                </a:solidFill>
                <a:latin typeface="Times New Roman" pitchFamily="34" charset="0"/>
                <a:ea typeface="Times New Roman" pitchFamily="34" charset="-122"/>
                <a:cs typeface="Times New Roman" pitchFamily="34" charset="-120"/>
              </a:rPr>
              <a:t>2</a:t>
            </a:r>
            <a:endParaRPr lang="en-US" sz="1500"/>
          </a:p>
        </p:txBody>
      </p:sp>
      <p:sp>
        <p:nvSpPr>
          <p:cNvPr id="11" name="Text 8"/>
          <p:cNvSpPr txBox="1"/>
          <p:nvPr/>
        </p:nvSpPr>
        <p:spPr>
          <a:xfrm>
            <a:off x="1417320" y="3401568"/>
            <a:ext cx="4251960" cy="731520"/>
          </a:xfrm>
          <a:prstGeom prst="rect">
            <a:avLst/>
          </a:prstGeom>
          <a:noFill/>
          <a:ln/>
        </p:spPr>
        <p:txBody>
          <a:bodyPr wrap="square" lIns="0" tIns="0" rIns="0" bIns="0" rtlCol="0" anchor="t"/>
          <a:lstStyle/>
          <a:p>
            <a:pPr marL="0" indent="0">
              <a:buNone/>
            </a:pPr>
            <a:r>
              <a:rPr lang="en-US" sz="1500">
                <a:solidFill>
                  <a:srgbClr val="1F2A2E"/>
                </a:solidFill>
                <a:latin typeface="Times New Roman" pitchFamily="34" charset="0"/>
                <a:ea typeface="Times New Roman" pitchFamily="34" charset="-122"/>
                <a:cs typeface="Times New Roman" pitchFamily="34" charset="-120"/>
              </a:rPr>
              <a:t>Introduce shared wellbeing and sustainability indicators</a:t>
            </a:r>
            <a:endParaRPr lang="en-US" sz="1500"/>
          </a:p>
        </p:txBody>
      </p:sp>
      <p:sp>
        <p:nvSpPr>
          <p:cNvPr id="12" name="Text 9"/>
          <p:cNvSpPr txBox="1"/>
          <p:nvPr/>
        </p:nvSpPr>
        <p:spPr>
          <a:xfrm>
            <a:off x="822960" y="4288536"/>
            <a:ext cx="411480" cy="411480"/>
          </a:xfrm>
          <a:prstGeom prst="rect">
            <a:avLst/>
          </a:prstGeom>
          <a:solidFill>
            <a:srgbClr val="0E7C66"/>
          </a:solidFill>
          <a:ln/>
        </p:spPr>
        <p:txBody>
          <a:bodyPr wrap="square" lIns="0" tIns="0" rIns="0" bIns="0" rtlCol="0" anchor="ctr"/>
          <a:lstStyle/>
          <a:p>
            <a:pPr marL="0" indent="0" algn="ctr">
              <a:buNone/>
            </a:pPr>
            <a:r>
              <a:rPr lang="en-US" sz="1500" b="1">
                <a:solidFill>
                  <a:srgbClr val="FFFFFF"/>
                </a:solidFill>
                <a:latin typeface="Times New Roman" pitchFamily="34" charset="0"/>
                <a:ea typeface="Times New Roman" pitchFamily="34" charset="-122"/>
                <a:cs typeface="Times New Roman" pitchFamily="34" charset="-120"/>
              </a:rPr>
              <a:t>3</a:t>
            </a:r>
            <a:endParaRPr lang="en-US" sz="1500"/>
          </a:p>
        </p:txBody>
      </p:sp>
      <p:sp>
        <p:nvSpPr>
          <p:cNvPr id="13" name="Text 10"/>
          <p:cNvSpPr txBox="1"/>
          <p:nvPr/>
        </p:nvSpPr>
        <p:spPr>
          <a:xfrm>
            <a:off x="1417320" y="4242816"/>
            <a:ext cx="4251960" cy="731520"/>
          </a:xfrm>
          <a:prstGeom prst="rect">
            <a:avLst/>
          </a:prstGeom>
          <a:noFill/>
          <a:ln/>
        </p:spPr>
        <p:txBody>
          <a:bodyPr wrap="square" lIns="0" tIns="0" rIns="0" bIns="0" rtlCol="0" anchor="t"/>
          <a:lstStyle/>
          <a:p>
            <a:pPr marL="0" indent="0">
              <a:buNone/>
            </a:pPr>
            <a:r>
              <a:rPr lang="en-US" sz="1500">
                <a:solidFill>
                  <a:srgbClr val="1F2A2E"/>
                </a:solidFill>
                <a:latin typeface="Times New Roman" pitchFamily="34" charset="0"/>
                <a:ea typeface="Times New Roman" pitchFamily="34" charset="-122"/>
                <a:cs typeface="Times New Roman" pitchFamily="34" charset="-120"/>
              </a:rPr>
              <a:t>Consider extending Welsh-style future generations duties UK-wide</a:t>
            </a:r>
            <a:endParaRPr lang="en-US" sz="1500"/>
          </a:p>
        </p:txBody>
      </p:sp>
      <p:sp>
        <p:nvSpPr>
          <p:cNvPr id="14" name="Text 11"/>
          <p:cNvSpPr txBox="1"/>
          <p:nvPr/>
        </p:nvSpPr>
        <p:spPr>
          <a:xfrm>
            <a:off x="822960" y="5129784"/>
            <a:ext cx="411480" cy="411480"/>
          </a:xfrm>
          <a:prstGeom prst="rect">
            <a:avLst/>
          </a:prstGeom>
          <a:solidFill>
            <a:srgbClr val="0E7C66"/>
          </a:solidFill>
          <a:ln/>
        </p:spPr>
        <p:txBody>
          <a:bodyPr wrap="square" lIns="0" tIns="0" rIns="0" bIns="0" rtlCol="0" anchor="ctr"/>
          <a:lstStyle/>
          <a:p>
            <a:pPr marL="0" indent="0" algn="ctr">
              <a:buNone/>
            </a:pPr>
            <a:r>
              <a:rPr lang="en-US" sz="1500" b="1">
                <a:solidFill>
                  <a:srgbClr val="FFFFFF"/>
                </a:solidFill>
                <a:latin typeface="Times New Roman" pitchFamily="34" charset="0"/>
                <a:ea typeface="Times New Roman" pitchFamily="34" charset="-122"/>
                <a:cs typeface="Times New Roman" pitchFamily="34" charset="-120"/>
              </a:rPr>
              <a:t>4</a:t>
            </a:r>
            <a:endParaRPr lang="en-US" sz="1500"/>
          </a:p>
        </p:txBody>
      </p:sp>
      <p:sp>
        <p:nvSpPr>
          <p:cNvPr id="15" name="Text 12"/>
          <p:cNvSpPr txBox="1"/>
          <p:nvPr/>
        </p:nvSpPr>
        <p:spPr>
          <a:xfrm>
            <a:off x="1417320" y="5084064"/>
            <a:ext cx="4251960" cy="731520"/>
          </a:xfrm>
          <a:prstGeom prst="rect">
            <a:avLst/>
          </a:prstGeom>
          <a:noFill/>
          <a:ln/>
        </p:spPr>
        <p:txBody>
          <a:bodyPr wrap="square" lIns="0" tIns="0" rIns="0" bIns="0" rtlCol="0" anchor="t"/>
          <a:lstStyle/>
          <a:p>
            <a:pPr marL="0" indent="0">
              <a:buNone/>
            </a:pPr>
            <a:r>
              <a:rPr lang="en-US" sz="1500">
                <a:solidFill>
                  <a:srgbClr val="1F2A2E"/>
                </a:solidFill>
                <a:latin typeface="Times New Roman" pitchFamily="34" charset="0"/>
                <a:ea typeface="Times New Roman" pitchFamily="34" charset="-122"/>
                <a:cs typeface="Times New Roman" pitchFamily="34" charset="-120"/>
              </a:rPr>
              <a:t>Use NHS procurement to cut supply chain emissions</a:t>
            </a:r>
            <a:endParaRPr lang="en-US" sz="1500"/>
          </a:p>
        </p:txBody>
      </p:sp>
      <p:sp>
        <p:nvSpPr>
          <p:cNvPr id="16" name="Shape 13"/>
          <p:cNvSpPr/>
          <p:nvPr/>
        </p:nvSpPr>
        <p:spPr>
          <a:xfrm>
            <a:off x="6217920" y="1371600"/>
            <a:ext cx="5394960" cy="4663440"/>
          </a:xfrm>
          <a:prstGeom prst="roundRect">
            <a:avLst>
              <a:gd name="adj" fmla="val 2353"/>
            </a:avLst>
          </a:prstGeom>
          <a:solidFill>
            <a:srgbClr val="EAF4F1"/>
          </a:solidFill>
          <a:ln w="12700">
            <a:solidFill>
              <a:srgbClr val="EAF4F1"/>
            </a:solidFill>
            <a:prstDash val="solid"/>
          </a:ln>
        </p:spPr>
        <p:txBody>
          <a:bodyPr/>
          <a:lstStyle/>
          <a:p>
            <a:endParaRPr lang="en-US"/>
          </a:p>
        </p:txBody>
      </p:sp>
      <p:sp>
        <p:nvSpPr>
          <p:cNvPr id="17" name="Shape 14"/>
          <p:cNvSpPr/>
          <p:nvPr/>
        </p:nvSpPr>
        <p:spPr>
          <a:xfrm>
            <a:off x="6492240" y="1645920"/>
            <a:ext cx="731520" cy="731520"/>
          </a:xfrm>
          <a:prstGeom prst="ellipse">
            <a:avLst/>
          </a:prstGeom>
          <a:solidFill>
            <a:srgbClr val="E3A33B"/>
          </a:solidFill>
          <a:ln w="12700">
            <a:solidFill>
              <a:srgbClr val="E3A33B"/>
            </a:solidFill>
            <a:prstDash val="solid"/>
          </a:ln>
        </p:spPr>
        <p:txBody>
          <a:bodyPr/>
          <a:lstStyle/>
          <a:p>
            <a:endParaRPr lang="en-US"/>
          </a:p>
        </p:txBody>
      </p:sp>
      <p:pic>
        <p:nvPicPr>
          <p:cNvPr id="18" name="Image 1" descr="preencoded.png"/>
          <p:cNvPicPr>
            <a:picLocks noChangeAspect="1"/>
          </p:cNvPicPr>
          <p:nvPr/>
        </p:nvPicPr>
        <p:blipFill>
          <a:blip r:embed="rId4"/>
          <a:stretch>
            <a:fillRect/>
          </a:stretch>
        </p:blipFill>
        <p:spPr>
          <a:xfrm>
            <a:off x="6675120" y="1828800"/>
            <a:ext cx="365760" cy="365760"/>
          </a:xfrm>
          <a:prstGeom prst="rect">
            <a:avLst/>
          </a:prstGeom>
        </p:spPr>
      </p:pic>
      <p:sp>
        <p:nvSpPr>
          <p:cNvPr id="19" name="Text 15"/>
          <p:cNvSpPr txBox="1"/>
          <p:nvPr/>
        </p:nvSpPr>
        <p:spPr>
          <a:xfrm>
            <a:off x="7406640" y="1645920"/>
            <a:ext cx="3657600" cy="731520"/>
          </a:xfrm>
          <a:prstGeom prst="rect">
            <a:avLst/>
          </a:prstGeom>
          <a:noFill/>
          <a:ln/>
        </p:spPr>
        <p:txBody>
          <a:bodyPr wrap="square" lIns="0" tIns="0" rIns="0" bIns="0" rtlCol="0" anchor="ctr"/>
          <a:lstStyle/>
          <a:p>
            <a:pPr marL="0" indent="0">
              <a:buNone/>
            </a:pPr>
            <a:r>
              <a:rPr lang="en-US" sz="2100" b="1">
                <a:solidFill>
                  <a:srgbClr val="0B3B34"/>
                </a:solidFill>
                <a:latin typeface="Times New Roman" pitchFamily="34" charset="0"/>
                <a:ea typeface="Times New Roman" pitchFamily="34" charset="-122"/>
                <a:cs typeface="Times New Roman" pitchFamily="34" charset="-120"/>
              </a:rPr>
              <a:t>Local level</a:t>
            </a:r>
            <a:endParaRPr lang="en-US" sz="2100"/>
          </a:p>
        </p:txBody>
      </p:sp>
      <p:sp>
        <p:nvSpPr>
          <p:cNvPr id="20" name="Text 16"/>
          <p:cNvSpPr txBox="1"/>
          <p:nvPr/>
        </p:nvSpPr>
        <p:spPr>
          <a:xfrm>
            <a:off x="6492240" y="2606040"/>
            <a:ext cx="411480" cy="411480"/>
          </a:xfrm>
          <a:prstGeom prst="rect">
            <a:avLst/>
          </a:prstGeom>
          <a:solidFill>
            <a:srgbClr val="E3A33B"/>
          </a:solidFill>
          <a:ln/>
        </p:spPr>
        <p:txBody>
          <a:bodyPr wrap="square" lIns="0" tIns="0" rIns="0" bIns="0" rtlCol="0" anchor="ctr"/>
          <a:lstStyle/>
          <a:p>
            <a:pPr marL="0" indent="0" algn="ctr">
              <a:buNone/>
            </a:pPr>
            <a:r>
              <a:rPr lang="en-US" sz="1500" b="1">
                <a:solidFill>
                  <a:srgbClr val="FFFFFF"/>
                </a:solidFill>
                <a:latin typeface="Times New Roman" pitchFamily="34" charset="0"/>
                <a:ea typeface="Times New Roman" pitchFamily="34" charset="-122"/>
                <a:cs typeface="Times New Roman" pitchFamily="34" charset="-120"/>
              </a:rPr>
              <a:t>1</a:t>
            </a:r>
            <a:endParaRPr lang="en-US" sz="1500"/>
          </a:p>
        </p:txBody>
      </p:sp>
      <p:sp>
        <p:nvSpPr>
          <p:cNvPr id="21" name="Text 17"/>
          <p:cNvSpPr txBox="1"/>
          <p:nvPr/>
        </p:nvSpPr>
        <p:spPr>
          <a:xfrm>
            <a:off x="7086600" y="2560320"/>
            <a:ext cx="4251960" cy="731520"/>
          </a:xfrm>
          <a:prstGeom prst="rect">
            <a:avLst/>
          </a:prstGeom>
          <a:noFill/>
          <a:ln/>
        </p:spPr>
        <p:txBody>
          <a:bodyPr wrap="square" lIns="0" tIns="0" rIns="0" bIns="0" rtlCol="0" anchor="t"/>
          <a:lstStyle/>
          <a:p>
            <a:pPr marL="0" indent="0">
              <a:buNone/>
            </a:pPr>
            <a:r>
              <a:rPr lang="en-US" sz="1500">
                <a:solidFill>
                  <a:srgbClr val="1F2A2E"/>
                </a:solidFill>
                <a:latin typeface="Times New Roman" pitchFamily="34" charset="0"/>
                <a:ea typeface="Times New Roman" pitchFamily="34" charset="-122"/>
                <a:cs typeface="Times New Roman" pitchFamily="34" charset="-120"/>
              </a:rPr>
              <a:t>Embed health impact assessment in council planning</a:t>
            </a:r>
            <a:endParaRPr lang="en-US" sz="1500"/>
          </a:p>
        </p:txBody>
      </p:sp>
      <p:sp>
        <p:nvSpPr>
          <p:cNvPr id="22" name="Text 18"/>
          <p:cNvSpPr txBox="1"/>
          <p:nvPr/>
        </p:nvSpPr>
        <p:spPr>
          <a:xfrm>
            <a:off x="6492240" y="3447288"/>
            <a:ext cx="411480" cy="411480"/>
          </a:xfrm>
          <a:prstGeom prst="rect">
            <a:avLst/>
          </a:prstGeom>
          <a:solidFill>
            <a:srgbClr val="E3A33B"/>
          </a:solidFill>
          <a:ln/>
        </p:spPr>
        <p:txBody>
          <a:bodyPr wrap="square" lIns="0" tIns="0" rIns="0" bIns="0" rtlCol="0" anchor="ctr"/>
          <a:lstStyle/>
          <a:p>
            <a:pPr marL="0" indent="0" algn="ctr">
              <a:buNone/>
            </a:pPr>
            <a:r>
              <a:rPr lang="en-US" sz="1500" b="1">
                <a:solidFill>
                  <a:srgbClr val="FFFFFF"/>
                </a:solidFill>
                <a:latin typeface="Times New Roman" pitchFamily="34" charset="0"/>
                <a:ea typeface="Times New Roman" pitchFamily="34" charset="-122"/>
                <a:cs typeface="Times New Roman" pitchFamily="34" charset="-120"/>
              </a:rPr>
              <a:t>2</a:t>
            </a:r>
            <a:endParaRPr lang="en-US" sz="1500"/>
          </a:p>
        </p:txBody>
      </p:sp>
      <p:sp>
        <p:nvSpPr>
          <p:cNvPr id="23" name="Text 19"/>
          <p:cNvSpPr txBox="1"/>
          <p:nvPr/>
        </p:nvSpPr>
        <p:spPr>
          <a:xfrm>
            <a:off x="7086600" y="3401568"/>
            <a:ext cx="4251960" cy="731520"/>
          </a:xfrm>
          <a:prstGeom prst="rect">
            <a:avLst/>
          </a:prstGeom>
          <a:noFill/>
          <a:ln/>
        </p:spPr>
        <p:txBody>
          <a:bodyPr wrap="square" lIns="0" tIns="0" rIns="0" bIns="0" rtlCol="0" anchor="t"/>
          <a:lstStyle/>
          <a:p>
            <a:pPr marL="0" indent="0">
              <a:buNone/>
            </a:pPr>
            <a:r>
              <a:rPr lang="en-US" sz="1500">
                <a:solidFill>
                  <a:srgbClr val="1F2A2E"/>
                </a:solidFill>
                <a:latin typeface="Times New Roman" pitchFamily="34" charset="0"/>
                <a:ea typeface="Times New Roman" pitchFamily="34" charset="-122"/>
                <a:cs typeface="Times New Roman" pitchFamily="34" charset="-120"/>
              </a:rPr>
              <a:t>Adopt a core outcome set for social prescribing</a:t>
            </a:r>
            <a:endParaRPr lang="en-US" sz="1500"/>
          </a:p>
        </p:txBody>
      </p:sp>
      <p:sp>
        <p:nvSpPr>
          <p:cNvPr id="24" name="Text 20"/>
          <p:cNvSpPr txBox="1"/>
          <p:nvPr/>
        </p:nvSpPr>
        <p:spPr>
          <a:xfrm>
            <a:off x="6492240" y="4288536"/>
            <a:ext cx="411480" cy="411480"/>
          </a:xfrm>
          <a:prstGeom prst="rect">
            <a:avLst/>
          </a:prstGeom>
          <a:solidFill>
            <a:srgbClr val="E3A33B"/>
          </a:solidFill>
          <a:ln/>
        </p:spPr>
        <p:txBody>
          <a:bodyPr wrap="square" lIns="0" tIns="0" rIns="0" bIns="0" rtlCol="0" anchor="ctr"/>
          <a:lstStyle/>
          <a:p>
            <a:pPr marL="0" indent="0" algn="ctr">
              <a:buNone/>
            </a:pPr>
            <a:r>
              <a:rPr lang="en-US" sz="1500" b="1">
                <a:solidFill>
                  <a:srgbClr val="FFFFFF"/>
                </a:solidFill>
                <a:latin typeface="Times New Roman" pitchFamily="34" charset="0"/>
                <a:ea typeface="Times New Roman" pitchFamily="34" charset="-122"/>
                <a:cs typeface="Times New Roman" pitchFamily="34" charset="-120"/>
              </a:rPr>
              <a:t>3</a:t>
            </a:r>
            <a:endParaRPr lang="en-US" sz="1500"/>
          </a:p>
        </p:txBody>
      </p:sp>
      <p:sp>
        <p:nvSpPr>
          <p:cNvPr id="25" name="Text 21"/>
          <p:cNvSpPr txBox="1"/>
          <p:nvPr/>
        </p:nvSpPr>
        <p:spPr>
          <a:xfrm>
            <a:off x="7086600" y="4242816"/>
            <a:ext cx="4251960" cy="731520"/>
          </a:xfrm>
          <a:prstGeom prst="rect">
            <a:avLst/>
          </a:prstGeom>
          <a:noFill/>
          <a:ln/>
        </p:spPr>
        <p:txBody>
          <a:bodyPr wrap="square" lIns="0" tIns="0" rIns="0" bIns="0" rtlCol="0" anchor="t"/>
          <a:lstStyle/>
          <a:p>
            <a:pPr marL="0" indent="0">
              <a:buNone/>
            </a:pPr>
            <a:r>
              <a:rPr lang="en-US" sz="1500">
                <a:solidFill>
                  <a:srgbClr val="1F2A2E"/>
                </a:solidFill>
                <a:latin typeface="Times New Roman" pitchFamily="34" charset="0"/>
                <a:ea typeface="Times New Roman" pitchFamily="34" charset="-122"/>
                <a:cs typeface="Times New Roman" pitchFamily="34" charset="-120"/>
              </a:rPr>
              <a:t>Target virtual wards at the patients most likely to benefit</a:t>
            </a:r>
            <a:endParaRPr lang="en-US" sz="1500"/>
          </a:p>
        </p:txBody>
      </p:sp>
      <p:sp>
        <p:nvSpPr>
          <p:cNvPr id="26" name="Text 22"/>
          <p:cNvSpPr txBox="1"/>
          <p:nvPr/>
        </p:nvSpPr>
        <p:spPr>
          <a:xfrm>
            <a:off x="6492240" y="5129784"/>
            <a:ext cx="411480" cy="411480"/>
          </a:xfrm>
          <a:prstGeom prst="rect">
            <a:avLst/>
          </a:prstGeom>
          <a:solidFill>
            <a:srgbClr val="E3A33B"/>
          </a:solidFill>
          <a:ln/>
        </p:spPr>
        <p:txBody>
          <a:bodyPr wrap="square" lIns="0" tIns="0" rIns="0" bIns="0" rtlCol="0" anchor="ctr"/>
          <a:lstStyle/>
          <a:p>
            <a:pPr marL="0" indent="0" algn="ctr">
              <a:buNone/>
            </a:pPr>
            <a:r>
              <a:rPr lang="en-US" sz="1500" b="1">
                <a:solidFill>
                  <a:srgbClr val="FFFFFF"/>
                </a:solidFill>
                <a:latin typeface="Times New Roman" pitchFamily="34" charset="0"/>
                <a:ea typeface="Times New Roman" pitchFamily="34" charset="-122"/>
                <a:cs typeface="Times New Roman" pitchFamily="34" charset="-120"/>
              </a:rPr>
              <a:t>4</a:t>
            </a:r>
            <a:endParaRPr lang="en-US" sz="1500"/>
          </a:p>
        </p:txBody>
      </p:sp>
      <p:sp>
        <p:nvSpPr>
          <p:cNvPr id="27" name="Text 23"/>
          <p:cNvSpPr txBox="1"/>
          <p:nvPr/>
        </p:nvSpPr>
        <p:spPr>
          <a:xfrm>
            <a:off x="7086600" y="5084064"/>
            <a:ext cx="4251960" cy="731520"/>
          </a:xfrm>
          <a:prstGeom prst="rect">
            <a:avLst/>
          </a:prstGeom>
          <a:noFill/>
          <a:ln/>
        </p:spPr>
        <p:txBody>
          <a:bodyPr wrap="square" lIns="0" tIns="0" rIns="0" bIns="0" rtlCol="0" anchor="t"/>
          <a:lstStyle/>
          <a:p>
            <a:pPr marL="0" indent="0">
              <a:buNone/>
            </a:pPr>
            <a:r>
              <a:rPr lang="en-US" sz="1500">
                <a:solidFill>
                  <a:srgbClr val="1F2A2E"/>
                </a:solidFill>
                <a:latin typeface="Times New Roman" pitchFamily="34" charset="0"/>
                <a:ea typeface="Times New Roman" pitchFamily="34" charset="-122"/>
                <a:cs typeface="Times New Roman" pitchFamily="34" charset="-120"/>
              </a:rPr>
              <a:t>Run an equity impact assessment for every initiative</a:t>
            </a:r>
            <a:endParaRPr lang="en-US" sz="1500"/>
          </a:p>
        </p:txBody>
      </p:sp>
      <p:sp>
        <p:nvSpPr>
          <p:cNvPr id="28"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13</a:t>
            </a:fld>
            <a:endParaRPr lang="en-US"/>
          </a:p>
        </p:txBody>
      </p:sp>
      <p:sp>
        <p:nvSpPr>
          <p:cNvPr id="30" name="Rectangle 29">
            <a:extLst>
              <a:ext uri="{FF2B5EF4-FFF2-40B4-BE49-F238E27FC236}">
                <a16:creationId xmlns:a16="http://schemas.microsoft.com/office/drawing/2014/main" id="{22A4F225-5CD4-DB0D-4D1A-3F812E8321BD}"/>
              </a:ext>
            </a:extLst>
          </p:cNvPr>
          <p:cNvSpPr/>
          <p:nvPr/>
        </p:nvSpPr>
        <p:spPr>
          <a:xfrm>
            <a:off x="548640" y="6355080"/>
            <a:ext cx="3435531" cy="32004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863840" y="1188720"/>
            <a:ext cx="4023360" cy="4023360"/>
          </a:xfrm>
          <a:prstGeom prst="rect">
            <a:avLst/>
          </a:prstGeom>
        </p:spPr>
      </p:pic>
      <p:sp>
        <p:nvSpPr>
          <p:cNvPr id="3" name="Text 0"/>
          <p:cNvSpPr txBox="1"/>
          <p:nvPr/>
        </p:nvSpPr>
        <p:spPr>
          <a:xfrm>
            <a:off x="548640" y="548640"/>
            <a:ext cx="5486400" cy="320040"/>
          </a:xfrm>
          <a:prstGeom prst="rect">
            <a:avLst/>
          </a:prstGeom>
          <a:noFill/>
          <a:ln/>
        </p:spPr>
        <p:txBody>
          <a:bodyPr wrap="square" lIns="0" tIns="0" rIns="0" bIns="0" rtlCol="0" anchor="t"/>
          <a:lstStyle/>
          <a:p>
            <a:pPr marL="0" indent="0">
              <a:buNone/>
            </a:pPr>
            <a:r>
              <a:rPr lang="en-US" sz="1300" b="1" kern="0" spc="200">
                <a:solidFill>
                  <a:srgbClr val="E3A33B"/>
                </a:solidFill>
                <a:latin typeface="Times New Roman" pitchFamily="34" charset="0"/>
                <a:ea typeface="Times New Roman" pitchFamily="34" charset="-122"/>
                <a:cs typeface="Times New Roman" pitchFamily="34" charset="-120"/>
              </a:rPr>
              <a:t>CONCLUSION</a:t>
            </a:r>
            <a:endParaRPr lang="en-US" sz="1300"/>
          </a:p>
        </p:txBody>
      </p:sp>
      <p:sp>
        <p:nvSpPr>
          <p:cNvPr id="4" name="Text 1"/>
          <p:cNvSpPr txBox="1"/>
          <p:nvPr/>
        </p:nvSpPr>
        <p:spPr>
          <a:xfrm>
            <a:off x="548640" y="914400"/>
            <a:ext cx="7132320" cy="822960"/>
          </a:xfrm>
          <a:prstGeom prst="rect">
            <a:avLst/>
          </a:prstGeom>
          <a:noFill/>
          <a:ln/>
        </p:spPr>
        <p:txBody>
          <a:bodyPr wrap="square" lIns="0" tIns="0" rIns="0" bIns="0" rtlCol="0" anchor="t"/>
          <a:lstStyle/>
          <a:p>
            <a:pPr marL="0" indent="0">
              <a:buNone/>
            </a:pPr>
            <a:r>
              <a:rPr lang="en-US" sz="3600" b="1">
                <a:solidFill>
                  <a:srgbClr val="FFFFFF"/>
                </a:solidFill>
                <a:latin typeface="Times New Roman" pitchFamily="34" charset="0"/>
                <a:ea typeface="Times New Roman" pitchFamily="34" charset="-122"/>
                <a:cs typeface="Times New Roman" pitchFamily="34" charset="-120"/>
              </a:rPr>
              <a:t>Good intentions need good evidence</a:t>
            </a:r>
            <a:endParaRPr lang="en-US" sz="3600"/>
          </a:p>
        </p:txBody>
      </p:sp>
      <p:sp>
        <p:nvSpPr>
          <p:cNvPr id="5" name="Shape 2"/>
          <p:cNvSpPr/>
          <p:nvPr/>
        </p:nvSpPr>
        <p:spPr>
          <a:xfrm>
            <a:off x="548640" y="2057400"/>
            <a:ext cx="685800" cy="685800"/>
          </a:xfrm>
          <a:prstGeom prst="ellipse">
            <a:avLst/>
          </a:prstGeom>
          <a:solidFill>
            <a:srgbClr val="0E7C66"/>
          </a:solidFill>
          <a:ln w="12700">
            <a:solidFill>
              <a:srgbClr val="0E7C66"/>
            </a:solidFill>
            <a:prstDash val="solid"/>
          </a:ln>
        </p:spPr>
        <p:txBody>
          <a:bodyPr/>
          <a:lstStyle/>
          <a:p>
            <a:endParaRPr lang="en-US"/>
          </a:p>
        </p:txBody>
      </p:sp>
      <p:pic>
        <p:nvPicPr>
          <p:cNvPr id="6" name="Image 1" descr="preencoded.png"/>
          <p:cNvPicPr>
            <a:picLocks noChangeAspect="1"/>
          </p:cNvPicPr>
          <p:nvPr/>
        </p:nvPicPr>
        <p:blipFill>
          <a:blip r:embed="rId4"/>
          <a:stretch>
            <a:fillRect/>
          </a:stretch>
        </p:blipFill>
        <p:spPr>
          <a:xfrm>
            <a:off x="720090" y="2228850"/>
            <a:ext cx="342900" cy="342900"/>
          </a:xfrm>
          <a:prstGeom prst="rect">
            <a:avLst/>
          </a:prstGeom>
        </p:spPr>
      </p:pic>
      <p:sp>
        <p:nvSpPr>
          <p:cNvPr id="7" name="Text 3"/>
          <p:cNvSpPr txBox="1"/>
          <p:nvPr/>
        </p:nvSpPr>
        <p:spPr>
          <a:xfrm>
            <a:off x="1463040" y="2057400"/>
            <a:ext cx="6217920" cy="868680"/>
          </a:xfrm>
          <a:prstGeom prst="rect">
            <a:avLst/>
          </a:prstGeom>
          <a:noFill/>
          <a:ln/>
        </p:spPr>
        <p:txBody>
          <a:bodyPr wrap="square" lIns="0" tIns="0" rIns="0" bIns="0" rtlCol="0" anchor="ctr"/>
          <a:lstStyle/>
          <a:p>
            <a:pPr marL="0" indent="0">
              <a:buNone/>
            </a:pPr>
            <a:r>
              <a:rPr lang="en-US" sz="1600">
                <a:solidFill>
                  <a:srgbClr val="FFFFFF"/>
                </a:solidFill>
                <a:latin typeface="Times New Roman" pitchFamily="34" charset="0"/>
                <a:ea typeface="Times New Roman" pitchFamily="34" charset="-122"/>
                <a:cs typeface="Times New Roman" pitchFamily="34" charset="-120"/>
              </a:rPr>
              <a:t>Health, wellbeing and sustainability are now embedded in UK policy, from Welsh law to integrated care systems.</a:t>
            </a:r>
            <a:endParaRPr lang="en-US" sz="1600"/>
          </a:p>
        </p:txBody>
      </p:sp>
      <p:sp>
        <p:nvSpPr>
          <p:cNvPr id="8" name="Shape 4"/>
          <p:cNvSpPr/>
          <p:nvPr/>
        </p:nvSpPr>
        <p:spPr>
          <a:xfrm>
            <a:off x="548640" y="3154680"/>
            <a:ext cx="685800" cy="685800"/>
          </a:xfrm>
          <a:prstGeom prst="ellipse">
            <a:avLst/>
          </a:prstGeom>
          <a:solidFill>
            <a:srgbClr val="0E7C66"/>
          </a:solidFill>
          <a:ln w="12700">
            <a:solidFill>
              <a:srgbClr val="0E7C66"/>
            </a:solidFill>
            <a:prstDash val="solid"/>
          </a:ln>
        </p:spPr>
        <p:txBody>
          <a:bodyPr/>
          <a:lstStyle/>
          <a:p>
            <a:endParaRPr lang="en-US"/>
          </a:p>
        </p:txBody>
      </p:sp>
      <p:pic>
        <p:nvPicPr>
          <p:cNvPr id="9" name="Image 2" descr="preencoded.png"/>
          <p:cNvPicPr>
            <a:picLocks noChangeAspect="1"/>
          </p:cNvPicPr>
          <p:nvPr/>
        </p:nvPicPr>
        <p:blipFill>
          <a:blip r:embed="rId5"/>
          <a:stretch>
            <a:fillRect/>
          </a:stretch>
        </p:blipFill>
        <p:spPr>
          <a:xfrm>
            <a:off x="720090" y="3326130"/>
            <a:ext cx="342900" cy="342900"/>
          </a:xfrm>
          <a:prstGeom prst="rect">
            <a:avLst/>
          </a:prstGeom>
        </p:spPr>
      </p:pic>
      <p:sp>
        <p:nvSpPr>
          <p:cNvPr id="10" name="Text 5"/>
          <p:cNvSpPr txBox="1"/>
          <p:nvPr/>
        </p:nvSpPr>
        <p:spPr>
          <a:xfrm>
            <a:off x="1463040" y="3154680"/>
            <a:ext cx="6217920" cy="868680"/>
          </a:xfrm>
          <a:prstGeom prst="rect">
            <a:avLst/>
          </a:prstGeom>
          <a:noFill/>
          <a:ln/>
        </p:spPr>
        <p:txBody>
          <a:bodyPr wrap="square" lIns="0" tIns="0" rIns="0" bIns="0" rtlCol="0" anchor="ctr"/>
          <a:lstStyle/>
          <a:p>
            <a:pPr marL="0" indent="0">
              <a:buNone/>
            </a:pPr>
            <a:r>
              <a:rPr lang="en-US" sz="1600">
                <a:solidFill>
                  <a:srgbClr val="FFFFFF"/>
                </a:solidFill>
                <a:latin typeface="Times New Roman" pitchFamily="34" charset="0"/>
                <a:ea typeface="Times New Roman" pitchFamily="34" charset="-122"/>
                <a:cs typeface="Times New Roman" pitchFamily="34" charset="-120"/>
              </a:rPr>
              <a:t>The biopsychosocial model has driven holistic services such as social prescribing and virtual wards.</a:t>
            </a:r>
            <a:endParaRPr lang="en-US" sz="1600"/>
          </a:p>
        </p:txBody>
      </p:sp>
      <p:sp>
        <p:nvSpPr>
          <p:cNvPr id="11" name="Shape 6"/>
          <p:cNvSpPr/>
          <p:nvPr/>
        </p:nvSpPr>
        <p:spPr>
          <a:xfrm>
            <a:off x="548640" y="4251960"/>
            <a:ext cx="685800" cy="685800"/>
          </a:xfrm>
          <a:prstGeom prst="ellipse">
            <a:avLst/>
          </a:prstGeom>
          <a:solidFill>
            <a:srgbClr val="0E7C66"/>
          </a:solidFill>
          <a:ln w="12700">
            <a:solidFill>
              <a:srgbClr val="0E7C66"/>
            </a:solidFill>
            <a:prstDash val="solid"/>
          </a:ln>
        </p:spPr>
        <p:txBody>
          <a:bodyPr/>
          <a:lstStyle/>
          <a:p>
            <a:endParaRPr lang="en-US"/>
          </a:p>
        </p:txBody>
      </p:sp>
      <p:pic>
        <p:nvPicPr>
          <p:cNvPr id="12" name="Image 3" descr="preencoded.png"/>
          <p:cNvPicPr>
            <a:picLocks noChangeAspect="1"/>
          </p:cNvPicPr>
          <p:nvPr/>
        </p:nvPicPr>
        <p:blipFill>
          <a:blip r:embed="rId6"/>
          <a:stretch>
            <a:fillRect/>
          </a:stretch>
        </p:blipFill>
        <p:spPr>
          <a:xfrm>
            <a:off x="720090" y="4423410"/>
            <a:ext cx="342900" cy="342900"/>
          </a:xfrm>
          <a:prstGeom prst="rect">
            <a:avLst/>
          </a:prstGeom>
        </p:spPr>
      </p:pic>
      <p:sp>
        <p:nvSpPr>
          <p:cNvPr id="13" name="Text 7"/>
          <p:cNvSpPr txBox="1"/>
          <p:nvPr/>
        </p:nvSpPr>
        <p:spPr>
          <a:xfrm>
            <a:off x="1463040" y="4251960"/>
            <a:ext cx="6217920" cy="868680"/>
          </a:xfrm>
          <a:prstGeom prst="rect">
            <a:avLst/>
          </a:prstGeom>
          <a:noFill/>
          <a:ln/>
        </p:spPr>
        <p:txBody>
          <a:bodyPr wrap="square" lIns="0" tIns="0" rIns="0" bIns="0" rtlCol="0" anchor="ctr"/>
          <a:lstStyle/>
          <a:p>
            <a:pPr marL="0" indent="0">
              <a:buNone/>
            </a:pPr>
            <a:r>
              <a:rPr lang="en-US" sz="1600">
                <a:solidFill>
                  <a:srgbClr val="FFFFFF"/>
                </a:solidFill>
                <a:latin typeface="Times New Roman" pitchFamily="34" charset="0"/>
                <a:ea typeface="Times New Roman" pitchFamily="34" charset="-122"/>
                <a:cs typeface="Times New Roman" pitchFamily="34" charset="-120"/>
              </a:rPr>
              <a:t>Funding pressure, weak measurement and inequality still limit how effective these services are.</a:t>
            </a:r>
            <a:endParaRPr lang="en-US" sz="16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txBox="1"/>
          <p:nvPr/>
        </p:nvSpPr>
        <p:spPr>
          <a:xfrm>
            <a:off x="548640" y="109728"/>
            <a:ext cx="7315200" cy="274320"/>
          </a:xfrm>
          <a:prstGeom prst="rect">
            <a:avLst/>
          </a:prstGeom>
          <a:noFill/>
          <a:ln/>
        </p:spPr>
        <p:txBody>
          <a:bodyPr wrap="square" lIns="0" tIns="0" rIns="0" bIns="0" rtlCol="0" anchor="ctr"/>
          <a:lstStyle/>
          <a:p>
            <a:pPr marL="0" indent="0">
              <a:buNone/>
            </a:pPr>
            <a:r>
              <a:rPr lang="en-US" sz="1100" b="1" kern="0" spc="200">
                <a:solidFill>
                  <a:srgbClr val="0E7C66"/>
                </a:solidFill>
                <a:latin typeface="Times New Roman" pitchFamily="34" charset="0"/>
                <a:ea typeface="Times New Roman" pitchFamily="34" charset="-122"/>
                <a:cs typeface="Times New Roman" pitchFamily="34" charset="-120"/>
              </a:rPr>
              <a:t>UWTSD HARVARD</a:t>
            </a:r>
            <a:endParaRPr lang="en-US" sz="1100"/>
          </a:p>
        </p:txBody>
      </p:sp>
      <p:sp>
        <p:nvSpPr>
          <p:cNvPr id="3" name="Text 1"/>
          <p:cNvSpPr txBox="1"/>
          <p:nvPr/>
        </p:nvSpPr>
        <p:spPr>
          <a:xfrm>
            <a:off x="548640" y="365760"/>
            <a:ext cx="11094415" cy="777240"/>
          </a:xfrm>
          <a:prstGeom prst="rect">
            <a:avLst/>
          </a:prstGeom>
          <a:noFill/>
          <a:ln/>
        </p:spPr>
        <p:txBody>
          <a:bodyPr wrap="square" lIns="0" tIns="0" rIns="0" bIns="0" rtlCol="0" anchor="ctr"/>
          <a:lstStyle/>
          <a:p>
            <a:pPr marL="0" indent="0">
              <a:buNone/>
            </a:pPr>
            <a:r>
              <a:rPr lang="en-US" sz="3400" b="1">
                <a:solidFill>
                  <a:srgbClr val="0B3B34"/>
                </a:solidFill>
                <a:latin typeface="Times New Roman" pitchFamily="34" charset="0"/>
                <a:ea typeface="Times New Roman" pitchFamily="34" charset="-122"/>
                <a:cs typeface="Times New Roman" pitchFamily="34" charset="-120"/>
              </a:rPr>
              <a:t>References (1 of 2)</a:t>
            </a:r>
            <a:endParaRPr lang="en-US" sz="3400"/>
          </a:p>
        </p:txBody>
      </p:sp>
      <p:sp>
        <p:nvSpPr>
          <p:cNvPr id="4" name="Text 2"/>
          <p:cNvSpPr txBox="1"/>
          <p:nvPr/>
        </p:nvSpPr>
        <p:spPr>
          <a:xfrm>
            <a:off x="548640" y="1325880"/>
            <a:ext cx="11094415" cy="4846320"/>
          </a:xfrm>
          <a:prstGeom prst="rect">
            <a:avLst/>
          </a:prstGeom>
          <a:noFill/>
          <a:ln/>
        </p:spPr>
        <p:txBody>
          <a:bodyPr wrap="square" lIns="0" tIns="0" rIns="0" bIns="0" rtlCol="0" anchor="t"/>
          <a:lstStyle/>
          <a:p>
            <a:pPr marL="0" indent="0">
              <a:spcAft>
                <a:spcPts val="1200"/>
              </a:spcAft>
              <a:buNone/>
            </a:pPr>
            <a:r>
              <a:rPr lang="en-US" sz="1500">
                <a:solidFill>
                  <a:srgbClr val="1F2A2E"/>
                </a:solidFill>
                <a:latin typeface="Times New Roman" pitchFamily="34" charset="0"/>
                <a:ea typeface="Times New Roman" pitchFamily="34" charset="-122"/>
                <a:cs typeface="Times New Roman" pitchFamily="34" charset="-120"/>
              </a:rPr>
              <a:t>Bambra, C. (2022) ‘Pandemic inequalities: emerging infectious diseases and health equity’, </a:t>
            </a:r>
            <a:r>
              <a:rPr lang="en-US" sz="1500" i="1">
                <a:solidFill>
                  <a:srgbClr val="1F2A2E"/>
                </a:solidFill>
                <a:latin typeface="Times New Roman" pitchFamily="34" charset="0"/>
                <a:ea typeface="Times New Roman" pitchFamily="34" charset="-122"/>
                <a:cs typeface="Times New Roman" pitchFamily="34" charset="-120"/>
              </a:rPr>
              <a:t>International Journal for Equity in Health</a:t>
            </a:r>
            <a:r>
              <a:rPr lang="en-US" sz="1500">
                <a:solidFill>
                  <a:srgbClr val="1F2A2E"/>
                </a:solidFill>
                <a:latin typeface="Times New Roman" pitchFamily="34" charset="0"/>
                <a:ea typeface="Times New Roman" pitchFamily="34" charset="-122"/>
                <a:cs typeface="Times New Roman" pitchFamily="34" charset="-120"/>
              </a:rPr>
              <a:t>, 21, article 6. Available at: </a:t>
            </a:r>
            <a:r>
              <a:rPr lang="en-US" sz="1500" u="sng">
                <a:solidFill>
                  <a:srgbClr val="0E6B8C"/>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https://doi.org/10.1186/s12939-021-01611-2</a:t>
            </a:r>
            <a:r>
              <a:rPr lang="en-US" sz="1500">
                <a:solidFill>
                  <a:srgbClr val="1F2A2E"/>
                </a:solidFill>
                <a:latin typeface="Times New Roman" pitchFamily="34" charset="0"/>
                <a:ea typeface="Times New Roman" pitchFamily="34" charset="-122"/>
                <a:cs typeface="Times New Roman" pitchFamily="34" charset="-120"/>
              </a:rPr>
              <a:t>.</a:t>
            </a:r>
            <a:endParaRPr lang="en-US" sz="1500"/>
          </a:p>
          <a:p>
            <a:pPr marL="0" indent="0">
              <a:spcAft>
                <a:spcPts val="1200"/>
              </a:spcAft>
              <a:buNone/>
            </a:pPr>
            <a:r>
              <a:rPr lang="en-US" sz="1500">
                <a:solidFill>
                  <a:srgbClr val="1F2A2E"/>
                </a:solidFill>
                <a:latin typeface="Times New Roman" pitchFamily="34" charset="0"/>
                <a:ea typeface="Times New Roman" pitchFamily="34" charset="-122"/>
                <a:cs typeface="Times New Roman" pitchFamily="34" charset="-120"/>
              </a:rPr>
              <a:t>Cummings, B., Burvill, S. and Bowen, R. (2026) ‘The Well-being of Future Generations Act (Wales, 2015): towards an ecosystem perspective’, </a:t>
            </a:r>
            <a:r>
              <a:rPr lang="en-US" sz="1500" i="1">
                <a:solidFill>
                  <a:srgbClr val="1F2A2E"/>
                </a:solidFill>
                <a:latin typeface="Times New Roman" pitchFamily="34" charset="0"/>
                <a:ea typeface="Times New Roman" pitchFamily="34" charset="-122"/>
                <a:cs typeface="Times New Roman" pitchFamily="34" charset="-120"/>
              </a:rPr>
              <a:t>Journal of Entrepreneurship and Public Policy</a:t>
            </a:r>
            <a:r>
              <a:rPr lang="en-US" sz="1500">
                <a:solidFill>
                  <a:srgbClr val="1F2A2E"/>
                </a:solidFill>
                <a:latin typeface="Times New Roman" pitchFamily="34" charset="0"/>
                <a:ea typeface="Times New Roman" pitchFamily="34" charset="-122"/>
                <a:cs typeface="Times New Roman" pitchFamily="34" charset="-120"/>
              </a:rPr>
              <a:t>, 15(1), pp. 55–71. Available at: </a:t>
            </a:r>
            <a:r>
              <a:rPr lang="en-US" sz="1500" u="sng">
                <a:solidFill>
                  <a:srgbClr val="0E6B8C"/>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https://doi.org/10.1108/JEPP-04-2024-0064</a:t>
            </a:r>
            <a:r>
              <a:rPr lang="en-US" sz="1500">
                <a:solidFill>
                  <a:srgbClr val="1F2A2E"/>
                </a:solidFill>
                <a:latin typeface="Times New Roman" pitchFamily="34" charset="0"/>
                <a:ea typeface="Times New Roman" pitchFamily="34" charset="-122"/>
                <a:cs typeface="Times New Roman" pitchFamily="34" charset="-120"/>
              </a:rPr>
              <a:t>.</a:t>
            </a:r>
            <a:endParaRPr lang="en-US" sz="1500"/>
          </a:p>
          <a:p>
            <a:pPr marL="0" indent="0">
              <a:spcAft>
                <a:spcPts val="1200"/>
              </a:spcAft>
              <a:buNone/>
            </a:pPr>
            <a:r>
              <a:rPr lang="en-US" sz="1500">
                <a:solidFill>
                  <a:srgbClr val="1F2A2E"/>
                </a:solidFill>
                <a:latin typeface="Times New Roman" pitchFamily="34" charset="0"/>
                <a:ea typeface="Times New Roman" pitchFamily="34" charset="-122"/>
                <a:cs typeface="Times New Roman" pitchFamily="34" charset="-120"/>
              </a:rPr>
              <a:t>Klimczuk, A. et al. (2025) ‘Editorial: Towards 2030: Sustainable Development Goal 3: good health and wellbeing. A sociological perspective’, </a:t>
            </a:r>
            <a:r>
              <a:rPr lang="en-US" sz="1500" i="1">
                <a:solidFill>
                  <a:srgbClr val="1F2A2E"/>
                </a:solidFill>
                <a:latin typeface="Times New Roman" pitchFamily="34" charset="0"/>
                <a:ea typeface="Times New Roman" pitchFamily="34" charset="-122"/>
                <a:cs typeface="Times New Roman" pitchFamily="34" charset="-120"/>
              </a:rPr>
              <a:t>Frontiers in Sociology</a:t>
            </a:r>
            <a:r>
              <a:rPr lang="en-US" sz="1500">
                <a:solidFill>
                  <a:srgbClr val="1F2A2E"/>
                </a:solidFill>
                <a:latin typeface="Times New Roman" pitchFamily="34" charset="0"/>
                <a:ea typeface="Times New Roman" pitchFamily="34" charset="-122"/>
                <a:cs typeface="Times New Roman" pitchFamily="34" charset="-120"/>
              </a:rPr>
              <a:t>, 10, article 1616878. Available at: </a:t>
            </a:r>
            <a:r>
              <a:rPr lang="en-US" sz="1500" u="sng">
                <a:solidFill>
                  <a:srgbClr val="0E6B8C"/>
                </a:solidFill>
                <a:latin typeface="Times New Roman" pitchFamily="34" charset="0"/>
                <a:ea typeface="Times New Roman" pitchFamily="34" charset="-122"/>
                <a:cs typeface="Times New Roman" pitchFamily="34" charset="-120"/>
                <a:hlinkClick r:id="rId5">
                  <a:extLst>
                    <a:ext uri="{A12FA001-AC4F-418D-AE19-62706E023703}">
                      <ahyp:hlinkClr xmlns:ahyp="http://schemas.microsoft.com/office/drawing/2018/hyperlinkcolor" val="tx"/>
                    </a:ext>
                  </a:extLst>
                </a:hlinkClick>
              </a:rPr>
              <a:t>https://doi.org/10.3389/fsoc.2025.1616878</a:t>
            </a:r>
            <a:r>
              <a:rPr lang="en-US" sz="1500">
                <a:solidFill>
                  <a:srgbClr val="1F2A2E"/>
                </a:solidFill>
                <a:latin typeface="Times New Roman" pitchFamily="34" charset="0"/>
                <a:ea typeface="Times New Roman" pitchFamily="34" charset="-122"/>
                <a:cs typeface="Times New Roman" pitchFamily="34" charset="-120"/>
              </a:rPr>
              <a:t>.</a:t>
            </a:r>
            <a:endParaRPr lang="en-US" sz="1500"/>
          </a:p>
          <a:p>
            <a:pPr marL="0" indent="0">
              <a:spcAft>
                <a:spcPts val="1200"/>
              </a:spcAft>
              <a:buNone/>
            </a:pPr>
            <a:r>
              <a:rPr lang="en-US" sz="1500">
                <a:solidFill>
                  <a:srgbClr val="1F2A2E"/>
                </a:solidFill>
                <a:latin typeface="Times New Roman" pitchFamily="34" charset="0"/>
                <a:ea typeface="Times New Roman" pitchFamily="34" charset="-122"/>
                <a:cs typeface="Times New Roman" pitchFamily="34" charset="-120"/>
              </a:rPr>
              <a:t>Lilly, K. et al. (2023) ‘Factors of the policy process influencing Health in All Policies in local government: a scoping review’, </a:t>
            </a:r>
            <a:r>
              <a:rPr lang="en-US" sz="1500" i="1">
                <a:solidFill>
                  <a:srgbClr val="1F2A2E"/>
                </a:solidFill>
                <a:latin typeface="Times New Roman" pitchFamily="34" charset="0"/>
                <a:ea typeface="Times New Roman" pitchFamily="34" charset="-122"/>
                <a:cs typeface="Times New Roman" pitchFamily="34" charset="-120"/>
              </a:rPr>
              <a:t>Frontiers in Public Health</a:t>
            </a:r>
            <a:r>
              <a:rPr lang="en-US" sz="1500">
                <a:solidFill>
                  <a:srgbClr val="1F2A2E"/>
                </a:solidFill>
                <a:latin typeface="Times New Roman" pitchFamily="34" charset="0"/>
                <a:ea typeface="Times New Roman" pitchFamily="34" charset="-122"/>
                <a:cs typeface="Times New Roman" pitchFamily="34" charset="-120"/>
              </a:rPr>
              <a:t>, 11, article 1010335. Available at: </a:t>
            </a:r>
            <a:r>
              <a:rPr lang="en-US" sz="1500" u="sng">
                <a:solidFill>
                  <a:srgbClr val="0E6B8C"/>
                </a:solidFill>
                <a:latin typeface="Times New Roman" pitchFamily="34" charset="0"/>
                <a:ea typeface="Times New Roman" pitchFamily="34" charset="-122"/>
                <a:cs typeface="Times New Roman" pitchFamily="34" charset="-120"/>
                <a:hlinkClick r:id="rId6">
                  <a:extLst>
                    <a:ext uri="{A12FA001-AC4F-418D-AE19-62706E023703}">
                      <ahyp:hlinkClr xmlns:ahyp="http://schemas.microsoft.com/office/drawing/2018/hyperlinkcolor" val="tx"/>
                    </a:ext>
                  </a:extLst>
                </a:hlinkClick>
              </a:rPr>
              <a:t>https://doi.org/10.3389/fpubh.2023.1010335</a:t>
            </a:r>
            <a:r>
              <a:rPr lang="en-US" sz="1500">
                <a:solidFill>
                  <a:srgbClr val="1F2A2E"/>
                </a:solidFill>
                <a:latin typeface="Times New Roman" pitchFamily="34" charset="0"/>
                <a:ea typeface="Times New Roman" pitchFamily="34" charset="-122"/>
                <a:cs typeface="Times New Roman" pitchFamily="34" charset="-120"/>
              </a:rPr>
              <a:t>.</a:t>
            </a:r>
            <a:endParaRPr lang="en-US" sz="1500"/>
          </a:p>
          <a:p>
            <a:pPr marL="0" indent="0">
              <a:spcAft>
                <a:spcPts val="1200"/>
              </a:spcAft>
              <a:buNone/>
            </a:pPr>
            <a:r>
              <a:rPr lang="en-US" sz="1500">
                <a:solidFill>
                  <a:srgbClr val="1F2A2E"/>
                </a:solidFill>
                <a:latin typeface="Times New Roman" pitchFamily="34" charset="0"/>
                <a:ea typeface="Times New Roman" pitchFamily="34" charset="-122"/>
                <a:cs typeface="Times New Roman" pitchFamily="34" charset="-120"/>
              </a:rPr>
              <a:t>Page, B. et al. (2024) ‘Floundering or flourishing? Early insights from the inception of integrated care systems in England’, </a:t>
            </a:r>
            <a:r>
              <a:rPr lang="en-US" sz="1500" i="1">
                <a:solidFill>
                  <a:srgbClr val="1F2A2E"/>
                </a:solidFill>
                <a:latin typeface="Times New Roman" pitchFamily="34" charset="0"/>
                <a:ea typeface="Times New Roman" pitchFamily="34" charset="-122"/>
                <a:cs typeface="Times New Roman" pitchFamily="34" charset="-120"/>
              </a:rPr>
              <a:t>International Journal of Integrated Care</a:t>
            </a:r>
            <a:r>
              <a:rPr lang="en-US" sz="1500">
                <a:solidFill>
                  <a:srgbClr val="1F2A2E"/>
                </a:solidFill>
                <a:latin typeface="Times New Roman" pitchFamily="34" charset="0"/>
                <a:ea typeface="Times New Roman" pitchFamily="34" charset="-122"/>
                <a:cs typeface="Times New Roman" pitchFamily="34" charset="-120"/>
              </a:rPr>
              <a:t>, 24(3), article 4. Available at: </a:t>
            </a:r>
            <a:r>
              <a:rPr lang="en-US" sz="1500" u="sng">
                <a:solidFill>
                  <a:srgbClr val="0E6B8C"/>
                </a:solidFill>
                <a:latin typeface="Times New Roman" pitchFamily="34" charset="0"/>
                <a:ea typeface="Times New Roman" pitchFamily="34" charset="-122"/>
                <a:cs typeface="Times New Roman" pitchFamily="34" charset="-120"/>
                <a:hlinkClick r:id="rId7">
                  <a:extLst>
                    <a:ext uri="{A12FA001-AC4F-418D-AE19-62706E023703}">
                      <ahyp:hlinkClr xmlns:ahyp="http://schemas.microsoft.com/office/drawing/2018/hyperlinkcolor" val="tx"/>
                    </a:ext>
                  </a:extLst>
                </a:hlinkClick>
              </a:rPr>
              <a:t>https://doi.org/10.5334/ijic.7738</a:t>
            </a:r>
            <a:r>
              <a:rPr lang="en-US" sz="1500">
                <a:solidFill>
                  <a:srgbClr val="1F2A2E"/>
                </a:solidFill>
                <a:latin typeface="Times New Roman" pitchFamily="34" charset="0"/>
                <a:ea typeface="Times New Roman" pitchFamily="34" charset="-122"/>
                <a:cs typeface="Times New Roman" pitchFamily="34" charset="-120"/>
              </a:rPr>
              <a:t>.</a:t>
            </a:r>
            <a:endParaRPr lang="en-US" sz="1500"/>
          </a:p>
        </p:txBody>
      </p:sp>
      <p:sp>
        <p:nvSpPr>
          <p:cNvPr id="25"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15</a:t>
            </a:fld>
            <a:endParaRPr lang="en-US"/>
          </a:p>
        </p:txBody>
      </p:sp>
      <p:sp>
        <p:nvSpPr>
          <p:cNvPr id="10" name="TextBox 9">
            <a:extLst>
              <a:ext uri="{FF2B5EF4-FFF2-40B4-BE49-F238E27FC236}">
                <a16:creationId xmlns:a16="http://schemas.microsoft.com/office/drawing/2014/main" id="{5C5EF766-D19D-89A0-B32F-E2307AB4B112}"/>
              </a:ext>
            </a:extLst>
          </p:cNvPr>
          <p:cNvSpPr txBox="1"/>
          <p:nvPr/>
        </p:nvSpPr>
        <p:spPr>
          <a:xfrm>
            <a:off x="2577830" y="6429983"/>
            <a:ext cx="184731" cy="369332"/>
          </a:xfrm>
          <a:prstGeom prst="rect">
            <a:avLst/>
          </a:prstGeom>
          <a:noFill/>
        </p:spPr>
        <p:txBody>
          <a:bodyPr wrap="none" rtlCol="0">
            <a:spAutoFit/>
          </a:bodyPr>
          <a:lstStyle/>
          <a:p>
            <a:endParaRPr lang="en-US"/>
          </a:p>
        </p:txBody>
      </p:sp>
      <p:sp>
        <p:nvSpPr>
          <p:cNvPr id="6" name="Rectangle 5">
            <a:extLst>
              <a:ext uri="{FF2B5EF4-FFF2-40B4-BE49-F238E27FC236}">
                <a16:creationId xmlns:a16="http://schemas.microsoft.com/office/drawing/2014/main" id="{E570714C-CB74-AF6D-C64F-062BEB1C62D1}"/>
              </a:ext>
            </a:extLst>
          </p:cNvPr>
          <p:cNvSpPr/>
          <p:nvPr/>
        </p:nvSpPr>
        <p:spPr>
          <a:xfrm>
            <a:off x="548640" y="6355080"/>
            <a:ext cx="3435531" cy="32004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txBox="1"/>
          <p:nvPr/>
        </p:nvSpPr>
        <p:spPr>
          <a:xfrm>
            <a:off x="548640" y="109728"/>
            <a:ext cx="7315200" cy="274320"/>
          </a:xfrm>
          <a:prstGeom prst="rect">
            <a:avLst/>
          </a:prstGeom>
          <a:noFill/>
          <a:ln/>
        </p:spPr>
        <p:txBody>
          <a:bodyPr wrap="square" lIns="0" tIns="0" rIns="0" bIns="0" rtlCol="0" anchor="ctr"/>
          <a:lstStyle/>
          <a:p>
            <a:pPr marL="0" indent="0">
              <a:buNone/>
            </a:pPr>
            <a:r>
              <a:rPr lang="en-US" sz="1100" b="1" kern="0" spc="200">
                <a:solidFill>
                  <a:srgbClr val="0E7C66"/>
                </a:solidFill>
                <a:latin typeface="Times New Roman" pitchFamily="34" charset="0"/>
                <a:ea typeface="Times New Roman" pitchFamily="34" charset="-122"/>
                <a:cs typeface="Times New Roman" pitchFamily="34" charset="-120"/>
              </a:rPr>
              <a:t>UWTSD HARVARD</a:t>
            </a:r>
            <a:endParaRPr lang="en-US" sz="1100"/>
          </a:p>
        </p:txBody>
      </p:sp>
      <p:sp>
        <p:nvSpPr>
          <p:cNvPr id="3" name="Text 1"/>
          <p:cNvSpPr txBox="1"/>
          <p:nvPr/>
        </p:nvSpPr>
        <p:spPr>
          <a:xfrm>
            <a:off x="548640" y="365760"/>
            <a:ext cx="11094415" cy="777240"/>
          </a:xfrm>
          <a:prstGeom prst="rect">
            <a:avLst/>
          </a:prstGeom>
          <a:noFill/>
          <a:ln/>
        </p:spPr>
        <p:txBody>
          <a:bodyPr wrap="square" lIns="0" tIns="0" rIns="0" bIns="0" rtlCol="0" anchor="ctr"/>
          <a:lstStyle/>
          <a:p>
            <a:pPr marL="0" indent="0">
              <a:buNone/>
            </a:pPr>
            <a:r>
              <a:rPr lang="en-US" sz="3400" b="1">
                <a:solidFill>
                  <a:srgbClr val="0B3B34"/>
                </a:solidFill>
                <a:latin typeface="Times New Roman" pitchFamily="34" charset="0"/>
                <a:ea typeface="Times New Roman" pitchFamily="34" charset="-122"/>
                <a:cs typeface="Times New Roman" pitchFamily="34" charset="-120"/>
              </a:rPr>
              <a:t>References (2 of 2)</a:t>
            </a:r>
            <a:endParaRPr lang="en-US" sz="3400"/>
          </a:p>
        </p:txBody>
      </p:sp>
      <p:sp>
        <p:nvSpPr>
          <p:cNvPr id="4" name="Text 2"/>
          <p:cNvSpPr txBox="1"/>
          <p:nvPr/>
        </p:nvSpPr>
        <p:spPr>
          <a:xfrm>
            <a:off x="548640" y="1325880"/>
            <a:ext cx="11094415" cy="4846320"/>
          </a:xfrm>
          <a:prstGeom prst="rect">
            <a:avLst/>
          </a:prstGeom>
          <a:noFill/>
          <a:ln/>
        </p:spPr>
        <p:txBody>
          <a:bodyPr wrap="square" lIns="0" tIns="0" rIns="0" bIns="0" rtlCol="0" anchor="t"/>
          <a:lstStyle/>
          <a:p>
            <a:pPr marL="0" indent="0">
              <a:spcAft>
                <a:spcPts val="1200"/>
              </a:spcAft>
              <a:buNone/>
            </a:pPr>
            <a:r>
              <a:rPr lang="en-US" sz="1500">
                <a:solidFill>
                  <a:srgbClr val="1F2A2E"/>
                </a:solidFill>
                <a:latin typeface="Times New Roman" pitchFamily="34" charset="0"/>
                <a:ea typeface="Times New Roman" pitchFamily="34" charset="-122"/>
                <a:cs typeface="Times New Roman" pitchFamily="34" charset="-120"/>
              </a:rPr>
              <a:t>Rogers, N.T. et al. (2023) ‘Associations between trajectories of obesity prevalence in English primary school children and the UK soft drinks industry levy: an interrupted time series analysis of surveillance data’, </a:t>
            </a:r>
            <a:r>
              <a:rPr lang="en-US" sz="1500" i="1">
                <a:solidFill>
                  <a:srgbClr val="1F2A2E"/>
                </a:solidFill>
                <a:latin typeface="Times New Roman" pitchFamily="34" charset="0"/>
                <a:ea typeface="Times New Roman" pitchFamily="34" charset="-122"/>
                <a:cs typeface="Times New Roman" pitchFamily="34" charset="-120"/>
              </a:rPr>
              <a:t>PLOS Medicine</a:t>
            </a:r>
            <a:r>
              <a:rPr lang="en-US" sz="1500">
                <a:solidFill>
                  <a:srgbClr val="1F2A2E"/>
                </a:solidFill>
                <a:latin typeface="Times New Roman" pitchFamily="34" charset="0"/>
                <a:ea typeface="Times New Roman" pitchFamily="34" charset="-122"/>
                <a:cs typeface="Times New Roman" pitchFamily="34" charset="-120"/>
              </a:rPr>
              <a:t>, 20(1), e1004160. Available at: </a:t>
            </a:r>
            <a:r>
              <a:rPr lang="en-US" sz="1500" u="sng">
                <a:solidFill>
                  <a:srgbClr val="0E6B8C"/>
                </a:solidFill>
                <a:latin typeface="Times New Roman" pitchFamily="34" charset="0"/>
                <a:ea typeface="Times New Roman" pitchFamily="34" charset="-122"/>
                <a:cs typeface="Times New Roman" pitchFamily="34" charset="-120"/>
                <a:hlinkClick r:id="rId3">
                  <a:extLst>
                    <a:ext uri="{A12FA001-AC4F-418D-AE19-62706E023703}">
                      <ahyp:hlinkClr xmlns:ahyp="http://schemas.microsoft.com/office/drawing/2018/hyperlinkcolor" val="tx"/>
                    </a:ext>
                  </a:extLst>
                </a:hlinkClick>
              </a:rPr>
              <a:t>https://doi.org/10.1371/journal.pmed.1004160</a:t>
            </a:r>
            <a:r>
              <a:rPr lang="en-US" sz="1500">
                <a:solidFill>
                  <a:srgbClr val="1F2A2E"/>
                </a:solidFill>
                <a:latin typeface="Times New Roman" pitchFamily="34" charset="0"/>
                <a:ea typeface="Times New Roman" pitchFamily="34" charset="-122"/>
                <a:cs typeface="Times New Roman" pitchFamily="34" charset="-120"/>
              </a:rPr>
              <a:t>.</a:t>
            </a:r>
            <a:endParaRPr lang="en-US" sz="1500"/>
          </a:p>
          <a:p>
            <a:pPr marL="0" indent="0">
              <a:spcAft>
                <a:spcPts val="1200"/>
              </a:spcAft>
              <a:buNone/>
            </a:pPr>
            <a:r>
              <a:rPr lang="en-US" sz="1500">
                <a:solidFill>
                  <a:srgbClr val="1F2A2E"/>
                </a:solidFill>
                <a:latin typeface="Times New Roman" pitchFamily="34" charset="0"/>
                <a:ea typeface="Times New Roman" pitchFamily="34" charset="-122"/>
                <a:cs typeface="Times New Roman" pitchFamily="34" charset="-120"/>
              </a:rPr>
              <a:t>Sonke, J. et al. (2023) ‘Social prescribing outcomes: a mapping review of the evidence from 13 countries to identify key common outcomes’, </a:t>
            </a:r>
            <a:r>
              <a:rPr lang="en-US" sz="1500" i="1">
                <a:solidFill>
                  <a:srgbClr val="1F2A2E"/>
                </a:solidFill>
                <a:latin typeface="Times New Roman" pitchFamily="34" charset="0"/>
                <a:ea typeface="Times New Roman" pitchFamily="34" charset="-122"/>
                <a:cs typeface="Times New Roman" pitchFamily="34" charset="-120"/>
              </a:rPr>
              <a:t>Frontiers in Medicine</a:t>
            </a:r>
            <a:r>
              <a:rPr lang="en-US" sz="1500">
                <a:solidFill>
                  <a:srgbClr val="1F2A2E"/>
                </a:solidFill>
                <a:latin typeface="Times New Roman" pitchFamily="34" charset="0"/>
                <a:ea typeface="Times New Roman" pitchFamily="34" charset="-122"/>
                <a:cs typeface="Times New Roman" pitchFamily="34" charset="-120"/>
              </a:rPr>
              <a:t>, 10, article 1266429. Available at: </a:t>
            </a:r>
            <a:r>
              <a:rPr lang="en-US" sz="1500" u="sng">
                <a:solidFill>
                  <a:srgbClr val="0E6B8C"/>
                </a:solidFill>
                <a:latin typeface="Times New Roman" pitchFamily="34" charset="0"/>
                <a:ea typeface="Times New Roman" pitchFamily="34" charset="-122"/>
                <a:cs typeface="Times New Roman" pitchFamily="34" charset="-120"/>
                <a:hlinkClick r:id="rId4">
                  <a:extLst>
                    <a:ext uri="{A12FA001-AC4F-418D-AE19-62706E023703}">
                      <ahyp:hlinkClr xmlns:ahyp="http://schemas.microsoft.com/office/drawing/2018/hyperlinkcolor" val="tx"/>
                    </a:ext>
                  </a:extLst>
                </a:hlinkClick>
              </a:rPr>
              <a:t>https://doi.org/10.3389/fmed.2023.1266429</a:t>
            </a:r>
            <a:r>
              <a:rPr lang="en-US" sz="1500">
                <a:solidFill>
                  <a:srgbClr val="1F2A2E"/>
                </a:solidFill>
                <a:latin typeface="Times New Roman" pitchFamily="34" charset="0"/>
                <a:ea typeface="Times New Roman" pitchFamily="34" charset="-122"/>
                <a:cs typeface="Times New Roman" pitchFamily="34" charset="-120"/>
              </a:rPr>
              <a:t>.</a:t>
            </a:r>
            <a:endParaRPr lang="en-US" sz="1500"/>
          </a:p>
          <a:p>
            <a:pPr marL="0" indent="0">
              <a:spcAft>
                <a:spcPts val="1200"/>
              </a:spcAft>
              <a:buNone/>
            </a:pPr>
            <a:r>
              <a:rPr lang="en-US" sz="1500">
                <a:solidFill>
                  <a:srgbClr val="1F2A2E"/>
                </a:solidFill>
                <a:latin typeface="Times New Roman" pitchFamily="34" charset="0"/>
                <a:ea typeface="Times New Roman" pitchFamily="34" charset="-122"/>
                <a:cs typeface="Times New Roman" pitchFamily="34" charset="-120"/>
              </a:rPr>
              <a:t>Tennison, I. et al. (2021) ‘Health care’s response to climate change: a carbon footprint assessment of the NHS in England’, </a:t>
            </a:r>
            <a:r>
              <a:rPr lang="en-US" sz="1500" i="1">
                <a:solidFill>
                  <a:srgbClr val="1F2A2E"/>
                </a:solidFill>
                <a:latin typeface="Times New Roman" pitchFamily="34" charset="0"/>
                <a:ea typeface="Times New Roman" pitchFamily="34" charset="-122"/>
                <a:cs typeface="Times New Roman" pitchFamily="34" charset="-120"/>
              </a:rPr>
              <a:t>The Lancet Planetary Health</a:t>
            </a:r>
            <a:r>
              <a:rPr lang="en-US" sz="1500">
                <a:solidFill>
                  <a:srgbClr val="1F2A2E"/>
                </a:solidFill>
                <a:latin typeface="Times New Roman" pitchFamily="34" charset="0"/>
                <a:ea typeface="Times New Roman" pitchFamily="34" charset="-122"/>
                <a:cs typeface="Times New Roman" pitchFamily="34" charset="-120"/>
              </a:rPr>
              <a:t>, 5(2), pp. e84–e92. Available at: </a:t>
            </a:r>
            <a:r>
              <a:rPr lang="en-US" sz="1500" u="sng">
                <a:solidFill>
                  <a:srgbClr val="0E6B8C"/>
                </a:solidFill>
                <a:latin typeface="Times New Roman" pitchFamily="34" charset="0"/>
                <a:ea typeface="Times New Roman" pitchFamily="34" charset="-122"/>
                <a:cs typeface="Times New Roman" pitchFamily="34" charset="-120"/>
                <a:hlinkClick r:id="rId5">
                  <a:extLst>
                    <a:ext uri="{A12FA001-AC4F-418D-AE19-62706E023703}">
                      <ahyp:hlinkClr xmlns:ahyp="http://schemas.microsoft.com/office/drawing/2018/hyperlinkcolor" val="tx"/>
                    </a:ext>
                  </a:extLst>
                </a:hlinkClick>
              </a:rPr>
              <a:t>https://doi.org/10.1016/S2542-5196(20)30271-0</a:t>
            </a:r>
            <a:r>
              <a:rPr lang="en-US" sz="1500">
                <a:solidFill>
                  <a:srgbClr val="1F2A2E"/>
                </a:solidFill>
                <a:latin typeface="Times New Roman" pitchFamily="34" charset="0"/>
                <a:ea typeface="Times New Roman" pitchFamily="34" charset="-122"/>
                <a:cs typeface="Times New Roman" pitchFamily="34" charset="-120"/>
              </a:rPr>
              <a:t>.</a:t>
            </a:r>
            <a:endParaRPr lang="en-US" sz="1500"/>
          </a:p>
          <a:p>
            <a:pPr marL="0" indent="0">
              <a:spcAft>
                <a:spcPts val="1200"/>
              </a:spcAft>
              <a:buNone/>
            </a:pPr>
            <a:r>
              <a:rPr lang="en-US" sz="1500">
                <a:solidFill>
                  <a:srgbClr val="1F2A2E"/>
                </a:solidFill>
                <a:latin typeface="Times New Roman" pitchFamily="34" charset="0"/>
                <a:ea typeface="Times New Roman" pitchFamily="34" charset="-122"/>
                <a:cs typeface="Times New Roman" pitchFamily="34" charset="-120"/>
              </a:rPr>
              <a:t>Unsworth, A. et al. (2024) ‘Length of stay and economic sustainability of virtual ward care in a medium-sized hospital of the UK: a retrospective longitudinal study’, </a:t>
            </a:r>
            <a:r>
              <a:rPr lang="en-US" sz="1500" i="1">
                <a:solidFill>
                  <a:srgbClr val="1F2A2E"/>
                </a:solidFill>
                <a:latin typeface="Times New Roman" pitchFamily="34" charset="0"/>
                <a:ea typeface="Times New Roman" pitchFamily="34" charset="-122"/>
                <a:cs typeface="Times New Roman" pitchFamily="34" charset="-120"/>
              </a:rPr>
              <a:t>BMJ Open</a:t>
            </a:r>
            <a:r>
              <a:rPr lang="en-US" sz="1500">
                <a:solidFill>
                  <a:srgbClr val="1F2A2E"/>
                </a:solidFill>
                <a:latin typeface="Times New Roman" pitchFamily="34" charset="0"/>
                <a:ea typeface="Times New Roman" pitchFamily="34" charset="-122"/>
                <a:cs typeface="Times New Roman" pitchFamily="34" charset="-120"/>
              </a:rPr>
              <a:t>, 14(1), e081378. Available at: </a:t>
            </a:r>
            <a:r>
              <a:rPr lang="en-US" sz="1500" u="sng">
                <a:solidFill>
                  <a:srgbClr val="0E6B8C"/>
                </a:solidFill>
                <a:latin typeface="Times New Roman" pitchFamily="34" charset="0"/>
                <a:ea typeface="Times New Roman" pitchFamily="34" charset="-122"/>
                <a:cs typeface="Times New Roman" pitchFamily="34" charset="-120"/>
                <a:hlinkClick r:id="rId6">
                  <a:extLst>
                    <a:ext uri="{A12FA001-AC4F-418D-AE19-62706E023703}">
                      <ahyp:hlinkClr xmlns:ahyp="http://schemas.microsoft.com/office/drawing/2018/hyperlinkcolor" val="tx"/>
                    </a:ext>
                  </a:extLst>
                </a:hlinkClick>
              </a:rPr>
              <a:t>https://doi.org/10.1136/bmjopen-2023-081378</a:t>
            </a:r>
            <a:r>
              <a:rPr lang="en-US" sz="1500">
                <a:solidFill>
                  <a:srgbClr val="1F2A2E"/>
                </a:solidFill>
                <a:latin typeface="Times New Roman" pitchFamily="34" charset="0"/>
                <a:ea typeface="Times New Roman" pitchFamily="34" charset="-122"/>
                <a:cs typeface="Times New Roman" pitchFamily="34" charset="-120"/>
              </a:rPr>
              <a:t>.</a:t>
            </a:r>
            <a:endParaRPr lang="en-US" sz="1500"/>
          </a:p>
          <a:p>
            <a:pPr marL="0" indent="0">
              <a:spcAft>
                <a:spcPts val="1200"/>
              </a:spcAft>
              <a:buNone/>
            </a:pPr>
            <a:r>
              <a:rPr lang="en-US" sz="1500">
                <a:solidFill>
                  <a:srgbClr val="1F2A2E"/>
                </a:solidFill>
                <a:latin typeface="Times New Roman" pitchFamily="34" charset="0"/>
                <a:ea typeface="Times New Roman" pitchFamily="34" charset="-122"/>
                <a:cs typeface="Times New Roman" pitchFamily="34" charset="-120"/>
              </a:rPr>
              <a:t>Williamson, S. (2022) ‘The biopsychosocial model: not dead, but in need of revival’, </a:t>
            </a:r>
            <a:r>
              <a:rPr lang="en-US" sz="1500" i="1">
                <a:solidFill>
                  <a:srgbClr val="1F2A2E"/>
                </a:solidFill>
                <a:latin typeface="Times New Roman" pitchFamily="34" charset="0"/>
                <a:ea typeface="Times New Roman" pitchFamily="34" charset="-122"/>
                <a:cs typeface="Times New Roman" pitchFamily="34" charset="-120"/>
              </a:rPr>
              <a:t>BJPsych Bulletin</a:t>
            </a:r>
            <a:r>
              <a:rPr lang="en-US" sz="1500">
                <a:solidFill>
                  <a:srgbClr val="1F2A2E"/>
                </a:solidFill>
                <a:latin typeface="Times New Roman" pitchFamily="34" charset="0"/>
                <a:ea typeface="Times New Roman" pitchFamily="34" charset="-122"/>
                <a:cs typeface="Times New Roman" pitchFamily="34" charset="-120"/>
              </a:rPr>
              <a:t>, 46(4), pp. 232–234. Available at: </a:t>
            </a:r>
            <a:r>
              <a:rPr lang="en-US" sz="1500" u="sng">
                <a:solidFill>
                  <a:srgbClr val="0E6B8C"/>
                </a:solidFill>
                <a:latin typeface="Times New Roman" pitchFamily="34" charset="0"/>
                <a:ea typeface="Times New Roman" pitchFamily="34" charset="-122"/>
                <a:cs typeface="Times New Roman" pitchFamily="34" charset="-120"/>
                <a:hlinkClick r:id="rId7">
                  <a:extLst>
                    <a:ext uri="{A12FA001-AC4F-418D-AE19-62706E023703}">
                      <ahyp:hlinkClr xmlns:ahyp="http://schemas.microsoft.com/office/drawing/2018/hyperlinkcolor" val="tx"/>
                    </a:ext>
                  </a:extLst>
                </a:hlinkClick>
              </a:rPr>
              <a:t>https://doi.org/10.1192/bjb.2022.29</a:t>
            </a:r>
            <a:r>
              <a:rPr lang="en-US" sz="1500">
                <a:solidFill>
                  <a:srgbClr val="1F2A2E"/>
                </a:solidFill>
                <a:latin typeface="Times New Roman" pitchFamily="34" charset="0"/>
                <a:ea typeface="Times New Roman" pitchFamily="34" charset="-122"/>
                <a:cs typeface="Times New Roman" pitchFamily="34" charset="-120"/>
              </a:rPr>
              <a:t>.</a:t>
            </a:r>
            <a:endParaRPr lang="en-US" sz="1500"/>
          </a:p>
        </p:txBody>
      </p:sp>
      <p:sp>
        <p:nvSpPr>
          <p:cNvPr id="25" name="Slide Number Placeholder 0"/>
          <p:cNvSpPr>
            <a:spLocks noGrp="1"/>
          </p:cNvSpPr>
          <p:nvPr>
            <p:ph type="sldNum" sz="quarter" idx="4294967295"/>
          </p:nvPr>
        </p:nvSpPr>
        <p:spPr>
          <a:xfrm>
            <a:off x="11094415" y="6355080"/>
            <a:ext cx="548640" cy="320040"/>
          </a:xfrm>
          <a:prstGeom prst="rect">
            <a:avLst/>
          </a:prstGeom>
          <a:extLst>
            <a:ext uri="{C572A759-6A51-4108-AA02-DFA0A04FC94B}">
              <ma14:wrappingTextBoxFlag xmlns:ma14="http://schemas.microsoft.com/office/mac/drawingml/2011/main" xmlns="" val="0"/>
            </a:ext>
          </a:extLst>
        </p:spPr>
        <p:txBody>
          <a:bodyPr/>
          <a:lstStyle>
            <a:lvl1pPr>
              <a:defRPr sz="1000">
                <a:solidFill>
                  <a:srgbClr val="5C6B73"/>
                </a:solidFill>
                <a:latin typeface="Times New Roman"/>
                <a:ea typeface="Times New Roman"/>
                <a:cs typeface="Times New Roman"/>
              </a:defRPr>
            </a:lvl1pPr>
          </a:lstStyle>
          <a:p>
            <a:pPr algn="r"/>
            <a:fld id="{F7021451-1387-4CA6-816F-3879F97B5CBC}" type="slidenum">
              <a:rPr lang="en-US" b="0"/>
              <a:t>16</a:t>
            </a:fld>
            <a:endParaRPr lang="en-US"/>
          </a:p>
        </p:txBody>
      </p:sp>
      <p:sp>
        <p:nvSpPr>
          <p:cNvPr id="6" name="Rectangle 5">
            <a:extLst>
              <a:ext uri="{FF2B5EF4-FFF2-40B4-BE49-F238E27FC236}">
                <a16:creationId xmlns:a16="http://schemas.microsoft.com/office/drawing/2014/main" id="{AE9AC944-D57E-2BF9-A30A-298143CE9A32}"/>
              </a:ext>
            </a:extLst>
          </p:cNvPr>
          <p:cNvSpPr/>
          <p:nvPr/>
        </p:nvSpPr>
        <p:spPr>
          <a:xfrm>
            <a:off x="548640" y="6355080"/>
            <a:ext cx="3435531" cy="32004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Tree>
  </p:cSld>
  <p:clrMapOvr>
    <a:masterClrMapping/>
  </p:clrMapOvr>
</p:sld>
</file>

<file path=ppt/theme/theme1.xml><?xml version="1.0" encoding="utf-8"?>
<a:theme xmlns:a="http://schemas.openxmlformats.org/drawingml/2006/main" name="Health Wellbeing Sustainability">
  <a:themeElements>
    <a:clrScheme name="Health Wellbeing Sustainability">
      <a:dk1>
        <a:srgbClr val="1F2A2E"/>
      </a:dk1>
      <a:lt1>
        <a:srgbClr val="FFFFFF"/>
      </a:lt1>
      <a:dk2>
        <a:srgbClr val="0B3B34"/>
      </a:dk2>
      <a:lt2>
        <a:srgbClr val="EAF4F1"/>
      </a:lt2>
      <a:accent1>
        <a:srgbClr val="0E7C66"/>
      </a:accent1>
      <a:accent2>
        <a:srgbClr val="E3A33B"/>
      </a:accent2>
      <a:accent3>
        <a:srgbClr val="2F6690"/>
      </a:accent3>
      <a:accent4>
        <a:srgbClr val="B5473A"/>
      </a:accent4>
      <a:accent5>
        <a:srgbClr val="7FB685"/>
      </a:accent5>
      <a:accent6>
        <a:srgbClr val="5C6B73"/>
      </a:accent6>
      <a:hlink>
        <a:srgbClr val="0E6B8C"/>
      </a:hlink>
      <a:folHlink>
        <a:srgbClr val="5B4A8C"/>
      </a:folHlink>
    </a:clrScheme>
    <a:fontScheme name="Health Wellbeing Sustainability">
      <a:majorFont>
        <a:latin typeface="Times New Roman"/>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Times New Roman"/>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16</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Health Wellbeing Sustainability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LAPTOP</dc:creator>
  <cp:revision>1</cp:revision>
  <dcterms:created xsi:type="dcterms:W3CDTF">2026-10-09T20:32:38Z</dcterms:created>
  <dcterms:modified xsi:type="dcterms:W3CDTF">2026-10-12T12:54:00Z</dcterms:modified>
</cp:coreProperties>
</file>