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9" r:id="rId4"/>
    <p:sldId id="270" r:id="rId5"/>
    <p:sldId id="267" r:id="rId6"/>
    <p:sldId id="269" r:id="rId7"/>
    <p:sldId id="261" r:id="rId8"/>
    <p:sldId id="262" r:id="rId9"/>
    <p:sldId id="264" r:id="rId10"/>
    <p:sldId id="265"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0012" autoAdjust="0"/>
    <p:restoredTop sz="96374" autoAdjust="0"/>
  </p:normalViewPr>
  <p:slideViewPr>
    <p:cSldViewPr snapToGrid="0">
      <p:cViewPr varScale="1">
        <p:scale>
          <a:sx n="74" d="100"/>
          <a:sy n="74" d="100"/>
        </p:scale>
        <p:origin x="192" y="171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7764C-472E-4E70-9A6E-0F8DF846205D}" type="datetimeFigureOut">
              <a:rPr lang="en-GB" smtClean="0"/>
              <a:t>06/04/2020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5735AD-DBA6-4832-9E0C-761031AB6A39}" type="slidenum">
              <a:rPr lang="en-GB" smtClean="0"/>
              <a:t>‹#›</a:t>
            </a:fld>
            <a:endParaRPr lang="en-GB"/>
          </a:p>
        </p:txBody>
      </p:sp>
    </p:spTree>
    <p:extLst>
      <p:ext uri="{BB962C8B-B14F-4D97-AF65-F5344CB8AC3E}">
        <p14:creationId xmlns:p14="http://schemas.microsoft.com/office/powerpoint/2010/main" val="1035476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Jung</a:t>
            </a:r>
            <a:r>
              <a:rPr lang="en-GB" baseline="0" dirty="0"/>
              <a:t> is likely the best put example, yet there exists more of those in the modern landscape who seem </a:t>
            </a:r>
            <a:r>
              <a:rPr lang="en-GB" baseline="0" dirty="0" err="1"/>
              <a:t>seet</a:t>
            </a:r>
            <a:r>
              <a:rPr lang="en-GB" baseline="0" dirty="0"/>
              <a:t> to compare, contrast and, in some cases </a:t>
            </a:r>
            <a:r>
              <a:rPr lang="en-GB" baseline="0" dirty="0" err="1"/>
              <a:t>resurect</a:t>
            </a:r>
            <a:r>
              <a:rPr lang="en-GB" baseline="0" dirty="0"/>
              <a:t> that ancient </a:t>
            </a:r>
            <a:r>
              <a:rPr lang="en-GB" baseline="0" dirty="0" err="1"/>
              <a:t>gnosticism</a:t>
            </a:r>
            <a:r>
              <a:rPr lang="en-GB" baseline="0" dirty="0"/>
              <a:t> so long gone. </a:t>
            </a:r>
          </a:p>
          <a:p>
            <a:endParaRPr lang="en-GB" baseline="0" dirty="0"/>
          </a:p>
          <a:p>
            <a:r>
              <a:rPr lang="en-GB" baseline="0" dirty="0"/>
              <a:t>Of late there appears to be a </a:t>
            </a:r>
            <a:r>
              <a:rPr lang="en-GB" baseline="0" dirty="0" err="1"/>
              <a:t>continueos</a:t>
            </a:r>
            <a:r>
              <a:rPr lang="en-GB" baseline="0" dirty="0"/>
              <a:t> association of </a:t>
            </a:r>
            <a:r>
              <a:rPr lang="en-GB" baseline="0" dirty="0" err="1"/>
              <a:t>gnosticism</a:t>
            </a:r>
            <a:r>
              <a:rPr lang="en-GB" baseline="0" dirty="0"/>
              <a:t> with modern </a:t>
            </a:r>
            <a:r>
              <a:rPr lang="en-GB" baseline="0" dirty="0" err="1"/>
              <a:t>phenomenom</a:t>
            </a:r>
            <a:r>
              <a:rPr lang="en-GB" baseline="0" dirty="0"/>
              <a:t>. </a:t>
            </a:r>
          </a:p>
          <a:p>
            <a:endParaRPr lang="en-GB" baseline="0" dirty="0"/>
          </a:p>
          <a:p>
            <a:r>
              <a:rPr lang="en-GB" baseline="0" dirty="0"/>
              <a:t>and here, </a:t>
            </a:r>
            <a:r>
              <a:rPr lang="en-GB" baseline="0" dirty="0" err="1"/>
              <a:t>especiaily</a:t>
            </a:r>
            <a:r>
              <a:rPr lang="en-GB" baseline="0" dirty="0"/>
              <a:t> from the </a:t>
            </a:r>
            <a:r>
              <a:rPr lang="en-GB" baseline="0" dirty="0" err="1"/>
              <a:t>chruch</a:t>
            </a:r>
            <a:r>
              <a:rPr lang="en-GB" baseline="0" dirty="0"/>
              <a:t>, there risk the </a:t>
            </a:r>
            <a:r>
              <a:rPr lang="en-GB" baseline="0" dirty="0" err="1"/>
              <a:t>dnager</a:t>
            </a:r>
            <a:r>
              <a:rPr lang="en-GB" baseline="0" dirty="0"/>
              <a:t> of determining </a:t>
            </a:r>
            <a:r>
              <a:rPr lang="en-GB" baseline="0" dirty="0" err="1"/>
              <a:t>gnosticism</a:t>
            </a:r>
            <a:r>
              <a:rPr lang="en-GB" baseline="0" dirty="0"/>
              <a:t> as being the source. yet, it doesn't self-generate these features. </a:t>
            </a:r>
          </a:p>
          <a:p>
            <a:endParaRPr lang="en-GB" baseline="0" dirty="0"/>
          </a:p>
          <a:p>
            <a:r>
              <a:rPr lang="en-GB" baseline="0" dirty="0"/>
              <a:t>rather, as the following </a:t>
            </a:r>
            <a:r>
              <a:rPr lang="en-GB" baseline="0" dirty="0" err="1"/>
              <a:t>reaserach</a:t>
            </a:r>
            <a:r>
              <a:rPr lang="en-GB" baseline="0" dirty="0"/>
              <a:t> theorises and argues, these features are complex elaborations of the human psyche and philosophical thought given narrative form. Yet such features may be found </a:t>
            </a:r>
            <a:r>
              <a:rPr lang="en-GB" baseline="0" dirty="0" err="1"/>
              <a:t>wtihin</a:t>
            </a:r>
            <a:r>
              <a:rPr lang="en-GB" baseline="0" dirty="0"/>
              <a:t> the narrative of genesis. here I argue these features will </a:t>
            </a:r>
            <a:r>
              <a:rPr lang="en-GB" baseline="0" dirty="0" err="1"/>
              <a:t>continuesly</a:t>
            </a:r>
            <a:r>
              <a:rPr lang="en-GB" baseline="0" dirty="0"/>
              <a:t> re-emerge throughout the present human state (biology), and as such, those should be wary of how they'll next manifest themselves</a:t>
            </a:r>
            <a:br>
              <a:rPr lang="en-GB" baseline="0" dirty="0"/>
            </a:br>
            <a:br>
              <a:rPr lang="en-GB" baseline="0" dirty="0"/>
            </a:br>
            <a:r>
              <a:rPr lang="en-GB" baseline="0" dirty="0"/>
              <a:t>the following </a:t>
            </a:r>
            <a:endParaRPr lang="en-GB" dirty="0"/>
          </a:p>
          <a:p>
            <a:endParaRPr lang="en-GB" dirty="0"/>
          </a:p>
        </p:txBody>
      </p:sp>
      <p:sp>
        <p:nvSpPr>
          <p:cNvPr id="4" name="Slide Number Placeholder 3"/>
          <p:cNvSpPr>
            <a:spLocks noGrp="1"/>
          </p:cNvSpPr>
          <p:nvPr>
            <p:ph type="sldNum" sz="quarter" idx="5"/>
          </p:nvPr>
        </p:nvSpPr>
        <p:spPr/>
        <p:txBody>
          <a:bodyPr/>
          <a:lstStyle/>
          <a:p>
            <a:fld id="{365735AD-DBA6-4832-9E0C-761031AB6A39}" type="slidenum">
              <a:rPr lang="en-GB" smtClean="0"/>
              <a:t>2</a:t>
            </a:fld>
            <a:endParaRPr lang="en-GB"/>
          </a:p>
        </p:txBody>
      </p:sp>
    </p:spTree>
    <p:extLst>
      <p:ext uri="{BB962C8B-B14F-4D97-AF65-F5344CB8AC3E}">
        <p14:creationId xmlns:p14="http://schemas.microsoft.com/office/powerpoint/2010/main" val="3740494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reserach</a:t>
            </a:r>
            <a:r>
              <a:rPr lang="en-US" dirty="0"/>
              <a:t> shall be split into 2 sections,</a:t>
            </a:r>
            <a:r>
              <a:rPr lang="en-US" baseline="0" dirty="0"/>
              <a:t> each with sub sections. section 1 a will roughly equate to 2500 words and contain a </a:t>
            </a:r>
            <a:r>
              <a:rPr lang="en-US" baseline="0" dirty="0" err="1"/>
              <a:t>hisotry</a:t>
            </a:r>
            <a:r>
              <a:rPr lang="en-US" baseline="0" dirty="0"/>
              <a:t> review of </a:t>
            </a:r>
            <a:r>
              <a:rPr lang="en-US" baseline="0" dirty="0" err="1"/>
              <a:t>gnosticism</a:t>
            </a:r>
            <a:endParaRPr lang="en-US" baseline="0" dirty="0"/>
          </a:p>
          <a:p>
            <a:endParaRPr lang="en-US" baseline="0" dirty="0"/>
          </a:p>
          <a:p>
            <a:r>
              <a:rPr lang="en-US" baseline="0" dirty="0" err="1"/>
              <a:t>thias</a:t>
            </a:r>
            <a:r>
              <a:rPr lang="en-US" baseline="0" dirty="0"/>
              <a:t> is </a:t>
            </a:r>
            <a:r>
              <a:rPr lang="en-US" baseline="0" dirty="0" err="1"/>
              <a:t>fundementally</a:t>
            </a:r>
            <a:r>
              <a:rPr lang="en-US" baseline="0" dirty="0"/>
              <a:t> necessary in </a:t>
            </a:r>
            <a:r>
              <a:rPr lang="en-US" baseline="0" dirty="0" err="1"/>
              <a:t>understaning</a:t>
            </a:r>
            <a:r>
              <a:rPr lang="en-US" baseline="0" dirty="0"/>
              <a:t> what the religious </a:t>
            </a:r>
            <a:r>
              <a:rPr lang="en-US" baseline="0" dirty="0" err="1"/>
              <a:t>phemenom</a:t>
            </a:r>
            <a:r>
              <a:rPr lang="en-US" baseline="0" dirty="0"/>
              <a:t> was and extracting essential feature from it. </a:t>
            </a:r>
          </a:p>
          <a:p>
            <a:endParaRPr lang="en-US" baseline="0" dirty="0"/>
          </a:p>
          <a:p>
            <a:r>
              <a:rPr lang="en-US" baseline="0" dirty="0" err="1"/>
              <a:t>eileen</a:t>
            </a:r>
            <a:r>
              <a:rPr lang="en-US" baseline="0" dirty="0"/>
              <a:t> </a:t>
            </a:r>
            <a:r>
              <a:rPr lang="en-US" baseline="0" dirty="0" err="1"/>
              <a:t>pagals</a:t>
            </a:r>
            <a:r>
              <a:rPr lang="en-US" baseline="0" dirty="0"/>
              <a:t> gnostic gospels </a:t>
            </a:r>
            <a:r>
              <a:rPr lang="en-US" baseline="0" dirty="0" err="1"/>
              <a:t>goews</a:t>
            </a:r>
            <a:r>
              <a:rPr lang="en-US" baseline="0" dirty="0"/>
              <a:t> in depth into its names sake; the gnostic gospels. there a </a:t>
            </a:r>
            <a:r>
              <a:rPr lang="en-US" baseline="0" dirty="0" err="1"/>
              <a:t>cetain</a:t>
            </a:r>
            <a:r>
              <a:rPr lang="en-US" baseline="0" dirty="0"/>
              <a:t> things noted in her </a:t>
            </a:r>
            <a:r>
              <a:rPr lang="en-US" baseline="0" dirty="0" err="1"/>
              <a:t>anaylsis</a:t>
            </a:r>
            <a:r>
              <a:rPr lang="en-US" baseline="0" dirty="0"/>
              <a:t>: the diversity of her proclaimed group; </a:t>
            </a:r>
          </a:p>
          <a:p>
            <a:endParaRPr lang="en-US" dirty="0"/>
          </a:p>
        </p:txBody>
      </p:sp>
      <p:sp>
        <p:nvSpPr>
          <p:cNvPr id="4" name="Slide Number Placeholder 3"/>
          <p:cNvSpPr>
            <a:spLocks noGrp="1"/>
          </p:cNvSpPr>
          <p:nvPr>
            <p:ph type="sldNum" sz="quarter" idx="10"/>
          </p:nvPr>
        </p:nvSpPr>
        <p:spPr/>
        <p:txBody>
          <a:bodyPr/>
          <a:lstStyle/>
          <a:p>
            <a:fld id="{365735AD-DBA6-4832-9E0C-761031AB6A39}" type="slidenum">
              <a:rPr lang="en-GB" smtClean="0"/>
              <a:t>3</a:t>
            </a:fld>
            <a:endParaRPr lang="en-GB"/>
          </a:p>
        </p:txBody>
      </p:sp>
    </p:spTree>
    <p:extLst>
      <p:ext uri="{BB962C8B-B14F-4D97-AF65-F5344CB8AC3E}">
        <p14:creationId xmlns:p14="http://schemas.microsoft.com/office/powerpoint/2010/main" val="207858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735AD-DBA6-4832-9E0C-761031AB6A39}" type="slidenum">
              <a:rPr lang="en-GB" smtClean="0"/>
              <a:t>5</a:t>
            </a:fld>
            <a:endParaRPr lang="en-GB"/>
          </a:p>
        </p:txBody>
      </p:sp>
    </p:spTree>
    <p:extLst>
      <p:ext uri="{BB962C8B-B14F-4D97-AF65-F5344CB8AC3E}">
        <p14:creationId xmlns:p14="http://schemas.microsoft.com/office/powerpoint/2010/main" val="1913736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735AD-DBA6-4832-9E0C-761031AB6A39}" type="slidenum">
              <a:rPr lang="en-GB" smtClean="0"/>
              <a:t>6</a:t>
            </a:fld>
            <a:endParaRPr lang="en-GB"/>
          </a:p>
        </p:txBody>
      </p:sp>
    </p:spTree>
    <p:extLst>
      <p:ext uri="{BB962C8B-B14F-4D97-AF65-F5344CB8AC3E}">
        <p14:creationId xmlns:p14="http://schemas.microsoft.com/office/powerpoint/2010/main" val="1724250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Adam-Eve have – relative – free-reign within their minds: imaginative freedom; though, they are bodily reduced in their expression of such. Similarly, they have free-reign across the Garden of Eden, as to wander and feast, yet are bound the laws threaded into its fabric: ‘the tree of the knowledge of good and evil, thou shalt not eat of it’. In the latter there exists an entity – which is a dimensional quality of the Garden -, the serpent, which acts to tempt through advocating motivations: ‘[…] you will be like God […]’. In the former, there is a mental element – a dimensional quality of Eve’s psychology – which allows for desire: the woman saw that the fruit… [was] desirable for gaining wisdom.’ From one point of view, the Garden and the person within can be seen as metaphorical extrapolation of the person and their internal psychological garden. </a:t>
            </a:r>
          </a:p>
          <a:p>
            <a:endParaRPr lang="en-GB" dirty="0"/>
          </a:p>
        </p:txBody>
      </p:sp>
      <p:sp>
        <p:nvSpPr>
          <p:cNvPr id="4" name="Slide Number Placeholder 3"/>
          <p:cNvSpPr>
            <a:spLocks noGrp="1"/>
          </p:cNvSpPr>
          <p:nvPr>
            <p:ph type="sldNum" sz="quarter" idx="5"/>
          </p:nvPr>
        </p:nvSpPr>
        <p:spPr/>
        <p:txBody>
          <a:bodyPr/>
          <a:lstStyle/>
          <a:p>
            <a:fld id="{365735AD-DBA6-4832-9E0C-761031AB6A39}" type="slidenum">
              <a:rPr lang="en-GB" smtClean="0"/>
              <a:t>7</a:t>
            </a:fld>
            <a:endParaRPr lang="en-GB"/>
          </a:p>
        </p:txBody>
      </p:sp>
    </p:spTree>
    <p:extLst>
      <p:ext uri="{BB962C8B-B14F-4D97-AF65-F5344CB8AC3E}">
        <p14:creationId xmlns:p14="http://schemas.microsoft.com/office/powerpoint/2010/main" val="3915218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FAC44E3-F31C-4F99-A875-2B552762DAF2}" type="datetimeFigureOut">
              <a:rPr lang="en-GB" smtClean="0"/>
              <a:t>06/04/2020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2D578A9-06A2-454E-A16D-682F86BBD5DD}"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57078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AC44E3-F31C-4F99-A875-2B552762DAF2}" type="datetimeFigureOut">
              <a:rPr lang="en-GB" smtClean="0"/>
              <a:t>06/04/2020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1948116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FAC44E3-F31C-4F99-A875-2B552762DAF2}" type="datetimeFigureOut">
              <a:rPr lang="en-GB" smtClean="0"/>
              <a:t>06/04/2020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2D578A9-06A2-454E-A16D-682F86BBD5DD}"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343539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AC44E3-F31C-4F99-A875-2B552762DAF2}" type="datetimeFigureOut">
              <a:rPr lang="en-GB" smtClean="0"/>
              <a:t>06/04/2020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24202589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AC44E3-F31C-4F99-A875-2B552762DAF2}" type="datetimeFigureOut">
              <a:rPr lang="en-GB" smtClean="0"/>
              <a:t>06/04/2020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96884499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AC44E3-F31C-4F99-A875-2B552762DAF2}" type="datetimeFigureOut">
              <a:rPr lang="en-GB" smtClean="0"/>
              <a:t>06/04/2020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149489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AC44E3-F31C-4F99-A875-2B552762DAF2}" type="datetimeFigureOut">
              <a:rPr lang="en-GB" smtClean="0"/>
              <a:t>06/04/2020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3675184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FAC44E3-F31C-4F99-A875-2B552762DAF2}" type="datetimeFigureOut">
              <a:rPr lang="en-GB" smtClean="0"/>
              <a:t>06/04/2020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22D578A9-06A2-454E-A16D-682F86BBD5DD}"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512535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FAC44E3-F31C-4F99-A875-2B552762DAF2}" type="datetimeFigureOut">
              <a:rPr lang="en-GB" smtClean="0"/>
              <a:t>06/04/2020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3853332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AC44E3-F31C-4F99-A875-2B552762DAF2}" type="datetimeFigureOut">
              <a:rPr lang="en-GB" smtClean="0"/>
              <a:t>06/04/2020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189959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AC44E3-F31C-4F99-A875-2B552762DAF2}" type="datetimeFigureOut">
              <a:rPr lang="en-GB" smtClean="0"/>
              <a:t>06/04/2020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578A9-06A2-454E-A16D-682F86BBD5DD}" type="slidenum">
              <a:rPr lang="en-GB" smtClean="0"/>
              <a:t>‹#›</a:t>
            </a:fld>
            <a:endParaRPr lang="en-GB"/>
          </a:p>
        </p:txBody>
      </p:sp>
    </p:spTree>
    <p:extLst>
      <p:ext uri="{BB962C8B-B14F-4D97-AF65-F5344CB8AC3E}">
        <p14:creationId xmlns:p14="http://schemas.microsoft.com/office/powerpoint/2010/main" val="1345234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FAC44E3-F31C-4F99-A875-2B552762DAF2}" type="datetimeFigureOut">
              <a:rPr lang="en-GB" smtClean="0"/>
              <a:t>06/04/2020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2D578A9-06A2-454E-A16D-682F86BBD5DD}"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683302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hyperlink" Target="https://eur01.safelinks.protection.outlook.com/?url=https://www.youtube.com/watch?v=Xg_e4fTbSjw&amp;data=02|01||410451df25584b65e3d508d7cd1f4d56|4e0f11f9046e45059cb8db2152311e21|0|0|637203406631623346&amp;sdata=IYPAxXZpdasWn8M2gG4SJ0dmnt8q7+9WQwyNDuYqrLo=&amp;reserved=0" TargetMode="External"/><Relationship Id="rId4" Type="http://schemas.openxmlformats.org/officeDocument/2006/relationships/hyperlink" Target="https://eur01.safelinks.protection.outlook.com/?url=https://www.youtube.com/watch?v=JOvVgqBpeTY&amp;data=02|01||410451df25584b65e3d508d7cd1f4d56|4e0f11f9046e45059cb8db2152311e21|0|0|637203406631623346&amp;sdata=4cvvqJ8ga5RqUMkHjKEcmuvK7vqJ387BLFEdhN0nWho=&amp;reserved=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2BC63-A64F-4A03-803F-2A250CB5B060}"/>
              </a:ext>
            </a:extLst>
          </p:cNvPr>
          <p:cNvSpPr>
            <a:spLocks noGrp="1"/>
          </p:cNvSpPr>
          <p:nvPr>
            <p:ph type="ctrTitle"/>
          </p:nvPr>
        </p:nvSpPr>
        <p:spPr>
          <a:xfrm>
            <a:off x="936791" y="900799"/>
            <a:ext cx="10318418" cy="3411893"/>
          </a:xfrm>
        </p:spPr>
        <p:txBody>
          <a:bodyPr>
            <a:noAutofit/>
          </a:bodyPr>
          <a:lstStyle/>
          <a:p>
            <a:r>
              <a:rPr lang="en-GB" sz="4000" dirty="0"/>
              <a:t>Human Gnosis: the Emergence of Gnosticism, Then and Now, as a Expression-Phenomenon of Human Psychology and its Theological Implications</a:t>
            </a:r>
          </a:p>
        </p:txBody>
      </p:sp>
      <p:sp>
        <p:nvSpPr>
          <p:cNvPr id="3" name="Subtitle 2">
            <a:extLst>
              <a:ext uri="{FF2B5EF4-FFF2-40B4-BE49-F238E27FC236}">
                <a16:creationId xmlns:a16="http://schemas.microsoft.com/office/drawing/2014/main" id="{A7F98E0B-F9AB-44B7-A852-4A1999D8C516}"/>
              </a:ext>
            </a:extLst>
          </p:cNvPr>
          <p:cNvSpPr>
            <a:spLocks noGrp="1"/>
          </p:cNvSpPr>
          <p:nvPr>
            <p:ph type="subTitle" idx="1"/>
          </p:nvPr>
        </p:nvSpPr>
        <p:spPr>
          <a:xfrm>
            <a:off x="2073313" y="4312692"/>
            <a:ext cx="8045373" cy="1972055"/>
          </a:xfrm>
        </p:spPr>
        <p:txBody>
          <a:bodyPr>
            <a:normAutofit fontScale="92500" lnSpcReduction="20000"/>
          </a:bodyPr>
          <a:lstStyle/>
          <a:p>
            <a:r>
              <a:rPr lang="en-GB" dirty="0"/>
              <a:t>Darryl Milnes </a:t>
            </a:r>
          </a:p>
          <a:p>
            <a:r>
              <a:rPr lang="en-GB" dirty="0"/>
              <a:t>1601027</a:t>
            </a:r>
          </a:p>
          <a:p>
            <a:r>
              <a:rPr lang="en-GB" dirty="0"/>
              <a:t>Module: Dissertation / HPRS6036</a:t>
            </a:r>
          </a:p>
          <a:p>
            <a:r>
              <a:rPr lang="en-GB" dirty="0"/>
              <a:t>Course: Theology, Religion &amp; Applied Psychology</a:t>
            </a:r>
          </a:p>
          <a:p>
            <a:r>
              <a:rPr lang="en-GB" dirty="0"/>
              <a:t>Supervisor: Dr Angus M Slater  </a:t>
            </a:r>
          </a:p>
          <a:p>
            <a:endParaRPr lang="en-GB" dirty="0"/>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80770459"/>
      </p:ext>
    </p:extLst>
  </p:cSld>
  <p:clrMapOvr>
    <a:masterClrMapping/>
  </p:clrMapOvr>
  <mc:AlternateContent xmlns:mc="http://schemas.openxmlformats.org/markup-compatibility/2006" xmlns:p14="http://schemas.microsoft.com/office/powerpoint/2010/main">
    <mc:Choice Requires="p14">
      <p:transition spd="slow" p14:dur="2000" advTm="673"/>
    </mc:Choice>
    <mc:Fallback xmlns="">
      <p:transition spd="slow" advTm="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95A05-CEF8-44B6-BC49-0D69CA5DEF3C}"/>
              </a:ext>
            </a:extLst>
          </p:cNvPr>
          <p:cNvSpPr>
            <a:spLocks noGrp="1"/>
          </p:cNvSpPr>
          <p:nvPr>
            <p:ph type="title"/>
          </p:nvPr>
        </p:nvSpPr>
        <p:spPr>
          <a:xfrm>
            <a:off x="838200" y="365126"/>
            <a:ext cx="10515600" cy="562922"/>
          </a:xfrm>
        </p:spPr>
        <p:txBody>
          <a:bodyPr>
            <a:normAutofit/>
          </a:bodyPr>
          <a:lstStyle/>
          <a:p>
            <a:r>
              <a:rPr lang="en-GB" sz="3000" u="sng" dirty="0">
                <a:latin typeface="Times New Roman" panose="02020603050405020304" pitchFamily="18" charset="0"/>
                <a:cs typeface="Times New Roman" panose="02020603050405020304" pitchFamily="18" charset="0"/>
              </a:rPr>
              <a:t>Gnosticism: Modern Relevance</a:t>
            </a:r>
          </a:p>
        </p:txBody>
      </p:sp>
      <p:sp>
        <p:nvSpPr>
          <p:cNvPr id="3" name="Content Placeholder 2">
            <a:extLst>
              <a:ext uri="{FF2B5EF4-FFF2-40B4-BE49-F238E27FC236}">
                <a16:creationId xmlns:a16="http://schemas.microsoft.com/office/drawing/2014/main" id="{AA602CC8-5A6C-499A-8756-471F00621343}"/>
              </a:ext>
            </a:extLst>
          </p:cNvPr>
          <p:cNvSpPr>
            <a:spLocks noGrp="1"/>
          </p:cNvSpPr>
          <p:nvPr>
            <p:ph idx="1"/>
          </p:nvPr>
        </p:nvSpPr>
        <p:spPr>
          <a:xfrm>
            <a:off x="838200" y="928048"/>
            <a:ext cx="8196618" cy="5564827"/>
          </a:xfrm>
        </p:spPr>
        <p:txBody>
          <a:bodyPr>
            <a:normAutofit fontScale="92500"/>
          </a:bodyPr>
          <a:lstStyle/>
          <a:p>
            <a:r>
              <a:rPr lang="en-GB" sz="2400" dirty="0">
                <a:latin typeface="Times New Roman" panose="02020603050405020304" pitchFamily="18" charset="0"/>
                <a:cs typeface="Times New Roman" panose="02020603050405020304" pitchFamily="18" charset="0"/>
              </a:rPr>
              <a:t>As of late, there has excitement of speculation and, as such, concern over a possible re-emergence of Gnostic tendencies within and exterior to the church (1, 2). </a:t>
            </a:r>
          </a:p>
          <a:p>
            <a:r>
              <a:rPr lang="en-GB" sz="2400" dirty="0">
                <a:latin typeface="Times New Roman" panose="02020603050405020304" pitchFamily="18" charset="0"/>
                <a:cs typeface="Times New Roman" panose="02020603050405020304" pitchFamily="18" charset="0"/>
              </a:rPr>
              <a:t>Danger of determining Gnosticism as self-generating its features,</a:t>
            </a:r>
          </a:p>
          <a:p>
            <a:pPr lvl="1"/>
            <a:r>
              <a:rPr lang="en-GB" dirty="0">
                <a:latin typeface="Times New Roman" panose="02020603050405020304" pitchFamily="18" charset="0"/>
                <a:cs typeface="Times New Roman" panose="02020603050405020304" pitchFamily="18" charset="0"/>
              </a:rPr>
              <a:t>Rather than recognising them as </a:t>
            </a:r>
            <a:r>
              <a:rPr lang="en-GB" dirty="0" err="1">
                <a:latin typeface="Times New Roman" panose="02020603050405020304" pitchFamily="18" charset="0"/>
                <a:cs typeface="Times New Roman" panose="02020603050405020304" pitchFamily="18" charset="0"/>
              </a:rPr>
              <a:t>phenomenons</a:t>
            </a:r>
            <a:r>
              <a:rPr lang="en-GB" dirty="0">
                <a:latin typeface="Times New Roman" panose="02020603050405020304" pitchFamily="18" charset="0"/>
                <a:cs typeface="Times New Roman" panose="02020603050405020304" pitchFamily="18" charset="0"/>
              </a:rPr>
              <a:t> of situational-contextual formed psychology and, as such philosophy, which are articulated into a narrative expression.      </a:t>
            </a:r>
          </a:p>
          <a:p>
            <a:r>
              <a:rPr lang="en-GB" sz="2400" dirty="0">
                <a:latin typeface="Times New Roman" panose="02020603050405020304" pitchFamily="18" charset="0"/>
                <a:cs typeface="Times New Roman" panose="02020603050405020304" pitchFamily="18" charset="0"/>
              </a:rPr>
              <a:t>Gnosticism has been delved into heavily as a topic of discussion, but little has been done on its ‘causes’.</a:t>
            </a:r>
          </a:p>
          <a:p>
            <a:r>
              <a:rPr lang="en-GB" sz="2400" dirty="0">
                <a:latin typeface="Times New Roman" panose="02020603050405020304" pitchFamily="18" charset="0"/>
                <a:cs typeface="Times New Roman" panose="02020603050405020304" pitchFamily="18" charset="0"/>
              </a:rPr>
              <a:t>It is theorised that psychological and philosophical rationales for Gnosticism’s existence can be determined;</a:t>
            </a:r>
          </a:p>
          <a:p>
            <a:r>
              <a:rPr lang="en-GB" sz="2400" dirty="0">
                <a:latin typeface="Times New Roman" panose="02020603050405020304" pitchFamily="18" charset="0"/>
                <a:cs typeface="Times New Roman" panose="02020603050405020304" pitchFamily="18" charset="0"/>
              </a:rPr>
              <a:t>Though, building on and further to this, theologically, there may be features found in Gnosticism within the narrative of Genesis: Pre-fall and Fall.</a:t>
            </a:r>
          </a:p>
          <a:p>
            <a:pPr marL="0" indent="0">
              <a:buNone/>
            </a:pPr>
            <a:endParaRPr lang="en-GB" dirty="0"/>
          </a:p>
          <a:p>
            <a:endParaRPr lang="en-GB" dirty="0"/>
          </a:p>
        </p:txBody>
      </p:sp>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77267018"/>
      </p:ext>
    </p:extLst>
  </p:cSld>
  <p:clrMapOvr>
    <a:masterClrMapping/>
  </p:clrMapOvr>
  <mc:AlternateContent xmlns:mc="http://schemas.openxmlformats.org/markup-compatibility/2006" xmlns:p14="http://schemas.microsoft.com/office/powerpoint/2010/main">
    <mc:Choice Requires="p14">
      <p:transition spd="slow" p14:dur="2000" advTm="3772"/>
    </mc:Choice>
    <mc:Fallback xmlns="">
      <p:transition spd="slow" advTm="3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13D54-BF95-4136-9F90-894A26CB3C6B}"/>
              </a:ext>
            </a:extLst>
          </p:cNvPr>
          <p:cNvSpPr>
            <a:spLocks noGrp="1"/>
          </p:cNvSpPr>
          <p:nvPr>
            <p:ph type="title"/>
          </p:nvPr>
        </p:nvSpPr>
        <p:spPr/>
        <p:txBody>
          <a:bodyPr/>
          <a:lstStyle/>
          <a:p>
            <a:r>
              <a:rPr lang="en-GB" dirty="0"/>
              <a:t>Section 1a: Historical Analysis  </a:t>
            </a:r>
          </a:p>
        </p:txBody>
      </p:sp>
      <p:sp>
        <p:nvSpPr>
          <p:cNvPr id="3" name="Content Placeholder 2">
            <a:extLst>
              <a:ext uri="{FF2B5EF4-FFF2-40B4-BE49-F238E27FC236}">
                <a16:creationId xmlns:a16="http://schemas.microsoft.com/office/drawing/2014/main" id="{4D2519BF-67B7-4926-B2A3-4F7CE64DACBD}"/>
              </a:ext>
            </a:extLst>
          </p:cNvPr>
          <p:cNvSpPr>
            <a:spLocks noGrp="1"/>
          </p:cNvSpPr>
          <p:nvPr>
            <p:ph idx="1"/>
          </p:nvPr>
        </p:nvSpPr>
        <p:spPr>
          <a:xfrm>
            <a:off x="1251678" y="1555845"/>
            <a:ext cx="7742197" cy="4919770"/>
          </a:xfrm>
        </p:spPr>
        <p:txBody>
          <a:bodyPr>
            <a:normAutofit lnSpcReduction="10000"/>
          </a:bodyPr>
          <a:lstStyle/>
          <a:p>
            <a:r>
              <a:rPr lang="en-GB" sz="2600" dirty="0"/>
              <a:t>Estimated Word Count: 2500.</a:t>
            </a:r>
          </a:p>
          <a:p>
            <a:endParaRPr lang="en-GB" sz="2600" dirty="0"/>
          </a:p>
          <a:p>
            <a:r>
              <a:rPr lang="en-GB" sz="2600" dirty="0"/>
              <a:t>History Literature: </a:t>
            </a:r>
          </a:p>
          <a:p>
            <a:pPr lvl="1"/>
            <a:r>
              <a:rPr lang="en-GB" sz="2200" dirty="0"/>
              <a:t>A History of Gnosticism – Giovanni </a:t>
            </a:r>
            <a:r>
              <a:rPr lang="en-GB" sz="2200" dirty="0" err="1"/>
              <a:t>Filoramo</a:t>
            </a:r>
            <a:endParaRPr lang="en-GB" sz="2200" dirty="0"/>
          </a:p>
          <a:p>
            <a:pPr lvl="1"/>
            <a:r>
              <a:rPr lang="en-GB" sz="2200" dirty="0"/>
              <a:t>Gnosis: The nature and history of Gnosticism – Kurt Rudolph </a:t>
            </a:r>
          </a:p>
          <a:p>
            <a:pPr lvl="1"/>
            <a:r>
              <a:rPr lang="en-GB" sz="2200" dirty="0"/>
              <a:t>What is Gnosticism? – Karen L. King</a:t>
            </a:r>
          </a:p>
          <a:p>
            <a:pPr lvl="1"/>
            <a:r>
              <a:rPr lang="en-GB" sz="2200" dirty="0"/>
              <a:t>The Gnostic Gospels – Elaine Pagels</a:t>
            </a:r>
          </a:p>
          <a:p>
            <a:r>
              <a:rPr lang="en-GB" sz="2600" dirty="0"/>
              <a:t>Critical Literature:</a:t>
            </a:r>
          </a:p>
          <a:p>
            <a:pPr lvl="1"/>
            <a:r>
              <a:rPr lang="en-GB" sz="2200" dirty="0"/>
              <a:t>Rethinking “Gnosticism”: An Argument for Dismantling a Dubious Category – Michael William. </a:t>
            </a:r>
          </a:p>
          <a:p>
            <a:pPr lvl="1"/>
            <a:endParaRPr lang="en-GB" dirty="0"/>
          </a:p>
          <a:p>
            <a:pPr lvl="1"/>
            <a:endParaRPr lang="en-GB" dirty="0"/>
          </a:p>
        </p:txBody>
      </p:sp>
      <p:pic>
        <p:nvPicPr>
          <p:cNvPr id="4" name="Picture 3">
            <a:extLst>
              <a:ext uri="{FF2B5EF4-FFF2-40B4-BE49-F238E27FC236}">
                <a16:creationId xmlns:a16="http://schemas.microsoft.com/office/drawing/2014/main" id="{AA6408AF-85D5-4A96-B104-4245B59189B2}"/>
              </a:ext>
            </a:extLst>
          </p:cNvPr>
          <p:cNvPicPr>
            <a:picLocks noChangeAspect="1"/>
          </p:cNvPicPr>
          <p:nvPr/>
        </p:nvPicPr>
        <p:blipFill>
          <a:blip r:embed="rId5"/>
          <a:stretch>
            <a:fillRect/>
          </a:stretch>
        </p:blipFill>
        <p:spPr>
          <a:xfrm>
            <a:off x="9376012" y="4055823"/>
            <a:ext cx="1564310" cy="2419792"/>
          </a:xfrm>
          <a:prstGeom prst="rect">
            <a:avLst/>
          </a:prstGeom>
          <a:ln>
            <a:solidFill>
              <a:schemeClr val="tx1"/>
            </a:solidFill>
          </a:ln>
          <a:scene3d>
            <a:camera prst="perspectiveFront"/>
            <a:lightRig rig="threePt" dir="t"/>
          </a:scene3d>
        </p:spPr>
      </p:pic>
      <p:pic>
        <p:nvPicPr>
          <p:cNvPr id="5" name="Picture 4">
            <a:extLst>
              <a:ext uri="{FF2B5EF4-FFF2-40B4-BE49-F238E27FC236}">
                <a16:creationId xmlns:a16="http://schemas.microsoft.com/office/drawing/2014/main" id="{B07FDF63-13FB-4EA5-94EF-1B88935883BB}"/>
              </a:ext>
            </a:extLst>
          </p:cNvPr>
          <p:cNvPicPr>
            <a:picLocks noChangeAspect="1"/>
          </p:cNvPicPr>
          <p:nvPr/>
        </p:nvPicPr>
        <p:blipFill>
          <a:blip r:embed="rId6"/>
          <a:stretch>
            <a:fillRect/>
          </a:stretch>
        </p:blipFill>
        <p:spPr>
          <a:xfrm>
            <a:off x="9376011" y="1555845"/>
            <a:ext cx="1564311" cy="2394451"/>
          </a:xfrm>
          <a:prstGeom prst="rect">
            <a:avLst/>
          </a:prstGeom>
          <a:ln>
            <a:solidFill>
              <a:schemeClr val="tx1"/>
            </a:solidFill>
          </a:ln>
          <a:scene3d>
            <a:camera prst="perspectiveFront"/>
            <a:lightRig rig="threePt" dir="t"/>
          </a:scene3d>
        </p:spPr>
      </p:pic>
      <p:pic>
        <p:nvPicPr>
          <p:cNvPr id="7" name="Sound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51901766"/>
      </p:ext>
    </p:extLst>
  </p:cSld>
  <p:clrMapOvr>
    <a:masterClrMapping/>
  </p:clrMapOvr>
  <mc:AlternateContent xmlns:mc="http://schemas.openxmlformats.org/markup-compatibility/2006" xmlns:p14="http://schemas.microsoft.com/office/powerpoint/2010/main">
    <mc:Choice Requires="p14">
      <p:transition spd="slow" p14:dur="2000" advTm="6660"/>
    </mc:Choice>
    <mc:Fallback xmlns="">
      <p:transition spd="slow" advTm="6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67632-8981-4033-B64B-D2B00C6BF961}"/>
              </a:ext>
            </a:extLst>
          </p:cNvPr>
          <p:cNvSpPr>
            <a:spLocks noGrp="1"/>
          </p:cNvSpPr>
          <p:nvPr>
            <p:ph type="title"/>
          </p:nvPr>
        </p:nvSpPr>
        <p:spPr>
          <a:xfrm>
            <a:off x="838200" y="365125"/>
            <a:ext cx="10515600" cy="794935"/>
          </a:xfrm>
        </p:spPr>
        <p:txBody>
          <a:bodyPr/>
          <a:lstStyle/>
          <a:p>
            <a:pPr algn="r"/>
            <a:r>
              <a:rPr lang="en-GB" dirty="0"/>
              <a:t>Section 1a: Feature Analysis </a:t>
            </a:r>
          </a:p>
        </p:txBody>
      </p:sp>
      <p:sp>
        <p:nvSpPr>
          <p:cNvPr id="3" name="Content Placeholder 2">
            <a:extLst>
              <a:ext uri="{FF2B5EF4-FFF2-40B4-BE49-F238E27FC236}">
                <a16:creationId xmlns:a16="http://schemas.microsoft.com/office/drawing/2014/main" id="{CB407636-9A10-4413-B631-493494A3B060}"/>
              </a:ext>
            </a:extLst>
          </p:cNvPr>
          <p:cNvSpPr>
            <a:spLocks noGrp="1"/>
          </p:cNvSpPr>
          <p:nvPr>
            <p:ph idx="1"/>
          </p:nvPr>
        </p:nvSpPr>
        <p:spPr>
          <a:xfrm>
            <a:off x="838200" y="1160060"/>
            <a:ext cx="10515600" cy="5332815"/>
          </a:xfrm>
        </p:spPr>
        <p:txBody>
          <a:bodyPr/>
          <a:lstStyle/>
          <a:p>
            <a:r>
              <a:rPr lang="en-GB" dirty="0"/>
              <a:t>Word Count: 1250</a:t>
            </a:r>
          </a:p>
          <a:p>
            <a:r>
              <a:rPr lang="en-GB" dirty="0"/>
              <a:t>Will occur throughout and as concluding the historical analysis.</a:t>
            </a:r>
          </a:p>
          <a:p>
            <a:r>
              <a:rPr lang="en-GB" dirty="0"/>
              <a:t>What are the ‘essential features’ of Gnosticism which may be extrapolated as reoccurring in the modern landscape?: </a:t>
            </a:r>
          </a:p>
          <a:p>
            <a:pPr lvl="1"/>
            <a:r>
              <a:rPr lang="en-GB" sz="2000" dirty="0"/>
              <a:t>So far: </a:t>
            </a:r>
          </a:p>
          <a:p>
            <a:pPr lvl="2"/>
            <a:r>
              <a:rPr lang="en-GB" sz="1800" b="1" dirty="0"/>
              <a:t>Body-self dichotomisation </a:t>
            </a:r>
            <a:r>
              <a:rPr lang="en-GB" sz="1800" dirty="0"/>
              <a:t>– the body is recognised a temporal, physical, material and, as such through narrative explanation, Evil. Contrary to this, the Spirit – the all- , god- , divine- spark. –  is seen as separate, though bodily trapped, eternal and Good.</a:t>
            </a:r>
          </a:p>
          <a:p>
            <a:pPr lvl="2"/>
            <a:r>
              <a:rPr lang="en-GB" sz="1800" dirty="0"/>
              <a:t> </a:t>
            </a:r>
            <a:r>
              <a:rPr lang="en-GB" sz="1800" b="1" dirty="0"/>
              <a:t>Secret Knowledge;  ‘Gnosis’ </a:t>
            </a:r>
            <a:r>
              <a:rPr lang="en-GB" sz="1800" dirty="0"/>
              <a:t>– the inclusion of a knowledge which was hidden to others in its revelation, at least in Christian Gnosticism, yet such is also the only way by which individuals may free themselves from the material world. This Revelation which is learnt is also seen as Salvation itself. </a:t>
            </a:r>
          </a:p>
          <a:p>
            <a:pPr lvl="3"/>
            <a:r>
              <a:rPr lang="en-GB" sz="1600" dirty="0"/>
              <a:t>Gnostics ‘groups’ – there is evidence of Gnostic groups – which needs further investigation in this study – which individualised rituals and practices.</a:t>
            </a: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19203201"/>
      </p:ext>
    </p:extLst>
  </p:cSld>
  <p:clrMapOvr>
    <a:masterClrMapping/>
  </p:clrMapOvr>
  <mc:AlternateContent xmlns:mc="http://schemas.openxmlformats.org/markup-compatibility/2006" xmlns:p14="http://schemas.microsoft.com/office/powerpoint/2010/main">
    <mc:Choice Requires="p14">
      <p:transition spd="slow" p14:dur="2000" advTm="933"/>
    </mc:Choice>
    <mc:Fallback xmlns="">
      <p:transition spd="slow" advTm="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13D54-BF95-4136-9F90-894A26CB3C6B}"/>
              </a:ext>
            </a:extLst>
          </p:cNvPr>
          <p:cNvSpPr>
            <a:spLocks noGrp="1"/>
          </p:cNvSpPr>
          <p:nvPr>
            <p:ph type="title"/>
          </p:nvPr>
        </p:nvSpPr>
        <p:spPr/>
        <p:txBody>
          <a:bodyPr/>
          <a:lstStyle/>
          <a:p>
            <a:r>
              <a:rPr lang="en-GB" dirty="0"/>
              <a:t>Section 1b: Modern ‘Feature Re-emergence’</a:t>
            </a:r>
          </a:p>
        </p:txBody>
      </p:sp>
      <p:sp>
        <p:nvSpPr>
          <p:cNvPr id="3" name="Content Placeholder 2">
            <a:extLst>
              <a:ext uri="{FF2B5EF4-FFF2-40B4-BE49-F238E27FC236}">
                <a16:creationId xmlns:a16="http://schemas.microsoft.com/office/drawing/2014/main" id="{4D2519BF-67B7-4926-B2A3-4F7CE64DACBD}"/>
              </a:ext>
            </a:extLst>
          </p:cNvPr>
          <p:cNvSpPr>
            <a:spLocks noGrp="1"/>
          </p:cNvSpPr>
          <p:nvPr>
            <p:ph idx="1"/>
          </p:nvPr>
        </p:nvSpPr>
        <p:spPr>
          <a:xfrm>
            <a:off x="1251678" y="2286001"/>
            <a:ext cx="10178322" cy="4428698"/>
          </a:xfrm>
        </p:spPr>
        <p:txBody>
          <a:bodyPr>
            <a:normAutofit fontScale="85000" lnSpcReduction="20000"/>
          </a:bodyPr>
          <a:lstStyle/>
          <a:p>
            <a:r>
              <a:rPr lang="en-GB" dirty="0"/>
              <a:t>Estimated Word Count: 1250 – 2500.</a:t>
            </a:r>
          </a:p>
          <a:p>
            <a:r>
              <a:rPr lang="en-GB" dirty="0"/>
              <a:t>Techno- /</a:t>
            </a:r>
            <a:r>
              <a:rPr lang="en-GB" dirty="0" err="1"/>
              <a:t>Cybergnosis</a:t>
            </a:r>
            <a:r>
              <a:rPr lang="en-GB" dirty="0"/>
              <a:t>:</a:t>
            </a:r>
          </a:p>
          <a:p>
            <a:pPr lvl="1"/>
            <a:r>
              <a:rPr lang="en-GB" i="1" dirty="0"/>
              <a:t>The Disappearing Human: Gnostic Dreams in a Transhumanist World </a:t>
            </a:r>
            <a:r>
              <a:rPr lang="en-GB" dirty="0"/>
              <a:t>– Jeffrey C. Pugh</a:t>
            </a:r>
          </a:p>
          <a:p>
            <a:pPr lvl="1"/>
            <a:r>
              <a:rPr lang="en-GB" i="1" dirty="0"/>
              <a:t>‘Reality Sucks’: On Alienation and </a:t>
            </a:r>
            <a:r>
              <a:rPr lang="en-GB" i="1" dirty="0" err="1"/>
              <a:t>Cybergnosis</a:t>
            </a:r>
            <a:r>
              <a:rPr lang="en-GB" dirty="0"/>
              <a:t> - Stef </a:t>
            </a:r>
            <a:r>
              <a:rPr lang="en-GB" dirty="0" err="1"/>
              <a:t>Aupers</a:t>
            </a:r>
            <a:r>
              <a:rPr lang="en-GB" dirty="0"/>
              <a:t> &amp; Dick </a:t>
            </a:r>
            <a:r>
              <a:rPr lang="en-GB" dirty="0" err="1"/>
              <a:t>Houtman</a:t>
            </a:r>
            <a:endParaRPr lang="en-GB" dirty="0"/>
          </a:p>
          <a:p>
            <a:r>
              <a:rPr lang="en-GB" dirty="0"/>
              <a:t>Christian sources: </a:t>
            </a:r>
          </a:p>
          <a:p>
            <a:pPr lvl="1"/>
            <a:r>
              <a:rPr lang="en-GB" i="1" dirty="0"/>
              <a:t>Gnosticism, the Enduring Heresy </a:t>
            </a:r>
            <a:r>
              <a:rPr lang="en-GB" dirty="0"/>
              <a:t>- Bishop Robert Barron</a:t>
            </a:r>
          </a:p>
          <a:p>
            <a:pPr lvl="1"/>
            <a:r>
              <a:rPr lang="en-GB" i="1" dirty="0"/>
              <a:t>Gnosticism: Why History Repeats Itself </a:t>
            </a:r>
            <a:r>
              <a:rPr lang="en-GB" dirty="0"/>
              <a:t>– The Remnant Radio**</a:t>
            </a:r>
          </a:p>
          <a:p>
            <a:pPr lvl="1"/>
            <a:r>
              <a:rPr lang="en-GB" i="1" dirty="0"/>
              <a:t>Gnosticism Series</a:t>
            </a:r>
            <a:r>
              <a:rPr lang="en-GB" dirty="0"/>
              <a:t> – Robin Phillips*,**</a:t>
            </a:r>
          </a:p>
          <a:p>
            <a:pPr lvl="1"/>
            <a:r>
              <a:rPr lang="en-GB" i="1" dirty="0"/>
              <a:t>Accompany Them with Singing –The Christian Funeral </a:t>
            </a:r>
            <a:r>
              <a:rPr lang="en-GB" dirty="0"/>
              <a:t>- Thomas G. Long*</a:t>
            </a:r>
          </a:p>
          <a:p>
            <a:r>
              <a:rPr lang="en-GB" dirty="0"/>
              <a:t>Areas where Gnostic features may be recognised: </a:t>
            </a:r>
          </a:p>
          <a:p>
            <a:pPr lvl="1"/>
            <a:r>
              <a:rPr lang="en-GB" dirty="0"/>
              <a:t>Suicide.</a:t>
            </a:r>
          </a:p>
          <a:p>
            <a:pPr lvl="1"/>
            <a:r>
              <a:rPr lang="en-GB" dirty="0"/>
              <a:t>Transsexualism.</a:t>
            </a:r>
          </a:p>
          <a:p>
            <a:pPr lvl="1"/>
            <a:r>
              <a:rPr lang="en-GB" dirty="0"/>
              <a:t>*Body seen as a shell after death, whereby the spiritual continues beyond.  </a:t>
            </a:r>
          </a:p>
          <a:p>
            <a:pPr lvl="1"/>
            <a:r>
              <a:rPr lang="en-GB" dirty="0"/>
              <a:t>**Sacraments (/ Eucharist) less understood / believed by Christians.</a:t>
            </a: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3364667"/>
      </p:ext>
    </p:extLst>
  </p:cSld>
  <p:clrMapOvr>
    <a:masterClrMapping/>
  </p:clrMapOvr>
  <mc:AlternateContent xmlns:mc="http://schemas.openxmlformats.org/markup-compatibility/2006" xmlns:p14="http://schemas.microsoft.com/office/powerpoint/2010/main">
    <mc:Choice Requires="p14">
      <p:transition spd="slow" p14:dur="2000" advTm="779"/>
    </mc:Choice>
    <mc:Fallback xmlns="">
      <p:transition spd="slow" advTm="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CEE3-43AD-4377-B558-CA1AE3DF9B76}"/>
              </a:ext>
            </a:extLst>
          </p:cNvPr>
          <p:cNvSpPr>
            <a:spLocks noGrp="1"/>
          </p:cNvSpPr>
          <p:nvPr>
            <p:ph type="title"/>
          </p:nvPr>
        </p:nvSpPr>
        <p:spPr/>
        <p:txBody>
          <a:bodyPr/>
          <a:lstStyle/>
          <a:p>
            <a:r>
              <a:rPr lang="en-GB" dirty="0"/>
              <a:t>Section 2a: Philosophical to Psychological Analysis  </a:t>
            </a:r>
          </a:p>
        </p:txBody>
      </p:sp>
      <p:sp>
        <p:nvSpPr>
          <p:cNvPr id="3" name="Content Placeholder 2">
            <a:extLst>
              <a:ext uri="{FF2B5EF4-FFF2-40B4-BE49-F238E27FC236}">
                <a16:creationId xmlns:a16="http://schemas.microsoft.com/office/drawing/2014/main" id="{766F61CA-F0E7-4F50-9814-3393E0B978C5}"/>
              </a:ext>
            </a:extLst>
          </p:cNvPr>
          <p:cNvSpPr>
            <a:spLocks noGrp="1"/>
          </p:cNvSpPr>
          <p:nvPr>
            <p:ph idx="1"/>
          </p:nvPr>
        </p:nvSpPr>
        <p:spPr>
          <a:xfrm>
            <a:off x="1251678" y="1874516"/>
            <a:ext cx="6527546" cy="4983483"/>
          </a:xfrm>
        </p:spPr>
        <p:txBody>
          <a:bodyPr>
            <a:normAutofit fontScale="62500" lnSpcReduction="20000"/>
          </a:bodyPr>
          <a:lstStyle/>
          <a:p>
            <a:r>
              <a:rPr lang="en-GB" dirty="0"/>
              <a:t>Words: 2500 </a:t>
            </a:r>
          </a:p>
          <a:p>
            <a:pPr marL="0" indent="0">
              <a:buNone/>
            </a:pPr>
            <a:r>
              <a:rPr lang="en-GB" dirty="0"/>
              <a:t>Philosophical inference is primarily used as an initial foundation for psychological investigation, before allowing the latter to self-evident: </a:t>
            </a:r>
          </a:p>
          <a:p>
            <a:pPr marL="0" indent="0">
              <a:buNone/>
            </a:pPr>
            <a:r>
              <a:rPr lang="en-GB" dirty="0"/>
              <a:t>	These act as investigational principles.  </a:t>
            </a:r>
          </a:p>
          <a:p>
            <a:pPr marL="0" indent="0">
              <a:buNone/>
            </a:pPr>
            <a:endParaRPr lang="en-GB" dirty="0"/>
          </a:p>
          <a:p>
            <a:r>
              <a:rPr lang="en-GB" dirty="0"/>
              <a:t>The spiritual may be recognised as consciousness or a perspective-observation which is entrapped within the body. It is debatable if features of Gnosticism would be adopted in a situational-context which, as of so far, presented material / bodily matters to be purely positive. </a:t>
            </a:r>
          </a:p>
          <a:p>
            <a:endParaRPr lang="en-GB" dirty="0"/>
          </a:p>
          <a:p>
            <a:r>
              <a:rPr lang="en-GB" dirty="0"/>
              <a:t>In this light, the body extends into the context of the individual in all facets of their life exterior to their body; it becomes the </a:t>
            </a:r>
            <a:r>
              <a:rPr lang="en-GB" i="1" dirty="0"/>
              <a:t>Embodied-Life</a:t>
            </a:r>
            <a:r>
              <a:rPr lang="en-GB" dirty="0"/>
              <a:t>. </a:t>
            </a:r>
          </a:p>
          <a:p>
            <a:endParaRPr lang="en-GB" dirty="0"/>
          </a:p>
          <a:p>
            <a:r>
              <a:rPr lang="en-GB" dirty="0"/>
              <a:t>The </a:t>
            </a:r>
            <a:r>
              <a:rPr lang="en-GB" i="1" dirty="0"/>
              <a:t>Embodied-Life</a:t>
            </a:r>
            <a:r>
              <a:rPr lang="en-GB" dirty="0"/>
              <a:t> ‘entraps’ the consciousness within a given experience of life: a 12</a:t>
            </a:r>
            <a:r>
              <a:rPr lang="en-GB" baseline="30000" dirty="0"/>
              <a:t>th</a:t>
            </a:r>
            <a:r>
              <a:rPr lang="en-GB" dirty="0"/>
              <a:t> century peasant in South-France unlikely to escape their Embodied-Life of being a peasant.</a:t>
            </a:r>
          </a:p>
          <a:p>
            <a:endParaRPr lang="en-GB" dirty="0"/>
          </a:p>
          <a:p>
            <a:r>
              <a:rPr lang="en-GB" dirty="0"/>
              <a:t>Knowledge can be split into three: recognition, understanding / experience, observation / information itself</a:t>
            </a:r>
          </a:p>
          <a:p>
            <a:pPr lvl="1"/>
            <a:r>
              <a:rPr lang="en-GB" dirty="0"/>
              <a:t>Gnosis / Secret Knowledge acts as a projection of desire for experiential release from the Embodied-Life; since it represents the keys to different experience, it also represents the experience itself. </a:t>
            </a:r>
          </a:p>
          <a:p>
            <a:pPr marL="0" indent="0">
              <a:buNone/>
            </a:pPr>
            <a:endParaRPr lang="en-GB" dirty="0"/>
          </a:p>
        </p:txBody>
      </p:sp>
      <p:pic>
        <p:nvPicPr>
          <p:cNvPr id="4" name="Picture 3">
            <a:extLst>
              <a:ext uri="{FF2B5EF4-FFF2-40B4-BE49-F238E27FC236}">
                <a16:creationId xmlns:a16="http://schemas.microsoft.com/office/drawing/2014/main" id="{0EC8EADA-3D2D-4A70-9820-CBB9E61A3535}"/>
              </a:ext>
            </a:extLst>
          </p:cNvPr>
          <p:cNvPicPr>
            <a:picLocks noChangeAspect="1"/>
          </p:cNvPicPr>
          <p:nvPr/>
        </p:nvPicPr>
        <p:blipFill rotWithShape="1">
          <a:blip r:embed="rId5"/>
          <a:srcRect l="39605" t="6687" r="4599" b="17373"/>
          <a:stretch/>
        </p:blipFill>
        <p:spPr>
          <a:xfrm>
            <a:off x="7942997" y="3058382"/>
            <a:ext cx="3487003" cy="2233367"/>
          </a:xfrm>
          <a:prstGeom prst="rect">
            <a:avLst/>
          </a:prstGeom>
        </p:spPr>
      </p:pic>
      <p:pic>
        <p:nvPicPr>
          <p:cNvPr id="6" name="Sound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22256948"/>
      </p:ext>
    </p:extLst>
  </p:cSld>
  <p:clrMapOvr>
    <a:masterClrMapping/>
  </p:clrMapOvr>
  <mc:AlternateContent xmlns:mc="http://schemas.openxmlformats.org/markup-compatibility/2006" xmlns:p14="http://schemas.microsoft.com/office/powerpoint/2010/main">
    <mc:Choice Requires="p14">
      <p:transition spd="slow" p14:dur="2000" advTm="64"/>
    </mc:Choice>
    <mc:Fallback xmlns="">
      <p:transition spd="slow" advTm="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B9E69-001D-43C0-8C0A-EC57414EDD0B}"/>
              </a:ext>
            </a:extLst>
          </p:cNvPr>
          <p:cNvSpPr>
            <a:spLocks noGrp="1"/>
          </p:cNvSpPr>
          <p:nvPr>
            <p:ph type="title"/>
          </p:nvPr>
        </p:nvSpPr>
        <p:spPr>
          <a:xfrm>
            <a:off x="1251678" y="382385"/>
            <a:ext cx="10178322" cy="859561"/>
          </a:xfrm>
        </p:spPr>
        <p:txBody>
          <a:bodyPr>
            <a:normAutofit/>
          </a:bodyPr>
          <a:lstStyle/>
          <a:p>
            <a:r>
              <a:rPr lang="en-GB" sz="4400" dirty="0"/>
              <a:t>Section 2b: Theological Application </a:t>
            </a:r>
          </a:p>
        </p:txBody>
      </p:sp>
      <p:sp>
        <p:nvSpPr>
          <p:cNvPr id="3" name="Content Placeholder 2">
            <a:extLst>
              <a:ext uri="{FF2B5EF4-FFF2-40B4-BE49-F238E27FC236}">
                <a16:creationId xmlns:a16="http://schemas.microsoft.com/office/drawing/2014/main" id="{A33CD3FD-3B6A-4A4B-BFA1-C2CA8901275B}"/>
              </a:ext>
            </a:extLst>
          </p:cNvPr>
          <p:cNvSpPr>
            <a:spLocks noGrp="1"/>
          </p:cNvSpPr>
          <p:nvPr>
            <p:ph idx="1"/>
          </p:nvPr>
        </p:nvSpPr>
        <p:spPr>
          <a:xfrm>
            <a:off x="1251677" y="1241946"/>
            <a:ext cx="7713249" cy="5233669"/>
          </a:xfrm>
        </p:spPr>
        <p:txBody>
          <a:bodyPr>
            <a:normAutofit/>
          </a:bodyPr>
          <a:lstStyle/>
          <a:p>
            <a:r>
              <a:rPr lang="en-GB" sz="2000" dirty="0">
                <a:latin typeface="Times New Roman" panose="02020603050405020304" pitchFamily="18" charset="0"/>
                <a:cs typeface="Times New Roman" panose="02020603050405020304" pitchFamily="18" charset="0"/>
              </a:rPr>
              <a:t>Words: 2500</a:t>
            </a:r>
          </a:p>
          <a:p>
            <a:r>
              <a:rPr lang="en-GB" sz="2000" dirty="0">
                <a:latin typeface="Times New Roman" panose="02020603050405020304" pitchFamily="18" charset="0"/>
                <a:cs typeface="Times New Roman" panose="02020603050405020304" pitchFamily="18" charset="0"/>
              </a:rPr>
              <a:t>Physics is still present on the spiritual front: </a:t>
            </a:r>
          </a:p>
          <a:p>
            <a:pPr lvl="1"/>
            <a:r>
              <a:rPr lang="en-GB" sz="1600" dirty="0">
                <a:latin typeface="Times New Roman" panose="02020603050405020304" pitchFamily="18" charset="0"/>
                <a:cs typeface="Times New Roman" panose="02020603050405020304" pitchFamily="18" charset="0"/>
              </a:rPr>
              <a:t>Whereby there is a limit, stop-point, barrier – a law system of formation and interaction, there is a physics system in play. </a:t>
            </a:r>
          </a:p>
          <a:p>
            <a:pPr lvl="1"/>
            <a:r>
              <a:rPr lang="en-GB" sz="1600" dirty="0">
                <a:latin typeface="Times New Roman" panose="02020603050405020304" pitchFamily="18" charset="0"/>
                <a:cs typeface="Times New Roman" panose="02020603050405020304" pitchFamily="18" charset="0"/>
              </a:rPr>
              <a:t>Only, at least in most Christian understandings, does God have free-will, -reign and -action in establishing limitation / law or moving beyond such. </a:t>
            </a:r>
          </a:p>
          <a:p>
            <a:pPr lvl="1"/>
            <a:r>
              <a:rPr lang="en-GB" sz="1600" dirty="0">
                <a:latin typeface="Times New Roman" panose="02020603050405020304" pitchFamily="18" charset="0"/>
                <a:cs typeface="Times New Roman" panose="02020603050405020304" pitchFamily="18" charset="0"/>
              </a:rPr>
              <a:t> The spirit is tantamount to the material body in its encapsulation of a perspective-observation – consciousness – which is determined upon a divine law based form-frame – that being, outside of the body, the spirit is not God: purely free. </a:t>
            </a:r>
          </a:p>
          <a:p>
            <a:pPr lvl="1"/>
            <a:r>
              <a:rPr lang="en-GB" sz="1600" dirty="0">
                <a:latin typeface="Times New Roman" panose="02020603050405020304" pitchFamily="18" charset="0"/>
                <a:cs typeface="Times New Roman" panose="02020603050405020304" pitchFamily="18" charset="0"/>
              </a:rPr>
              <a:t>Then the spirit always has a body: ‘that of determined parameters’.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Garden of Eden, and Adam-Eve’s (pre-fall) emplacement within may be seen as a Matryoshka Doll: dimensionally different, thematically similar. </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8987730"/>
      </p:ext>
    </p:extLst>
  </p:cSld>
  <p:clrMapOvr>
    <a:masterClrMapping/>
  </p:clrMapOvr>
  <mc:AlternateContent xmlns:mc="http://schemas.openxmlformats.org/markup-compatibility/2006" xmlns:p14="http://schemas.microsoft.com/office/powerpoint/2010/main">
    <mc:Choice Requires="p14">
      <p:transition spd="slow" p14:dur="2000" advTm="81"/>
    </mc:Choice>
    <mc:Fallback xmlns="">
      <p:transition spd="slow" advTm="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273DA-024E-4CFF-83D2-78145A3F635E}"/>
              </a:ext>
            </a:extLst>
          </p:cNvPr>
          <p:cNvSpPr>
            <a:spLocks noGrp="1"/>
          </p:cNvSpPr>
          <p:nvPr>
            <p:ph type="title"/>
          </p:nvPr>
        </p:nvSpPr>
        <p:spPr>
          <a:xfrm>
            <a:off x="1009933" y="365125"/>
            <a:ext cx="10716846" cy="1325563"/>
          </a:xfrm>
        </p:spPr>
        <p:txBody>
          <a:bodyPr>
            <a:normAutofit fontScale="90000"/>
          </a:bodyPr>
          <a:lstStyle/>
          <a:p>
            <a:pPr algn="ctr"/>
            <a:r>
              <a:rPr lang="en-GB" dirty="0"/>
              <a:t>Predicted Conclusion of Argumentation  </a:t>
            </a:r>
          </a:p>
        </p:txBody>
      </p:sp>
      <p:sp>
        <p:nvSpPr>
          <p:cNvPr id="3" name="Content Placeholder 2">
            <a:extLst>
              <a:ext uri="{FF2B5EF4-FFF2-40B4-BE49-F238E27FC236}">
                <a16:creationId xmlns:a16="http://schemas.microsoft.com/office/drawing/2014/main" id="{3290A4A9-F6E7-4342-821D-22855257D845}"/>
              </a:ext>
            </a:extLst>
          </p:cNvPr>
          <p:cNvSpPr>
            <a:spLocks noGrp="1"/>
          </p:cNvSpPr>
          <p:nvPr>
            <p:ph idx="1"/>
          </p:nvPr>
        </p:nvSpPr>
        <p:spPr>
          <a:xfrm>
            <a:off x="1009933" y="1825625"/>
            <a:ext cx="10716845" cy="4667250"/>
          </a:xfrm>
        </p:spPr>
        <p:txBody>
          <a:bodyPr>
            <a:normAutofit/>
          </a:bodyPr>
          <a:lstStyle/>
          <a:p>
            <a:pPr algn="just"/>
            <a:r>
              <a:rPr lang="en-GB" dirty="0"/>
              <a:t>Beliefs incorporating body-self dichotomies and desires of ‘secret-knowledge’, including other attributed aspects, in the modern landscape are being mis-labelled as features of a Gnostic re-emergence. </a:t>
            </a:r>
          </a:p>
          <a:p>
            <a:pPr algn="just"/>
            <a:endParaRPr lang="en-GB" dirty="0"/>
          </a:p>
          <a:p>
            <a:pPr algn="just"/>
            <a:r>
              <a:rPr lang="en-GB" dirty="0"/>
              <a:t>By recognising Gnosticism as generated and adopted by prior predicators – human-psychology projecting; as elaborated expression in reaction of situated context – the phenomenon’s ‘features’ can be understood as articulated projections formalised into narrative. </a:t>
            </a:r>
          </a:p>
          <a:p>
            <a:pPr algn="just"/>
            <a:endParaRPr lang="en-GB" dirty="0"/>
          </a:p>
          <a:p>
            <a:pPr algn="just"/>
            <a:r>
              <a:rPr lang="en-GB" dirty="0"/>
              <a:t>Such features may be found within the narrative of Genesis and, theologically, inter-linked to </a:t>
            </a:r>
            <a:r>
              <a:rPr lang="en-GB" dirty="0" err="1"/>
              <a:t>anthro</a:t>
            </a:r>
            <a:r>
              <a:rPr lang="en-GB" dirty="0"/>
              <a:t>-psychological phenomenon which will likely continuously re-emergence time and time again, regardless of the Gnostic narrative’s survival. </a:t>
            </a: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22633769"/>
      </p:ext>
    </p:extLst>
  </p:cSld>
  <p:clrMapOvr>
    <a:masterClrMapping/>
  </p:clrMapOvr>
  <mc:AlternateContent xmlns:mc="http://schemas.openxmlformats.org/markup-compatibility/2006" xmlns:p14="http://schemas.microsoft.com/office/powerpoint/2010/main">
    <mc:Choice Requires="p14">
      <p:transition spd="slow" p14:dur="2000" advTm="130"/>
    </mc:Choice>
    <mc:Fallback xmlns="">
      <p:transition spd="slow" advTm="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D1EB-D4F6-4C74-9CCD-60BC310F0A04}"/>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C39C171D-33EC-4A84-8A6A-534C60850641}"/>
              </a:ext>
            </a:extLst>
          </p:cNvPr>
          <p:cNvSpPr>
            <a:spLocks noGrp="1"/>
          </p:cNvSpPr>
          <p:nvPr>
            <p:ph idx="1"/>
          </p:nvPr>
        </p:nvSpPr>
        <p:spPr>
          <a:xfrm>
            <a:off x="1251678" y="1241947"/>
            <a:ext cx="10178322" cy="5233668"/>
          </a:xfrm>
        </p:spPr>
        <p:txBody>
          <a:bodyPr>
            <a:normAutofit fontScale="92500"/>
          </a:bodyPr>
          <a:lstStyle/>
          <a:p>
            <a:r>
              <a:rPr lang="en-GB" dirty="0">
                <a:solidFill>
                  <a:schemeClr val="tx1"/>
                </a:solidFill>
                <a:latin typeface="Times New Roman" panose="02020603050405020304" pitchFamily="18" charset="0"/>
                <a:cs typeface="Times New Roman" panose="02020603050405020304" pitchFamily="18" charset="0"/>
              </a:rPr>
              <a:t>Experience as resource:</a:t>
            </a:r>
          </a:p>
          <a:p>
            <a:pPr marL="457200" lvl="1" indent="0">
              <a:buNone/>
            </a:pPr>
            <a:r>
              <a:rPr lang="en-GB" dirty="0">
                <a:solidFill>
                  <a:schemeClr val="tx1"/>
                </a:solidFill>
                <a:latin typeface="Times New Roman" panose="02020603050405020304" pitchFamily="18" charset="0"/>
                <a:cs typeface="Times New Roman" panose="02020603050405020304" pitchFamily="18" charset="0"/>
              </a:rPr>
              <a:t>The re-examining of the following concepts through an experiential frame</a:t>
            </a:r>
          </a:p>
          <a:p>
            <a:pPr lvl="1"/>
            <a:r>
              <a:rPr lang="en-GB" sz="1600" i="1" dirty="0">
                <a:solidFill>
                  <a:schemeClr val="tx1"/>
                </a:solidFill>
                <a:latin typeface="Times New Roman" panose="02020603050405020304" pitchFamily="18" charset="0"/>
                <a:cs typeface="Times New Roman" panose="02020603050405020304" pitchFamily="18" charset="0"/>
              </a:rPr>
              <a:t>The Body as an Accumulation Strategy </a:t>
            </a:r>
            <a:r>
              <a:rPr lang="en-GB" sz="1600" dirty="0">
                <a:solidFill>
                  <a:schemeClr val="tx1"/>
                </a:solidFill>
                <a:latin typeface="Times New Roman" panose="02020603050405020304" pitchFamily="18" charset="0"/>
                <a:cs typeface="Times New Roman" panose="02020603050405020304" pitchFamily="18" charset="0"/>
              </a:rPr>
              <a:t>– David Harvey</a:t>
            </a:r>
          </a:p>
          <a:p>
            <a:pPr lvl="1"/>
            <a:r>
              <a:rPr lang="en-GB" sz="1600" i="1" dirty="0">
                <a:solidFill>
                  <a:schemeClr val="tx1"/>
                </a:solidFill>
                <a:latin typeface="Times New Roman" panose="02020603050405020304" pitchFamily="18" charset="0"/>
                <a:cs typeface="Times New Roman" panose="02020603050405020304" pitchFamily="18" charset="0"/>
              </a:rPr>
              <a:t>The Self as Rooted in the Ambiguity of Time</a:t>
            </a:r>
            <a:r>
              <a:rPr lang="en-GB" sz="1600" dirty="0">
                <a:solidFill>
                  <a:schemeClr val="tx1"/>
                </a:solidFill>
                <a:latin typeface="Times New Roman" panose="02020603050405020304" pitchFamily="18" charset="0"/>
                <a:cs typeface="Times New Roman" panose="02020603050405020304" pitchFamily="18" charset="0"/>
              </a:rPr>
              <a:t>: </a:t>
            </a:r>
            <a:r>
              <a:rPr lang="en-GB" sz="1600" i="1" dirty="0">
                <a:solidFill>
                  <a:schemeClr val="tx1"/>
                </a:solidFill>
                <a:latin typeface="Times New Roman" panose="02020603050405020304" pitchFamily="18" charset="0"/>
                <a:cs typeface="Times New Roman" panose="02020603050405020304" pitchFamily="18" charset="0"/>
              </a:rPr>
              <a:t>Merleau-Ponty on Temporality and Subjectivity </a:t>
            </a:r>
            <a:r>
              <a:rPr lang="en-GB" sz="1600" dirty="0">
                <a:solidFill>
                  <a:schemeClr val="tx1"/>
                </a:solidFill>
                <a:latin typeface="Times New Roman" panose="02020603050405020304" pitchFamily="18" charset="0"/>
                <a:cs typeface="Times New Roman" panose="02020603050405020304" pitchFamily="18" charset="0"/>
              </a:rPr>
              <a:t>– </a:t>
            </a:r>
            <a:r>
              <a:rPr lang="en-GB" sz="1600" dirty="0" err="1">
                <a:solidFill>
                  <a:schemeClr val="tx1"/>
                </a:solidFill>
                <a:latin typeface="Times New Roman" panose="02020603050405020304" pitchFamily="18" charset="0"/>
                <a:cs typeface="Times New Roman" panose="02020603050405020304" pitchFamily="18" charset="0"/>
              </a:rPr>
              <a:t>Shahrzad</a:t>
            </a:r>
            <a:r>
              <a:rPr lang="en-GB" sz="1600" dirty="0">
                <a:solidFill>
                  <a:schemeClr val="tx1"/>
                </a:solidFill>
                <a:latin typeface="Times New Roman" panose="02020603050405020304" pitchFamily="18" charset="0"/>
                <a:cs typeface="Times New Roman" panose="02020603050405020304" pitchFamily="18" charset="0"/>
              </a:rPr>
              <a:t> </a:t>
            </a:r>
            <a:r>
              <a:rPr lang="en-GB" sz="1600" dirty="0" err="1">
                <a:solidFill>
                  <a:schemeClr val="tx1"/>
                </a:solidFill>
                <a:latin typeface="Times New Roman" panose="02020603050405020304" pitchFamily="18" charset="0"/>
                <a:cs typeface="Times New Roman" panose="02020603050405020304" pitchFamily="18" charset="0"/>
              </a:rPr>
              <a:t>Ghanooni</a:t>
            </a:r>
            <a:endParaRPr lang="en-GB" sz="1600" dirty="0">
              <a:solidFill>
                <a:schemeClr val="tx1"/>
              </a:solidFill>
              <a:latin typeface="Times New Roman" panose="02020603050405020304" pitchFamily="18" charset="0"/>
              <a:cs typeface="Times New Roman" panose="02020603050405020304" pitchFamily="18" charset="0"/>
            </a:endParaRPr>
          </a:p>
          <a:p>
            <a:pPr lvl="1"/>
            <a:r>
              <a:rPr lang="en-GB" sz="1600" i="1" dirty="0">
                <a:solidFill>
                  <a:schemeClr val="tx1"/>
                </a:solidFill>
                <a:latin typeface="Times New Roman" panose="02020603050405020304" pitchFamily="18" charset="0"/>
                <a:cs typeface="Times New Roman" panose="02020603050405020304" pitchFamily="18" charset="0"/>
              </a:rPr>
              <a:t>Material Interests as Ideology – </a:t>
            </a:r>
            <a:r>
              <a:rPr lang="en-GB" sz="1600" dirty="0">
                <a:solidFill>
                  <a:schemeClr val="tx1"/>
                </a:solidFill>
                <a:latin typeface="Times New Roman" panose="02020603050405020304" pitchFamily="18" charset="0"/>
                <a:cs typeface="Times New Roman" panose="02020603050405020304" pitchFamily="18" charset="0"/>
              </a:rPr>
              <a:t>Eric </a:t>
            </a:r>
            <a:r>
              <a:rPr lang="en-GB" sz="1600" dirty="0" err="1">
                <a:solidFill>
                  <a:schemeClr val="tx1"/>
                </a:solidFill>
                <a:latin typeface="Times New Roman" panose="02020603050405020304" pitchFamily="18" charset="0"/>
                <a:cs typeface="Times New Roman" panose="02020603050405020304" pitchFamily="18" charset="0"/>
              </a:rPr>
              <a:t>Lutzuk</a:t>
            </a:r>
            <a:endParaRPr lang="en-GB" sz="1600" dirty="0">
              <a:solidFill>
                <a:schemeClr val="tx1"/>
              </a:solidFill>
              <a:latin typeface="Times New Roman" panose="02020603050405020304" pitchFamily="18" charset="0"/>
              <a:cs typeface="Times New Roman" panose="02020603050405020304" pitchFamily="18" charset="0"/>
            </a:endParaRPr>
          </a:p>
          <a:p>
            <a:r>
              <a:rPr lang="en-GB" sz="1800" dirty="0">
                <a:solidFill>
                  <a:schemeClr val="tx1"/>
                </a:solidFill>
                <a:latin typeface="Times New Roman" panose="02020603050405020304" pitchFamily="18" charset="0"/>
                <a:cs typeface="Times New Roman" panose="02020603050405020304" pitchFamily="18" charset="0"/>
              </a:rPr>
              <a:t>Investigation into Psychological research in: </a:t>
            </a:r>
          </a:p>
          <a:p>
            <a:pPr lvl="1"/>
            <a:r>
              <a:rPr lang="en-GB" sz="1600" dirty="0">
                <a:solidFill>
                  <a:schemeClr val="tx1"/>
                </a:solidFill>
                <a:latin typeface="Times New Roman" panose="02020603050405020304" pitchFamily="18" charset="0"/>
                <a:cs typeface="Times New Roman" panose="02020603050405020304" pitchFamily="18" charset="0"/>
              </a:rPr>
              <a:t>Motivation, desire and temptation: </a:t>
            </a:r>
          </a:p>
          <a:p>
            <a:pPr lvl="2"/>
            <a:r>
              <a:rPr lang="en-GB" sz="1400" i="1" dirty="0">
                <a:solidFill>
                  <a:schemeClr val="tx1"/>
                </a:solidFill>
                <a:latin typeface="Times New Roman" panose="02020603050405020304" pitchFamily="18" charset="0"/>
                <a:cs typeface="Times New Roman" panose="02020603050405020304" pitchFamily="18" charset="0"/>
              </a:rPr>
              <a:t>Why self-control seems (but may not be) limited </a:t>
            </a:r>
            <a:r>
              <a:rPr lang="en-GB" sz="1400" dirty="0">
                <a:solidFill>
                  <a:schemeClr val="tx1"/>
                </a:solidFill>
                <a:latin typeface="Times New Roman" panose="02020603050405020304" pitchFamily="18" charset="0"/>
                <a:cs typeface="Times New Roman" panose="02020603050405020304" pitchFamily="18" charset="0"/>
              </a:rPr>
              <a:t>– </a:t>
            </a:r>
            <a:r>
              <a:rPr lang="en-GB" sz="1400" dirty="0" err="1">
                <a:solidFill>
                  <a:schemeClr val="tx1"/>
                </a:solidFill>
                <a:latin typeface="Times New Roman" panose="02020603050405020304" pitchFamily="18" charset="0"/>
                <a:cs typeface="Times New Roman" panose="02020603050405020304" pitchFamily="18" charset="0"/>
              </a:rPr>
              <a:t>Inzlicht</a:t>
            </a:r>
            <a:r>
              <a:rPr lang="en-GB" sz="1400" dirty="0">
                <a:solidFill>
                  <a:schemeClr val="tx1"/>
                </a:solidFill>
                <a:latin typeface="Times New Roman" panose="02020603050405020304" pitchFamily="18" charset="0"/>
                <a:cs typeface="Times New Roman" panose="02020603050405020304" pitchFamily="18" charset="0"/>
              </a:rPr>
              <a:t> et al.</a:t>
            </a:r>
          </a:p>
          <a:p>
            <a:pPr lvl="2"/>
            <a:r>
              <a:rPr lang="en-GB" sz="1400" i="1" dirty="0">
                <a:solidFill>
                  <a:schemeClr val="tx1"/>
                </a:solidFill>
                <a:latin typeface="Times New Roman" panose="02020603050405020304" pitchFamily="18" charset="0"/>
                <a:cs typeface="Times New Roman" panose="02020603050405020304" pitchFamily="18" charset="0"/>
              </a:rPr>
              <a:t>Everyday Temptations: An Experience Sampling Study of Desire, Conflict, and Self-Control </a:t>
            </a:r>
            <a:r>
              <a:rPr lang="en-GB" sz="1400" dirty="0">
                <a:solidFill>
                  <a:schemeClr val="tx1"/>
                </a:solidFill>
                <a:latin typeface="Times New Roman" panose="02020603050405020304" pitchFamily="18" charset="0"/>
                <a:cs typeface="Times New Roman" panose="02020603050405020304" pitchFamily="18" charset="0"/>
              </a:rPr>
              <a:t>- Roy Baumeister</a:t>
            </a:r>
          </a:p>
          <a:p>
            <a:pPr lvl="2"/>
            <a:r>
              <a:rPr lang="en-GB" sz="1400" i="1" dirty="0">
                <a:solidFill>
                  <a:schemeClr val="tx1"/>
                </a:solidFill>
                <a:latin typeface="Times New Roman" panose="02020603050405020304" pitchFamily="18" charset="0"/>
                <a:cs typeface="Times New Roman" panose="02020603050405020304" pitchFamily="18" charset="0"/>
              </a:rPr>
              <a:t>The Craving Experience Questionnaire: a brief, theory-based measure of consummatory desire and craving </a:t>
            </a:r>
            <a:r>
              <a:rPr lang="en-GB" sz="1400" dirty="0">
                <a:solidFill>
                  <a:schemeClr val="tx1"/>
                </a:solidFill>
                <a:latin typeface="Times New Roman" panose="02020603050405020304" pitchFamily="18" charset="0"/>
                <a:cs typeface="Times New Roman" panose="02020603050405020304" pitchFamily="18" charset="0"/>
              </a:rPr>
              <a:t>- Andrade Jackie </a:t>
            </a:r>
          </a:p>
          <a:p>
            <a:pPr lvl="2"/>
            <a:r>
              <a:rPr lang="en-GB" sz="1400" i="1" dirty="0">
                <a:solidFill>
                  <a:schemeClr val="tx1"/>
                </a:solidFill>
                <a:latin typeface="Times New Roman" panose="02020603050405020304" pitchFamily="18" charset="0"/>
                <a:cs typeface="Times New Roman" panose="02020603050405020304" pitchFamily="18" charset="0"/>
              </a:rPr>
              <a:t>Imaginary relish and exquisite torture: The elaborated intrusion theory of desire</a:t>
            </a:r>
            <a:r>
              <a:rPr lang="en-GB" sz="1400" dirty="0">
                <a:solidFill>
                  <a:schemeClr val="tx1"/>
                </a:solidFill>
                <a:latin typeface="Times New Roman" panose="02020603050405020304" pitchFamily="18" charset="0"/>
                <a:cs typeface="Times New Roman" panose="02020603050405020304" pitchFamily="18" charset="0"/>
              </a:rPr>
              <a:t> - Andrade et al.</a:t>
            </a:r>
          </a:p>
          <a:p>
            <a:pPr lvl="2"/>
            <a:r>
              <a:rPr lang="en-GB" sz="1400" dirty="0">
                <a:solidFill>
                  <a:schemeClr val="tx1"/>
                </a:solidFill>
                <a:latin typeface="Times New Roman" panose="02020603050405020304" pitchFamily="18" charset="0"/>
                <a:cs typeface="Times New Roman" panose="02020603050405020304" pitchFamily="18" charset="0"/>
              </a:rPr>
              <a:t>Further Research Necessary</a:t>
            </a:r>
          </a:p>
          <a:p>
            <a:r>
              <a:rPr lang="en-GB" sz="1800" dirty="0">
                <a:solidFill>
                  <a:schemeClr val="tx1"/>
                </a:solidFill>
                <a:latin typeface="Times New Roman" panose="02020603050405020304" pitchFamily="18" charset="0"/>
                <a:cs typeface="Times New Roman" panose="02020603050405020304" pitchFamily="18" charset="0"/>
              </a:rPr>
              <a:t>Reading Genesis: </a:t>
            </a:r>
          </a:p>
          <a:p>
            <a:pPr lvl="1"/>
            <a:r>
              <a:rPr lang="en-GB" sz="1600" i="1" dirty="0">
                <a:solidFill>
                  <a:schemeClr val="tx1"/>
                </a:solidFill>
                <a:latin typeface="Times New Roman" panose="02020603050405020304" pitchFamily="18" charset="0"/>
                <a:cs typeface="Times New Roman" panose="02020603050405020304" pitchFamily="18" charset="0"/>
              </a:rPr>
              <a:t>On Reading Genesis I-II' in The Theology of the book of Genesis </a:t>
            </a:r>
            <a:r>
              <a:rPr lang="en-GB" sz="1600" dirty="0">
                <a:solidFill>
                  <a:schemeClr val="tx1"/>
                </a:solidFill>
                <a:latin typeface="Times New Roman" panose="02020603050405020304" pitchFamily="18" charset="0"/>
                <a:cs typeface="Times New Roman" panose="02020603050405020304" pitchFamily="18" charset="0"/>
              </a:rPr>
              <a:t>- Moberly, R. W. L</a:t>
            </a:r>
          </a:p>
          <a:p>
            <a:pPr lvl="1"/>
            <a:r>
              <a:rPr lang="en-GB" sz="1600" dirty="0">
                <a:solidFill>
                  <a:schemeClr val="tx1"/>
                </a:solidFill>
                <a:latin typeface="Times New Roman" panose="02020603050405020304" pitchFamily="18" charset="0"/>
                <a:cs typeface="Times New Roman" panose="02020603050405020304" pitchFamily="18" charset="0"/>
              </a:rPr>
              <a:t>Genesis and Christian Theology. Elliot – Mark W. et al.</a:t>
            </a: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7654651"/>
      </p:ext>
    </p:extLst>
  </p:cSld>
  <p:clrMapOvr>
    <a:masterClrMapping/>
  </p:clrMapOvr>
  <mc:AlternateContent xmlns:mc="http://schemas.openxmlformats.org/markup-compatibility/2006" xmlns:p14="http://schemas.microsoft.com/office/powerpoint/2010/main">
    <mc:Choice Requires="p14">
      <p:transition spd="slow" p14:dur="2000" advTm="664"/>
    </mc:Choice>
    <mc:Fallback xmlns="">
      <p:transition spd="slow" advTm="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D6C3-2E5F-4AB7-9C53-75E032C09D6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2E501BD-E840-4691-A73B-6CBF14121BB5}"/>
              </a:ext>
            </a:extLst>
          </p:cNvPr>
          <p:cNvSpPr>
            <a:spLocks noGrp="1"/>
          </p:cNvSpPr>
          <p:nvPr>
            <p:ph idx="1"/>
          </p:nvPr>
        </p:nvSpPr>
        <p:spPr>
          <a:xfrm>
            <a:off x="1251678" y="1123951"/>
            <a:ext cx="10178322" cy="5734050"/>
          </a:xfrm>
        </p:spPr>
        <p:txBody>
          <a:bodyPr>
            <a:normAutofit fontScale="47500" lnSpcReduction="20000"/>
          </a:bodyPr>
          <a:lstStyle/>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Amundsen, </a:t>
            </a:r>
            <a:r>
              <a:rPr lang="en-GB" dirty="0" err="1">
                <a:solidFill>
                  <a:srgbClr val="000000"/>
                </a:solidFill>
                <a:latin typeface="Times New Roman" panose="02020603050405020304" pitchFamily="18" charset="0"/>
                <a:cs typeface="Times New Roman" panose="02020603050405020304" pitchFamily="18" charset="0"/>
              </a:rPr>
              <a:t>Christan</a:t>
            </a:r>
            <a:r>
              <a:rPr lang="en-GB" dirty="0">
                <a:solidFill>
                  <a:srgbClr val="000000"/>
                </a:solidFill>
                <a:latin typeface="Times New Roman" panose="02020603050405020304" pitchFamily="18" charset="0"/>
                <a:cs typeface="Times New Roman" panose="02020603050405020304" pitchFamily="18" charset="0"/>
              </a:rPr>
              <a:t>, </a:t>
            </a:r>
            <a:r>
              <a:rPr lang="en-GB" i="1" dirty="0">
                <a:solidFill>
                  <a:srgbClr val="000000"/>
                </a:solidFill>
                <a:latin typeface="Times New Roman" panose="02020603050405020304" pitchFamily="18" charset="0"/>
                <a:cs typeface="Times New Roman" panose="02020603050405020304" pitchFamily="18" charset="0"/>
              </a:rPr>
              <a:t>Illumination: A Gnostic Handbook for the Post Modern World. </a:t>
            </a:r>
            <a:r>
              <a:rPr lang="en-GB" dirty="0">
                <a:solidFill>
                  <a:srgbClr val="000000"/>
                </a:solidFill>
                <a:latin typeface="Times New Roman" panose="02020603050405020304" pitchFamily="18" charset="0"/>
                <a:cs typeface="Times New Roman" panose="02020603050405020304" pitchFamily="18" charset="0"/>
              </a:rPr>
              <a:t>(Iowa: Sunstar Publishing, Ltd, 1998).</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Andrade, Jackie et al., 'Imaginary relish and exquisite torture: The elaborated intrusion theory of desire', </a:t>
            </a:r>
            <a:r>
              <a:rPr lang="en-GB" i="1" dirty="0">
                <a:solidFill>
                  <a:srgbClr val="000000"/>
                </a:solidFill>
                <a:latin typeface="Times New Roman" panose="02020603050405020304" pitchFamily="18" charset="0"/>
                <a:cs typeface="Times New Roman" panose="02020603050405020304" pitchFamily="18" charset="0"/>
              </a:rPr>
              <a:t>Psychological Review</a:t>
            </a:r>
            <a:r>
              <a:rPr lang="en-GB" dirty="0">
                <a:solidFill>
                  <a:srgbClr val="000000"/>
                </a:solidFill>
                <a:latin typeface="Times New Roman" panose="02020603050405020304" pitchFamily="18" charset="0"/>
                <a:cs typeface="Times New Roman" panose="02020603050405020304" pitchFamily="18" charset="0"/>
              </a:rPr>
              <a:t>, 112(2) (2005), 446-467.</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Andrade, Jackie, 'The Craving Experience Questionnaire: a brief, theory-based measure of consummatory desire and craving', </a:t>
            </a:r>
            <a:r>
              <a:rPr lang="en-GB" i="1" dirty="0">
                <a:solidFill>
                  <a:srgbClr val="000000"/>
                </a:solidFill>
                <a:latin typeface="Times New Roman" panose="02020603050405020304" pitchFamily="18" charset="0"/>
                <a:cs typeface="Times New Roman" panose="02020603050405020304" pitchFamily="18" charset="0"/>
              </a:rPr>
              <a:t>Addiction</a:t>
            </a:r>
            <a:r>
              <a:rPr lang="en-GB" dirty="0">
                <a:solidFill>
                  <a:srgbClr val="000000"/>
                </a:solidFill>
                <a:latin typeface="Times New Roman" panose="02020603050405020304" pitchFamily="18" charset="0"/>
                <a:cs typeface="Times New Roman" panose="02020603050405020304" pitchFamily="18" charset="0"/>
              </a:rPr>
              <a:t>, 109(5) (2014).</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err="1">
                <a:solidFill>
                  <a:srgbClr val="000000"/>
                </a:solidFill>
                <a:latin typeface="Times New Roman" panose="02020603050405020304" pitchFamily="18" charset="0"/>
                <a:cs typeface="Times New Roman" panose="02020603050405020304" pitchFamily="18" charset="0"/>
              </a:rPr>
              <a:t>Aupers</a:t>
            </a:r>
            <a:r>
              <a:rPr lang="en-GB" dirty="0">
                <a:solidFill>
                  <a:srgbClr val="000000"/>
                </a:solidFill>
                <a:latin typeface="Times New Roman" panose="02020603050405020304" pitchFamily="18" charset="0"/>
                <a:cs typeface="Times New Roman" panose="02020603050405020304" pitchFamily="18" charset="0"/>
              </a:rPr>
              <a:t>, Stef, and </a:t>
            </a:r>
            <a:r>
              <a:rPr lang="en-GB" dirty="0" err="1">
                <a:solidFill>
                  <a:srgbClr val="000000"/>
                </a:solidFill>
                <a:latin typeface="Times New Roman" panose="02020603050405020304" pitchFamily="18" charset="0"/>
                <a:cs typeface="Times New Roman" panose="02020603050405020304" pitchFamily="18" charset="0"/>
              </a:rPr>
              <a:t>Houtman</a:t>
            </a:r>
            <a:r>
              <a:rPr lang="en-GB" dirty="0">
                <a:solidFill>
                  <a:srgbClr val="000000"/>
                </a:solidFill>
                <a:latin typeface="Times New Roman" panose="02020603050405020304" pitchFamily="18" charset="0"/>
                <a:cs typeface="Times New Roman" panose="02020603050405020304" pitchFamily="18" charset="0"/>
              </a:rPr>
              <a:t>, Dick, ''Reality Sucks': On Alienation and </a:t>
            </a:r>
            <a:r>
              <a:rPr lang="en-GB" dirty="0" err="1">
                <a:solidFill>
                  <a:srgbClr val="000000"/>
                </a:solidFill>
                <a:latin typeface="Times New Roman" panose="02020603050405020304" pitchFamily="18" charset="0"/>
                <a:cs typeface="Times New Roman" panose="02020603050405020304" pitchFamily="18" charset="0"/>
              </a:rPr>
              <a:t>Cybergnosis</a:t>
            </a:r>
            <a:r>
              <a:rPr lang="en-GB" dirty="0">
                <a:solidFill>
                  <a:srgbClr val="000000"/>
                </a:solidFill>
                <a:latin typeface="Times New Roman" panose="02020603050405020304" pitchFamily="18" charset="0"/>
                <a:cs typeface="Times New Roman" panose="02020603050405020304" pitchFamily="18" charset="0"/>
              </a:rPr>
              <a:t>', </a:t>
            </a:r>
            <a:r>
              <a:rPr lang="en-GB" i="1" dirty="0" err="1">
                <a:solidFill>
                  <a:srgbClr val="000000"/>
                </a:solidFill>
                <a:latin typeface="Times New Roman" panose="02020603050405020304" pitchFamily="18" charset="0"/>
                <a:cs typeface="Times New Roman" panose="02020603050405020304" pitchFamily="18" charset="0"/>
              </a:rPr>
              <a:t>Concilium</a:t>
            </a:r>
            <a:r>
              <a:rPr lang="en-GB" i="1" dirty="0">
                <a:solidFill>
                  <a:srgbClr val="000000"/>
                </a:solidFill>
                <a:latin typeface="Times New Roman" panose="02020603050405020304" pitchFamily="18" charset="0"/>
                <a:cs typeface="Times New Roman" panose="02020603050405020304" pitchFamily="18" charset="0"/>
              </a:rPr>
              <a:t>: International Journal of Theology</a:t>
            </a:r>
            <a:r>
              <a:rPr lang="en-GB" dirty="0">
                <a:solidFill>
                  <a:srgbClr val="000000"/>
                </a:solidFill>
                <a:latin typeface="Times New Roman" panose="02020603050405020304" pitchFamily="18" charset="0"/>
                <a:cs typeface="Times New Roman" panose="02020603050405020304" pitchFamily="18" charset="0"/>
              </a:rPr>
              <a:t>, (2005), 2-11.</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Baumeister, Roy F et al., 'What People Desire, Feel Conflicted About, and Try to Resist in Everyday Life', </a:t>
            </a:r>
            <a:r>
              <a:rPr lang="en-GB" i="1" dirty="0">
                <a:solidFill>
                  <a:srgbClr val="000000"/>
                </a:solidFill>
                <a:latin typeface="Times New Roman" panose="02020603050405020304" pitchFamily="18" charset="0"/>
                <a:cs typeface="Times New Roman" panose="02020603050405020304" pitchFamily="18" charset="0"/>
              </a:rPr>
              <a:t>Psychological Science</a:t>
            </a:r>
            <a:r>
              <a:rPr lang="en-GB" dirty="0">
                <a:solidFill>
                  <a:srgbClr val="000000"/>
                </a:solidFill>
                <a:latin typeface="Times New Roman" panose="02020603050405020304" pitchFamily="18" charset="0"/>
                <a:cs typeface="Times New Roman" panose="02020603050405020304" pitchFamily="18" charset="0"/>
              </a:rPr>
              <a:t>, 2012, 1-7.</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Baumeister, Roy F, et al., 'Everyday Temptations: An Experience Sampling Study of Desire, Conflict, and Self-Control', </a:t>
            </a:r>
            <a:r>
              <a:rPr lang="en-GB" i="1" dirty="0">
                <a:solidFill>
                  <a:srgbClr val="000000"/>
                </a:solidFill>
                <a:latin typeface="Times New Roman" panose="02020603050405020304" pitchFamily="18" charset="0"/>
                <a:cs typeface="Times New Roman" panose="02020603050405020304" pitchFamily="18" charset="0"/>
              </a:rPr>
              <a:t>Journal of Personality and Social Psychology</a:t>
            </a:r>
            <a:r>
              <a:rPr lang="en-GB" dirty="0">
                <a:solidFill>
                  <a:srgbClr val="000000"/>
                </a:solidFill>
                <a:latin typeface="Times New Roman" panose="02020603050405020304" pitchFamily="18" charset="0"/>
                <a:cs typeface="Times New Roman" panose="02020603050405020304" pitchFamily="18" charset="0"/>
              </a:rPr>
              <a:t>, 102(6) (2012), 1318-1335.</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Benyamini</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Itzhak,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 Critical Theology of Genesis: The Non-Absolute God.</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(New York: Springer Nature, 2016).</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Bishop Robert Barron, 'Gnosticism: The Enduring Heresy',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Bishop Robert Barron</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9 March 2020. &lt;</a:t>
            </a:r>
            <a:r>
              <a:rPr lang="en-GB"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4" tooltip="Original URL: https://www.youtube.com/watch?v=JOvVgqBpeTY. Click or tap if you trust this link.">
                  <a:extLst>
                    <a:ext uri="{A12FA001-AC4F-418D-AE19-62706E023703}">
                      <ahyp:hlinkClr xmlns:ahyp="http://schemas.microsoft.com/office/drawing/2018/hyperlinkcolor" val="tx"/>
                    </a:ext>
                  </a:extLst>
                </a:hlinkClick>
              </a:rPr>
              <a:t>https://www.youtube.com/watch?v=JOvVgqBpeT</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Y&gt; [Accessed 20 March 2020].</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Elliot, Mark W. et al.,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Genesis and Christian Theology. </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(Cambridge: Wm. B. Eerdmans Publishing Co, 2012).</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err="1">
                <a:solidFill>
                  <a:srgbClr val="000000"/>
                </a:solidFill>
                <a:latin typeface="Times New Roman" panose="02020603050405020304" pitchFamily="18" charset="0"/>
                <a:cs typeface="Times New Roman" panose="02020603050405020304" pitchFamily="18" charset="0"/>
              </a:rPr>
              <a:t>Filoramo</a:t>
            </a:r>
            <a:r>
              <a:rPr lang="en-GB" dirty="0">
                <a:solidFill>
                  <a:srgbClr val="000000"/>
                </a:solidFill>
                <a:latin typeface="Times New Roman" panose="02020603050405020304" pitchFamily="18" charset="0"/>
                <a:cs typeface="Times New Roman" panose="02020603050405020304" pitchFamily="18" charset="0"/>
              </a:rPr>
              <a:t>, Giovanni, </a:t>
            </a:r>
            <a:r>
              <a:rPr lang="en-GB" i="1" dirty="0">
                <a:solidFill>
                  <a:srgbClr val="000000"/>
                </a:solidFill>
                <a:latin typeface="Times New Roman" panose="02020603050405020304" pitchFamily="18" charset="0"/>
                <a:cs typeface="Times New Roman" panose="02020603050405020304" pitchFamily="18" charset="0"/>
              </a:rPr>
              <a:t>A History of Gnosticism</a:t>
            </a:r>
            <a:r>
              <a:rPr lang="en-GB" dirty="0">
                <a:solidFill>
                  <a:srgbClr val="000000"/>
                </a:solidFill>
                <a:latin typeface="Times New Roman" panose="02020603050405020304" pitchFamily="18" charset="0"/>
                <a:cs typeface="Times New Roman" panose="02020603050405020304" pitchFamily="18" charset="0"/>
              </a:rPr>
              <a:t>. (Oxford: Basil Blackwell Ltd, 1994).</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err="1">
                <a:solidFill>
                  <a:srgbClr val="000000"/>
                </a:solidFill>
                <a:latin typeface="Times New Roman" panose="02020603050405020304" pitchFamily="18" charset="0"/>
                <a:cs typeface="Times New Roman" panose="02020603050405020304" pitchFamily="18" charset="0"/>
              </a:rPr>
              <a:t>Ghanooni</a:t>
            </a:r>
            <a:r>
              <a:rPr lang="en-GB" dirty="0">
                <a:solidFill>
                  <a:srgbClr val="000000"/>
                </a:solidFill>
                <a:latin typeface="Times New Roman" panose="02020603050405020304" pitchFamily="18" charset="0"/>
                <a:cs typeface="Times New Roman" panose="02020603050405020304" pitchFamily="18" charset="0"/>
              </a:rPr>
              <a:t>, </a:t>
            </a:r>
            <a:r>
              <a:rPr lang="en-GB" dirty="0" err="1">
                <a:solidFill>
                  <a:srgbClr val="000000"/>
                </a:solidFill>
                <a:latin typeface="Times New Roman" panose="02020603050405020304" pitchFamily="18" charset="0"/>
                <a:cs typeface="Times New Roman" panose="02020603050405020304" pitchFamily="18" charset="0"/>
              </a:rPr>
              <a:t>Shahrzad</a:t>
            </a:r>
            <a:r>
              <a:rPr lang="en-GB" dirty="0">
                <a:solidFill>
                  <a:srgbClr val="000000"/>
                </a:solidFill>
                <a:latin typeface="Times New Roman" panose="02020603050405020304" pitchFamily="18" charset="0"/>
                <a:cs typeface="Times New Roman" panose="02020603050405020304" pitchFamily="18" charset="0"/>
              </a:rPr>
              <a:t>, 'The Self as Rooted in the Ambiguity of Time: Merleau-Ponty on Temporality and Subjectivity', </a:t>
            </a:r>
            <a:r>
              <a:rPr lang="en-GB" i="1" dirty="0">
                <a:solidFill>
                  <a:srgbClr val="000000"/>
                </a:solidFill>
                <a:latin typeface="Times New Roman" panose="02020603050405020304" pitchFamily="18" charset="0"/>
                <a:cs typeface="Times New Roman" panose="02020603050405020304" pitchFamily="18" charset="0"/>
              </a:rPr>
              <a:t>Journal of Philosophy</a:t>
            </a:r>
            <a:r>
              <a:rPr lang="en-GB" dirty="0">
                <a:solidFill>
                  <a:srgbClr val="000000"/>
                </a:solidFill>
                <a:latin typeface="Times New Roman" panose="02020603050405020304" pitchFamily="18" charset="0"/>
                <a:cs typeface="Times New Roman" panose="02020603050405020304" pitchFamily="18" charset="0"/>
              </a:rPr>
              <a:t>, 13(1) (2014), 15-26.</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Harvey, David, 'The Body as an Accumulation Strategy', in </a:t>
            </a:r>
            <a:r>
              <a:rPr lang="en-GB" i="1" dirty="0">
                <a:solidFill>
                  <a:srgbClr val="000000"/>
                </a:solidFill>
                <a:latin typeface="Times New Roman" panose="02020603050405020304" pitchFamily="18" charset="0"/>
                <a:cs typeface="Times New Roman" panose="02020603050405020304" pitchFamily="18" charset="0"/>
              </a:rPr>
              <a:t>Cultural Theory: An Anthology</a:t>
            </a:r>
            <a:r>
              <a:rPr lang="en-GB" dirty="0">
                <a:solidFill>
                  <a:srgbClr val="000000"/>
                </a:solidFill>
                <a:latin typeface="Times New Roman" panose="02020603050405020304" pitchFamily="18" charset="0"/>
                <a:cs typeface="Times New Roman" panose="02020603050405020304" pitchFamily="18" charset="0"/>
              </a:rPr>
              <a:t>, ed. by Timothy </a:t>
            </a:r>
            <a:r>
              <a:rPr lang="en-GB" dirty="0" err="1">
                <a:solidFill>
                  <a:srgbClr val="000000"/>
                </a:solidFill>
                <a:latin typeface="Times New Roman" panose="02020603050405020304" pitchFamily="18" charset="0"/>
                <a:cs typeface="Times New Roman" panose="02020603050405020304" pitchFamily="18" charset="0"/>
              </a:rPr>
              <a:t>Kaposy</a:t>
            </a:r>
            <a:r>
              <a:rPr lang="en-GB" dirty="0">
                <a:solidFill>
                  <a:srgbClr val="000000"/>
                </a:solidFill>
                <a:latin typeface="Times New Roman" panose="02020603050405020304" pitchFamily="18" charset="0"/>
                <a:cs typeface="Times New Roman" panose="02020603050405020304" pitchFamily="18" charset="0"/>
              </a:rPr>
              <a:t> and </a:t>
            </a:r>
            <a:r>
              <a:rPr lang="en-GB" dirty="0" err="1">
                <a:solidFill>
                  <a:srgbClr val="000000"/>
                </a:solidFill>
                <a:latin typeface="Times New Roman" panose="02020603050405020304" pitchFamily="18" charset="0"/>
                <a:cs typeface="Times New Roman" panose="02020603050405020304" pitchFamily="18" charset="0"/>
              </a:rPr>
              <a:t>Imre</a:t>
            </a:r>
            <a:r>
              <a:rPr lang="en-GB" dirty="0">
                <a:solidFill>
                  <a:srgbClr val="000000"/>
                </a:solidFill>
                <a:latin typeface="Times New Roman" panose="02020603050405020304" pitchFamily="18" charset="0"/>
                <a:cs typeface="Times New Roman" panose="02020603050405020304" pitchFamily="18" charset="0"/>
              </a:rPr>
              <a:t> </a:t>
            </a:r>
            <a:r>
              <a:rPr lang="en-GB" dirty="0" err="1">
                <a:solidFill>
                  <a:srgbClr val="000000"/>
                </a:solidFill>
                <a:latin typeface="Times New Roman" panose="02020603050405020304" pitchFamily="18" charset="0"/>
                <a:cs typeface="Times New Roman" panose="02020603050405020304" pitchFamily="18" charset="0"/>
              </a:rPr>
              <a:t>Szeman</a:t>
            </a:r>
            <a:r>
              <a:rPr lang="en-GB" dirty="0">
                <a:solidFill>
                  <a:srgbClr val="000000"/>
                </a:solidFill>
                <a:latin typeface="Times New Roman" panose="02020603050405020304" pitchFamily="18" charset="0"/>
                <a:cs typeface="Times New Roman" panose="02020603050405020304" pitchFamily="18" charset="0"/>
              </a:rPr>
              <a:t> (West Sussex: Wiley-Blackwell Publishing, 2011), pp. 307-31.</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err="1">
                <a:solidFill>
                  <a:srgbClr val="000000"/>
                </a:solidFill>
                <a:latin typeface="Times New Roman" panose="02020603050405020304" pitchFamily="18" charset="0"/>
                <a:cs typeface="Times New Roman" panose="02020603050405020304" pitchFamily="18" charset="0"/>
              </a:rPr>
              <a:t>Inzlicht</a:t>
            </a:r>
            <a:r>
              <a:rPr lang="en-GB" dirty="0">
                <a:solidFill>
                  <a:srgbClr val="000000"/>
                </a:solidFill>
                <a:latin typeface="Times New Roman" panose="02020603050405020304" pitchFamily="18" charset="0"/>
                <a:cs typeface="Times New Roman" panose="02020603050405020304" pitchFamily="18" charset="0"/>
              </a:rPr>
              <a:t>, Michael et al., 'Why self-control seems (but may not be) limited', </a:t>
            </a:r>
            <a:r>
              <a:rPr lang="en-GB" i="1" dirty="0">
                <a:solidFill>
                  <a:srgbClr val="000000"/>
                </a:solidFill>
                <a:latin typeface="Times New Roman" panose="02020603050405020304" pitchFamily="18" charset="0"/>
                <a:cs typeface="Times New Roman" panose="02020603050405020304" pitchFamily="18" charset="0"/>
              </a:rPr>
              <a:t>Trends in Cognitive Science</a:t>
            </a:r>
            <a:r>
              <a:rPr lang="en-GB" dirty="0">
                <a:solidFill>
                  <a:srgbClr val="000000"/>
                </a:solidFill>
                <a:latin typeface="Times New Roman" panose="02020603050405020304" pitchFamily="18" charset="0"/>
                <a:cs typeface="Times New Roman" panose="02020603050405020304" pitchFamily="18" charset="0"/>
              </a:rPr>
              <a:t>, 18(3) (2014), 127-133.</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Johnson, Luke T, 'A New Gnosticism: An old threat to the church', </a:t>
            </a:r>
            <a:r>
              <a:rPr lang="en-GB" i="1" dirty="0">
                <a:solidFill>
                  <a:srgbClr val="000000"/>
                </a:solidFill>
                <a:latin typeface="Times New Roman" panose="02020603050405020304" pitchFamily="18" charset="0"/>
                <a:cs typeface="Times New Roman" panose="02020603050405020304" pitchFamily="18" charset="0"/>
              </a:rPr>
              <a:t>Commonweal</a:t>
            </a:r>
            <a:r>
              <a:rPr lang="en-GB" dirty="0">
                <a:solidFill>
                  <a:srgbClr val="000000"/>
                </a:solidFill>
                <a:latin typeface="Times New Roman" panose="02020603050405020304" pitchFamily="18" charset="0"/>
                <a:cs typeface="Times New Roman" panose="02020603050405020304" pitchFamily="18" charset="0"/>
              </a:rPr>
              <a:t>, (2004), 28-31.</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Karhu, </a:t>
            </a:r>
            <a:r>
              <a:rPr lang="en-GB" dirty="0" err="1">
                <a:solidFill>
                  <a:srgbClr val="000000"/>
                </a:solidFill>
                <a:latin typeface="Times New Roman" panose="02020603050405020304" pitchFamily="18" charset="0"/>
                <a:cs typeface="Times New Roman" panose="02020603050405020304" pitchFamily="18" charset="0"/>
              </a:rPr>
              <a:t>Eero</a:t>
            </a:r>
            <a:r>
              <a:rPr lang="en-GB" dirty="0">
                <a:solidFill>
                  <a:srgbClr val="000000"/>
                </a:solidFill>
                <a:latin typeface="Times New Roman" panose="02020603050405020304" pitchFamily="18" charset="0"/>
                <a:cs typeface="Times New Roman" panose="02020603050405020304" pitchFamily="18" charset="0"/>
              </a:rPr>
              <a:t>, 'Integral gnosis and the material other', </a:t>
            </a:r>
            <a:r>
              <a:rPr lang="en-GB" i="1" dirty="0">
                <a:solidFill>
                  <a:srgbClr val="000000"/>
                </a:solidFill>
                <a:latin typeface="Times New Roman" panose="02020603050405020304" pitchFamily="18" charset="0"/>
                <a:cs typeface="Times New Roman" panose="02020603050405020304" pitchFamily="18" charset="0"/>
              </a:rPr>
              <a:t>Approaching Religion</a:t>
            </a:r>
            <a:r>
              <a:rPr lang="en-GB" dirty="0">
                <a:solidFill>
                  <a:srgbClr val="000000"/>
                </a:solidFill>
                <a:latin typeface="Times New Roman" panose="02020603050405020304" pitchFamily="18" charset="0"/>
                <a:cs typeface="Times New Roman" panose="02020603050405020304" pitchFamily="18" charset="0"/>
              </a:rPr>
              <a:t>, 5(2) (2015), 79-92.</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King, Karen L,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What is Gnosticism? </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(United States of America: Harvard University Press, 2003).</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err="1">
                <a:solidFill>
                  <a:srgbClr val="000000"/>
                </a:solidFill>
                <a:latin typeface="Times New Roman" panose="02020603050405020304" pitchFamily="18" charset="0"/>
                <a:cs typeface="Times New Roman" panose="02020603050405020304" pitchFamily="18" charset="0"/>
              </a:rPr>
              <a:t>Lutzuk</a:t>
            </a:r>
            <a:r>
              <a:rPr lang="en-GB" dirty="0">
                <a:solidFill>
                  <a:srgbClr val="000000"/>
                </a:solidFill>
                <a:latin typeface="Times New Roman" panose="02020603050405020304" pitchFamily="18" charset="0"/>
                <a:cs typeface="Times New Roman" panose="02020603050405020304" pitchFamily="18" charset="0"/>
              </a:rPr>
              <a:t>, Eric, 'Material Interests as Ideology', </a:t>
            </a:r>
            <a:r>
              <a:rPr lang="en-GB" i="1" dirty="0">
                <a:solidFill>
                  <a:srgbClr val="000000"/>
                </a:solidFill>
                <a:latin typeface="Times New Roman" panose="02020603050405020304" pitchFamily="18" charset="0"/>
                <a:cs typeface="Times New Roman" panose="02020603050405020304" pitchFamily="18" charset="0"/>
              </a:rPr>
              <a:t>Journal of Philosophy</a:t>
            </a:r>
            <a:r>
              <a:rPr lang="en-GB" dirty="0">
                <a:solidFill>
                  <a:srgbClr val="000000"/>
                </a:solidFill>
                <a:latin typeface="Times New Roman" panose="02020603050405020304" pitchFamily="18" charset="0"/>
                <a:cs typeface="Times New Roman" panose="02020603050405020304" pitchFamily="18" charset="0"/>
              </a:rPr>
              <a:t>, 13(1) (2014), 3-14.</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Moberly, R. W. L, 'On Reading Genesis I-II' in </a:t>
            </a:r>
            <a:r>
              <a:rPr lang="en-GB" i="1" dirty="0">
                <a:solidFill>
                  <a:srgbClr val="000000"/>
                </a:solidFill>
                <a:latin typeface="Times New Roman" panose="02020603050405020304" pitchFamily="18" charset="0"/>
                <a:cs typeface="Times New Roman" panose="02020603050405020304" pitchFamily="18" charset="0"/>
              </a:rPr>
              <a:t>The Theology of the book of Genesis</a:t>
            </a:r>
            <a:r>
              <a:rPr lang="en-GB" dirty="0">
                <a:solidFill>
                  <a:srgbClr val="000000"/>
                </a:solidFill>
                <a:latin typeface="Times New Roman" panose="02020603050405020304" pitchFamily="18" charset="0"/>
                <a:cs typeface="Times New Roman" panose="02020603050405020304" pitchFamily="18" charset="0"/>
              </a:rPr>
              <a:t>, ed. by R. W. L. Moberly (Cambridge: Cambridge University Press, 2009), pp. 21-41.</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Pagels, E,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Gnostic Gospels. </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(New York: Vintage Books Edition, 1989).</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Pugh, Jeffrey C, 'The Disappearing Human: Gnostic Dreams in a Transhumanist World', </a:t>
            </a:r>
            <a:r>
              <a:rPr lang="en-GB" i="1" dirty="0">
                <a:solidFill>
                  <a:srgbClr val="000000"/>
                </a:solidFill>
                <a:latin typeface="Times New Roman" panose="02020603050405020304" pitchFamily="18" charset="0"/>
                <a:cs typeface="Times New Roman" panose="02020603050405020304" pitchFamily="18" charset="0"/>
              </a:rPr>
              <a:t>Religions</a:t>
            </a:r>
            <a:r>
              <a:rPr lang="en-GB" dirty="0">
                <a:solidFill>
                  <a:srgbClr val="000000"/>
                </a:solidFill>
                <a:latin typeface="Times New Roman" panose="02020603050405020304" pitchFamily="18" charset="0"/>
                <a:cs typeface="Times New Roman" panose="02020603050405020304" pitchFamily="18" charset="0"/>
              </a:rPr>
              <a:t>, 8(81) (2017), 1-10.</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Rudolph, Kurt,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Gnosis: The Nature and History of Gnosticism. </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(Edinburgh: T&amp;T Clark Ltd, 1983).</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Remnant Radio, 'Gnosticism: Why History Repeats Itself', </a:t>
            </a:r>
            <a:r>
              <a:rPr lang="en-GB"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Remnant Radio</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16 March 2020. &lt;</a:t>
            </a:r>
            <a:r>
              <a:rPr lang="en-GB"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5" tooltip="Original URL: https://www.youtube.com/watch?v=Xg_e4fTbSjw. Click or tap if you trust this link.">
                  <a:extLst>
                    <a:ext uri="{A12FA001-AC4F-418D-AE19-62706E023703}">
                      <ahyp:hlinkClr xmlns:ahyp="http://schemas.microsoft.com/office/drawing/2018/hyperlinkcolor" val="tx"/>
                    </a:ext>
                  </a:extLst>
                </a:hlinkClick>
              </a:rPr>
              <a:t>https://www.youtube.com/watch?v=Xg_e4fTbSjw</a:t>
            </a:r>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&gt; [Accessed 20 March 2020].</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tabLst>
                <a:tab pos="457200" algn="l"/>
              </a:tabLst>
            </a:pPr>
            <a:r>
              <a:rPr lang="en-GB" dirty="0">
                <a:solidFill>
                  <a:srgbClr val="000000"/>
                </a:solidFill>
                <a:latin typeface="Times New Roman" panose="02020603050405020304" pitchFamily="18" charset="0"/>
                <a:cs typeface="Times New Roman" panose="02020603050405020304" pitchFamily="18" charset="0"/>
              </a:rPr>
              <a:t>Williams, Michael A, </a:t>
            </a:r>
            <a:r>
              <a:rPr lang="en-GB" i="1" dirty="0">
                <a:solidFill>
                  <a:srgbClr val="000000"/>
                </a:solidFill>
                <a:latin typeface="Times New Roman" panose="02020603050405020304" pitchFamily="18" charset="0"/>
                <a:cs typeface="Times New Roman" panose="02020603050405020304" pitchFamily="18" charset="0"/>
              </a:rPr>
              <a:t>Rethinking "Gnosticism": An Argument for Dismantling a Dubious Category</a:t>
            </a:r>
            <a:r>
              <a:rPr lang="en-GB" dirty="0">
                <a:solidFill>
                  <a:srgbClr val="000000"/>
                </a:solidFill>
                <a:latin typeface="Times New Roman" panose="02020603050405020304" pitchFamily="18" charset="0"/>
                <a:cs typeface="Times New Roman" panose="02020603050405020304" pitchFamily="18" charset="0"/>
              </a:rPr>
              <a:t>. (New Jersey: Princeton University Press, 1996).</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fontAlgn="base"/>
            <a:endParaRPr lang="en-GB" sz="4000" dirty="0">
              <a:latin typeface="Times New Roman" panose="02020603050405020304" pitchFamily="18" charset="0"/>
              <a:ea typeface="Times New Roman" panose="02020603050405020304" pitchFamily="18" charset="0"/>
            </a:endParaRPr>
          </a:p>
        </p:txBody>
      </p:sp>
      <p:pic>
        <p:nvPicPr>
          <p:cNvPr id="4" name="Sound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26039204"/>
      </p:ext>
    </p:extLst>
  </p:cSld>
  <p:clrMapOvr>
    <a:masterClrMapping/>
  </p:clrMapOvr>
  <mc:AlternateContent xmlns:mc="http://schemas.openxmlformats.org/markup-compatibility/2006" xmlns:p14="http://schemas.microsoft.com/office/powerpoint/2010/main">
    <mc:Choice Requires="p14">
      <p:transition spd="slow" p14:dur="2000" advTm="609"/>
    </mc:Choice>
    <mc:Fallback xmlns="">
      <p:transition spd="slow" advTm="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39E66-F70F-439C-A820-D67D941380F9}"/>
              </a:ext>
            </a:extLst>
          </p:cNvPr>
          <p:cNvSpPr>
            <a:spLocks noGrp="1"/>
          </p:cNvSpPr>
          <p:nvPr>
            <p:ph type="title"/>
          </p:nvPr>
        </p:nvSpPr>
        <p:spPr/>
        <p:txBody>
          <a:bodyPr/>
          <a:lstStyle/>
          <a:p>
            <a:r>
              <a:rPr lang="en-GB" dirty="0"/>
              <a:t>Pictures</a:t>
            </a:r>
          </a:p>
        </p:txBody>
      </p:sp>
      <p:sp>
        <p:nvSpPr>
          <p:cNvPr id="3" name="Content Placeholder 2">
            <a:extLst>
              <a:ext uri="{FF2B5EF4-FFF2-40B4-BE49-F238E27FC236}">
                <a16:creationId xmlns:a16="http://schemas.microsoft.com/office/drawing/2014/main" id="{C3B40DD2-BFE5-451F-A533-E77455AFD309}"/>
              </a:ext>
            </a:extLst>
          </p:cNvPr>
          <p:cNvSpPr>
            <a:spLocks noGrp="1"/>
          </p:cNvSpPr>
          <p:nvPr>
            <p:ph idx="1"/>
          </p:nvPr>
        </p:nvSpPr>
        <p:spPr>
          <a:xfrm>
            <a:off x="1251678" y="1874517"/>
            <a:ext cx="10178322" cy="4005075"/>
          </a:xfrm>
        </p:spPr>
        <p:txBody>
          <a:bodyPr/>
          <a:lstStyle/>
          <a:p>
            <a:r>
              <a:rPr lang="en-GB" dirty="0"/>
              <a:t>Lucas the Elder, Eve Offering the Apple to Adam In The Garden of Eden and the Serpent [Oil on Wood] (1472-1553) &lt;https://fineartamerica.com/featured/eve-offering-the-apple-to-adam-in-the-garden-of-eden-and-the-serpent-cranach.html&gt; [Accessed 20 March 2020].</a:t>
            </a:r>
          </a:p>
          <a:p>
            <a:endParaRPr lang="en-GB" dirty="0"/>
          </a:p>
          <a:p>
            <a:r>
              <a:rPr lang="en-GB" dirty="0"/>
              <a:t>Elaine Pagels, The Gnostic Gospels [Book Cover] (2006) &lt;https://www.amazon.co.uk/Gnostic-Gospels-Elaine-Pagels/dp/0753821141&gt; [Accessed 20 March 2020].</a:t>
            </a:r>
          </a:p>
          <a:p>
            <a:endParaRPr lang="en-GB" dirty="0"/>
          </a:p>
          <a:p>
            <a:r>
              <a:rPr lang="en-GB" dirty="0"/>
              <a:t>Michael Allen Williams, Rethinking "Gnosticism": An Argument for Dismantling a Dubious Category [Book Cover] (1999) &lt;https://www.amazon.co.uk/Rethinking-Gnosticism-Argument-Dismantling-Category/dp/0691005427&gt; [Accessed 20 March 2020].</a:t>
            </a:r>
          </a:p>
        </p:txBody>
      </p:sp>
    </p:spTree>
    <p:extLst>
      <p:ext uri="{BB962C8B-B14F-4D97-AF65-F5344CB8AC3E}">
        <p14:creationId xmlns:p14="http://schemas.microsoft.com/office/powerpoint/2010/main" val="375131279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635</TotalTime>
  <Words>1490</Words>
  <Application>Microsoft Office PowerPoint</Application>
  <PresentationFormat>Widescreen</PresentationFormat>
  <Paragraphs>138</Paragraphs>
  <Slides>11</Slides>
  <Notes>5</Notes>
  <HiddenSlides>0</HiddenSlides>
  <MMClips>10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Badge</vt:lpstr>
      <vt:lpstr>Human Gnosis: the Emergence of Gnosticism, Then and Now, as a Expression-Phenomenon of Human Psychology and its Theological Implications</vt:lpstr>
      <vt:lpstr>Gnosticism: Modern Relevance</vt:lpstr>
      <vt:lpstr>Section 1a: Historical Analysis  </vt:lpstr>
      <vt:lpstr>Section 1a: Feature Analysis </vt:lpstr>
      <vt:lpstr>Section 1b: Modern ‘Feature Re-emergence’</vt:lpstr>
      <vt:lpstr>Section 2a: Philosophical to Psychological Analysis  </vt:lpstr>
      <vt:lpstr>Section 2b: Theological Application </vt:lpstr>
      <vt:lpstr>Predicted Conclusion of Argumentation  </vt:lpstr>
      <vt:lpstr>Next Steps</vt:lpstr>
      <vt:lpstr>Bibliography</vt:lpstr>
      <vt:lpstr>Pictures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 Title</dc:title>
  <dc:creator>Emily Sykes (1700547)</dc:creator>
  <cp:lastModifiedBy>Emily Sykes (1700547)</cp:lastModifiedBy>
  <cp:revision>55</cp:revision>
  <dcterms:created xsi:type="dcterms:W3CDTF">2020-03-20T11:18:16Z</dcterms:created>
  <dcterms:modified xsi:type="dcterms:W3CDTF">2020-04-06T12:15:51Z</dcterms:modified>
</cp:coreProperties>
</file>