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5"/>
  </p:notesMasterIdLst>
  <p:sldIdLst>
    <p:sldId id="257" r:id="rId2"/>
    <p:sldId id="260" r:id="rId3"/>
    <p:sldId id="261" r:id="rId4"/>
    <p:sldId id="262" r:id="rId5"/>
    <p:sldId id="263" r:id="rId6"/>
    <p:sldId id="264" r:id="rId7"/>
    <p:sldId id="265" r:id="rId8"/>
    <p:sldId id="266" r:id="rId9"/>
    <p:sldId id="258" r:id="rId10"/>
    <p:sldId id="259"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75" d="100"/>
          <a:sy n="75" d="100"/>
        </p:scale>
        <p:origin x="54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E884E3-53EE-4CF2-B264-8131AA3D9CD3}" type="datetimeFigureOut">
              <a:rPr lang="de-DE" smtClean="0"/>
              <a:t>05.05.2023</a:t>
            </a:fld>
            <a:endParaRPr lang="de-D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4E8FD8-FC86-4F3D-BE46-293060863FF3}" type="slidenum">
              <a:rPr lang="de-DE" smtClean="0"/>
              <a:t>‹#›</a:t>
            </a:fld>
            <a:endParaRPr lang="de-DE"/>
          </a:p>
        </p:txBody>
      </p:sp>
    </p:spTree>
    <p:extLst>
      <p:ext uri="{BB962C8B-B14F-4D97-AF65-F5344CB8AC3E}">
        <p14:creationId xmlns:p14="http://schemas.microsoft.com/office/powerpoint/2010/main" val="1381130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1</a:t>
            </a:fld>
            <a:endParaRPr lang="en-IN"/>
          </a:p>
        </p:txBody>
      </p:sp>
    </p:spTree>
    <p:extLst>
      <p:ext uri="{BB962C8B-B14F-4D97-AF65-F5344CB8AC3E}">
        <p14:creationId xmlns:p14="http://schemas.microsoft.com/office/powerpoint/2010/main" val="4034068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hire any candidate for the long term it is important to make a future goal for the organization clear. While enrolment will in general focus on filling openings inside offices, ability securing is more about thinking about how your organization will extend long haul and afterwards finding workers who can assist with taking you there. To hire staff for the restaurant group for the long term it is important to invest time and effort in the right candidate, therefor the restaurant staff will pay off the organization in long term.</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2</a:t>
            </a:fld>
            <a:endParaRPr lang="en-IN"/>
          </a:p>
        </p:txBody>
      </p:sp>
    </p:spTree>
    <p:extLst>
      <p:ext uri="{BB962C8B-B14F-4D97-AF65-F5344CB8AC3E}">
        <p14:creationId xmlns:p14="http://schemas.microsoft.com/office/powerpoint/2010/main" val="806991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long-term requirement is a continuous interaction that requires additional preparation and planning. However, before making an arrangement, asset supervisors need to examine and estimate the assets expected by the particular practical divisions. They should also give an expected lead time to the HR group to guarantee opportune employment. Is important to make good planning and preparation before hiring the restaurant group staff, therefore the HR department could contain the needed position and hire as per the total headcount for every restaurant department.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5FC4D9-16A5-4349-A7F2-D096547C6D60}" type="slidenum">
              <a:rPr lang="en-IN" smtClean="0"/>
              <a:t>3</a:t>
            </a:fld>
            <a:endParaRPr lang="en-IN"/>
          </a:p>
        </p:txBody>
      </p:sp>
    </p:spTree>
    <p:extLst>
      <p:ext uri="{BB962C8B-B14F-4D97-AF65-F5344CB8AC3E}">
        <p14:creationId xmlns:p14="http://schemas.microsoft.com/office/powerpoint/2010/main" val="2760340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 hire a suitable staff for the restaurant and long term, it is important to engage with talented and potential candidates. If the hiring candidate is not ideal for an ongoing job, or the HR department has tracked down the ideal candidate, however, they do not have a position accessible, keep the channels of correspondence open so the HR can have an early advantage as far as selecting competitor them assuming that the circumstance changes from here on out. Talented staff can put their effort and skills to get engage with the restaurant group for the long term.</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4</a:t>
            </a:fld>
            <a:endParaRPr lang="en-IN"/>
          </a:p>
        </p:txBody>
      </p:sp>
    </p:spTree>
    <p:extLst>
      <p:ext uri="{BB962C8B-B14F-4D97-AF65-F5344CB8AC3E}">
        <p14:creationId xmlns:p14="http://schemas.microsoft.com/office/powerpoint/2010/main" val="4281207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While planning a procurement strategy, administrators need to dissect the limit and request gap, recognize the expertise prerequisites, comprehend on the off chance that they are one-time or repetitive, and later identify them to the HR department. The restaurant can then accept a call on whether to enlist extremely durable, transitory, or legally binding representatives and permit scouts to track down the best-fit staff for the vacant position in the different departments of the restaurant group. Usually, short-term hiring in the restaurant group happens for an urgent requirement.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5</a:t>
            </a:fld>
            <a:endParaRPr lang="en-IN"/>
          </a:p>
        </p:txBody>
      </p:sp>
    </p:spTree>
    <p:extLst>
      <p:ext uri="{BB962C8B-B14F-4D97-AF65-F5344CB8AC3E}">
        <p14:creationId xmlns:p14="http://schemas.microsoft.com/office/powerpoint/2010/main" val="2704219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expected set of responsibilities is a fundamental part of recruiting, which assists an up-and-comer with deciding if they are reasonable for the position. Hence, bosses need to guarantee that sets of expectations are precise, finished, and forward-thinking. The job description enrols the working title, ability necessities, obligations, and experience. The expected set of responsibilities assists applicants with knowing whether the position lines up with their capabilities and explains any disarray about the job. To hire staff for a short time in a restaurant group it should be clear to the hired staff.</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6</a:t>
            </a:fld>
            <a:endParaRPr lang="en-IN"/>
          </a:p>
        </p:txBody>
      </p:sp>
    </p:spTree>
    <p:extLst>
      <p:ext uri="{BB962C8B-B14F-4D97-AF65-F5344CB8AC3E}">
        <p14:creationId xmlns:p14="http://schemas.microsoft.com/office/powerpoint/2010/main" val="161047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stringent investigation is basic to guarantee that the right representative is employed on the right conditions, or probably it might lead to delays in the project and financial plan invades. The HR department should request the past work report or lead a pre-business evaluation to as needs be inspected their abilities and shortlist the staff accordingly. Before hiring the short-term staff for the restaurant group, it is important to discuss the candidate’s expectations with the restaurant’s salary and other benefits to avoid future conflicts.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7</a:t>
            </a:fld>
            <a:endParaRPr lang="en-IN"/>
          </a:p>
        </p:txBody>
      </p:sp>
    </p:spTree>
    <p:extLst>
      <p:ext uri="{BB962C8B-B14F-4D97-AF65-F5344CB8AC3E}">
        <p14:creationId xmlns:p14="http://schemas.microsoft.com/office/powerpoint/2010/main" val="587725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are many staffs in many restaurants who take days off frequently. Knowing that when an eatery is lacking in staff, there are high possibilities that the help given would not be at an ideal level. Indeed, even after planning the representatives, on the off chance that a worker disappears or arrives behind schedule, it could come down on the other staff, and influence their services. With an attendance-based monetary incentive, the restaurant staff will be regularly present in the restaurant and the absences of the staff will be reduced.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8</a:t>
            </a:fld>
            <a:endParaRPr lang="en-IN"/>
          </a:p>
        </p:txBody>
      </p:sp>
    </p:spTree>
    <p:extLst>
      <p:ext uri="{BB962C8B-B14F-4D97-AF65-F5344CB8AC3E}">
        <p14:creationId xmlns:p14="http://schemas.microsoft.com/office/powerpoint/2010/main" val="1397695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Monitoring the staff execution acutely and offering them rewards and climbs in light of their exhibition. It will be helpful to get a definite report of the number of tables covered, the complete worth of the things sold, and how many discounts were conferred. This enjoys two-crease benefits; assuming the observe that one representative is performing particularly well, therefore it can support them in future. The HR department can arrange a monetary incentive for their performance; therefore the staff stay motivated and produce good quality work for the restaurant’s growth.</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9</a:t>
            </a:fld>
            <a:endParaRPr lang="en-IN"/>
          </a:p>
        </p:txBody>
      </p:sp>
    </p:spTree>
    <p:extLst>
      <p:ext uri="{BB962C8B-B14F-4D97-AF65-F5344CB8AC3E}">
        <p14:creationId xmlns:p14="http://schemas.microsoft.com/office/powerpoint/2010/main" val="3010751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Adaptable working is a non-monetary incentive that has been on the ascent as organizations have taken on flexibility in their work. Many staff feel that the change in restaurant mentality allows reps to adapt more than the rigid structure of the day. Giving the restaurant staff this adaptability shows an elevated degree of trust and confidence in the staff’s capacity to take care of business without micromanagement. This flexible work can be described as providing the staff with an additional half day off, schedule autonomy, or preferred rotational shifts in the restaurant.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b="1" dirty="0"/>
          </a:p>
        </p:txBody>
      </p:sp>
      <p:sp>
        <p:nvSpPr>
          <p:cNvPr id="4" name="Slide Number Placeholder 3"/>
          <p:cNvSpPr>
            <a:spLocks noGrp="1"/>
          </p:cNvSpPr>
          <p:nvPr>
            <p:ph type="sldNum" sz="quarter" idx="5"/>
          </p:nvPr>
        </p:nvSpPr>
        <p:spPr/>
        <p:txBody>
          <a:bodyPr/>
          <a:lstStyle/>
          <a:p>
            <a:fld id="{C65FC4D9-16A5-4349-A7F2-D096547C6D60}" type="slidenum">
              <a:rPr lang="en-IN" smtClean="0"/>
              <a:t>10</a:t>
            </a:fld>
            <a:endParaRPr lang="en-IN"/>
          </a:p>
        </p:txBody>
      </p:sp>
    </p:spTree>
    <p:extLst>
      <p:ext uri="{BB962C8B-B14F-4D97-AF65-F5344CB8AC3E}">
        <p14:creationId xmlns:p14="http://schemas.microsoft.com/office/powerpoint/2010/main" val="25587063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Giving representatives admittance to experts and self-awareness and training for personal and professional development is an imperative part of any worker incentive program. Whether the courses are face-to-face or virtual, therefore they can learn and modify their knowledge and skills through personal and professional development training. This training can help the restaurant staff in their future growth and promotion to higher positions in the restaurant group, as there are many departments in the restaurant.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11</a:t>
            </a:fld>
            <a:endParaRPr lang="en-IN"/>
          </a:p>
        </p:txBody>
      </p:sp>
    </p:spTree>
    <p:extLst>
      <p:ext uri="{BB962C8B-B14F-4D97-AF65-F5344CB8AC3E}">
        <p14:creationId xmlns:p14="http://schemas.microsoft.com/office/powerpoint/2010/main" val="637423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endParaRPr lang="en-IN" dirty="0"/>
          </a:p>
        </p:txBody>
      </p:sp>
      <p:sp>
        <p:nvSpPr>
          <p:cNvPr id="4" name="Slide Number Placeholder 3"/>
          <p:cNvSpPr>
            <a:spLocks noGrp="1"/>
          </p:cNvSpPr>
          <p:nvPr>
            <p:ph type="sldNum" sz="quarter" idx="5"/>
          </p:nvPr>
        </p:nvSpPr>
        <p:spPr/>
        <p:txBody>
          <a:bodyPr/>
          <a:lstStyle/>
          <a:p>
            <a:fld id="{C65FC4D9-16A5-4349-A7F2-D096547C6D60}" type="slidenum">
              <a:rPr lang="en-IN" smtClean="0"/>
              <a:t>12</a:t>
            </a:fld>
            <a:endParaRPr lang="en-IN"/>
          </a:p>
        </p:txBody>
      </p:sp>
    </p:spTree>
    <p:extLst>
      <p:ext uri="{BB962C8B-B14F-4D97-AF65-F5344CB8AC3E}">
        <p14:creationId xmlns:p14="http://schemas.microsoft.com/office/powerpoint/2010/main" val="37353395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C2BB3CF5-FB65-4D5F-8A50-E0C1CEFDBBD8}" type="datetimeFigureOut">
              <a:rPr lang="de-DE" smtClean="0"/>
              <a:t>05.05.2023</a:t>
            </a:fld>
            <a:endParaRPr lang="de-DE"/>
          </a:p>
        </p:txBody>
      </p:sp>
      <p:sp>
        <p:nvSpPr>
          <p:cNvPr id="5" name="Footer Placeholder 4"/>
          <p:cNvSpPr>
            <a:spLocks noGrp="1"/>
          </p:cNvSpPr>
          <p:nvPr>
            <p:ph type="ftr" sz="quarter" idx="11"/>
          </p:nvPr>
        </p:nvSpPr>
        <p:spPr>
          <a:xfrm>
            <a:off x="1371600" y="4323845"/>
            <a:ext cx="6400800" cy="365125"/>
          </a:xfrm>
        </p:spPr>
        <p:txBody>
          <a:bodyPr/>
          <a:lstStyle/>
          <a:p>
            <a:endParaRPr lang="de-DE"/>
          </a:p>
        </p:txBody>
      </p:sp>
      <p:sp>
        <p:nvSpPr>
          <p:cNvPr id="6" name="Slide Number Placeholder 5"/>
          <p:cNvSpPr>
            <a:spLocks noGrp="1"/>
          </p:cNvSpPr>
          <p:nvPr>
            <p:ph type="sldNum" sz="quarter" idx="12"/>
          </p:nvPr>
        </p:nvSpPr>
        <p:spPr>
          <a:xfrm>
            <a:off x="8077200" y="1430866"/>
            <a:ext cx="2743200" cy="365125"/>
          </a:xfrm>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03637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BB3CF5-FB65-4D5F-8A50-E0C1CEFDBBD8}" type="datetimeFigureOut">
              <a:rPr lang="de-DE" smtClean="0"/>
              <a:t>05.05.2023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455235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2BB3CF5-FB65-4D5F-8A50-E0C1CEFDBBD8}" type="datetimeFigureOut">
              <a:rPr lang="de-DE" smtClean="0"/>
              <a:t>05.05.2023</a:t>
            </a:fld>
            <a:endParaRPr lang="de-DE"/>
          </a:p>
        </p:txBody>
      </p:sp>
      <p:sp>
        <p:nvSpPr>
          <p:cNvPr id="5" name="Footer Placeholder 4"/>
          <p:cNvSpPr>
            <a:spLocks noGrp="1"/>
          </p:cNvSpPr>
          <p:nvPr>
            <p:ph type="ftr" sz="quarter" idx="11"/>
          </p:nvPr>
        </p:nvSpPr>
        <p:spPr>
          <a:xfrm>
            <a:off x="685800" y="381001"/>
            <a:ext cx="6991492" cy="364065"/>
          </a:xfrm>
        </p:spPr>
        <p:txBody>
          <a:bodyPr/>
          <a:lstStyle/>
          <a:p>
            <a:endParaRPr lang="de-DE"/>
          </a:p>
        </p:txBody>
      </p:sp>
      <p:sp>
        <p:nvSpPr>
          <p:cNvPr id="6" name="Slide Number Placeholder 5"/>
          <p:cNvSpPr>
            <a:spLocks noGrp="1"/>
          </p:cNvSpPr>
          <p:nvPr>
            <p:ph type="sldNum" sz="quarter" idx="12"/>
          </p:nvPr>
        </p:nvSpPr>
        <p:spPr>
          <a:xfrm>
            <a:off x="10862452" y="381000"/>
            <a:ext cx="643748" cy="365125"/>
          </a:xfrm>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3356186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774322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BB3CF5-FB65-4D5F-8A50-E0C1CEFDBBD8}" type="datetimeFigureOut">
              <a:rPr lang="de-DE" smtClean="0"/>
              <a:t>05.05.2023</a:t>
            </a:fld>
            <a:endParaRPr lang="de-DE"/>
          </a:p>
        </p:txBody>
      </p:sp>
      <p:sp>
        <p:nvSpPr>
          <p:cNvPr id="8" name="Footer Placeholder 7"/>
          <p:cNvSpPr>
            <a:spLocks noGrp="1"/>
          </p:cNvSpPr>
          <p:nvPr>
            <p:ph type="ftr" sz="quarter" idx="11"/>
          </p:nvPr>
        </p:nvSpPr>
        <p:spPr/>
        <p:txBody>
          <a:bodyPr/>
          <a:lstStyle/>
          <a:p>
            <a:endParaRPr lang="de-DE"/>
          </a:p>
        </p:txBody>
      </p:sp>
      <p:sp>
        <p:nvSpPr>
          <p:cNvPr id="9" name="Slide Number Placeholder 8"/>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395306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BB3CF5-FB65-4D5F-8A50-E0C1CEFDBBD8}" type="datetimeFigureOut">
              <a:rPr lang="de-DE" smtClean="0"/>
              <a:t>05.05.2023</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723567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BB3CF5-FB65-4D5F-8A50-E0C1CEFDBBD8}" type="datetimeFigureOut">
              <a:rPr lang="de-DE" smtClean="0"/>
              <a:t>05.05.2023</a:t>
            </a:fld>
            <a:endParaRPr lang="de-DE"/>
          </a:p>
        </p:txBody>
      </p:sp>
      <p:sp>
        <p:nvSpPr>
          <p:cNvPr id="3" name="Footer Placeholder 2"/>
          <p:cNvSpPr>
            <a:spLocks noGrp="1"/>
          </p:cNvSpPr>
          <p:nvPr>
            <p:ph type="ftr" sz="quarter" idx="11"/>
          </p:nvPr>
        </p:nvSpPr>
        <p:spPr/>
        <p:txBody>
          <a:bodyPr/>
          <a:lstStyle/>
          <a:p>
            <a:endParaRPr lang="de-DE"/>
          </a:p>
        </p:txBody>
      </p:sp>
      <p:sp>
        <p:nvSpPr>
          <p:cNvPr id="4" name="Slide Number Placeholder 3"/>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399817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3785196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378134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p:txBody>
          <a:bodyPr/>
          <a:lstStyle/>
          <a:p>
            <a:endParaRPr lang="de-DE"/>
          </a:p>
        </p:txBody>
      </p:sp>
      <p:sp>
        <p:nvSpPr>
          <p:cNvPr id="7" name="Slide Number Placeholder 6"/>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805137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a:xfrm>
            <a:off x="685800" y="379941"/>
            <a:ext cx="6991492" cy="365125"/>
          </a:xfrm>
        </p:spPr>
        <p:txBody>
          <a:bodyPr/>
          <a:lstStyle/>
          <a:p>
            <a:endParaRPr lang="de-DE"/>
          </a:p>
        </p:txBody>
      </p:sp>
      <p:sp>
        <p:nvSpPr>
          <p:cNvPr id="7" name="Slide Number Placeholder 6"/>
          <p:cNvSpPr>
            <a:spLocks noGrp="1"/>
          </p:cNvSpPr>
          <p:nvPr>
            <p:ph type="sldNum" sz="quarter" idx="12"/>
          </p:nvPr>
        </p:nvSpPr>
        <p:spPr>
          <a:xfrm>
            <a:off x="10862452" y="381000"/>
            <a:ext cx="643748" cy="365125"/>
          </a:xfrm>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3429826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a:xfrm>
            <a:off x="685800" y="379941"/>
            <a:ext cx="6991492" cy="365125"/>
          </a:xfrm>
        </p:spPr>
        <p:txBody>
          <a:bodyPr/>
          <a:lstStyle/>
          <a:p>
            <a:endParaRPr lang="de-DE"/>
          </a:p>
        </p:txBody>
      </p:sp>
      <p:sp>
        <p:nvSpPr>
          <p:cNvPr id="7" name="Slide Number Placeholder 6"/>
          <p:cNvSpPr>
            <a:spLocks noGrp="1"/>
          </p:cNvSpPr>
          <p:nvPr>
            <p:ph type="sldNum" sz="quarter" idx="12"/>
          </p:nvPr>
        </p:nvSpPr>
        <p:spPr>
          <a:xfrm>
            <a:off x="10862452" y="381000"/>
            <a:ext cx="643748" cy="365125"/>
          </a:xfrm>
        </p:spPr>
        <p:txBody>
          <a:bodyPr/>
          <a:lstStyle/>
          <a:p>
            <a:fld id="{8D46CF89-4DB4-432F-9B33-0F45865F3980}" type="slidenum">
              <a:rPr lang="de-DE" smtClean="0"/>
              <a:t>‹#›</a:t>
            </a:fld>
            <a:endParaRPr lang="de-DE"/>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09442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C2BB3CF5-FB65-4D5F-8A50-E0C1CEFDBBD8}" type="datetimeFigureOut">
              <a:rPr lang="de-DE" smtClean="0"/>
              <a:t>05.05.2023</a:t>
            </a:fld>
            <a:endParaRPr lang="de-DE"/>
          </a:p>
        </p:txBody>
      </p:sp>
      <p:sp>
        <p:nvSpPr>
          <p:cNvPr id="6" name="Footer Placeholder 5"/>
          <p:cNvSpPr>
            <a:spLocks noGrp="1"/>
          </p:cNvSpPr>
          <p:nvPr>
            <p:ph type="ftr" sz="quarter" idx="11"/>
          </p:nvPr>
        </p:nvSpPr>
        <p:spPr>
          <a:xfrm>
            <a:off x="685800" y="378883"/>
            <a:ext cx="6991492" cy="365125"/>
          </a:xfrm>
        </p:spPr>
        <p:txBody>
          <a:bodyPr/>
          <a:lstStyle/>
          <a:p>
            <a:endParaRPr lang="de-DE"/>
          </a:p>
        </p:txBody>
      </p:sp>
      <p:sp>
        <p:nvSpPr>
          <p:cNvPr id="7" name="Slide Number Placeholder 6"/>
          <p:cNvSpPr>
            <a:spLocks noGrp="1"/>
          </p:cNvSpPr>
          <p:nvPr>
            <p:ph type="sldNum" sz="quarter" idx="12"/>
          </p:nvPr>
        </p:nvSpPr>
        <p:spPr>
          <a:xfrm>
            <a:off x="10862452" y="381000"/>
            <a:ext cx="643748" cy="365125"/>
          </a:xfrm>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688414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2BB3CF5-FB65-4D5F-8A50-E0C1CEFDBBD8}" type="datetimeFigureOut">
              <a:rPr lang="de-DE" smtClean="0"/>
              <a:t>05.05.2023</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2374660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2BB3CF5-FB65-4D5F-8A50-E0C1CEFDBBD8}" type="datetimeFigureOut">
              <a:rPr lang="de-DE" smtClean="0"/>
              <a:t>05.05.2023</a:t>
            </a:fld>
            <a:endParaRPr lang="de-DE"/>
          </a:p>
        </p:txBody>
      </p:sp>
      <p:sp>
        <p:nvSpPr>
          <p:cNvPr id="4" name="Footer Placeholder 3"/>
          <p:cNvSpPr>
            <a:spLocks noGrp="1"/>
          </p:cNvSpPr>
          <p:nvPr>
            <p:ph type="ftr" sz="quarter" idx="11"/>
          </p:nvPr>
        </p:nvSpPr>
        <p:spPr/>
        <p:txBody>
          <a:bodyPr/>
          <a:lstStyle/>
          <a:p>
            <a:endParaRPr lang="de-DE"/>
          </a:p>
        </p:txBody>
      </p:sp>
      <p:sp>
        <p:nvSpPr>
          <p:cNvPr id="5" name="Slide Number Placeholder 4"/>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538313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BB3CF5-FB65-4D5F-8A50-E0C1CEFDBBD8}" type="datetimeFigureOut">
              <a:rPr lang="de-DE" smtClean="0"/>
              <a:t>05.05.2023</a:t>
            </a:fld>
            <a:endParaRPr lang="de-DE"/>
          </a:p>
        </p:txBody>
      </p:sp>
      <p:sp>
        <p:nvSpPr>
          <p:cNvPr id="5" name="Footer Placeholder 4"/>
          <p:cNvSpPr>
            <a:spLocks noGrp="1"/>
          </p:cNvSpPr>
          <p:nvPr>
            <p:ph type="ftr" sz="quarter" idx="11"/>
          </p:nvPr>
        </p:nvSpPr>
        <p:spPr/>
        <p:txBody>
          <a:bodyPr/>
          <a:lstStyle/>
          <a:p>
            <a:endParaRPr lang="de-DE"/>
          </a:p>
        </p:txBody>
      </p:sp>
      <p:sp>
        <p:nvSpPr>
          <p:cNvPr id="6" name="Slide Number Placeholder 5"/>
          <p:cNvSpPr>
            <a:spLocks noGrp="1"/>
          </p:cNvSpPr>
          <p:nvPr>
            <p:ph type="sldNum" sz="quarter" idx="12"/>
          </p:nvPr>
        </p:nvSpPr>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049730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C2BB3CF5-FB65-4D5F-8A50-E0C1CEFDBBD8}" type="datetimeFigureOut">
              <a:rPr lang="de-DE" smtClean="0"/>
              <a:t>05.05.2023</a:t>
            </a:fld>
            <a:endParaRPr lang="de-DE"/>
          </a:p>
        </p:txBody>
      </p:sp>
      <p:sp>
        <p:nvSpPr>
          <p:cNvPr id="5" name="Footer Placeholder 4"/>
          <p:cNvSpPr>
            <a:spLocks noGrp="1"/>
          </p:cNvSpPr>
          <p:nvPr>
            <p:ph type="ftr" sz="quarter" idx="11"/>
          </p:nvPr>
        </p:nvSpPr>
        <p:spPr>
          <a:xfrm>
            <a:off x="685800" y="381000"/>
            <a:ext cx="6991492" cy="365125"/>
          </a:xfrm>
        </p:spPr>
        <p:txBody>
          <a:bodyPr/>
          <a:lstStyle/>
          <a:p>
            <a:endParaRPr lang="de-DE"/>
          </a:p>
        </p:txBody>
      </p:sp>
      <p:sp>
        <p:nvSpPr>
          <p:cNvPr id="6" name="Slide Number Placeholder 5"/>
          <p:cNvSpPr>
            <a:spLocks noGrp="1"/>
          </p:cNvSpPr>
          <p:nvPr>
            <p:ph type="sldNum" sz="quarter" idx="12"/>
          </p:nvPr>
        </p:nvSpPr>
        <p:spPr>
          <a:xfrm>
            <a:off x="10862452" y="381000"/>
            <a:ext cx="643748" cy="365125"/>
          </a:xfrm>
        </p:spPr>
        <p:txBody>
          <a:bodyPr/>
          <a:lstStyle/>
          <a:p>
            <a:fld id="{8D46CF89-4DB4-432F-9B33-0F45865F3980}" type="slidenum">
              <a:rPr lang="de-DE" smtClean="0"/>
              <a:t>‹#›</a:t>
            </a:fld>
            <a:endParaRPr lang="de-DE"/>
          </a:p>
        </p:txBody>
      </p:sp>
    </p:spTree>
    <p:extLst>
      <p:ext uri="{BB962C8B-B14F-4D97-AF65-F5344CB8AC3E}">
        <p14:creationId xmlns:p14="http://schemas.microsoft.com/office/powerpoint/2010/main" val="1955093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2BB3CF5-FB65-4D5F-8A50-E0C1CEFDBBD8}" type="datetimeFigureOut">
              <a:rPr lang="de-DE" smtClean="0"/>
              <a:t>05.05.2023</a:t>
            </a:fld>
            <a:endParaRPr lang="de-DE"/>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de-DE"/>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D46CF89-4DB4-432F-9B33-0F45865F3980}" type="slidenum">
              <a:rPr lang="de-DE" smtClean="0"/>
              <a:t>‹#›</a:t>
            </a:fld>
            <a:endParaRPr lang="de-DE"/>
          </a:p>
        </p:txBody>
      </p:sp>
    </p:spTree>
    <p:extLst>
      <p:ext uri="{BB962C8B-B14F-4D97-AF65-F5344CB8AC3E}">
        <p14:creationId xmlns:p14="http://schemas.microsoft.com/office/powerpoint/2010/main" val="2196204577"/>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www.researchgate.net/publication/317711704_Data-Efficient_Reinforcement_Learning_with_Probabilistic_Model_Predictive_Control" TargetMode="External"/><Relationship Id="rId4" Type="http://schemas.openxmlformats.org/officeDocument/2006/relationships/hyperlink" Target="https://www.researchgate.net/publication/351187721_Food_Festival_Exhibitors'_Business_Motivation"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hank-you-text-message-note-394180/"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5A7F328E-8F90-A441-0F5D-55ECC2E328FF}"/>
              </a:ext>
            </a:extLst>
          </p:cNvPr>
          <p:cNvSpPr>
            <a:spLocks noGrp="1"/>
          </p:cNvSpPr>
          <p:nvPr>
            <p:ph type="ctrTitle"/>
          </p:nvPr>
        </p:nvSpPr>
        <p:spPr>
          <a:xfrm>
            <a:off x="2895600" y="764373"/>
            <a:ext cx="8610600" cy="1293028"/>
          </a:xfrm>
        </p:spPr>
        <p:txBody>
          <a:bodyPr vert="horz" lIns="91440" tIns="45720" rIns="91440" bIns="45720" rtlCol="0" anchor="ctr">
            <a:normAutofit/>
          </a:bodyPr>
          <a:lstStyle/>
          <a:p>
            <a:pPr algn="r">
              <a:spcAft>
                <a:spcPts val="800"/>
              </a:spcAft>
            </a:pPr>
            <a:r>
              <a:rPr lang="en-US" sz="2800" b="1" kern="1200" cap="all" baseline="0" dirty="0">
                <a:solidFill>
                  <a:schemeClr val="tx1"/>
                </a:solidFill>
                <a:effectLst/>
                <a:latin typeface="+mj-lt"/>
                <a:ea typeface="+mj-ea"/>
                <a:cs typeface="+mj-cs"/>
              </a:rPr>
              <a:t>Programme: BA in Business Management</a:t>
            </a:r>
            <a:br>
              <a:rPr lang="en-US" sz="2800" kern="1200" cap="all" baseline="0" dirty="0">
                <a:solidFill>
                  <a:schemeClr val="tx1"/>
                </a:solidFill>
                <a:effectLst/>
                <a:latin typeface="+mj-lt"/>
                <a:ea typeface="+mj-ea"/>
                <a:cs typeface="+mj-cs"/>
              </a:rPr>
            </a:br>
            <a:r>
              <a:rPr lang="en-US" sz="2800" b="1" kern="1200" cap="all" baseline="0" dirty="0">
                <a:solidFill>
                  <a:schemeClr val="tx1"/>
                </a:solidFill>
                <a:effectLst/>
                <a:latin typeface="+mj-lt"/>
                <a:ea typeface="+mj-ea"/>
                <a:cs typeface="+mj-cs"/>
              </a:rPr>
              <a:t>Module: LCBB5004 – Managing People</a:t>
            </a:r>
            <a:endParaRPr lang="en-US" sz="2800" kern="1200" cap="all" baseline="0" dirty="0">
              <a:solidFill>
                <a:schemeClr val="tx1"/>
              </a:solidFill>
              <a:effectLst/>
              <a:latin typeface="+mj-lt"/>
              <a:ea typeface="+mj-ea"/>
              <a:cs typeface="+mj-cs"/>
            </a:endParaRPr>
          </a:p>
        </p:txBody>
      </p:sp>
      <p:sp>
        <p:nvSpPr>
          <p:cNvPr id="3" name="Subtitle 2">
            <a:extLst>
              <a:ext uri="{FF2B5EF4-FFF2-40B4-BE49-F238E27FC236}">
                <a16:creationId xmlns:a16="http://schemas.microsoft.com/office/drawing/2014/main" id="{D9A80B5B-6C82-88EF-14AC-52D9EA0F9695}"/>
              </a:ext>
            </a:extLst>
          </p:cNvPr>
          <p:cNvSpPr>
            <a:spLocks noGrp="1"/>
          </p:cNvSpPr>
          <p:nvPr>
            <p:ph type="subTitle" idx="1"/>
          </p:nvPr>
        </p:nvSpPr>
        <p:spPr>
          <a:xfrm>
            <a:off x="677333" y="2194560"/>
            <a:ext cx="5816600" cy="4024125"/>
          </a:xfrm>
        </p:spPr>
        <p:txBody>
          <a:bodyPr vert="horz" lIns="91440" tIns="45720" rIns="91440" bIns="45720" rtlCol="0">
            <a:normAutofit/>
          </a:bodyPr>
          <a:lstStyle/>
          <a:p>
            <a:pPr indent="-228600">
              <a:spcAft>
                <a:spcPts val="800"/>
              </a:spcAft>
              <a:buFont typeface="Arial" panose="020B0604020202020204" pitchFamily="34" charset="0"/>
              <a:buChar char="•"/>
            </a:pPr>
            <a:r>
              <a:rPr lang="en-US" u="sng" dirty="0">
                <a:effectLst/>
              </a:rPr>
              <a:t>Assessment 1 : Individual Presentation</a:t>
            </a:r>
            <a:endParaRPr lang="en-US" dirty="0">
              <a:effectLst/>
            </a:endParaRPr>
          </a:p>
          <a:p>
            <a:pPr indent="-228600">
              <a:spcAft>
                <a:spcPts val="800"/>
              </a:spcAft>
              <a:buFont typeface="Arial" panose="020B0604020202020204" pitchFamily="34" charset="0"/>
              <a:buChar char="•"/>
            </a:pPr>
            <a:r>
              <a:rPr lang="en-US" dirty="0">
                <a:effectLst/>
              </a:rPr>
              <a:t>Name of the student: Peter Gottschling</a:t>
            </a:r>
          </a:p>
          <a:p>
            <a:pPr indent="-228600">
              <a:spcAft>
                <a:spcPts val="800"/>
              </a:spcAft>
              <a:buFont typeface="Arial" panose="020B0604020202020204" pitchFamily="34" charset="0"/>
              <a:buChar char="•"/>
            </a:pPr>
            <a:r>
              <a:rPr lang="en-US" dirty="0">
                <a:effectLst/>
              </a:rPr>
              <a:t>Student ID: 2030897</a:t>
            </a:r>
          </a:p>
          <a:p>
            <a:pPr indent="-228600">
              <a:buFont typeface="Arial" panose="020B0604020202020204" pitchFamily="34" charset="0"/>
              <a:buChar char="•"/>
            </a:pPr>
            <a:endParaRPr lang="en-US" b="1" dirty="0"/>
          </a:p>
        </p:txBody>
      </p:sp>
      <p:pic>
        <p:nvPicPr>
          <p:cNvPr id="6" name="image1.png" descr="Text, letter&#10;&#10;Description automatically generated">
            <a:extLst>
              <a:ext uri="{FF2B5EF4-FFF2-40B4-BE49-F238E27FC236}">
                <a16:creationId xmlns:a16="http://schemas.microsoft.com/office/drawing/2014/main" id="{9A0CF691-4F78-0390-97FF-C89076876840}"/>
              </a:ext>
            </a:extLst>
          </p:cNvPr>
          <p:cNvPicPr/>
          <p:nvPr/>
        </p:nvPicPr>
        <p:blipFill rotWithShape="1">
          <a:blip r:embed="rId4"/>
          <a:srcRect t="4307" r="1" b="5263"/>
          <a:stretch/>
        </p:blipFill>
        <p:spPr>
          <a:xfrm>
            <a:off x="7200900" y="2205823"/>
            <a:ext cx="4521200" cy="2177434"/>
          </a:xfrm>
          <a:prstGeom prst="rect">
            <a:avLst/>
          </a:prstGeom>
        </p:spPr>
      </p:pic>
    </p:spTree>
    <p:extLst>
      <p:ext uri="{BB962C8B-B14F-4D97-AF65-F5344CB8AC3E}">
        <p14:creationId xmlns:p14="http://schemas.microsoft.com/office/powerpoint/2010/main" val="3656647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6B171-E0B5-71A7-122E-49CB764EC7D6}"/>
              </a:ext>
            </a:extLst>
          </p:cNvPr>
          <p:cNvSpPr>
            <a:spLocks noGrp="1"/>
          </p:cNvSpPr>
          <p:nvPr>
            <p:ph type="title"/>
          </p:nvPr>
        </p:nvSpPr>
        <p:spPr>
          <a:xfrm>
            <a:off x="2895600" y="764373"/>
            <a:ext cx="8610600" cy="1293028"/>
          </a:xfrm>
        </p:spPr>
        <p:txBody>
          <a:bodyPr>
            <a:normAutofit/>
          </a:bodyPr>
          <a:lstStyle/>
          <a:p>
            <a:r>
              <a:rPr lang="en-GB" sz="3400" b="1">
                <a:effectLst/>
                <a:latin typeface="Times New Roman" panose="02020603050405020304" pitchFamily="18" charset="0"/>
                <a:ea typeface="Calibri" panose="020F0502020204030204" pitchFamily="34" charset="0"/>
              </a:rPr>
              <a:t>Aligning the talent acquisition strategy with the business goal.</a:t>
            </a:r>
            <a:endParaRPr lang="en-IN" sz="3400" b="1"/>
          </a:p>
        </p:txBody>
      </p:sp>
      <p:sp>
        <p:nvSpPr>
          <p:cNvPr id="3" name="Content Placeholder 2">
            <a:extLst>
              <a:ext uri="{FF2B5EF4-FFF2-40B4-BE49-F238E27FC236}">
                <a16:creationId xmlns:a16="http://schemas.microsoft.com/office/drawing/2014/main" id="{C90EE5A6-10A1-4BA1-3803-AB0F0F23B09B}"/>
              </a:ext>
            </a:extLst>
          </p:cNvPr>
          <p:cNvSpPr>
            <a:spLocks noGrp="1"/>
          </p:cNvSpPr>
          <p:nvPr>
            <p:ph idx="1"/>
          </p:nvPr>
        </p:nvSpPr>
        <p:spPr>
          <a:xfrm>
            <a:off x="677333" y="2194560"/>
            <a:ext cx="5816600" cy="4024125"/>
          </a:xfrm>
        </p:spPr>
        <p:txBody>
          <a:bodyPr>
            <a:normAutofit/>
          </a:bodyPr>
          <a:lstStyle/>
          <a:p>
            <a:r>
              <a:rPr lang="en-GB">
                <a:effectLst/>
                <a:latin typeface="Times New Roman" panose="02020603050405020304" pitchFamily="18" charset="0"/>
                <a:ea typeface="Calibri" panose="020F0502020204030204" pitchFamily="34" charset="0"/>
                <a:cs typeface="Times New Roman" panose="02020603050405020304" pitchFamily="18" charset="0"/>
              </a:rPr>
              <a:t>Future goal for the organization (</a:t>
            </a:r>
            <a:r>
              <a:rPr lang="en-GB">
                <a:effectLst/>
                <a:latin typeface="Times New Roman" panose="02020603050405020304" pitchFamily="18" charset="0"/>
                <a:ea typeface="Calibri" panose="020F0502020204030204" pitchFamily="34" charset="0"/>
              </a:rPr>
              <a:t>Drucker 2020)</a:t>
            </a:r>
            <a:r>
              <a:rPr lang="en-GB">
                <a:effectLst/>
                <a:latin typeface="Times New Roman" panose="02020603050405020304" pitchFamily="18" charset="0"/>
                <a:ea typeface="Calibri" panose="020F0502020204030204" pitchFamily="34" charset="0"/>
                <a:cs typeface="Times New Roman" panose="02020603050405020304" pitchFamily="18" charset="0"/>
              </a:rPr>
              <a:t>.</a:t>
            </a:r>
          </a:p>
          <a:p>
            <a:r>
              <a:rPr lang="en-GB">
                <a:effectLst/>
                <a:latin typeface="Times New Roman" panose="02020603050405020304" pitchFamily="18" charset="0"/>
                <a:ea typeface="Calibri" panose="020F0502020204030204" pitchFamily="34" charset="0"/>
                <a:cs typeface="Times New Roman" panose="02020603050405020304" pitchFamily="18" charset="0"/>
              </a:rPr>
              <a:t>Invest time and effort in the right candidate</a:t>
            </a:r>
          </a:p>
          <a:p>
            <a:r>
              <a:rPr lang="en-GB">
                <a:effectLst/>
                <a:latin typeface="Times New Roman" panose="02020603050405020304" pitchFamily="18" charset="0"/>
                <a:ea typeface="Calibri" panose="020F0502020204030204" pitchFamily="34" charset="0"/>
                <a:cs typeface="Times New Roman" panose="02020603050405020304" pitchFamily="18" charset="0"/>
              </a:rPr>
              <a:t>Pay off the organization in long term.</a:t>
            </a:r>
            <a:endParaRPr lang="en-IN">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a:p>
        </p:txBody>
      </p:sp>
      <p:pic>
        <p:nvPicPr>
          <p:cNvPr id="10242" name="Picture 2" descr="Meaning of Talent Acquisition along with Process &amp; Strategies">
            <a:extLst>
              <a:ext uri="{FF2B5EF4-FFF2-40B4-BE49-F238E27FC236}">
                <a16:creationId xmlns:a16="http://schemas.microsoft.com/office/drawing/2014/main" id="{F1D69DB2-BF75-33F8-01BA-2F2C026111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86" r="15741" b="2"/>
          <a:stretch/>
        </p:blipFill>
        <p:spPr bwMode="auto">
          <a:xfrm>
            <a:off x="7030477" y="2272748"/>
            <a:ext cx="4430246" cy="363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334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Restaurant Staffing Plan: How to Hire and Manage a Team">
            <a:extLst>
              <a:ext uri="{FF2B5EF4-FFF2-40B4-BE49-F238E27FC236}">
                <a16:creationId xmlns:a16="http://schemas.microsoft.com/office/drawing/2014/main" id="{AE789E5F-036D-7345-1EED-F223151F4547}"/>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343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CA3B663-E460-BCF7-526A-8D7BB531AF0C}"/>
              </a:ext>
            </a:extLst>
          </p:cNvPr>
          <p:cNvSpPr>
            <a:spLocks noGrp="1"/>
          </p:cNvSpPr>
          <p:nvPr>
            <p:ph type="title"/>
          </p:nvPr>
        </p:nvSpPr>
        <p:spPr/>
        <p:txBody>
          <a:bodyPr>
            <a:normAutofit fontScale="90000"/>
          </a:bodyPr>
          <a:lstStyle/>
          <a:p>
            <a:r>
              <a:rPr lang="en-GB" sz="2800" b="1" ker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Creating a hiring plan with a requirement calendar for the long term.</a:t>
            </a:r>
            <a:br>
              <a:rPr lang="en-IN" sz="2800" b="1" ker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a:solidFill>
                <a:srgbClr val="FFFFFF"/>
              </a:solidFill>
            </a:endParaRPr>
          </a:p>
        </p:txBody>
      </p:sp>
      <p:sp>
        <p:nvSpPr>
          <p:cNvPr id="3" name="Content Placeholder 2">
            <a:extLst>
              <a:ext uri="{FF2B5EF4-FFF2-40B4-BE49-F238E27FC236}">
                <a16:creationId xmlns:a16="http://schemas.microsoft.com/office/drawing/2014/main" id="{CF39B2CC-F311-7455-CAA4-7E36D7E30DAC}"/>
              </a:ext>
            </a:extLst>
          </p:cNvPr>
          <p:cNvSpPr>
            <a:spLocks noGrp="1"/>
          </p:cNvSpPr>
          <p:nvPr>
            <p:ph idx="1"/>
          </p:nvPr>
        </p:nvSpPr>
        <p:spPr/>
        <p:txBody>
          <a:bodyPr>
            <a:normAutofit/>
          </a:bodyPr>
          <a:lstStyle/>
          <a:p>
            <a:r>
              <a:rPr lang="en-GB">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Examine and estimate the assets (</a:t>
            </a:r>
            <a:r>
              <a:rPr lang="en-GB">
                <a:solidFill>
                  <a:srgbClr val="FFFFFF"/>
                </a:solidFill>
                <a:effectLst/>
                <a:latin typeface="Times New Roman" panose="02020603050405020304" pitchFamily="18" charset="0"/>
                <a:ea typeface="Calibri" panose="020F0502020204030204" pitchFamily="34" charset="0"/>
              </a:rPr>
              <a:t>Kamthe</a:t>
            </a:r>
            <a:r>
              <a:rPr lang="en-GB">
                <a:solidFill>
                  <a:srgbClr val="FFFFFF"/>
                </a:solidFill>
                <a:latin typeface="Times New Roman" panose="02020603050405020304" pitchFamily="18" charset="0"/>
                <a:ea typeface="Calibri" panose="020F0502020204030204" pitchFamily="34" charset="0"/>
              </a:rPr>
              <a:t> </a:t>
            </a:r>
            <a:r>
              <a:rPr lang="en-GB">
                <a:solidFill>
                  <a:srgbClr val="FFFFFF"/>
                </a:solidFill>
                <a:effectLst/>
                <a:latin typeface="Times New Roman" panose="02020603050405020304" pitchFamily="18" charset="0"/>
                <a:ea typeface="Calibri" panose="020F0502020204030204" pitchFamily="34" charset="0"/>
              </a:rPr>
              <a:t>and Deisenroth</a:t>
            </a:r>
            <a:r>
              <a:rPr lang="en-GB">
                <a:solidFill>
                  <a:srgbClr val="FFFFFF"/>
                </a:solidFill>
                <a:latin typeface="Times New Roman" panose="02020603050405020304" pitchFamily="18" charset="0"/>
                <a:ea typeface="Calibri" panose="020F0502020204030204" pitchFamily="34" charset="0"/>
              </a:rPr>
              <a:t> </a:t>
            </a:r>
            <a:r>
              <a:rPr lang="en-GB">
                <a:solidFill>
                  <a:srgbClr val="FFFFFF"/>
                </a:solidFill>
                <a:effectLst/>
                <a:latin typeface="Times New Roman" panose="02020603050405020304" pitchFamily="18" charset="0"/>
                <a:ea typeface="Calibri" panose="020F0502020204030204" pitchFamily="34" charset="0"/>
              </a:rPr>
              <a:t>2018)</a:t>
            </a:r>
            <a:r>
              <a:rPr lang="en-GB">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t>
            </a:r>
          </a:p>
          <a:p>
            <a:r>
              <a:rPr lang="en-GB">
                <a:solidFill>
                  <a:srgbClr val="FFFFFF"/>
                </a:solidFill>
                <a:latin typeface="Times New Roman" panose="02020603050405020304" pitchFamily="18" charset="0"/>
                <a:ea typeface="Calibri" panose="020F0502020204030204" pitchFamily="34" charset="0"/>
                <a:cs typeface="Times New Roman" panose="02020603050405020304" pitchFamily="18" charset="0"/>
              </a:rPr>
              <a:t>C</a:t>
            </a:r>
            <a:r>
              <a:rPr lang="en-GB">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ontain the needed position and hire</a:t>
            </a:r>
            <a:r>
              <a:rPr lang="en-GB" b="1">
                <a:solidFill>
                  <a:srgbClr val="FFFFFF"/>
                </a:solidFill>
                <a:latin typeface="Times New Roman" panose="02020603050405020304" pitchFamily="18" charset="0"/>
                <a:ea typeface="Calibri" panose="020F0502020204030204" pitchFamily="34" charset="0"/>
                <a:cs typeface="Times New Roman" panose="02020603050405020304" pitchFamily="18" charset="0"/>
              </a:rPr>
              <a:t>.</a:t>
            </a:r>
          </a:p>
          <a:p>
            <a:r>
              <a:rPr lang="en-GB">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Headcount for every restaurant department.</a:t>
            </a:r>
            <a:r>
              <a:rPr lang="en-GB"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b="1">
              <a:solidFill>
                <a:srgbClr val="FFFFFF"/>
              </a:solidFill>
              <a:latin typeface="Times New Roman" panose="02020603050405020304" pitchFamily="18" charset="0"/>
              <a:ea typeface="Calibri" panose="020F0502020204030204" pitchFamily="34" charset="0"/>
              <a:cs typeface="Times New Roman" panose="02020603050405020304" pitchFamily="18" charset="0"/>
            </a:endParaRPr>
          </a:p>
          <a:p>
            <a:endParaRPr lang="en-IN" b="1">
              <a:solidFill>
                <a:srgbClr val="FFFFFF"/>
              </a:solidFill>
            </a:endParaRPr>
          </a:p>
        </p:txBody>
      </p:sp>
    </p:spTree>
    <p:extLst>
      <p:ext uri="{BB962C8B-B14F-4D97-AF65-F5344CB8AC3E}">
        <p14:creationId xmlns:p14="http://schemas.microsoft.com/office/powerpoint/2010/main" val="25796579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2216-DAA4-807D-D6D0-AB2E0A6DFB6B}"/>
              </a:ext>
            </a:extLst>
          </p:cNvPr>
          <p:cNvSpPr>
            <a:spLocks noGrp="1"/>
          </p:cNvSpPr>
          <p:nvPr>
            <p:ph type="title"/>
          </p:nvPr>
        </p:nvSpPr>
        <p:spPr>
          <a:xfrm>
            <a:off x="2895600" y="764373"/>
            <a:ext cx="8610600" cy="1293028"/>
          </a:xfrm>
        </p:spPr>
        <p:txBody>
          <a:bodyPr>
            <a:normAutofit/>
          </a:bodyPr>
          <a:lstStyle/>
          <a:p>
            <a:r>
              <a:rPr lang="en-GB" sz="3700" b="1">
                <a:effectLst/>
                <a:latin typeface="Times New Roman" panose="02020603050405020304" pitchFamily="18" charset="0"/>
                <a:ea typeface="Calibri" panose="020F0502020204030204" pitchFamily="34" charset="0"/>
              </a:rPr>
              <a:t>Engaging with talented candidates for a longer term</a:t>
            </a:r>
            <a:endParaRPr lang="en-IN" sz="3700" b="1"/>
          </a:p>
        </p:txBody>
      </p:sp>
      <p:sp>
        <p:nvSpPr>
          <p:cNvPr id="3" name="Content Placeholder 2">
            <a:extLst>
              <a:ext uri="{FF2B5EF4-FFF2-40B4-BE49-F238E27FC236}">
                <a16:creationId xmlns:a16="http://schemas.microsoft.com/office/drawing/2014/main" id="{7E641E0F-C367-F606-2A71-124707F86D12}"/>
              </a:ext>
            </a:extLst>
          </p:cNvPr>
          <p:cNvSpPr>
            <a:spLocks noGrp="1"/>
          </p:cNvSpPr>
          <p:nvPr>
            <p:ph idx="1"/>
          </p:nvPr>
        </p:nvSpPr>
        <p:spPr>
          <a:xfrm>
            <a:off x="677333" y="2194560"/>
            <a:ext cx="5816600" cy="4024125"/>
          </a:xfrm>
        </p:spPr>
        <p:txBody>
          <a:bodyPr>
            <a:normAutofit/>
          </a:bodyPr>
          <a:lstStyle/>
          <a:p>
            <a:r>
              <a:rPr lang="en-GB">
                <a:latin typeface="Times New Roman" panose="02020603050405020304" pitchFamily="18" charset="0"/>
                <a:ea typeface="Calibri" panose="020F0502020204030204" pitchFamily="34" charset="0"/>
                <a:cs typeface="Times New Roman" panose="02020603050405020304" pitchFamily="18" charset="0"/>
              </a:rPr>
              <a:t>E</a:t>
            </a:r>
            <a:r>
              <a:rPr lang="en-GB">
                <a:effectLst/>
                <a:latin typeface="Times New Roman" panose="02020603050405020304" pitchFamily="18" charset="0"/>
                <a:ea typeface="Calibri" panose="020F0502020204030204" pitchFamily="34" charset="0"/>
                <a:cs typeface="Times New Roman" panose="02020603050405020304" pitchFamily="18" charset="0"/>
              </a:rPr>
              <a:t>ngage with the talented candidate.</a:t>
            </a:r>
          </a:p>
          <a:p>
            <a:r>
              <a:rPr lang="en-GB">
                <a:latin typeface="Times New Roman" panose="02020603050405020304" pitchFamily="18" charset="0"/>
                <a:ea typeface="Calibri" panose="020F0502020204030204" pitchFamily="34" charset="0"/>
                <a:cs typeface="Times New Roman" panose="02020603050405020304" pitchFamily="18" charset="0"/>
              </a:rPr>
              <a:t>P</a:t>
            </a:r>
            <a:r>
              <a:rPr lang="en-GB">
                <a:effectLst/>
                <a:latin typeface="Times New Roman" panose="02020603050405020304" pitchFamily="18" charset="0"/>
                <a:ea typeface="Calibri" panose="020F0502020204030204" pitchFamily="34" charset="0"/>
                <a:cs typeface="Times New Roman" panose="02020603050405020304" pitchFamily="18" charset="0"/>
              </a:rPr>
              <a:t>otential candidates (</a:t>
            </a:r>
            <a:r>
              <a:rPr lang="en-GB">
                <a:effectLst/>
                <a:latin typeface="Times New Roman" panose="02020603050405020304" pitchFamily="18" charset="0"/>
                <a:ea typeface="Calibri" panose="020F0502020204030204" pitchFamily="34" charset="0"/>
              </a:rPr>
              <a:t>Bhagia</a:t>
            </a:r>
            <a:r>
              <a:rPr lang="en-GB">
                <a:latin typeface="Times New Roman" panose="02020603050405020304" pitchFamily="18" charset="0"/>
                <a:ea typeface="Calibri" panose="020F0502020204030204" pitchFamily="34" charset="0"/>
              </a:rPr>
              <a:t> </a:t>
            </a:r>
            <a:r>
              <a:rPr lang="en-GB">
                <a:effectLst/>
                <a:latin typeface="Times New Roman" panose="02020603050405020304" pitchFamily="18" charset="0"/>
                <a:ea typeface="Calibri" panose="020F0502020204030204" pitchFamily="34" charset="0"/>
              </a:rPr>
              <a:t>2022)</a:t>
            </a:r>
            <a:r>
              <a:rPr lang="en-GB">
                <a:latin typeface="Times New Roman" panose="02020603050405020304" pitchFamily="18" charset="0"/>
                <a:ea typeface="Calibri" panose="020F0502020204030204" pitchFamily="34" charset="0"/>
                <a:cs typeface="Times New Roman" panose="02020603050405020304" pitchFamily="18" charset="0"/>
              </a:rPr>
              <a:t>.</a:t>
            </a:r>
          </a:p>
          <a:p>
            <a:r>
              <a:rPr lang="en-GB">
                <a:effectLst/>
                <a:latin typeface="Times New Roman" panose="02020603050405020304" pitchFamily="18" charset="0"/>
                <a:ea typeface="Calibri" panose="020F0502020204030204" pitchFamily="34" charset="0"/>
                <a:cs typeface="Times New Roman" panose="02020603050405020304" pitchFamily="18" charset="0"/>
              </a:rPr>
              <a:t>Staff </a:t>
            </a:r>
            <a:r>
              <a:rPr lang="en-GB">
                <a:latin typeface="Times New Roman" panose="02020603050405020304" pitchFamily="18" charset="0"/>
                <a:ea typeface="Calibri" panose="020F0502020204030204" pitchFamily="34" charset="0"/>
                <a:cs typeface="Times New Roman" panose="02020603050405020304" pitchFamily="18" charset="0"/>
              </a:rPr>
              <a:t>can </a:t>
            </a:r>
            <a:r>
              <a:rPr lang="en-GB">
                <a:effectLst/>
                <a:latin typeface="Times New Roman" panose="02020603050405020304" pitchFamily="18" charset="0"/>
                <a:ea typeface="Calibri" panose="020F0502020204030204" pitchFamily="34" charset="0"/>
                <a:cs typeface="Times New Roman" panose="02020603050405020304" pitchFamily="18" charset="0"/>
              </a:rPr>
              <a:t>put in their effort and skills.</a:t>
            </a:r>
            <a:endParaRPr lang="en-GB">
              <a:latin typeface="Times New Roman" panose="02020603050405020304" pitchFamily="18" charset="0"/>
              <a:ea typeface="Calibri" panose="020F0502020204030204" pitchFamily="34" charset="0"/>
              <a:cs typeface="Times New Roman" panose="02020603050405020304" pitchFamily="18" charset="0"/>
            </a:endParaRPr>
          </a:p>
          <a:p>
            <a:r>
              <a:rPr lang="en-GB">
                <a:effectLst/>
                <a:latin typeface="Times New Roman" panose="02020603050405020304" pitchFamily="18" charset="0"/>
                <a:ea typeface="Calibri" panose="020F0502020204030204" pitchFamily="34" charset="0"/>
                <a:cs typeface="Times New Roman" panose="02020603050405020304" pitchFamily="18" charset="0"/>
              </a:rPr>
              <a:t>Get engaged with the restaurant group for the long term.</a:t>
            </a:r>
          </a:p>
          <a:p>
            <a:endParaRPr lang="en-IN"/>
          </a:p>
        </p:txBody>
      </p:sp>
      <p:pic>
        <p:nvPicPr>
          <p:cNvPr id="8194" name="Picture 2" descr="9 Tips For Hiring First-Class Restaurant Employees - Harver">
            <a:extLst>
              <a:ext uri="{FF2B5EF4-FFF2-40B4-BE49-F238E27FC236}">
                <a16:creationId xmlns:a16="http://schemas.microsoft.com/office/drawing/2014/main" id="{8A9181D9-AC36-A381-72D6-BEA40AD3CD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45" r="34362" b="4903"/>
          <a:stretch/>
        </p:blipFill>
        <p:spPr bwMode="auto">
          <a:xfrm>
            <a:off x="6223000" y="2304188"/>
            <a:ext cx="5283200" cy="4179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0337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964D5-66A0-4290-0E48-31B1FED2F00B}"/>
              </a:ext>
            </a:extLst>
          </p:cNvPr>
          <p:cNvSpPr>
            <a:spLocks noGrp="1"/>
          </p:cNvSpPr>
          <p:nvPr>
            <p:ph type="title"/>
          </p:nvPr>
        </p:nvSpPr>
        <p:spPr>
          <a:xfrm>
            <a:off x="2895600" y="764373"/>
            <a:ext cx="8610600" cy="1293028"/>
          </a:xfrm>
        </p:spPr>
        <p:txBody>
          <a:bodyPr>
            <a:normAutofit/>
          </a:bodyPr>
          <a:lstStyle/>
          <a:p>
            <a:r>
              <a:rPr lang="en-GB" sz="3700" b="1">
                <a:effectLst/>
                <a:latin typeface="Times New Roman" panose="02020603050405020304" pitchFamily="18" charset="0"/>
                <a:ea typeface="Calibri" panose="020F0502020204030204" pitchFamily="34" charset="0"/>
              </a:rPr>
              <a:t>Access the period and require skills for the short term.</a:t>
            </a:r>
            <a:endParaRPr lang="en-IN" sz="3700" b="1"/>
          </a:p>
        </p:txBody>
      </p:sp>
      <p:sp>
        <p:nvSpPr>
          <p:cNvPr id="3" name="Content Placeholder 2">
            <a:extLst>
              <a:ext uri="{FF2B5EF4-FFF2-40B4-BE49-F238E27FC236}">
                <a16:creationId xmlns:a16="http://schemas.microsoft.com/office/drawing/2014/main" id="{0157C9D7-3FBD-C906-3D60-CB4DFA9A6266}"/>
              </a:ext>
            </a:extLst>
          </p:cNvPr>
          <p:cNvSpPr>
            <a:spLocks noGrp="1"/>
          </p:cNvSpPr>
          <p:nvPr>
            <p:ph idx="1"/>
          </p:nvPr>
        </p:nvSpPr>
        <p:spPr>
          <a:xfrm>
            <a:off x="677333" y="2194560"/>
            <a:ext cx="5816600" cy="4024125"/>
          </a:xfrm>
        </p:spPr>
        <p:txBody>
          <a:bodyPr>
            <a:normAutofit/>
          </a:bodyPr>
          <a:lstStyle/>
          <a:p>
            <a:r>
              <a:rPr lang="en-GB">
                <a:latin typeface="Times New Roman" panose="02020603050405020304" pitchFamily="18" charset="0"/>
                <a:ea typeface="Calibri" panose="020F0502020204030204" pitchFamily="34" charset="0"/>
                <a:cs typeface="Times New Roman" panose="02020603050405020304" pitchFamily="18" charset="0"/>
              </a:rPr>
              <a:t>E</a:t>
            </a:r>
            <a:r>
              <a:rPr lang="en-GB">
                <a:effectLst/>
                <a:latin typeface="Times New Roman" panose="02020603050405020304" pitchFamily="18" charset="0"/>
                <a:ea typeface="Calibri" panose="020F0502020204030204" pitchFamily="34" charset="0"/>
                <a:cs typeface="Times New Roman" panose="02020603050405020304" pitchFamily="18" charset="0"/>
              </a:rPr>
              <a:t>nlist extremely durable.</a:t>
            </a:r>
          </a:p>
          <a:p>
            <a:r>
              <a:rPr lang="en-GB">
                <a:latin typeface="Times New Roman" panose="02020603050405020304" pitchFamily="18" charset="0"/>
                <a:ea typeface="Calibri" panose="020F0502020204030204" pitchFamily="34" charset="0"/>
                <a:cs typeface="Times New Roman" panose="02020603050405020304" pitchFamily="18" charset="0"/>
              </a:rPr>
              <a:t>T</a:t>
            </a:r>
            <a:r>
              <a:rPr lang="en-GB">
                <a:effectLst/>
                <a:latin typeface="Times New Roman" panose="02020603050405020304" pitchFamily="18" charset="0"/>
                <a:ea typeface="Calibri" panose="020F0502020204030204" pitchFamily="34" charset="0"/>
                <a:cs typeface="Times New Roman" panose="02020603050405020304" pitchFamily="18" charset="0"/>
              </a:rPr>
              <a:t>ransitory, or legally binding staff.</a:t>
            </a:r>
          </a:p>
          <a:p>
            <a:r>
              <a:rPr lang="en-GB">
                <a:latin typeface="Times New Roman" panose="02020603050405020304" pitchFamily="18" charset="0"/>
                <a:ea typeface="Calibri" panose="020F0502020204030204" pitchFamily="34" charset="0"/>
                <a:cs typeface="Times New Roman" panose="02020603050405020304" pitchFamily="18" charset="0"/>
              </a:rPr>
              <a:t>U</a:t>
            </a:r>
            <a:r>
              <a:rPr lang="en-GB">
                <a:effectLst/>
                <a:latin typeface="Times New Roman" panose="02020603050405020304" pitchFamily="18" charset="0"/>
                <a:ea typeface="Calibri" panose="020F0502020204030204" pitchFamily="34" charset="0"/>
                <a:cs typeface="Times New Roman" panose="02020603050405020304" pitchFamily="18" charset="0"/>
              </a:rPr>
              <a:t>rgent requirement.</a:t>
            </a:r>
            <a:endParaRPr lang="en-IN">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2" name="Picture 4" descr="Why Setting Short-Term Goals Can Have a Long Term Impact | coAmplifi">
            <a:extLst>
              <a:ext uri="{FF2B5EF4-FFF2-40B4-BE49-F238E27FC236}">
                <a16:creationId xmlns:a16="http://schemas.microsoft.com/office/drawing/2014/main" id="{710520DB-9DC8-2DA4-50D0-2F1B2CE5B8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15820" b="1"/>
          <a:stretch/>
        </p:blipFill>
        <p:spPr bwMode="auto">
          <a:xfrm>
            <a:off x="6985000" y="2304181"/>
            <a:ext cx="4521200" cy="3576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81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1FC69-53F0-90CE-6CD4-3A4AF90B1B60}"/>
              </a:ext>
            </a:extLst>
          </p:cNvPr>
          <p:cNvSpPr>
            <a:spLocks noGrp="1"/>
          </p:cNvSpPr>
          <p:nvPr>
            <p:ph type="title"/>
          </p:nvPr>
        </p:nvSpPr>
        <p:spPr>
          <a:xfrm>
            <a:off x="2895600" y="764373"/>
            <a:ext cx="8610600" cy="1293028"/>
          </a:xfrm>
        </p:spPr>
        <p:txBody>
          <a:bodyPr>
            <a:normAutofit/>
          </a:bodyPr>
          <a:lstStyle/>
          <a:p>
            <a:r>
              <a:rPr lang="en-GB" sz="2800" b="1" kern="0">
                <a:effectLst/>
                <a:latin typeface="Times New Roman" panose="02020603050405020304" pitchFamily="18" charset="0"/>
                <a:ea typeface="Times New Roman" panose="02020603050405020304" pitchFamily="18" charset="0"/>
                <a:cs typeface="Times New Roman" panose="02020603050405020304" pitchFamily="18" charset="0"/>
              </a:rPr>
              <a:t>A clear job role for short-term requirements.</a:t>
            </a:r>
            <a:br>
              <a:rPr lang="en-IN" sz="2800" b="1" kern="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a:p>
        </p:txBody>
      </p:sp>
      <p:pic>
        <p:nvPicPr>
          <p:cNvPr id="6146" name="Picture 2" descr="Working in A Restaurant: Everything You Need to Know | 7shifts">
            <a:extLst>
              <a:ext uri="{FF2B5EF4-FFF2-40B4-BE49-F238E27FC236}">
                <a16:creationId xmlns:a16="http://schemas.microsoft.com/office/drawing/2014/main" id="{228AAAA0-A42C-211D-71CA-364F6B567E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5" r="9877"/>
          <a:stretch/>
        </p:blipFill>
        <p:spPr bwMode="auto">
          <a:xfrm>
            <a:off x="97596" y="2057401"/>
            <a:ext cx="5109404" cy="385468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C4D44F-9926-1FC1-14EA-773001B7ADEA}"/>
              </a:ext>
            </a:extLst>
          </p:cNvPr>
          <p:cNvSpPr>
            <a:spLocks noGrp="1"/>
          </p:cNvSpPr>
          <p:nvPr>
            <p:ph idx="1"/>
          </p:nvPr>
        </p:nvSpPr>
        <p:spPr>
          <a:xfrm>
            <a:off x="5689600" y="2194560"/>
            <a:ext cx="5816600" cy="4024125"/>
          </a:xfrm>
        </p:spPr>
        <p:txBody>
          <a:bodyPr>
            <a:normAutofit/>
          </a:bodyPr>
          <a:lstStyle/>
          <a:p>
            <a:r>
              <a:rPr lang="en-GB">
                <a:latin typeface="Times New Roman" panose="02020603050405020304" pitchFamily="18" charset="0"/>
                <a:ea typeface="Calibri" panose="020F0502020204030204" pitchFamily="34" charset="0"/>
                <a:cs typeface="Times New Roman" panose="02020603050405020304" pitchFamily="18" charset="0"/>
              </a:rPr>
              <a:t>W</a:t>
            </a:r>
            <a:r>
              <a:rPr lang="en-GB">
                <a:effectLst/>
                <a:latin typeface="Times New Roman" panose="02020603050405020304" pitchFamily="18" charset="0"/>
                <a:ea typeface="Calibri" panose="020F0502020204030204" pitchFamily="34" charset="0"/>
                <a:cs typeface="Times New Roman" panose="02020603050405020304" pitchFamily="18" charset="0"/>
              </a:rPr>
              <a:t>orking title (</a:t>
            </a:r>
            <a:r>
              <a:rPr lang="en-GB">
                <a:effectLst/>
                <a:latin typeface="Times New Roman" panose="02020603050405020304" pitchFamily="18" charset="0"/>
                <a:ea typeface="Calibri" panose="020F0502020204030204" pitchFamily="34" charset="0"/>
              </a:rPr>
              <a:t>Biçer</a:t>
            </a:r>
            <a:r>
              <a:rPr lang="en-GB">
                <a:latin typeface="Times New Roman" panose="02020603050405020304" pitchFamily="18" charset="0"/>
                <a:ea typeface="Calibri" panose="020F0502020204030204" pitchFamily="34" charset="0"/>
              </a:rPr>
              <a:t> </a:t>
            </a:r>
            <a:r>
              <a:rPr lang="en-GB">
                <a:effectLst/>
                <a:latin typeface="Times New Roman" panose="02020603050405020304" pitchFamily="18" charset="0"/>
                <a:ea typeface="Calibri" panose="020F0502020204030204" pitchFamily="34" charset="0"/>
              </a:rPr>
              <a:t>2022)</a:t>
            </a:r>
            <a:r>
              <a:rPr lang="en-GB">
                <a:effectLst/>
                <a:latin typeface="Times New Roman" panose="02020603050405020304" pitchFamily="18" charset="0"/>
                <a:ea typeface="Calibri" panose="020F0502020204030204" pitchFamily="34" charset="0"/>
                <a:cs typeface="Times New Roman" panose="02020603050405020304" pitchFamily="18" charset="0"/>
              </a:rPr>
              <a:t>.</a:t>
            </a:r>
          </a:p>
          <a:p>
            <a:r>
              <a:rPr lang="en-GB">
                <a:latin typeface="Times New Roman" panose="02020603050405020304" pitchFamily="18" charset="0"/>
                <a:ea typeface="Calibri" panose="020F0502020204030204" pitchFamily="34" charset="0"/>
                <a:cs typeface="Times New Roman" panose="02020603050405020304" pitchFamily="18" charset="0"/>
              </a:rPr>
              <a:t>A</a:t>
            </a:r>
            <a:r>
              <a:rPr lang="en-GB">
                <a:effectLst/>
                <a:latin typeface="Times New Roman" panose="02020603050405020304" pitchFamily="18" charset="0"/>
                <a:ea typeface="Calibri" panose="020F0502020204030204" pitchFamily="34" charset="0"/>
                <a:cs typeface="Times New Roman" panose="02020603050405020304" pitchFamily="18" charset="0"/>
              </a:rPr>
              <a:t>bility necessities</a:t>
            </a:r>
          </a:p>
          <a:p>
            <a:r>
              <a:rPr lang="en-GB">
                <a:latin typeface="Times New Roman" panose="02020603050405020304" pitchFamily="18" charset="0"/>
                <a:ea typeface="Calibri" panose="020F0502020204030204" pitchFamily="34" charset="0"/>
                <a:cs typeface="Times New Roman" panose="02020603050405020304" pitchFamily="18" charset="0"/>
              </a:rPr>
              <a:t>O</a:t>
            </a:r>
            <a:r>
              <a:rPr lang="en-GB">
                <a:effectLst/>
                <a:latin typeface="Times New Roman" panose="02020603050405020304" pitchFamily="18" charset="0"/>
                <a:ea typeface="Calibri" panose="020F0502020204030204" pitchFamily="34" charset="0"/>
                <a:cs typeface="Times New Roman" panose="02020603050405020304" pitchFamily="18" charset="0"/>
              </a:rPr>
              <a:t>bligations.</a:t>
            </a:r>
          </a:p>
          <a:p>
            <a:r>
              <a:rPr lang="en-GB">
                <a:latin typeface="Times New Roman" panose="02020603050405020304" pitchFamily="18" charset="0"/>
                <a:ea typeface="Calibri" panose="020F0502020204030204" pitchFamily="34" charset="0"/>
                <a:cs typeface="Times New Roman" panose="02020603050405020304" pitchFamily="18" charset="0"/>
              </a:rPr>
              <a:t>E</a:t>
            </a:r>
            <a:r>
              <a:rPr lang="en-GB">
                <a:effectLst/>
                <a:latin typeface="Times New Roman" panose="02020603050405020304" pitchFamily="18" charset="0"/>
                <a:ea typeface="Calibri" panose="020F0502020204030204" pitchFamily="34" charset="0"/>
                <a:cs typeface="Times New Roman" panose="02020603050405020304" pitchFamily="18" charset="0"/>
              </a:rPr>
              <a:t>xperience.</a:t>
            </a:r>
            <a:endParaRPr lang="en-IN"/>
          </a:p>
        </p:txBody>
      </p:sp>
    </p:spTree>
    <p:extLst>
      <p:ext uri="{BB962C8B-B14F-4D97-AF65-F5344CB8AC3E}">
        <p14:creationId xmlns:p14="http://schemas.microsoft.com/office/powerpoint/2010/main" val="3072444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14DEE-4545-74C6-373A-4555D07F8603}"/>
              </a:ext>
            </a:extLst>
          </p:cNvPr>
          <p:cNvSpPr>
            <a:spLocks noGrp="1"/>
          </p:cNvSpPr>
          <p:nvPr>
            <p:ph type="title"/>
          </p:nvPr>
        </p:nvSpPr>
        <p:spPr>
          <a:xfrm>
            <a:off x="2895600" y="764373"/>
            <a:ext cx="8610600" cy="1293028"/>
          </a:xfrm>
        </p:spPr>
        <p:txBody>
          <a:bodyPr>
            <a:normAutofit/>
          </a:bodyPr>
          <a:lstStyle/>
          <a:p>
            <a:r>
              <a:rPr lang="en-GB" sz="3100" b="1">
                <a:effectLst/>
                <a:latin typeface="Times New Roman" panose="02020603050405020304" pitchFamily="18" charset="0"/>
                <a:ea typeface="Calibri" panose="020F0502020204030204" pitchFamily="34" charset="0"/>
              </a:rPr>
              <a:t>Check the cost, employment, and quality of hire before selection.</a:t>
            </a:r>
            <a:endParaRPr lang="en-IN" sz="3100" b="1"/>
          </a:p>
        </p:txBody>
      </p:sp>
      <p:sp>
        <p:nvSpPr>
          <p:cNvPr id="3" name="Content Placeholder 2">
            <a:extLst>
              <a:ext uri="{FF2B5EF4-FFF2-40B4-BE49-F238E27FC236}">
                <a16:creationId xmlns:a16="http://schemas.microsoft.com/office/drawing/2014/main" id="{0E7F23F3-F534-851D-CC1F-0969AE6AD76A}"/>
              </a:ext>
            </a:extLst>
          </p:cNvPr>
          <p:cNvSpPr>
            <a:spLocks noGrp="1"/>
          </p:cNvSpPr>
          <p:nvPr>
            <p:ph idx="1"/>
          </p:nvPr>
        </p:nvSpPr>
        <p:spPr>
          <a:xfrm>
            <a:off x="677333" y="2194560"/>
            <a:ext cx="5816600" cy="4024125"/>
          </a:xfrm>
        </p:spPr>
        <p:txBody>
          <a:bodyPr>
            <a:normAutofit/>
          </a:bodyPr>
          <a:lstStyle/>
          <a:p>
            <a:r>
              <a:rPr lang="en-GB">
                <a:latin typeface="Times New Roman" panose="02020603050405020304" pitchFamily="18" charset="0"/>
                <a:ea typeface="Calibri" panose="020F0502020204030204" pitchFamily="34" charset="0"/>
                <a:cs typeface="Times New Roman" panose="02020603050405020304" pitchFamily="18" charset="0"/>
              </a:rPr>
              <a:t>C</a:t>
            </a:r>
            <a:r>
              <a:rPr lang="en-GB">
                <a:effectLst/>
                <a:latin typeface="Times New Roman" panose="02020603050405020304" pitchFamily="18" charset="0"/>
                <a:ea typeface="Calibri" panose="020F0502020204030204" pitchFamily="34" charset="0"/>
                <a:cs typeface="Times New Roman" panose="02020603050405020304" pitchFamily="18" charset="0"/>
              </a:rPr>
              <a:t>andidate’s expectations</a:t>
            </a:r>
            <a:r>
              <a:rPr lang="en-GB" b="1">
                <a:latin typeface="Times New Roman" panose="02020603050405020304" pitchFamily="18" charset="0"/>
                <a:ea typeface="Calibri" panose="020F0502020204030204" pitchFamily="34" charset="0"/>
                <a:cs typeface="Times New Roman" panose="02020603050405020304" pitchFamily="18" charset="0"/>
              </a:rPr>
              <a:t>.</a:t>
            </a:r>
          </a:p>
          <a:p>
            <a:r>
              <a:rPr lang="en-GB">
                <a:latin typeface="Times New Roman" panose="02020603050405020304" pitchFamily="18" charset="0"/>
                <a:ea typeface="Calibri" panose="020F0502020204030204" pitchFamily="34" charset="0"/>
                <a:cs typeface="Times New Roman" panose="02020603050405020304" pitchFamily="18" charset="0"/>
              </a:rPr>
              <a:t>R</a:t>
            </a:r>
            <a:r>
              <a:rPr lang="en-GB">
                <a:effectLst/>
                <a:latin typeface="Times New Roman" panose="02020603050405020304" pitchFamily="18" charset="0"/>
                <a:ea typeface="Calibri" panose="020F0502020204030204" pitchFamily="34" charset="0"/>
                <a:cs typeface="Times New Roman" panose="02020603050405020304" pitchFamily="18" charset="0"/>
              </a:rPr>
              <a:t>estaurant’s salary</a:t>
            </a:r>
            <a:r>
              <a:rPr lang="en-GB" b="1">
                <a:effectLst/>
                <a:latin typeface="Times New Roman" panose="02020603050405020304" pitchFamily="18" charset="0"/>
                <a:ea typeface="Calibri" panose="020F0502020204030204" pitchFamily="34" charset="0"/>
                <a:cs typeface="Times New Roman" panose="02020603050405020304" pitchFamily="18" charset="0"/>
              </a:rPr>
              <a:t>.</a:t>
            </a:r>
          </a:p>
          <a:p>
            <a:r>
              <a:rPr lang="en-GB">
                <a:latin typeface="Times New Roman" panose="02020603050405020304" pitchFamily="18" charset="0"/>
                <a:ea typeface="Calibri" panose="020F0502020204030204" pitchFamily="34" charset="0"/>
                <a:cs typeface="Times New Roman" panose="02020603050405020304" pitchFamily="18" charset="0"/>
              </a:rPr>
              <a:t>A</a:t>
            </a:r>
            <a:r>
              <a:rPr lang="en-GB">
                <a:effectLst/>
                <a:latin typeface="Times New Roman" panose="02020603050405020304" pitchFamily="18" charset="0"/>
                <a:ea typeface="Calibri" panose="020F0502020204030204" pitchFamily="34" charset="0"/>
                <a:cs typeface="Times New Roman" panose="02020603050405020304" pitchFamily="18" charset="0"/>
              </a:rPr>
              <a:t>void future conflicts.</a:t>
            </a:r>
            <a:endParaRPr lang="en-IN">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b="1">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b="1">
              <a:latin typeface="Times New Roman" panose="02020603050405020304" pitchFamily="18" charset="0"/>
              <a:ea typeface="Calibri" panose="020F0502020204030204" pitchFamily="34" charset="0"/>
              <a:cs typeface="Times New Roman" panose="02020603050405020304" pitchFamily="18" charset="0"/>
            </a:endParaRPr>
          </a:p>
          <a:p>
            <a:endParaRPr lang="en-IN" b="1"/>
          </a:p>
        </p:txBody>
      </p:sp>
      <p:pic>
        <p:nvPicPr>
          <p:cNvPr id="5124" name="Picture 4" descr="Recruiting Costs: Budget and Cost per Hire | Recruiting Metrics FAQ">
            <a:extLst>
              <a:ext uri="{FF2B5EF4-FFF2-40B4-BE49-F238E27FC236}">
                <a16:creationId xmlns:a16="http://schemas.microsoft.com/office/drawing/2014/main" id="{B5811317-0CA3-4794-5B7C-C383D8628C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159" b="-2"/>
          <a:stretch/>
        </p:blipFill>
        <p:spPr bwMode="auto">
          <a:xfrm>
            <a:off x="4940300" y="2057400"/>
            <a:ext cx="5168900" cy="4088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2788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6A90-93A3-8BC9-ED6A-8B578FB0BF77}"/>
              </a:ext>
            </a:extLst>
          </p:cNvPr>
          <p:cNvSpPr>
            <a:spLocks noGrp="1"/>
          </p:cNvSpPr>
          <p:nvPr>
            <p:ph type="title"/>
          </p:nvPr>
        </p:nvSpPr>
        <p:spPr>
          <a:xfrm>
            <a:off x="2895600" y="764373"/>
            <a:ext cx="8610600" cy="1293028"/>
          </a:xfrm>
        </p:spPr>
        <p:txBody>
          <a:bodyPr>
            <a:normAutofit/>
          </a:bodyPr>
          <a:lstStyle/>
          <a:p>
            <a:r>
              <a:rPr lang="en-GB" sz="2800" b="1" kern="0">
                <a:effectLst/>
                <a:latin typeface="Times New Roman" panose="02020603050405020304" pitchFamily="18" charset="0"/>
                <a:ea typeface="Times New Roman" panose="02020603050405020304" pitchFamily="18" charset="0"/>
                <a:cs typeface="Times New Roman" panose="02020603050405020304" pitchFamily="18" charset="0"/>
              </a:rPr>
              <a:t>Attendance-based monetary incentive method.</a:t>
            </a:r>
            <a:br>
              <a:rPr lang="en-IN" sz="2800" b="1" kern="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a:p>
        </p:txBody>
      </p:sp>
      <p:pic>
        <p:nvPicPr>
          <p:cNvPr id="4098" name="Picture 2" descr="5 Restaurant Staff Incentive Ideas To Inspire And Motivate Your Employees">
            <a:extLst>
              <a:ext uri="{FF2B5EF4-FFF2-40B4-BE49-F238E27FC236}">
                <a16:creationId xmlns:a16="http://schemas.microsoft.com/office/drawing/2014/main" id="{518B23F0-C089-84CC-06B6-96A45EB1A8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43" r="16065" b="2"/>
          <a:stretch/>
        </p:blipFill>
        <p:spPr bwMode="auto">
          <a:xfrm>
            <a:off x="6858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947AE75-C1BB-1DA5-A037-B66B22B0F617}"/>
              </a:ext>
            </a:extLst>
          </p:cNvPr>
          <p:cNvSpPr>
            <a:spLocks noGrp="1"/>
          </p:cNvSpPr>
          <p:nvPr>
            <p:ph idx="1"/>
          </p:nvPr>
        </p:nvSpPr>
        <p:spPr>
          <a:xfrm>
            <a:off x="5689600" y="2194560"/>
            <a:ext cx="5816600" cy="4024125"/>
          </a:xfrm>
        </p:spPr>
        <p:txBody>
          <a:bodyPr>
            <a:normAutofit/>
          </a:bodyPr>
          <a:lstStyle/>
          <a:p>
            <a:r>
              <a:rPr lang="en-GB">
                <a:latin typeface="Times New Roman" panose="02020603050405020304" pitchFamily="18" charset="0"/>
                <a:ea typeface="Calibri" panose="020F0502020204030204" pitchFamily="34" charset="0"/>
                <a:cs typeface="Times New Roman" panose="02020603050405020304" pitchFamily="18" charset="0"/>
              </a:rPr>
              <a:t>Reduce</a:t>
            </a:r>
            <a:r>
              <a:rPr lang="en-GB">
                <a:effectLst/>
                <a:latin typeface="Times New Roman" panose="02020603050405020304" pitchFamily="18" charset="0"/>
                <a:ea typeface="Calibri" panose="020F0502020204030204" pitchFamily="34" charset="0"/>
                <a:cs typeface="Times New Roman" panose="02020603050405020304" pitchFamily="18" charset="0"/>
              </a:rPr>
              <a:t> lacking of staff.</a:t>
            </a:r>
          </a:p>
          <a:p>
            <a:r>
              <a:rPr lang="en-GB">
                <a:latin typeface="Times New Roman" panose="02020603050405020304" pitchFamily="18" charset="0"/>
                <a:ea typeface="Calibri" panose="020F0502020204030204" pitchFamily="34" charset="0"/>
                <a:cs typeface="Times New Roman" panose="02020603050405020304" pitchFamily="18" charset="0"/>
              </a:rPr>
              <a:t>R</a:t>
            </a:r>
            <a:r>
              <a:rPr lang="en-GB">
                <a:effectLst/>
                <a:latin typeface="Times New Roman" panose="02020603050405020304" pitchFamily="18" charset="0"/>
                <a:ea typeface="Calibri" panose="020F0502020204030204" pitchFamily="34" charset="0"/>
                <a:cs typeface="Times New Roman" panose="02020603050405020304" pitchFamily="18" charset="0"/>
              </a:rPr>
              <a:t>egularly present.</a:t>
            </a:r>
          </a:p>
          <a:p>
            <a:r>
              <a:rPr lang="en-GB">
                <a:latin typeface="Times New Roman" panose="02020603050405020304" pitchFamily="18" charset="0"/>
                <a:ea typeface="Calibri" panose="020F0502020204030204" pitchFamily="34" charset="0"/>
                <a:cs typeface="Times New Roman" panose="02020603050405020304" pitchFamily="18" charset="0"/>
              </a:rPr>
              <a:t>Reduce </a:t>
            </a:r>
            <a:r>
              <a:rPr lang="en-GB">
                <a:effectLst/>
                <a:latin typeface="Times New Roman" panose="02020603050405020304" pitchFamily="18" charset="0"/>
                <a:ea typeface="Calibri" panose="020F0502020204030204" pitchFamily="34" charset="0"/>
                <a:cs typeface="Times New Roman" panose="02020603050405020304" pitchFamily="18" charset="0"/>
              </a:rPr>
              <a:t>absences (</a:t>
            </a:r>
            <a:r>
              <a:rPr lang="en-GB">
                <a:effectLst/>
                <a:latin typeface="Times New Roman" panose="02020603050405020304" pitchFamily="18" charset="0"/>
                <a:ea typeface="Calibri" panose="020F0502020204030204" pitchFamily="34" charset="0"/>
              </a:rPr>
              <a:t>Janiszewska and Ossowska</a:t>
            </a:r>
            <a:r>
              <a:rPr lang="en-GB">
                <a:latin typeface="Times New Roman" panose="02020603050405020304" pitchFamily="18" charset="0"/>
                <a:ea typeface="Calibri" panose="020F0502020204030204" pitchFamily="34" charset="0"/>
              </a:rPr>
              <a:t> </a:t>
            </a:r>
            <a:r>
              <a:rPr lang="en-GB">
                <a:effectLst/>
                <a:latin typeface="Times New Roman" panose="02020603050405020304" pitchFamily="18" charset="0"/>
                <a:ea typeface="Calibri" panose="020F0502020204030204" pitchFamily="34" charset="0"/>
              </a:rPr>
              <a:t>2021)</a:t>
            </a:r>
            <a:r>
              <a:rPr lang="en-GB">
                <a:effectLst/>
                <a:latin typeface="Times New Roman" panose="02020603050405020304" pitchFamily="18" charset="0"/>
                <a:ea typeface="Calibri" panose="020F0502020204030204" pitchFamily="34" charset="0"/>
                <a:cs typeface="Times New Roman" panose="02020603050405020304" pitchFamily="18" charset="0"/>
              </a:rPr>
              <a:t>.</a:t>
            </a:r>
          </a:p>
          <a:p>
            <a:endParaRPr lang="en-GB">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a:p>
        </p:txBody>
      </p:sp>
    </p:spTree>
    <p:extLst>
      <p:ext uri="{BB962C8B-B14F-4D97-AF65-F5344CB8AC3E}">
        <p14:creationId xmlns:p14="http://schemas.microsoft.com/office/powerpoint/2010/main" val="2806850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143D-5894-3C1D-4A2D-9DBE5E4D0579}"/>
              </a:ext>
            </a:extLst>
          </p:cNvPr>
          <p:cNvSpPr>
            <a:spLocks noGrp="1"/>
          </p:cNvSpPr>
          <p:nvPr>
            <p:ph type="title"/>
          </p:nvPr>
        </p:nvSpPr>
        <p:spPr>
          <a:xfrm>
            <a:off x="2895600" y="764373"/>
            <a:ext cx="8610600" cy="1293028"/>
          </a:xfrm>
        </p:spPr>
        <p:txBody>
          <a:bodyPr>
            <a:normAutofit/>
          </a:bodyPr>
          <a:lstStyle/>
          <a:p>
            <a:r>
              <a:rPr lang="en-IN" sz="3700" b="1">
                <a:effectLst/>
                <a:latin typeface="Times New Roman" panose="02020603050405020304" pitchFamily="18" charset="0"/>
                <a:ea typeface="Calibri" panose="020F0502020204030204" pitchFamily="34" charset="0"/>
              </a:rPr>
              <a:t> </a:t>
            </a:r>
            <a:r>
              <a:rPr lang="en-GB" sz="3700" b="1">
                <a:effectLst/>
                <a:latin typeface="Times New Roman" panose="02020603050405020304" pitchFamily="18" charset="0"/>
                <a:ea typeface="Calibri" panose="020F0502020204030204" pitchFamily="34" charset="0"/>
              </a:rPr>
              <a:t>Performance-based monetary incentive method.</a:t>
            </a:r>
            <a:endParaRPr lang="en-IN" sz="3700" b="1"/>
          </a:p>
        </p:txBody>
      </p:sp>
      <p:pic>
        <p:nvPicPr>
          <p:cNvPr id="3074" name="Picture 2" descr="Compensation 101: What Are Long-term Incentive Plans?">
            <a:extLst>
              <a:ext uri="{FF2B5EF4-FFF2-40B4-BE49-F238E27FC236}">
                <a16:creationId xmlns:a16="http://schemas.microsoft.com/office/drawing/2014/main" id="{90A8EC2E-196F-22CC-8BB4-007F37C1A0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82"/>
          <a:stretch/>
        </p:blipFill>
        <p:spPr bwMode="auto">
          <a:xfrm>
            <a:off x="685800" y="2501159"/>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2784B8D-2993-FCD3-D043-D750C0B8219B}"/>
              </a:ext>
            </a:extLst>
          </p:cNvPr>
          <p:cNvSpPr>
            <a:spLocks noGrp="1"/>
          </p:cNvSpPr>
          <p:nvPr>
            <p:ph idx="1"/>
          </p:nvPr>
        </p:nvSpPr>
        <p:spPr>
          <a:xfrm>
            <a:off x="5689600" y="2194560"/>
            <a:ext cx="5816600" cy="4024125"/>
          </a:xfrm>
        </p:spPr>
        <p:txBody>
          <a:bodyPr>
            <a:normAutofit/>
          </a:bodyPr>
          <a:lstStyle/>
          <a:p>
            <a:r>
              <a:rPr lang="en-GB">
                <a:effectLst/>
                <a:latin typeface="Times New Roman" panose="02020603050405020304" pitchFamily="18" charset="0"/>
                <a:ea typeface="Calibri" panose="020F0502020204030204" pitchFamily="34" charset="0"/>
                <a:cs typeface="Times New Roman" panose="02020603050405020304" pitchFamily="18" charset="0"/>
              </a:rPr>
              <a:t>Give incentive for their performance.</a:t>
            </a:r>
          </a:p>
          <a:p>
            <a:r>
              <a:rPr lang="en-GB">
                <a:effectLst/>
                <a:latin typeface="Times New Roman" panose="02020603050405020304" pitchFamily="18" charset="0"/>
                <a:ea typeface="Calibri" panose="020F0502020204030204" pitchFamily="34" charset="0"/>
                <a:cs typeface="Times New Roman" panose="02020603050405020304" pitchFamily="18" charset="0"/>
              </a:rPr>
              <a:t>Motivate the staff.</a:t>
            </a:r>
          </a:p>
          <a:p>
            <a:r>
              <a:rPr lang="en-GB">
                <a:effectLst/>
                <a:latin typeface="Times New Roman" panose="02020603050405020304" pitchFamily="18" charset="0"/>
                <a:ea typeface="Calibri" panose="020F0502020204030204" pitchFamily="34" charset="0"/>
                <a:cs typeface="Times New Roman" panose="02020603050405020304" pitchFamily="18" charset="0"/>
              </a:rPr>
              <a:t>Produce good quality work</a:t>
            </a:r>
            <a:r>
              <a:rPr lang="en-GB">
                <a:latin typeface="Times New Roman" panose="02020603050405020304" pitchFamily="18" charset="0"/>
                <a:ea typeface="Calibri" panose="020F0502020204030204" pitchFamily="34" charset="0"/>
                <a:cs typeface="Times New Roman" panose="02020603050405020304" pitchFamily="18" charset="0"/>
              </a:rPr>
              <a:t>.</a:t>
            </a:r>
          </a:p>
          <a:p>
            <a:endParaRPr lang="en-GB">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a:p>
        </p:txBody>
      </p:sp>
    </p:spTree>
    <p:extLst>
      <p:ext uri="{BB962C8B-B14F-4D97-AF65-F5344CB8AC3E}">
        <p14:creationId xmlns:p14="http://schemas.microsoft.com/office/powerpoint/2010/main" val="3200965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2" name="Picture 4" descr="Top 12 Non-monetary Incentives To Motivate And Retain Your Employees">
            <a:extLst>
              <a:ext uri="{FF2B5EF4-FFF2-40B4-BE49-F238E27FC236}">
                <a16:creationId xmlns:a16="http://schemas.microsoft.com/office/drawing/2014/main" id="{3C8BDAF9-6A6E-6EC5-8C51-C095353C35B6}"/>
              </a:ext>
            </a:extLst>
          </p:cNvPr>
          <p:cNvPicPr>
            <a:picLocks noChangeAspect="1" noChangeArrowheads="1"/>
          </p:cNvPicPr>
          <p:nvPr/>
        </p:nvPicPr>
        <p:blipFill rotWithShape="1">
          <a:blip r:embed="rId3">
            <a:alphaModFix amt="25000"/>
            <a:extLst>
              <a:ext uri="{28A0092B-C50C-407E-A947-70E740481C1C}">
                <a14:useLocalDpi xmlns:a14="http://schemas.microsoft.com/office/drawing/2010/main" val="0"/>
              </a:ext>
            </a:extLst>
          </a:blip>
          <a:srcRect r="278" b="1"/>
          <a:stretch/>
        </p:blipFill>
        <p:spPr bwMode="auto">
          <a:xfrm>
            <a:off x="20" y="-1"/>
            <a:ext cx="1219198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54DB895-AE42-7A21-17A5-3FE201CF2D72}"/>
              </a:ext>
            </a:extLst>
          </p:cNvPr>
          <p:cNvSpPr>
            <a:spLocks noGrp="1"/>
          </p:cNvSpPr>
          <p:nvPr>
            <p:ph type="title"/>
          </p:nvPr>
        </p:nvSpPr>
        <p:spPr>
          <a:xfrm>
            <a:off x="838200" y="2140021"/>
            <a:ext cx="6696445" cy="1325563"/>
          </a:xfrm>
        </p:spPr>
        <p:txBody>
          <a:bodyPr>
            <a:normAutofit fontScale="90000"/>
          </a:bodyPr>
          <a:lstStyle/>
          <a:p>
            <a:r>
              <a:rPr lang="en-GB" sz="4000" b="1">
                <a:solidFill>
                  <a:srgbClr val="FFFFFF"/>
                </a:solidFill>
                <a:effectLst/>
                <a:latin typeface="Times New Roman" panose="02020603050405020304" pitchFamily="18" charset="0"/>
                <a:ea typeface="Calibri" panose="020F0502020204030204" pitchFamily="34" charset="0"/>
              </a:rPr>
              <a:t>Flexibility at work as a non-monetary incentive.</a:t>
            </a:r>
            <a:endParaRPr lang="en-IN" sz="4000" b="1">
              <a:solidFill>
                <a:srgbClr val="FFFFFF"/>
              </a:solidFill>
            </a:endParaRPr>
          </a:p>
        </p:txBody>
      </p:sp>
      <p:sp>
        <p:nvSpPr>
          <p:cNvPr id="3" name="Content Placeholder 2">
            <a:extLst>
              <a:ext uri="{FF2B5EF4-FFF2-40B4-BE49-F238E27FC236}">
                <a16:creationId xmlns:a16="http://schemas.microsoft.com/office/drawing/2014/main" id="{9167E903-9FC9-179B-3CBC-CBD3BE80966A}"/>
              </a:ext>
            </a:extLst>
          </p:cNvPr>
          <p:cNvSpPr>
            <a:spLocks noGrp="1"/>
          </p:cNvSpPr>
          <p:nvPr>
            <p:ph idx="1"/>
          </p:nvPr>
        </p:nvSpPr>
        <p:spPr>
          <a:xfrm>
            <a:off x="838200" y="3590600"/>
            <a:ext cx="6696452" cy="2433722"/>
          </a:xfrm>
        </p:spPr>
        <p:txBody>
          <a:bodyPr>
            <a:normAutofit/>
          </a:bodyPr>
          <a:lstStyle/>
          <a:p>
            <a:r>
              <a:rPr lang="en-GB" sz="20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Additional half day off.</a:t>
            </a:r>
          </a:p>
          <a:p>
            <a:r>
              <a:rPr lang="en-GB" sz="20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Schedule autonomy</a:t>
            </a:r>
            <a:r>
              <a:rPr lang="en-GB" sz="2000">
                <a:solidFill>
                  <a:srgbClr val="FFFFFF"/>
                </a:solidFill>
                <a:latin typeface="Times New Roman" panose="02020603050405020304" pitchFamily="18" charset="0"/>
                <a:ea typeface="Calibri" panose="020F0502020204030204" pitchFamily="34" charset="0"/>
                <a:cs typeface="Times New Roman" panose="02020603050405020304" pitchFamily="18" charset="0"/>
              </a:rPr>
              <a:t>.</a:t>
            </a:r>
          </a:p>
          <a:p>
            <a:r>
              <a:rPr lang="en-GB" sz="2000">
                <a:solidFill>
                  <a:srgbClr val="FFFFFF"/>
                </a:solidFill>
                <a:latin typeface="Times New Roman" panose="02020603050405020304" pitchFamily="18" charset="0"/>
                <a:ea typeface="Calibri" panose="020F0502020204030204" pitchFamily="34" charset="0"/>
                <a:cs typeface="Times New Roman" panose="02020603050405020304" pitchFamily="18" charset="0"/>
              </a:rPr>
              <a:t>P</a:t>
            </a:r>
            <a:r>
              <a:rPr lang="en-GB" sz="20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referred rotational shifts.</a:t>
            </a:r>
            <a:endParaRPr lang="en-GB" sz="2000">
              <a:solidFill>
                <a:srgbClr val="FFFFFF"/>
              </a:solidFill>
              <a:latin typeface="Times New Roman" panose="02020603050405020304" pitchFamily="18" charset="0"/>
              <a:ea typeface="Calibri" panose="020F0502020204030204" pitchFamily="34" charset="0"/>
              <a:cs typeface="Times New Roman" panose="02020603050405020304" pitchFamily="18" charset="0"/>
            </a:endParaRPr>
          </a:p>
          <a:p>
            <a:endParaRPr lang="en-GB" sz="20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000">
              <a:solidFill>
                <a:srgbClr val="FFFFFF"/>
              </a:solidFill>
            </a:endParaRPr>
          </a:p>
        </p:txBody>
      </p:sp>
    </p:spTree>
    <p:extLst>
      <p:ext uri="{BB962C8B-B14F-4D97-AF65-F5344CB8AC3E}">
        <p14:creationId xmlns:p14="http://schemas.microsoft.com/office/powerpoint/2010/main" val="228324821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ash Me Outside with These 12 Non-Monetary Incentives">
            <a:extLst>
              <a:ext uri="{FF2B5EF4-FFF2-40B4-BE49-F238E27FC236}">
                <a16:creationId xmlns:a16="http://schemas.microsoft.com/office/drawing/2014/main" id="{B4186CF5-1190-357C-58BD-47578D3D8F46}"/>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44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B24AF4-8817-05E2-F997-DA612471B627}"/>
              </a:ext>
            </a:extLst>
          </p:cNvPr>
          <p:cNvSpPr>
            <a:spLocks noGrp="1"/>
          </p:cNvSpPr>
          <p:nvPr>
            <p:ph type="title"/>
          </p:nvPr>
        </p:nvSpPr>
        <p:spPr/>
        <p:txBody>
          <a:bodyPr>
            <a:normAutofit fontScale="90000"/>
          </a:bodyPr>
          <a:lstStyle/>
          <a:p>
            <a:r>
              <a:rPr lang="en-GB" b="1">
                <a:solidFill>
                  <a:srgbClr val="FFFFFF"/>
                </a:solidFill>
                <a:effectLst/>
                <a:latin typeface="Times New Roman" panose="02020603050405020304" pitchFamily="18" charset="0"/>
                <a:ea typeface="Calibri" panose="020F0502020204030204" pitchFamily="34" charset="0"/>
              </a:rPr>
              <a:t>Professional development training as a non-monetary incentive.</a:t>
            </a:r>
            <a:endParaRPr lang="en-IN" b="1">
              <a:solidFill>
                <a:srgbClr val="FFFFFF"/>
              </a:solidFill>
            </a:endParaRPr>
          </a:p>
        </p:txBody>
      </p:sp>
      <p:sp>
        <p:nvSpPr>
          <p:cNvPr id="3" name="Content Placeholder 2">
            <a:extLst>
              <a:ext uri="{FF2B5EF4-FFF2-40B4-BE49-F238E27FC236}">
                <a16:creationId xmlns:a16="http://schemas.microsoft.com/office/drawing/2014/main" id="{39A08A3D-AAEF-3D3E-52D5-F0E2C31B6688}"/>
              </a:ext>
            </a:extLst>
          </p:cNvPr>
          <p:cNvSpPr>
            <a:spLocks noGrp="1"/>
          </p:cNvSpPr>
          <p:nvPr>
            <p:ph idx="1"/>
          </p:nvPr>
        </p:nvSpPr>
        <p:spPr/>
        <p:txBody>
          <a:bodyPr>
            <a:normAutofit/>
          </a:bodyPr>
          <a:lstStyle/>
          <a:p>
            <a:r>
              <a:rPr lang="en-GB"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E</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xperts and self-awareness.</a:t>
            </a:r>
          </a:p>
          <a:p>
            <a:r>
              <a:rPr lang="en-GB"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T</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raining for personal and professional development (</a:t>
            </a:r>
            <a:r>
              <a:rPr lang="en-GB" dirty="0" err="1">
                <a:solidFill>
                  <a:srgbClr val="FFFFFF"/>
                </a:solidFill>
                <a:effectLst/>
                <a:latin typeface="Times New Roman" panose="02020603050405020304" pitchFamily="18" charset="0"/>
                <a:ea typeface="Calibri" panose="020F0502020204030204" pitchFamily="34" charset="0"/>
              </a:rPr>
              <a:t>Parsonson</a:t>
            </a:r>
            <a:r>
              <a:rPr lang="en-GB" dirty="0">
                <a:solidFill>
                  <a:srgbClr val="FFFFFF"/>
                </a:solidFill>
                <a:latin typeface="Times New Roman" panose="02020603050405020304" pitchFamily="18" charset="0"/>
                <a:ea typeface="Calibri" panose="020F0502020204030204" pitchFamily="34" charset="0"/>
              </a:rPr>
              <a:t> </a:t>
            </a:r>
            <a:r>
              <a:rPr lang="en-GB" dirty="0">
                <a:solidFill>
                  <a:srgbClr val="FFFFFF"/>
                </a:solidFill>
                <a:effectLst/>
                <a:latin typeface="Times New Roman" panose="02020603050405020304" pitchFamily="18" charset="0"/>
                <a:ea typeface="Calibri" panose="020F0502020204030204" pitchFamily="34" charset="0"/>
              </a:rPr>
              <a:t>and </a:t>
            </a:r>
            <a:r>
              <a:rPr lang="en-GB" dirty="0" err="1">
                <a:solidFill>
                  <a:srgbClr val="FFFFFF"/>
                </a:solidFill>
                <a:effectLst/>
                <a:latin typeface="Times New Roman" panose="02020603050405020304" pitchFamily="18" charset="0"/>
                <a:ea typeface="Calibri" panose="020F0502020204030204" pitchFamily="34" charset="0"/>
              </a:rPr>
              <a:t>Alquicira</a:t>
            </a:r>
            <a:r>
              <a:rPr lang="en-GB" dirty="0">
                <a:solidFill>
                  <a:srgbClr val="FFFFFF"/>
                </a:solidFill>
                <a:latin typeface="Times New Roman" panose="02020603050405020304" pitchFamily="18" charset="0"/>
                <a:ea typeface="Calibri" panose="020F0502020204030204" pitchFamily="34" charset="0"/>
              </a:rPr>
              <a:t> </a:t>
            </a:r>
            <a:r>
              <a:rPr lang="en-GB" dirty="0">
                <a:solidFill>
                  <a:srgbClr val="FFFFFF"/>
                </a:solidFill>
                <a:effectLst/>
                <a:latin typeface="Times New Roman" panose="02020603050405020304" pitchFamily="18" charset="0"/>
                <a:ea typeface="Calibri" panose="020F0502020204030204" pitchFamily="34" charset="0"/>
              </a:rPr>
              <a:t>2019)</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t>
            </a:r>
          </a:p>
          <a:p>
            <a:r>
              <a:rPr lang="en-GB"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F</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uture growth.</a:t>
            </a:r>
          </a:p>
          <a:p>
            <a:r>
              <a:rPr lang="en-GB" dirty="0">
                <a:solidFill>
                  <a:srgbClr val="FFFFFF"/>
                </a:solidFill>
                <a:latin typeface="Times New Roman" panose="02020603050405020304" pitchFamily="18" charset="0"/>
                <a:ea typeface="Calibri" panose="020F0502020204030204" pitchFamily="34" charset="0"/>
                <a:cs typeface="Times New Roman" panose="02020603050405020304" pitchFamily="18" charset="0"/>
              </a:rPr>
              <a:t>P</a:t>
            </a:r>
            <a:r>
              <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romotion to higher positions</a:t>
            </a:r>
            <a:r>
              <a:rPr lang="en-IN"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dirty="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7306628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C4B4191C-6A01-A3FF-888B-68235351F07A}"/>
              </a:ext>
            </a:extLst>
          </p:cNvPr>
          <p:cNvPicPr>
            <a:picLocks noChangeAspect="1"/>
          </p:cNvPicPr>
          <p:nvPr/>
        </p:nvPicPr>
        <p:blipFill rotWithShape="1">
          <a:blip r:embed="rId3">
            <a:alphaModFix amt="50000"/>
            <a:grayscl/>
          </a:blip>
          <a:srcRect t="1509" r="-1" b="14218"/>
          <a:stretch/>
        </p:blipFill>
        <p:spPr>
          <a:xfrm>
            <a:off x="0" y="10"/>
            <a:ext cx="12191695" cy="6857990"/>
          </a:xfrm>
          <a:prstGeom prst="rect">
            <a:avLst/>
          </a:prstGeom>
        </p:spPr>
      </p:pic>
      <p:sp>
        <p:nvSpPr>
          <p:cNvPr id="2" name="Title 1">
            <a:extLst>
              <a:ext uri="{FF2B5EF4-FFF2-40B4-BE49-F238E27FC236}">
                <a16:creationId xmlns:a16="http://schemas.microsoft.com/office/drawing/2014/main" id="{65DC449F-702E-C381-872A-259CE08AFFAB}"/>
              </a:ext>
            </a:extLst>
          </p:cNvPr>
          <p:cNvSpPr>
            <a:spLocks noGrp="1"/>
          </p:cNvSpPr>
          <p:nvPr>
            <p:ph type="title"/>
          </p:nvPr>
        </p:nvSpPr>
        <p:spPr>
          <a:xfrm>
            <a:off x="419071" y="355600"/>
            <a:ext cx="3193050" cy="3352800"/>
          </a:xfrm>
        </p:spPr>
        <p:txBody>
          <a:bodyPr anchor="ctr">
            <a:normAutofit/>
          </a:bodyPr>
          <a:lstStyle/>
          <a:p>
            <a:r>
              <a:rPr lang="en-US" sz="3500" b="1" dirty="0">
                <a:latin typeface="Times New Roman" panose="02020603050405020304" pitchFamily="18" charset="0"/>
                <a:cs typeface="Times New Roman" panose="02020603050405020304" pitchFamily="18" charset="0"/>
              </a:rPr>
              <a:t>Reference</a:t>
            </a:r>
            <a:endParaRPr lang="en-IN" sz="35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DA6EEE-BD7C-E57B-E441-B8A881FE5034}"/>
              </a:ext>
            </a:extLst>
          </p:cNvPr>
          <p:cNvSpPr>
            <a:spLocks noGrp="1"/>
          </p:cNvSpPr>
          <p:nvPr>
            <p:ph idx="1"/>
          </p:nvPr>
        </p:nvSpPr>
        <p:spPr>
          <a:xfrm>
            <a:off x="4031192" y="254000"/>
            <a:ext cx="7894108" cy="6603990"/>
          </a:xfrm>
        </p:spPr>
        <p:txBody>
          <a:bodyPr anchor="ctr">
            <a:normAutofit/>
          </a:bodyPr>
          <a:lstStyle/>
          <a:p>
            <a:pPr>
              <a:lnSpc>
                <a:spcPct val="110000"/>
              </a:lnSpc>
              <a:spcAft>
                <a:spcPts val="800"/>
              </a:spcAft>
            </a:pP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Bhagia</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P., 2022. Dealing with the turnover tsunami: Strategies for attracting and retaining the best talent. AJO-DO Clinical Companion, 2(3), pp.209-212.</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spcAft>
                <a:spcPts val="800"/>
              </a:spcAft>
            </a:pP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Biçer</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C., 2022. Avoiding Halo Effect in Employee Selection: Implementing Effective Techniques in Hiring.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Fiscaoeconomia</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6(2), pp.743-758.</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spcAft>
                <a:spcPts val="800"/>
              </a:spcAft>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Drucker, P.F., 2020. The essential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drucker</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Routledge.</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spcAft>
                <a:spcPts val="800"/>
              </a:spcAft>
            </a:pP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Janiszewska</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D. and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Ossowska</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L., 2021. Food festival exhibitors’ business motivation. Sustainability, 13(9), p.4920. </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Available at : </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https://www.researchgate.net/publication/351187721_Food_Festival_Exhibitors'_Business_Motivation</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b="1" dirty="0">
                <a:latin typeface="Times New Roman" panose="02020603050405020304" pitchFamily="18" charset="0"/>
                <a:ea typeface="Calibri" panose="020F0502020204030204" pitchFamily="34" charset="0"/>
                <a:cs typeface="Times New Roman" panose="02020603050405020304" pitchFamily="18" charset="0"/>
              </a:rPr>
              <a:t>Accessed</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 on 20/04/2023]</a:t>
            </a:r>
          </a:p>
          <a:p>
            <a:pPr>
              <a:lnSpc>
                <a:spcPct val="110000"/>
              </a:lnSpc>
              <a:spcAft>
                <a:spcPts val="800"/>
              </a:spcAft>
            </a:pP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Kamthe</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Deisenroth</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M., 2018, March. Data-efficient reinforcement learning with probabilistic model predictive control. In International conference on artificial intelligence and statistics (pp. 1701-1710). PMLR. Available at : </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hlinkClick r:id="rId5"/>
              </a:rPr>
              <a:t>https://www.researchgate.net/publication/317711704_Data-Efficient_Reinforcement_Learning_with_Probabilistic_Model_Predictive_Control</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600" b="1" dirty="0">
                <a:latin typeface="Times New Roman" panose="02020603050405020304" pitchFamily="18" charset="0"/>
                <a:ea typeface="Calibri" panose="020F0502020204030204" pitchFamily="34" charset="0"/>
                <a:cs typeface="Times New Roman" panose="02020603050405020304" pitchFamily="18" charset="0"/>
              </a:rPr>
              <a:t>Accessed</a:t>
            </a:r>
            <a:r>
              <a:rPr lang="en-IN" sz="1600" b="1" dirty="0">
                <a:effectLst/>
                <a:latin typeface="Times New Roman" panose="02020603050405020304" pitchFamily="18" charset="0"/>
                <a:ea typeface="Calibri" panose="020F0502020204030204" pitchFamily="34" charset="0"/>
                <a:cs typeface="Times New Roman" panose="02020603050405020304" pitchFamily="18" charset="0"/>
              </a:rPr>
              <a:t> on 20/04/2023]</a:t>
            </a:r>
          </a:p>
          <a:p>
            <a:pPr>
              <a:lnSpc>
                <a:spcPct val="110000"/>
              </a:lnSpc>
              <a:spcAft>
                <a:spcPts val="800"/>
              </a:spcAft>
            </a:pP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Parsonson</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K. and </a:t>
            </a:r>
            <a:r>
              <a:rPr lang="en-GB" sz="1600" b="1" dirty="0" err="1">
                <a:effectLst/>
                <a:latin typeface="Times New Roman" panose="02020603050405020304" pitchFamily="18" charset="0"/>
                <a:ea typeface="Calibri" panose="020F0502020204030204" pitchFamily="34" charset="0"/>
                <a:cs typeface="Times New Roman" panose="02020603050405020304" pitchFamily="18" charset="0"/>
              </a:rPr>
              <a:t>Alquicira</a:t>
            </a: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 L., 2019. The power of being there for each other: the importance of self-awareness, identifying stress and burnout, and proactive self-care strategies for sex-offender treatment providers. International journal of offender therapy and comparative criminology, 63(11), pp.2018-2037.</a:t>
            </a:r>
            <a:endParaRPr lang="en-IN" sz="16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0000"/>
              </a:lnSpc>
            </a:pPr>
            <a:endParaRPr lang="en-IN" sz="1500" b="1" dirty="0"/>
          </a:p>
        </p:txBody>
      </p:sp>
    </p:spTree>
    <p:extLst>
      <p:ext uri="{BB962C8B-B14F-4D97-AF65-F5344CB8AC3E}">
        <p14:creationId xmlns:p14="http://schemas.microsoft.com/office/powerpoint/2010/main" val="929980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Logo&#10;&#10;Description automatically generated">
            <a:extLst>
              <a:ext uri="{FF2B5EF4-FFF2-40B4-BE49-F238E27FC236}">
                <a16:creationId xmlns:a16="http://schemas.microsoft.com/office/drawing/2014/main" id="{A93AD69B-85A7-6A30-40FE-FA40786281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15356" y="973667"/>
            <a:ext cx="7428088" cy="55710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0305135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0</TotalTime>
  <Words>1533</Words>
  <Application>Microsoft Office PowerPoint</Application>
  <PresentationFormat>Widescreen</PresentationFormat>
  <Paragraphs>77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Times New Roman</vt:lpstr>
      <vt:lpstr>Vapor Trail</vt:lpstr>
      <vt:lpstr>Programme: BA in Business Management Module: LCBB5004 – Managing People</vt:lpstr>
      <vt:lpstr>Aligning the talent acquisition strategy with the business goal.</vt:lpstr>
      <vt:lpstr>Creating a hiring plan with a requirement calendar for the long term. </vt:lpstr>
      <vt:lpstr>Engaging with talented candidates for a longer term</vt:lpstr>
      <vt:lpstr>Access the period and require skills for the short term.</vt:lpstr>
      <vt:lpstr>A clear job role for short-term requirements. </vt:lpstr>
      <vt:lpstr>Check the cost, employment, and quality of hire before selection.</vt:lpstr>
      <vt:lpstr>Attendance-based monetary incentive method. </vt:lpstr>
      <vt:lpstr> Performance-based monetary incentive method.</vt:lpstr>
      <vt:lpstr>Flexibility at work as a non-monetary incentive.</vt:lpstr>
      <vt:lpstr>Professional development training as a non-monetary incentive.</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Peter</dc:creator>
  <cp:lastModifiedBy>Peter</cp:lastModifiedBy>
  <cp:revision>30</cp:revision>
  <dcterms:created xsi:type="dcterms:W3CDTF">2023-04-17T07:36:25Z</dcterms:created>
  <dcterms:modified xsi:type="dcterms:W3CDTF">2023-05-05T19:34:40Z</dcterms:modified>
</cp:coreProperties>
</file>