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5143500" type="screen16x9"/>
  <p:notesSz cx="7559675" cy="10691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86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microsoft.com/office/2016/11/relationships/changesInfo" Target="changesInfos/changesInfo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mona Dinu" userId="6f24d7e6abc3a2c4" providerId="LiveId" clId="{3862B26E-6052-4153-81D4-8B49BED3432E}"/>
    <pc:docChg chg="modSld">
      <pc:chgData name="Simona Dinu" userId="6f24d7e6abc3a2c4" providerId="LiveId" clId="{3862B26E-6052-4153-81D4-8B49BED3432E}" dt="2026-06-22T06:38:03.623" v="156" actId="1076"/>
      <pc:docMkLst>
        <pc:docMk/>
      </pc:docMkLst>
      <pc:sldChg chg="modSp mod">
        <pc:chgData name="Simona Dinu" userId="6f24d7e6abc3a2c4" providerId="LiveId" clId="{3862B26E-6052-4153-81D4-8B49BED3432E}" dt="2026-06-22T06:38:03.623" v="156" actId="1076"/>
        <pc:sldMkLst>
          <pc:docMk/>
          <pc:sldMk cId="0" sldId="256"/>
        </pc:sldMkLst>
        <pc:spChg chg="mod">
          <ac:chgData name="Simona Dinu" userId="6f24d7e6abc3a2c4" providerId="LiveId" clId="{3862B26E-6052-4153-81D4-8B49BED3432E}" dt="2026-06-22T06:38:03.623" v="156" actId="1076"/>
          <ac:spMkLst>
            <pc:docMk/>
            <pc:sldMk cId="0" sldId="256"/>
            <ac:spMk id="84" creationId="{00000000-0000-0000-0000-000000000000}"/>
          </ac:spMkLst>
        </pc:spChg>
        <pc:spChg chg="mod">
          <ac:chgData name="Simona Dinu" userId="6f24d7e6abc3a2c4" providerId="LiveId" clId="{3862B26E-6052-4153-81D4-8B49BED3432E}" dt="2026-06-22T06:37:00.214" v="151" actId="14100"/>
          <ac:spMkLst>
            <pc:docMk/>
            <pc:sldMk cId="0" sldId="256"/>
            <ac:spMk id="85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C09892AE-9527-458C-A684-675335B54114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GB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A2D41557-EE57-4DF7-A382-DDE97D53978D}" type="slidenum">
              <a:t>‹#›</a:t>
            </a:fld>
            <a:endParaRPr/>
          </a:p>
        </p:txBody>
      </p:sp>
      <p:sp>
        <p:nvSpPr>
          <p:cNvPr id="2" name="PlaceHolder 5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GB" sz="4400" b="0" strike="noStrike" spc="-1">
              <a:latin typeface="Arial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048381D8-EE22-489F-8EDE-8A7736A83351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GB" sz="4400" b="0" strike="noStrike" spc="-1"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398AC803-D2DC-46CB-8427-74663BC403C2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GB" sz="44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D8C297AA-C53D-4E03-9780-B70C58D19E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subTitle"/>
          </p:nvPr>
        </p:nvSpPr>
        <p:spPr>
          <a:xfrm>
            <a:off x="457200" y="205200"/>
            <a:ext cx="8229240" cy="3981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en-GB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3C7FDF36-061D-4F6E-98A9-C7D02540C5E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GB" sz="4400" b="0" strike="noStrike" spc="-1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0E2BF9D8-EA72-4802-9A41-8FCCEBA127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GB" sz="4400" b="0" strike="noStrike" spc="-1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4DF91438-C5EC-4848-9691-DBC7B8B0F90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GB" sz="4400" b="0" strike="noStrike" spc="-1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301AC00C-50DD-4563-96B8-5225DC921E98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GB" sz="4400" b="0" strike="noStrike" spc="-1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C796FB4E-8EF7-4A26-B0B6-93659F5FA33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GB" sz="4400" b="0" strike="noStrike" spc="-1"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83B20D6C-E546-4E71-B499-35A0F17A2F6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GB" sz="4400" b="0" strike="noStrike" spc="-1"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40" name="PlaceHolder 6"/>
          <p:cNvSpPr>
            <a:spLocks noGrp="1"/>
          </p:cNvSpPr>
          <p:nvPr>
            <p:ph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41" name="PlaceHolder 7"/>
          <p:cNvSpPr>
            <a:spLocks noGrp="1"/>
          </p:cNvSpPr>
          <p:nvPr>
            <p:ph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C28B7250-30C3-4F2A-A2AE-95F0A664C82D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6B76DFAD-7304-4725-9840-02AA0D53507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GB" sz="4400" b="0" strike="noStrike" spc="-1"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686C84E5-C587-47A0-848B-4D6457AC7363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GB" sz="4400" b="0" strike="noStrike" spc="-1"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DB2281C6-7052-4238-AE38-088E9C3602D5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GB" sz="4400" b="0" strike="noStrike" spc="-1"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7C93A0DF-E106-4E84-A701-844DC805842E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GB" sz="44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DFE722E0-0C0F-4297-8541-F8B09B23647F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subTitle"/>
          </p:nvPr>
        </p:nvSpPr>
        <p:spPr>
          <a:xfrm>
            <a:off x="457200" y="205200"/>
            <a:ext cx="8229240" cy="3981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en-GB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AFC47E5C-66DF-45CB-B02C-2148328821BA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GB" sz="4400" b="0" strike="noStrike" spc="-1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A5520A05-3AB6-4CE2-A316-F88A53B3112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GB" sz="4400" b="0" strike="noStrike" spc="-1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64" name="PlaceHolder 4"/>
          <p:cNvSpPr>
            <a:spLocks noGrp="1"/>
          </p:cNvSpPr>
          <p:nvPr>
            <p:ph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70F5B7CE-8158-4950-87F5-A16316AD2A49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GB" sz="4400" b="0" strike="noStrike" spc="-1">
              <a:latin typeface="Arial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68" name="PlaceHolder 4"/>
          <p:cNvSpPr>
            <a:spLocks noGrp="1"/>
          </p:cNvSpPr>
          <p:nvPr>
            <p:ph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387D42F7-EFE7-4304-8820-764DFBE81E4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GB" sz="4400" b="0" strike="noStrike" spc="-1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40C0C96B-53DD-4306-9AC8-E76F3C79708E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GB" sz="4400" b="0" strike="noStrike" spc="-1">
              <a:latin typeface="Arial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75" name="PlaceHolder 4"/>
          <p:cNvSpPr>
            <a:spLocks noGrp="1"/>
          </p:cNvSpPr>
          <p:nvPr>
            <p:ph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76" name="PlaceHolder 5"/>
          <p:cNvSpPr>
            <a:spLocks noGrp="1"/>
          </p:cNvSpPr>
          <p:nvPr>
            <p:ph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95968D23-B131-428A-931B-FE6C4FBFBAC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GB" sz="4400" b="0" strike="noStrike" spc="-1">
              <a:latin typeface="Arial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79" name="PlaceHolder 3"/>
          <p:cNvSpPr>
            <a:spLocks noGrp="1"/>
          </p:cNvSpPr>
          <p:nvPr>
            <p:ph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80" name="PlaceHolder 4"/>
          <p:cNvSpPr>
            <a:spLocks noGrp="1"/>
          </p:cNvSpPr>
          <p:nvPr>
            <p:ph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81" name="PlaceHolder 5"/>
          <p:cNvSpPr>
            <a:spLocks noGrp="1"/>
          </p:cNvSpPr>
          <p:nvPr>
            <p:ph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82" name="PlaceHolder 6"/>
          <p:cNvSpPr>
            <a:spLocks noGrp="1"/>
          </p:cNvSpPr>
          <p:nvPr>
            <p:ph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83" name="PlaceHolder 7"/>
          <p:cNvSpPr>
            <a:spLocks noGrp="1"/>
          </p:cNvSpPr>
          <p:nvPr>
            <p:ph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GB" sz="3200" b="0" strike="noStrike" spc="-1"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E562DA7B-E23B-4E1F-AF1B-28378AC85F0D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/>
          <p:nvPr/>
        </p:nvSpPr>
        <p:spPr>
          <a:xfrm>
            <a:off x="-9000" y="5213880"/>
            <a:ext cx="8389080" cy="515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1400" b="0" strike="noStrike" spc="-1">
                <a:solidFill>
                  <a:srgbClr val="A6A6A6"/>
                </a:solidFill>
                <a:latin typeface="Calibri"/>
                <a:ea typeface="DejaVu Sans"/>
              </a:rPr>
              <a:t>This presentation uses a free template provided by FPPT.com</a:t>
            </a:r>
            <a:endParaRPr lang="en-GB" sz="1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1400" b="0" strike="noStrike" spc="-1">
                <a:solidFill>
                  <a:srgbClr val="A6A6A6"/>
                </a:solidFill>
                <a:latin typeface="Calibri"/>
                <a:ea typeface="DejaVu Sans"/>
              </a:rPr>
              <a:t>www.free-power-point-templates.com</a:t>
            </a:r>
            <a:endParaRPr lang="en-GB" sz="1400" b="0" strike="noStrike" spc="-1">
              <a:latin typeface="Arial"/>
            </a:endParaRPr>
          </a:p>
        </p:txBody>
      </p:sp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1800360" y="421200"/>
            <a:ext cx="6940440" cy="724680"/>
          </a:xfrm>
          <a:prstGeom prst="rect">
            <a:avLst/>
          </a:prstGeom>
          <a:noFill/>
          <a:ln w="0">
            <a:noFill/>
          </a:ln>
          <a:effectLst>
            <a:outerShdw blurRad="50760" dist="25455" dir="2700000" rotWithShape="0">
              <a:srgbClr val="000000">
                <a:alpha val="40000"/>
              </a:srgbClr>
            </a:outerShdw>
          </a:effectLst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en-GB" sz="1800" b="0" strike="noStrike" spc="-1">
                <a:latin typeface="Arial"/>
              </a:rPr>
              <a:t>Click to edit the title text format</a:t>
            </a:r>
          </a:p>
        </p:txBody>
      </p:sp>
      <p:sp>
        <p:nvSpPr>
          <p:cNvPr id="2" name="PlaceHolder 2"/>
          <p:cNvSpPr>
            <a:spLocks noGrp="1"/>
          </p:cNvSpPr>
          <p:nvPr>
            <p:ph type="ftr" idx="1"/>
          </p:nvPr>
        </p:nvSpPr>
        <p:spPr>
          <a:xfrm>
            <a:off x="3124080" y="4767120"/>
            <a:ext cx="2894760" cy="273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en-GB" sz="1400" b="0" strike="noStrike" spc="-1"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GB" sz="1400" b="0" strike="noStrike" spc="-1">
                <a:latin typeface="Times New Roman"/>
              </a:rPr>
              <a:t>&lt;footer&gt;</a:t>
            </a:r>
          </a:p>
        </p:txBody>
      </p:sp>
      <p:sp>
        <p:nvSpPr>
          <p:cNvPr id="3" name="PlaceHolder 3"/>
          <p:cNvSpPr>
            <a:spLocks noGrp="1"/>
          </p:cNvSpPr>
          <p:nvPr>
            <p:ph type="sldNum" idx="2"/>
          </p:nvPr>
        </p:nvSpPr>
        <p:spPr>
          <a:xfrm>
            <a:off x="6553080" y="4767120"/>
            <a:ext cx="2133000" cy="273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C15A4881-CEFB-4909-9DF1-2EF66ADB87B1}" type="slidenum">
              <a:rPr lang="en-US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en-GB" sz="1200" b="0" strike="noStrike" spc="-1">
              <a:latin typeface="Times New Roman"/>
            </a:endParaRPr>
          </a:p>
        </p:txBody>
      </p:sp>
      <p:sp>
        <p:nvSpPr>
          <p:cNvPr id="4" name="PlaceHolder 4"/>
          <p:cNvSpPr>
            <a:spLocks noGrp="1"/>
          </p:cNvSpPr>
          <p:nvPr>
            <p:ph type="dt" idx="3"/>
          </p:nvPr>
        </p:nvSpPr>
        <p:spPr>
          <a:xfrm>
            <a:off x="457200" y="4767120"/>
            <a:ext cx="2133000" cy="273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>
              <a:buNone/>
              <a:defRPr lang="en-GB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en-GB" sz="1400" b="0" strike="noStrike" spc="-1">
                <a:latin typeface="Times New Roman"/>
              </a:rPr>
              <a:t>&lt;date/time&gt;</a:t>
            </a:r>
          </a:p>
        </p:txBody>
      </p:sp>
      <p:sp>
        <p:nvSpPr>
          <p:cNvPr id="5" name="PlaceHolder 5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en-GB" sz="3200" b="0" strike="noStrike" spc="-1"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lang="en-GB" sz="2800" b="0" strike="noStrike" spc="-1"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en-GB" sz="2400" b="0" strike="noStrike" spc="-1"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lang="en-GB" sz="2000" b="0" strike="noStrike" spc="-1"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en-GB" sz="2000" b="0" strike="noStrike" spc="-1"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en-GB" sz="2000" b="0" strike="noStrike" spc="-1"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en-GB" sz="2000" b="0" strike="noStrike" spc="-1"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Box 6"/>
          <p:cNvSpPr/>
          <p:nvPr/>
        </p:nvSpPr>
        <p:spPr>
          <a:xfrm>
            <a:off x="-9000" y="5213880"/>
            <a:ext cx="8389080" cy="515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1400" b="0" strike="noStrike" spc="-1">
                <a:solidFill>
                  <a:srgbClr val="A6A6A6"/>
                </a:solidFill>
                <a:latin typeface="Calibri"/>
                <a:ea typeface="DejaVu Sans"/>
              </a:rPr>
              <a:t>This presentation uses a free template provided by FPPT.com</a:t>
            </a:r>
            <a:endParaRPr lang="en-GB" sz="1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1400" b="0" strike="noStrike" spc="-1">
                <a:solidFill>
                  <a:srgbClr val="A6A6A6"/>
                </a:solidFill>
                <a:latin typeface="Calibri"/>
                <a:ea typeface="DejaVu Sans"/>
              </a:rPr>
              <a:t>www.free-power-point-templates.com</a:t>
            </a:r>
            <a:endParaRPr lang="en-GB" sz="1400" b="0" strike="noStrike" spc="-1">
              <a:latin typeface="Arial"/>
            </a:endParaRPr>
          </a:p>
        </p:txBody>
      </p:sp>
      <p:sp>
        <p:nvSpPr>
          <p:cNvPr id="43" name="PlaceHolder 1"/>
          <p:cNvSpPr>
            <a:spLocks noGrp="1"/>
          </p:cNvSpPr>
          <p:nvPr>
            <p:ph type="ftr" idx="4"/>
          </p:nvPr>
        </p:nvSpPr>
        <p:spPr>
          <a:xfrm>
            <a:off x="3124080" y="4767120"/>
            <a:ext cx="2894760" cy="273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en-GB" sz="1400" b="0" strike="noStrike" spc="-1"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GB" sz="1400" b="0" strike="noStrike" spc="-1">
                <a:latin typeface="Times New Roman"/>
              </a:rPr>
              <a:t>&lt;footer&gt;</a:t>
            </a:r>
          </a:p>
        </p:txBody>
      </p:sp>
      <p:sp>
        <p:nvSpPr>
          <p:cNvPr id="44" name="PlaceHolder 2"/>
          <p:cNvSpPr>
            <a:spLocks noGrp="1"/>
          </p:cNvSpPr>
          <p:nvPr>
            <p:ph type="sldNum" idx="5"/>
          </p:nvPr>
        </p:nvSpPr>
        <p:spPr>
          <a:xfrm>
            <a:off x="6553080" y="4767120"/>
            <a:ext cx="2133000" cy="273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28400829-187F-4F95-AC5C-6781E6B63D4C}" type="slidenum">
              <a:rPr lang="en-US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en-GB" sz="1200" b="0" strike="noStrike" spc="-1">
              <a:latin typeface="Times New Roman"/>
            </a:endParaRPr>
          </a:p>
        </p:txBody>
      </p:sp>
      <p:sp>
        <p:nvSpPr>
          <p:cNvPr id="45" name="PlaceHolder 3"/>
          <p:cNvSpPr>
            <a:spLocks noGrp="1"/>
          </p:cNvSpPr>
          <p:nvPr>
            <p:ph type="dt" idx="6"/>
          </p:nvPr>
        </p:nvSpPr>
        <p:spPr>
          <a:xfrm>
            <a:off x="457200" y="4767120"/>
            <a:ext cx="2133000" cy="273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>
              <a:buNone/>
              <a:defRPr lang="en-GB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en-GB" sz="1400" b="0" strike="noStrike" spc="-1">
                <a:latin typeface="Times New Roman"/>
              </a:rPr>
              <a:t>&lt;date/time&gt;</a:t>
            </a:r>
          </a:p>
        </p:txBody>
      </p:sp>
      <p:sp>
        <p:nvSpPr>
          <p:cNvPr id="46" name="PlaceHolder 4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en-GB" sz="4400" b="0" strike="noStrike" spc="-1">
                <a:latin typeface="Arial"/>
              </a:rPr>
              <a:t>Click to edit the title text format</a:t>
            </a:r>
          </a:p>
        </p:txBody>
      </p:sp>
      <p:sp>
        <p:nvSpPr>
          <p:cNvPr id="47" name="PlaceHolder 5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en-GB" sz="3200" b="0" strike="noStrike" spc="-1"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lang="en-GB" sz="2800" b="0" strike="noStrike" spc="-1"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en-GB" sz="2400" b="0" strike="noStrike" spc="-1"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lang="en-GB" sz="2000" b="0" strike="noStrike" spc="-1"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en-GB" sz="2000" b="0" strike="noStrike" spc="-1"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en-GB" sz="2000" b="0" strike="noStrike" spc="-1"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en-GB" sz="2000" b="0" strike="noStrike" spc="-1"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ciencedirect.com/science/article/pii/S0020748916301127" TargetMode="External"/><Relationship Id="rId3" Type="http://schemas.openxmlformats.org/officeDocument/2006/relationships/hyperlink" Target="https://www.cqc.org.uk/publications/themes-care/review-lessons-learned-monitoring-mid-staffordshire-nhs-foundation-trust" TargetMode="External"/><Relationship Id="rId7" Type="http://schemas.openxmlformats.org/officeDocument/2006/relationships/hyperlink" Target="https://www.gov.uk/government/publications/freedom-to-speak-up-review" TargetMode="External"/><Relationship Id="rId2" Type="http://schemas.openxmlformats.org/officeDocument/2006/relationships/hyperlink" Target="https://assets.publishing.service.gov.uk/media/5a7b3d40ed915d4147620f4e/berwick-report.pdf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assets.publishing.service.gov.uk/government/uploads/system/uploads/attachment_data/file/279124/0947.pdf" TargetMode="External"/><Relationship Id="rId5" Type="http://schemas.openxmlformats.org/officeDocument/2006/relationships/hyperlink" Target="https://qualitysafety.bmj.com/content/23/2/106" TargetMode="External"/><Relationship Id="rId4" Type="http://schemas.openxmlformats.org/officeDocument/2006/relationships/hyperlink" Target="https://assets.publishing.service.gov.uk/media/5a7b79b0ed915d01ba1c6b7f/Patients_First_and_Foremost.pdf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kingsfund.org.uk/publications/developing-collective-leadership-health-care" TargetMode="External"/><Relationship Id="rId3" Type="http://schemas.openxmlformats.org/officeDocument/2006/relationships/hyperlink" Target="https://www.england.nhs.uk/patient-safety/patient-safety-incident-response-framework/" TargetMode="External"/><Relationship Id="rId7" Type="http://schemas.openxmlformats.org/officeDocument/2006/relationships/hyperlink" Target="https://qualitysafety.bmj.com/content/23/4/290" TargetMode="External"/><Relationship Id="rId2" Type="http://schemas.openxmlformats.org/officeDocument/2006/relationships/hyperlink" Target="https://www.bmj.com/content/363/bmj.k4907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bmj.com/content/320/7237/768" TargetMode="External"/><Relationship Id="rId5" Type="http://schemas.openxmlformats.org/officeDocument/2006/relationships/hyperlink" Target="https://www.nice.org.uk/standards-and-indicators" TargetMode="External"/><Relationship Id="rId4" Type="http://schemas.openxmlformats.org/officeDocument/2006/relationships/hyperlink" Target="https://www.nice.org.uk/guidance/sg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2073527" y="1738148"/>
            <a:ext cx="7070473" cy="1362166"/>
          </a:xfrm>
          <a:prstGeom prst="rect">
            <a:avLst/>
          </a:prstGeom>
          <a:noFill/>
          <a:ln w="0">
            <a:noFill/>
          </a:ln>
          <a:effectLst>
            <a:outerShdw blurRad="50760" dist="25455" dir="2700000" rotWithShape="0">
              <a:srgbClr val="000000">
                <a:alpha val="40000"/>
              </a:srgbClr>
            </a:outerShdw>
          </a:effectLst>
        </p:spPr>
        <p:txBody>
          <a:bodyPr lIns="0" tIns="0" rIns="0" bIns="0" anchor="ctr">
            <a:normAutofit/>
          </a:bodyPr>
          <a:lstStyle/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GB" sz="1800" b="1" strike="noStrike" spc="-1" dirty="0">
                <a:solidFill>
                  <a:srgbClr val="FFFFFF"/>
                </a:solidFill>
                <a:latin typeface="Arial"/>
              </a:rPr>
              <a:t>Improving Patient Safety in the NHS</a:t>
            </a:r>
            <a:br>
              <a:rPr sz="1800" dirty="0"/>
            </a:br>
            <a:r>
              <a:rPr lang="en-GB" sz="1800" b="1" strike="noStrike" spc="-1" dirty="0">
                <a:solidFill>
                  <a:srgbClr val="FFFFFF"/>
                </a:solidFill>
                <a:latin typeface="Arial"/>
              </a:rPr>
              <a:t> “A Swiss Cheese Model Analysis of the Mid Staffordshire Case”</a:t>
            </a:r>
            <a:endParaRPr lang="en-GB" sz="1800" b="0" strike="noStrike" spc="-1" dirty="0">
              <a:latin typeface="Arial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 type="subTitle"/>
          </p:nvPr>
        </p:nvSpPr>
        <p:spPr>
          <a:xfrm>
            <a:off x="2498834" y="3492062"/>
            <a:ext cx="6477829" cy="1300654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lnSpc>
                <a:spcPct val="100000"/>
              </a:lnSpc>
              <a:spcBef>
                <a:spcPts val="561"/>
              </a:spcBef>
              <a:buNone/>
              <a:tabLst>
                <a:tab pos="0" algn="l"/>
              </a:tabLst>
            </a:pPr>
            <a:r>
              <a:rPr lang="en-GB" sz="1800" b="1" strike="noStrike" spc="-1" dirty="0">
                <a:solidFill>
                  <a:srgbClr val="FFFFFF"/>
                </a:solidFill>
                <a:latin typeface="Arial"/>
              </a:rPr>
              <a:t>Student Name: Simona Maria Dinu</a:t>
            </a:r>
            <a:endParaRPr lang="en-GB" sz="1800" b="0" strike="noStrike" spc="-1" dirty="0">
              <a:latin typeface="Arial"/>
            </a:endParaRPr>
          </a:p>
          <a:p>
            <a:pPr indent="0">
              <a:lnSpc>
                <a:spcPct val="100000"/>
              </a:lnSpc>
              <a:spcBef>
                <a:spcPts val="561"/>
              </a:spcBef>
              <a:buNone/>
              <a:tabLst>
                <a:tab pos="0" algn="l"/>
              </a:tabLst>
            </a:pPr>
            <a:r>
              <a:rPr lang="en-GB" sz="1800" b="1" strike="noStrike" spc="-1" dirty="0">
                <a:solidFill>
                  <a:srgbClr val="FFFFFF"/>
                </a:solidFill>
                <a:latin typeface="Arial"/>
              </a:rPr>
              <a:t>Student ID: 2229007</a:t>
            </a:r>
          </a:p>
          <a:p>
            <a:pPr indent="0">
              <a:lnSpc>
                <a:spcPct val="100000"/>
              </a:lnSpc>
              <a:spcBef>
                <a:spcPts val="561"/>
              </a:spcBef>
              <a:buNone/>
              <a:tabLst>
                <a:tab pos="0" algn="l"/>
              </a:tabLst>
            </a:pPr>
            <a:r>
              <a:rPr lang="en-GB" sz="1800" b="1" spc="-1" dirty="0">
                <a:solidFill>
                  <a:srgbClr val="FFFFFF"/>
                </a:solidFill>
                <a:latin typeface="Arial"/>
              </a:rPr>
              <a:t>Lecturer</a:t>
            </a:r>
            <a:r>
              <a:rPr lang="en-GB" sz="1800" b="1" strike="noStrike" spc="-1" dirty="0">
                <a:solidFill>
                  <a:srgbClr val="FFFFFF"/>
                </a:solidFill>
                <a:latin typeface="Arial"/>
              </a:rPr>
              <a:t> Name: Fahad Khan</a:t>
            </a:r>
          </a:p>
          <a:p>
            <a:pPr indent="0">
              <a:lnSpc>
                <a:spcPct val="100000"/>
              </a:lnSpc>
              <a:spcBef>
                <a:spcPts val="561"/>
              </a:spcBef>
              <a:buNone/>
              <a:tabLst>
                <a:tab pos="0" algn="l"/>
              </a:tabLst>
            </a:pPr>
            <a:endParaRPr lang="en-GB" sz="1800" b="1" strike="noStrike" spc="-1" dirty="0">
              <a:solidFill>
                <a:srgbClr val="FFFFFF"/>
              </a:solidFill>
              <a:latin typeface="Arial"/>
            </a:endParaRPr>
          </a:p>
          <a:p>
            <a:pPr indent="0">
              <a:lnSpc>
                <a:spcPct val="100000"/>
              </a:lnSpc>
              <a:spcBef>
                <a:spcPts val="561"/>
              </a:spcBef>
              <a:buNone/>
              <a:tabLst>
                <a:tab pos="0" algn="l"/>
              </a:tabLst>
            </a:pPr>
            <a:endParaRPr lang="en-GB" sz="1800" b="1" strike="noStrike" spc="-1" dirty="0">
              <a:solidFill>
                <a:srgbClr val="FFFFFF"/>
              </a:solidFill>
              <a:latin typeface="Arial"/>
            </a:endParaRPr>
          </a:p>
          <a:p>
            <a:pPr indent="0">
              <a:lnSpc>
                <a:spcPct val="100000"/>
              </a:lnSpc>
              <a:spcBef>
                <a:spcPts val="561"/>
              </a:spcBef>
              <a:buNone/>
              <a:tabLst>
                <a:tab pos="0" algn="l"/>
              </a:tabLst>
            </a:pPr>
            <a:endParaRPr lang="en-GB" sz="1800" b="1" strike="noStrike" spc="-1" dirty="0">
              <a:solidFill>
                <a:srgbClr val="FFFFFF"/>
              </a:solidFill>
              <a:latin typeface="Arial"/>
            </a:endParaRPr>
          </a:p>
          <a:p>
            <a:pPr indent="0">
              <a:lnSpc>
                <a:spcPct val="100000"/>
              </a:lnSpc>
              <a:spcBef>
                <a:spcPts val="561"/>
              </a:spcBef>
              <a:buNone/>
              <a:tabLst>
                <a:tab pos="0" algn="l"/>
              </a:tabLst>
            </a:pPr>
            <a:endParaRPr lang="en-GB" sz="1800" b="1" strike="noStrike" spc="-1" dirty="0">
              <a:solidFill>
                <a:srgbClr val="FFFFFF"/>
              </a:solidFill>
              <a:latin typeface="Arial"/>
            </a:endParaRPr>
          </a:p>
          <a:p>
            <a:pPr indent="0">
              <a:lnSpc>
                <a:spcPct val="100000"/>
              </a:lnSpc>
              <a:spcBef>
                <a:spcPts val="561"/>
              </a:spcBef>
              <a:buNone/>
              <a:tabLst>
                <a:tab pos="0" algn="l"/>
              </a:tabLst>
            </a:pPr>
            <a:endParaRPr lang="en-GB" sz="1800" b="0" strike="noStrike" spc="-1" dirty="0">
              <a:latin typeface="Arial"/>
            </a:endParaRPr>
          </a:p>
          <a:p>
            <a:pPr indent="0">
              <a:lnSpc>
                <a:spcPct val="100000"/>
              </a:lnSpc>
              <a:spcBef>
                <a:spcPts val="561"/>
              </a:spcBef>
              <a:buNone/>
              <a:tabLst>
                <a:tab pos="0" algn="l"/>
              </a:tabLst>
            </a:pPr>
            <a:endParaRPr lang="en-GB" sz="2400" b="0" strike="noStrike" spc="-1" dirty="0">
              <a:latin typeface="Arial"/>
            </a:endParaRPr>
          </a:p>
        </p:txBody>
      </p:sp>
      <p:pic>
        <p:nvPicPr>
          <p:cNvPr id="86" name="Picture 85"/>
          <p:cNvPicPr/>
          <p:nvPr/>
        </p:nvPicPr>
        <p:blipFill>
          <a:blip r:embed="rId2"/>
          <a:stretch/>
        </p:blipFill>
        <p:spPr>
          <a:xfrm>
            <a:off x="0" y="0"/>
            <a:ext cx="1619640" cy="732240"/>
          </a:xfrm>
          <a:prstGeom prst="rect">
            <a:avLst/>
          </a:prstGeom>
          <a:ln w="0">
            <a:noFill/>
          </a:ln>
        </p:spPr>
      </p:pic>
      <p:sp>
        <p:nvSpPr>
          <p:cNvPr id="87" name="Title 8"/>
          <p:cNvSpPr/>
          <p:nvPr/>
        </p:nvSpPr>
        <p:spPr>
          <a:xfrm>
            <a:off x="3600000" y="0"/>
            <a:ext cx="5543640" cy="72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GB" sz="1400" b="1" strike="noStrike" spc="-1">
                <a:solidFill>
                  <a:srgbClr val="FFFFFF"/>
                </a:solidFill>
                <a:latin typeface="Arial"/>
              </a:rPr>
              <a:t>MSc Public Health and Social Care in Practice</a:t>
            </a:r>
            <a:br>
              <a:rPr sz="1400"/>
            </a:br>
            <a:r>
              <a:rPr lang="en-GB" sz="1400" b="1" strike="noStrike" spc="-1">
                <a:solidFill>
                  <a:srgbClr val="FFFFFF"/>
                </a:solidFill>
                <a:latin typeface="Arial"/>
              </a:rPr>
              <a:t> LCHS7006 – Quality Assurance and Service Improvements</a:t>
            </a:r>
            <a:endParaRPr lang="en-GB" sz="14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7020000" y="0"/>
            <a:ext cx="2080800" cy="724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GB" sz="3200" b="1" strike="noStrike" spc="-1">
                <a:solidFill>
                  <a:srgbClr val="FFFFFF"/>
                </a:solidFill>
                <a:latin typeface="Arial"/>
              </a:rPr>
              <a:t>Contents</a:t>
            </a:r>
            <a:endParaRPr lang="en-GB" sz="3200" b="0" strike="noStrike" spc="-1">
              <a:latin typeface="Arial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/>
          </p:nvPr>
        </p:nvSpPr>
        <p:spPr>
          <a:xfrm>
            <a:off x="2220840" y="900000"/>
            <a:ext cx="5518800" cy="3622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US" sz="1800" b="1" strike="noStrike" spc="-1">
                <a:solidFill>
                  <a:srgbClr val="FFFFFF"/>
                </a:solidFill>
                <a:latin typeface="Arial"/>
              </a:rPr>
              <a:t>Acronyms Used in Presentation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US" sz="1800" b="1" strike="noStrike" spc="-1">
                <a:solidFill>
                  <a:srgbClr val="FFFFFF"/>
                </a:solidFill>
                <a:latin typeface="Arial"/>
              </a:rPr>
              <a:t>Overview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US" sz="1800" b="1" strike="noStrike" spc="-1">
                <a:solidFill>
                  <a:srgbClr val="FFFFFF"/>
                </a:solidFill>
                <a:latin typeface="Arial"/>
              </a:rPr>
              <a:t>What Went Wrong?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US" sz="1800" b="1" strike="noStrike" spc="-1">
                <a:solidFill>
                  <a:srgbClr val="FFFFFF"/>
                </a:solidFill>
                <a:latin typeface="Arial"/>
              </a:rPr>
              <a:t>Swiss Cheese Model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US" sz="1800" b="1" strike="noStrike" spc="-1">
                <a:solidFill>
                  <a:srgbClr val="FFFFFF"/>
                </a:solidFill>
                <a:latin typeface="Arial"/>
              </a:rPr>
              <a:t>Applying the Swiss Cheese Model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US" sz="1800" b="1" strike="noStrike" spc="-1">
                <a:solidFill>
                  <a:srgbClr val="FFFFFF"/>
                </a:solidFill>
                <a:latin typeface="Arial"/>
              </a:rPr>
              <a:t>Benchmarking – Evaluation and Improvement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US" sz="1800" b="1" strike="noStrike" spc="-1">
                <a:solidFill>
                  <a:srgbClr val="FFFFFF"/>
                </a:solidFill>
                <a:latin typeface="Arial"/>
              </a:rPr>
              <a:t>Component 2 – Report Summary 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US" sz="1800" b="1" strike="noStrike" spc="-1">
                <a:solidFill>
                  <a:srgbClr val="FFFFFF"/>
                </a:solidFill>
                <a:latin typeface="Arial"/>
              </a:rPr>
              <a:t>Reference List</a:t>
            </a:r>
            <a:endParaRPr lang="en-GB" sz="18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4104000" y="0"/>
            <a:ext cx="5039640" cy="724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GB" sz="2100" b="1" strike="noStrike" spc="-1">
                <a:solidFill>
                  <a:srgbClr val="FFFFFF"/>
                </a:solidFill>
                <a:latin typeface="Arial"/>
              </a:rPr>
              <a:t> Acronyms Used in the Presentation</a:t>
            </a:r>
            <a:endParaRPr lang="en-GB" sz="2100" b="0" strike="noStrike" spc="-1">
              <a:latin typeface="Arial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/>
          </p:nvPr>
        </p:nvSpPr>
        <p:spPr>
          <a:xfrm>
            <a:off x="144360" y="1080000"/>
            <a:ext cx="5975640" cy="3959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CQC – Care Quality Commission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NHS – National Health Service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NICE – National Institute for Health 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and Care Excellence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RCA – Root Cause Analysis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RCP – Royal College of Physicians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PDSA – Plan-Do-Study-Act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PDCA – Plan-Do-Check-Act</a:t>
            </a:r>
            <a:endParaRPr lang="en-GB" sz="1800" b="0" strike="noStrike" spc="-1">
              <a:latin typeface="Arial"/>
            </a:endParaRPr>
          </a:p>
          <a:p>
            <a:pPr marL="343080" indent="0">
              <a:lnSpc>
                <a:spcPct val="150000"/>
              </a:lnSpc>
              <a:spcBef>
                <a:spcPts val="561"/>
              </a:spcBef>
              <a:buNone/>
            </a:pPr>
            <a:endParaRPr lang="en-GB" sz="1800" b="0" strike="noStrike" spc="-1">
              <a:latin typeface="Arial"/>
            </a:endParaRPr>
          </a:p>
          <a:p>
            <a:pPr marL="343080" indent="0">
              <a:lnSpc>
                <a:spcPct val="150000"/>
              </a:lnSpc>
              <a:spcBef>
                <a:spcPts val="561"/>
              </a:spcBef>
              <a:buNone/>
              <a:tabLst>
                <a:tab pos="0" algn="l"/>
              </a:tabLst>
            </a:pPr>
            <a:endParaRPr lang="en-GB" sz="1800" b="0" strike="noStrike" spc="-1">
              <a:latin typeface="Arial"/>
            </a:endParaRPr>
          </a:p>
        </p:txBody>
      </p:sp>
      <p:sp>
        <p:nvSpPr>
          <p:cNvPr id="92" name="PlaceHolder 3"/>
          <p:cNvSpPr txBox="1"/>
          <p:nvPr/>
        </p:nvSpPr>
        <p:spPr>
          <a:xfrm>
            <a:off x="4341600" y="1080000"/>
            <a:ext cx="4838400" cy="35078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CIP – Continuous Improvement Process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HCAI – Healthcare-Associated Infection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HQIP – Healthcare Quality Improvement Partnership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MDT – Multidisciplinary Team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QC – Quality Commissioning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QA – Quality Assurance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QI – Quality Improvement</a:t>
            </a:r>
            <a:endParaRPr lang="en-GB" sz="18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4500000" y="0"/>
            <a:ext cx="4643640" cy="539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 fontScale="78000"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GB" sz="3600" b="0" strike="noStrike" spc="-1">
                <a:solidFill>
                  <a:srgbClr val="FFFFFF"/>
                </a:solidFill>
                <a:latin typeface="Arial"/>
              </a:rPr>
              <a:t>Overview of the Case Study</a:t>
            </a:r>
            <a:endParaRPr lang="en-GB" sz="3600" b="0" strike="noStrike" spc="-1">
              <a:latin typeface="Arial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/>
          </p:nvPr>
        </p:nvSpPr>
        <p:spPr>
          <a:xfrm>
            <a:off x="900000" y="720000"/>
            <a:ext cx="8099640" cy="4499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Wingdings" charset="2"/>
              <a:buChar char=""/>
            </a:pPr>
            <a:r>
              <a:rPr lang="en-GB" sz="1800" b="1" strike="noStrike" spc="-1">
                <a:solidFill>
                  <a:srgbClr val="FFFFFF"/>
                </a:solidFill>
                <a:latin typeface="Arial"/>
              </a:rPr>
              <a:t>Mid Staffordshire NHS Foundation Trust (2005–2009)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Major deficiencies in NHS service quality between 2005 and 2009.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Inadequate leadership, staff shortage, and weak governance contributed to unnecessary harm to patients (Francis, 2013; West </a:t>
            </a:r>
            <a:r>
              <a:rPr lang="en-GB" sz="1800" b="0" i="1" strike="noStrike" spc="-1">
                <a:solidFill>
                  <a:srgbClr val="FFFFFF"/>
                </a:solidFill>
                <a:latin typeface="Arial"/>
              </a:rPr>
              <a:t>et al</a:t>
            </a: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., 2015).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Basic norms regarding patient care, dignity, and safety have not been maintained appropriately (Francis, 2013; CQC, 2013).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Financial objectives have prevailed over patient-centred care (Francis, 2013; Berwick, 2013).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The Francis Inquiry initiated major quality and safety reforms in NHS (Department of Health, 2013).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Wingdings" charset="2"/>
              <a:buChar char=""/>
            </a:pPr>
            <a:r>
              <a:rPr lang="en-GB" sz="1800" b="1" strike="noStrike" spc="-1">
                <a:solidFill>
                  <a:srgbClr val="FFFFFF"/>
                </a:solidFill>
                <a:latin typeface="Arial"/>
              </a:rPr>
              <a:t>Why this case is important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It highlights that safe care relies on effective leadership, governance, and an open organisational culture (West </a:t>
            </a:r>
            <a:r>
              <a:rPr lang="en-GB" sz="1800" b="0" i="1" strike="noStrike" spc="-1">
                <a:solidFill>
                  <a:srgbClr val="FFFFFF"/>
                </a:solidFill>
                <a:latin typeface="Arial"/>
              </a:rPr>
              <a:t>et al</a:t>
            </a: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., 2015).</a:t>
            </a:r>
            <a:endParaRPr lang="en-GB" sz="18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6120000" y="0"/>
            <a:ext cx="3023640" cy="539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 fontScale="87000"/>
          </a:bodyPr>
          <a:lstStyle/>
          <a:p>
            <a:pPr indent="0" algn="just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GB" sz="2800" b="1" strike="noStrike" spc="-1">
                <a:solidFill>
                  <a:srgbClr val="FFFFFF"/>
                </a:solidFill>
                <a:latin typeface="Arial"/>
              </a:rPr>
              <a:t>What Went Wrong?</a:t>
            </a:r>
            <a:endParaRPr lang="en-GB" sz="2800" b="0" strike="noStrike" spc="-1"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/>
          </p:nvPr>
        </p:nvSpPr>
        <p:spPr>
          <a:xfrm>
            <a:off x="360000" y="540000"/>
            <a:ext cx="8639640" cy="35078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Wingdings" charset="2"/>
              <a:buChar char=""/>
            </a:pPr>
            <a:r>
              <a:rPr lang="en-GB" sz="1800" b="1" strike="noStrike" spc="-1">
                <a:solidFill>
                  <a:srgbClr val="FFFFFF"/>
                </a:solidFill>
                <a:latin typeface="Arial"/>
              </a:rPr>
              <a:t>Major Quality Gaps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Personnel shortages and inadequate workforce planning (Griffiths </a:t>
            </a:r>
            <a:r>
              <a:rPr lang="en-GB" sz="1800" b="0" i="1" strike="noStrike" spc="-1">
                <a:solidFill>
                  <a:srgbClr val="FFFFFF"/>
                </a:solidFill>
                <a:latin typeface="Arial"/>
              </a:rPr>
              <a:t>et al</a:t>
            </a: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., 2016).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Weak management and inefficient clinical leadership (Francis, 2013; Mannion and Davies, 2018).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Complaints and safety concerns were often overlooked (Francis, 2013; Freedom to Speak Up Review, 2015).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Poor communication and lack of risk management caused delays in taking action (Francis, 2013; Dixon-Woods </a:t>
            </a:r>
            <a:r>
              <a:rPr lang="en-GB" sz="1800" b="0" i="1" strike="noStrike" spc="-1">
                <a:solidFill>
                  <a:srgbClr val="FFFFFF"/>
                </a:solidFill>
                <a:latin typeface="Arial"/>
              </a:rPr>
              <a:t>et al</a:t>
            </a: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., 2014).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A "defensive" culture affected the learning process and compromised patient safety (Francis, 2013; Reason, 2000).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Wingdings" charset="2"/>
              <a:buChar char=""/>
            </a:pPr>
            <a:r>
              <a:rPr lang="en-GB" sz="1800" b="1" strike="noStrike" spc="-1">
                <a:solidFill>
                  <a:srgbClr val="FFFFFF"/>
                </a:solidFill>
                <a:latin typeface="Arial"/>
              </a:rPr>
              <a:t>Critical Reflection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These failures have been systemic, more than individual, which highlights the need for improved quality assurance within the organisation (Reason, 2000; Francis, 2013).</a:t>
            </a:r>
            <a:endParaRPr lang="en-GB" sz="18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2203200" y="0"/>
            <a:ext cx="6940440" cy="724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 fontScale="86000"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GB" sz="2800" b="1" strike="noStrike" spc="-1">
                <a:solidFill>
                  <a:srgbClr val="FFFFFF"/>
                </a:solidFill>
                <a:latin typeface="Arial"/>
              </a:rPr>
              <a:t>                                        Swiss Cheese Model</a:t>
            </a:r>
            <a:endParaRPr lang="en-GB" sz="2800" b="0" strike="noStrike" spc="-1">
              <a:latin typeface="Arial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3420000" y="900000"/>
            <a:ext cx="5579640" cy="3927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216000" indent="-216000">
              <a:lnSpc>
                <a:spcPct val="150000"/>
              </a:lnSpc>
              <a:buClr>
                <a:srgbClr val="FFFFFF"/>
              </a:buClr>
              <a:buSzPct val="65000"/>
              <a:buFont typeface="Wingdings" charset="2"/>
              <a:buChar char=""/>
            </a:pPr>
            <a:r>
              <a:rPr lang="en-GB" sz="1800" b="0" strike="noStrike" spc="-1">
                <a:latin typeface="Arial"/>
              </a:rPr>
              <a:t>Swiss Cheese Model explains how multiple system failures can overlap and cause patient harm (Reason, 2000).</a:t>
            </a:r>
          </a:p>
          <a:p>
            <a:pPr marL="216000" indent="-216000">
              <a:lnSpc>
                <a:spcPct val="150000"/>
              </a:lnSpc>
              <a:buClr>
                <a:srgbClr val="FFFFFF"/>
              </a:buClr>
              <a:buSzPct val="65000"/>
              <a:buFont typeface="Wingdings" charset="2"/>
              <a:buChar char=""/>
            </a:pPr>
            <a:r>
              <a:rPr lang="en-GB" sz="1800" b="0" strike="noStrike" spc="-1">
                <a:latin typeface="Arial"/>
              </a:rPr>
              <a:t>At Mid Staffordshire, failures were observed in areas such: as leadership, workforce, governance, and management (Francis, 2013; Berwick, 2013).</a:t>
            </a:r>
          </a:p>
          <a:p>
            <a:pPr marL="216000" indent="-216000">
              <a:lnSpc>
                <a:spcPct val="150000"/>
              </a:lnSpc>
              <a:buClr>
                <a:srgbClr val="FFFFFF"/>
              </a:buClr>
              <a:buSzPct val="65000"/>
              <a:buFont typeface="Wingdings" charset="2"/>
              <a:buChar char=""/>
            </a:pPr>
            <a:r>
              <a:rPr lang="en-GB" sz="1800" b="0" strike="noStrike" spc="-1">
                <a:latin typeface="Arial"/>
              </a:rPr>
              <a:t>When these weaknesses were aligned, patient safety was compromised, therefore, every layer of defence must effectively function to prevent damages (Reason, 2000).</a:t>
            </a:r>
          </a:p>
        </p:txBody>
      </p:sp>
      <p:pic>
        <p:nvPicPr>
          <p:cNvPr id="99" name="Picture 98"/>
          <p:cNvPicPr/>
          <p:nvPr/>
        </p:nvPicPr>
        <p:blipFill>
          <a:blip r:embed="rId2"/>
          <a:stretch/>
        </p:blipFill>
        <p:spPr>
          <a:xfrm>
            <a:off x="180000" y="1800000"/>
            <a:ext cx="3239640" cy="2158200"/>
          </a:xfrm>
          <a:prstGeom prst="rect">
            <a:avLst/>
          </a:prstGeom>
          <a:ln w="0">
            <a:noFill/>
          </a:ln>
        </p:spPr>
      </p:pic>
      <p:sp>
        <p:nvSpPr>
          <p:cNvPr id="100" name="Rectangle 99"/>
          <p:cNvSpPr/>
          <p:nvPr/>
        </p:nvSpPr>
        <p:spPr>
          <a:xfrm>
            <a:off x="720000" y="4140000"/>
            <a:ext cx="2159640" cy="231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en-GB" sz="1000" b="0" i="1" strike="noStrike" spc="-1">
                <a:latin typeface="Arial"/>
              </a:rPr>
              <a:t>Source: Duke University (n.d)</a:t>
            </a:r>
            <a:endParaRPr lang="en-GB" sz="10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2203200" y="-5040"/>
            <a:ext cx="6940440" cy="724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 fontScale="86000"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GB" sz="2800" b="1" strike="noStrike" spc="-1">
                <a:solidFill>
                  <a:srgbClr val="FFFFFF"/>
                </a:solidFill>
                <a:latin typeface="Arial"/>
              </a:rPr>
              <a:t>           Applying the Swiss Cheese Model</a:t>
            </a:r>
            <a:endParaRPr lang="en-GB" sz="2800" b="0" strike="noStrike" spc="-1">
              <a:latin typeface="Arial"/>
            </a:endParaRPr>
          </a:p>
        </p:txBody>
      </p:sp>
      <p:pic>
        <p:nvPicPr>
          <p:cNvPr id="102" name="Picture 101"/>
          <p:cNvPicPr/>
          <p:nvPr/>
        </p:nvPicPr>
        <p:blipFill>
          <a:blip r:embed="rId2"/>
          <a:stretch/>
        </p:blipFill>
        <p:spPr>
          <a:xfrm>
            <a:off x="540000" y="720000"/>
            <a:ext cx="8099640" cy="4319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2880000" y="0"/>
            <a:ext cx="6220440" cy="724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 fontScale="97000"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GB" sz="2200" b="1" strike="noStrike" spc="-1">
                <a:solidFill>
                  <a:srgbClr val="FFFFFF"/>
                </a:solidFill>
                <a:latin typeface="Arial"/>
              </a:rPr>
              <a:t>Benchmarking – Evaluation and Improvement</a:t>
            </a:r>
            <a:endParaRPr lang="en-GB" sz="2200" b="0" strike="noStrike" spc="-1">
              <a:latin typeface="Arial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/>
          </p:nvPr>
        </p:nvSpPr>
        <p:spPr>
          <a:xfrm>
            <a:off x="5220000" y="900000"/>
            <a:ext cx="4028760" cy="35078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343080" indent="0">
              <a:lnSpc>
                <a:spcPct val="100000"/>
              </a:lnSpc>
              <a:spcBef>
                <a:spcPts val="561"/>
              </a:spcBef>
              <a:buNone/>
              <a:tabLst>
                <a:tab pos="0" algn="l"/>
              </a:tabLst>
            </a:pPr>
            <a:r>
              <a:rPr lang="en-GB" sz="1800" b="1" strike="noStrike" spc="-1">
                <a:solidFill>
                  <a:srgbClr val="FFFFFF"/>
                </a:solidFill>
                <a:latin typeface="Arial"/>
              </a:rPr>
              <a:t>Evaluation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Wingdings" charset="2"/>
              <a:buChar char=""/>
              <a:tabLst>
                <a:tab pos="0" algn="l"/>
              </a:tabLst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There were considerable gaps between NHS standards and everyday practice.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spcBef>
                <a:spcPts val="561"/>
              </a:spcBef>
              <a:buClr>
                <a:srgbClr val="FFFFFF"/>
              </a:buClr>
              <a:buFont typeface="Wingdings" charset="2"/>
              <a:buChar char=""/>
              <a:tabLst>
                <a:tab pos="0" algn="l"/>
              </a:tabLst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Consistent quality improvements, stronger leadership, and periodic audits are necessary to avoid similar issues in the future (CQC, 2023; NHS England, 2022).</a:t>
            </a:r>
            <a:endParaRPr lang="en-GB" sz="1800" b="0" strike="noStrike" spc="-1">
              <a:latin typeface="Arial"/>
            </a:endParaRPr>
          </a:p>
        </p:txBody>
      </p:sp>
      <p:graphicFrame>
        <p:nvGraphicFramePr>
          <p:cNvPr id="105" name="Table 104"/>
          <p:cNvGraphicFramePr/>
          <p:nvPr/>
        </p:nvGraphicFramePr>
        <p:xfrm>
          <a:off x="180000" y="776160"/>
          <a:ext cx="4948200" cy="3599280"/>
        </p:xfrm>
        <a:graphic>
          <a:graphicData uri="http://schemas.openxmlformats.org/drawingml/2006/table">
            <a:tbl>
              <a:tblPr/>
              <a:tblGrid>
                <a:gridCol w="1649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9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95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196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567"/>
                        </a:spcAft>
                      </a:pPr>
                      <a:r>
                        <a:rPr lang="en-GB" sz="1600" b="1" strike="noStrike" spc="-1">
                          <a:solidFill>
                            <a:srgbClr val="FFFFFF"/>
                          </a:solidFill>
                          <a:latin typeface="Arial"/>
                        </a:rPr>
                        <a:t>Quality Indicator</a:t>
                      </a:r>
                      <a:endParaRPr lang="en-GB" sz="16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198A8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567"/>
                        </a:spcAft>
                      </a:pPr>
                      <a:r>
                        <a:rPr lang="en-GB" sz="1600" b="1" strike="noStrike" spc="-1">
                          <a:solidFill>
                            <a:srgbClr val="FFFFFF"/>
                          </a:solidFill>
                          <a:latin typeface="Arial"/>
                        </a:rPr>
                        <a:t>Best Practice (NHS/CQC)</a:t>
                      </a:r>
                      <a:endParaRPr lang="en-GB" sz="16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198A8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567"/>
                        </a:spcAft>
                      </a:pPr>
                      <a:r>
                        <a:rPr lang="en-GB" sz="1600" b="1" strike="noStrike" spc="-1">
                          <a:solidFill>
                            <a:srgbClr val="FFFFFF"/>
                          </a:solidFill>
                          <a:latin typeface="Arial"/>
                        </a:rPr>
                        <a:t>Mid Staffordshire</a:t>
                      </a:r>
                      <a:endParaRPr lang="en-GB" sz="16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198A8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96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400" b="1" strike="noStrike" spc="-1">
                          <a:solidFill>
                            <a:srgbClr val="FFFFFF"/>
                          </a:solidFill>
                          <a:latin typeface="Arial"/>
                        </a:rPr>
                        <a:t>Patient-centred care</a:t>
                      </a:r>
                      <a:endParaRPr lang="en-GB" sz="14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33A3A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400" b="0" strike="noStrike" spc="-1">
                          <a:solidFill>
                            <a:srgbClr val="FFFFFF"/>
                          </a:solidFill>
                          <a:latin typeface="Arial"/>
                        </a:rPr>
                        <a:t>Compassionate, safe care (NICE, 2023).</a:t>
                      </a:r>
                      <a:endParaRPr lang="en-GB" sz="14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33A3A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400" b="0" strike="noStrike" spc="-1">
                          <a:solidFill>
                            <a:srgbClr val="FFFFFF"/>
                          </a:solidFill>
                          <a:latin typeface="Arial"/>
                        </a:rPr>
                        <a:t>Basic care standards not maintained (Francis, 2013).</a:t>
                      </a:r>
                      <a:endParaRPr lang="en-GB" sz="14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33A3A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96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400" b="1" strike="noStrike" spc="-1">
                          <a:solidFill>
                            <a:srgbClr val="FFFFFF"/>
                          </a:solidFill>
                          <a:latin typeface="Arial"/>
                        </a:rPr>
                        <a:t>Nurse staffing</a:t>
                      </a:r>
                      <a:endParaRPr lang="en-GB" sz="14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47B8B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400" b="0" strike="noStrike" spc="-1">
                          <a:solidFill>
                            <a:srgbClr val="FFFFFF"/>
                          </a:solidFill>
                          <a:latin typeface="Arial"/>
                        </a:rPr>
                        <a:t>Safe staffing levels (NICE, 2014).</a:t>
                      </a:r>
                      <a:endParaRPr lang="en-GB" sz="14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47B8B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400" b="0" strike="noStrike" spc="-1">
                          <a:solidFill>
                            <a:srgbClr val="FFFFFF"/>
                          </a:solidFill>
                          <a:latin typeface="Arial"/>
                        </a:rPr>
                        <a:t>Persistent staff shortages (Francis, 2013).</a:t>
                      </a:r>
                      <a:endParaRPr lang="en-GB" sz="14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47B8B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96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400" b="1" strike="noStrike" spc="-1">
                          <a:solidFill>
                            <a:srgbClr val="FFFFFF"/>
                          </a:solidFill>
                          <a:latin typeface="Arial"/>
                        </a:rPr>
                        <a:t>Clinical governance</a:t>
                      </a:r>
                      <a:endParaRPr lang="en-GB" sz="14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33A3A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400" b="0" strike="noStrike" spc="-1">
                          <a:solidFill>
                            <a:srgbClr val="FFFFFF"/>
                          </a:solidFill>
                          <a:latin typeface="Arial"/>
                        </a:rPr>
                        <a:t>Effective monitoring and learning (CQC, 2023).</a:t>
                      </a:r>
                      <a:endParaRPr lang="en-GB" sz="14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33A3A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400" b="0" strike="noStrike" spc="-1">
                          <a:solidFill>
                            <a:srgbClr val="FFFFFF"/>
                          </a:solidFill>
                          <a:latin typeface="Arial"/>
                        </a:rPr>
                        <a:t>Weak governance and poor oversight (Francis, 2013).</a:t>
                      </a:r>
                      <a:endParaRPr lang="en-GB" sz="14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33A3A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10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400" b="1" strike="noStrike" spc="-1">
                          <a:solidFill>
                            <a:srgbClr val="FFFFFF"/>
                          </a:solidFill>
                          <a:latin typeface="Arial"/>
                        </a:rPr>
                        <a:t>Safety culture</a:t>
                      </a:r>
                      <a:endParaRPr lang="en-GB" sz="14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47B8B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400" b="0" strike="noStrike" spc="-1">
                          <a:solidFill>
                            <a:srgbClr val="FFFFFF"/>
                          </a:solidFill>
                          <a:latin typeface="Arial"/>
                        </a:rPr>
                        <a:t>Open reporting and learning (NHS England, 2022).</a:t>
                      </a:r>
                      <a:endParaRPr lang="en-GB" sz="14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47B8B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400" b="0" strike="noStrike" spc="-1">
                          <a:solidFill>
                            <a:srgbClr val="FFFFFF"/>
                          </a:solidFill>
                          <a:latin typeface="Arial"/>
                        </a:rPr>
                        <a:t>Defensive culture and ignored concerns (Francis, 2013).</a:t>
                      </a:r>
                      <a:endParaRPr lang="en-GB" sz="14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47B8B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2160000" y="-5040"/>
            <a:ext cx="6940440" cy="724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GB" sz="2800" b="1" strike="noStrike" spc="-1">
                <a:solidFill>
                  <a:srgbClr val="FFFFFF"/>
                </a:solidFill>
                <a:latin typeface="Arial"/>
              </a:rPr>
              <a:t>           Component 2 – Report Summary </a:t>
            </a:r>
            <a:endParaRPr lang="en-GB" sz="2800" b="0" strike="noStrike" spc="-1">
              <a:latin typeface="Arial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/>
          </p:nvPr>
        </p:nvSpPr>
        <p:spPr>
          <a:xfrm>
            <a:off x="1910880" y="900000"/>
            <a:ext cx="6908760" cy="35078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343080" indent="0">
              <a:lnSpc>
                <a:spcPct val="100000"/>
              </a:lnSpc>
              <a:spcBef>
                <a:spcPts val="561"/>
              </a:spcBef>
              <a:buNone/>
              <a:tabLst>
                <a:tab pos="0" algn="l"/>
              </a:tabLst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The report will analyse this case study in detail by: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Wingdings" charset="2"/>
              <a:buChar char=""/>
              <a:tabLst>
                <a:tab pos="0" algn="l"/>
              </a:tabLst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Outlining the context of healthcare quality failures in Mid Staffordshire.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Wingdings" charset="2"/>
              <a:buChar char=""/>
              <a:tabLst>
                <a:tab pos="0" algn="l"/>
              </a:tabLst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Analysing the underlying causes using the Fishbone diagram, the 5 Whys, and the Donabedian model.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Wingdings" charset="2"/>
              <a:buChar char=""/>
              <a:tabLst>
                <a:tab pos="0" algn="l"/>
              </a:tabLst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Performing a SWOT analysis to evaluate the organisation's strengths and weaknesses.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Wingdings" charset="2"/>
              <a:buChar char=""/>
              <a:tabLst>
                <a:tab pos="0" algn="l"/>
              </a:tabLst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A critical discussion concerning policy and governance shortcomings, grounded on modern literature.</a:t>
            </a:r>
            <a:endParaRPr lang="en-GB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Wingdings" charset="2"/>
              <a:buChar char=""/>
              <a:tabLst>
                <a:tab pos="0" algn="l"/>
              </a:tabLst>
            </a:pP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Evidence-based recommendations, applying the PDSA, Lean, and Six Sigma methodologies to strengthen patient safety and care quality (Taylor </a:t>
            </a:r>
            <a:r>
              <a:rPr lang="en-GB" sz="1800" b="0" i="1" strike="noStrike" spc="-1">
                <a:solidFill>
                  <a:srgbClr val="FFFFFF"/>
                </a:solidFill>
                <a:latin typeface="Arial"/>
              </a:rPr>
              <a:t>et al</a:t>
            </a:r>
            <a:r>
              <a:rPr lang="en-GB" sz="1800" b="0" strike="noStrike" spc="-1">
                <a:solidFill>
                  <a:srgbClr val="FFFFFF"/>
                </a:solidFill>
                <a:latin typeface="Arial"/>
              </a:rPr>
              <a:t>., 2014; NHS England, 2022).</a:t>
            </a:r>
            <a:endParaRPr lang="en-GB" sz="18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6480000" y="0"/>
            <a:ext cx="2620440" cy="724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GB" sz="2800" b="1" strike="noStrike" spc="-1">
                <a:solidFill>
                  <a:srgbClr val="FFFFFF"/>
                </a:solidFill>
                <a:latin typeface="Arial"/>
              </a:rPr>
              <a:t>Reference List</a:t>
            </a:r>
            <a:endParaRPr lang="en-GB" sz="2800" b="0" strike="noStrike" spc="-1">
              <a:latin typeface="Arial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/>
          </p:nvPr>
        </p:nvSpPr>
        <p:spPr>
          <a:xfrm>
            <a:off x="745200" y="725040"/>
            <a:ext cx="8279640" cy="35078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Berwick, D. (2013)</a:t>
            </a:r>
            <a:r>
              <a:rPr lang="en-GB" sz="1000" b="0" i="1" strike="noStrike" spc="-1">
                <a:solidFill>
                  <a:srgbClr val="FFFFFF"/>
                </a:solidFill>
                <a:latin typeface="Arial"/>
              </a:rPr>
              <a:t> A promise to learn – a commitment to act: Improving the safety of patients in England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. London: Department of Health. Available at: </a:t>
            </a:r>
            <a:r>
              <a:rPr lang="en-GB" sz="1000" b="0" u="sng" strike="noStrike" spc="-1">
                <a:solidFill>
                  <a:srgbClr val="0000FF"/>
                </a:solidFill>
                <a:uFillTx/>
                <a:latin typeface="Arial"/>
                <a:hlinkClick r:id="rId2"/>
              </a:rPr>
              <a:t>https://assets.publishing.service.gov.uk/media/5a7b3d40ed915d4147620f4e/berwick-report.pdf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  (Accessed: 18 June 2026).</a:t>
            </a:r>
            <a:endParaRPr lang="en-GB" sz="1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Care Quality Commission (CQC) (2013) </a:t>
            </a:r>
            <a:r>
              <a:rPr lang="en-GB" sz="1000" b="0" i="1" strike="noStrike" spc="-1">
                <a:solidFill>
                  <a:srgbClr val="FFFFFF"/>
                </a:solidFill>
                <a:latin typeface="Arial"/>
              </a:rPr>
              <a:t>Review of lessons learned from monitoring of Mid Staffordshire NHS Foundation Trust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. Available at: </a:t>
            </a:r>
            <a:r>
              <a:rPr lang="en-GB" sz="1000" b="0" u="sng" strike="noStrike" spc="-1">
                <a:solidFill>
                  <a:srgbClr val="0000FF"/>
                </a:solidFill>
                <a:uFillTx/>
                <a:latin typeface="Arial"/>
                <a:hlinkClick r:id="rId3"/>
              </a:rPr>
              <a:t>https://www.cqc.org.uk/publications/themes-care/review-lessons-learned-monitoring-mid-staffordshire-nhs-foundation-trust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  (Accessed: 17 June 2026).</a:t>
            </a:r>
            <a:endParaRPr lang="en-GB" sz="1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Care Quality Commission (CQC) (2023) </a:t>
            </a:r>
            <a:r>
              <a:rPr lang="en-GB" sz="1000" b="0" i="1" strike="noStrike" spc="-1">
                <a:solidFill>
                  <a:srgbClr val="FFFFFF"/>
                </a:solidFill>
                <a:latin typeface="Arial"/>
              </a:rPr>
              <a:t>Our strategy and approach to regulation.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 Available at: https://www.cqc.org.uk/about-us/our-strategy (Accessed: 18 June 2026).</a:t>
            </a:r>
            <a:endParaRPr lang="en-GB" sz="1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Department of Health (2013) </a:t>
            </a:r>
            <a:r>
              <a:rPr lang="en-GB" sz="1000" b="0" i="1" strike="noStrike" spc="-1">
                <a:solidFill>
                  <a:srgbClr val="FFFFFF"/>
                </a:solidFill>
                <a:latin typeface="Arial"/>
              </a:rPr>
              <a:t>Patients First and Foremost: The Initial Government Response to the Report of the Mid Staffordshire NHS Foundation Trust Public Inquiry.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 Available at: </a:t>
            </a:r>
            <a:r>
              <a:rPr lang="en-GB" sz="1000" b="0" u="sng" strike="noStrike" spc="-1">
                <a:solidFill>
                  <a:srgbClr val="0000FF"/>
                </a:solidFill>
                <a:uFillTx/>
                <a:latin typeface="Arial"/>
                <a:hlinkClick r:id="rId4"/>
              </a:rPr>
              <a:t>https://assets.publishing.service.gov.uk/media/5a7b79b0ed915d01ba1c6b7f/Patients_First_and_Foremost.pdf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  (Accessed: 18 June 2026).</a:t>
            </a:r>
            <a:endParaRPr lang="en-GB" sz="1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Dixon-Woods, M., Baker, R., Charles, K., Dawson, J., Jerzembek, G., Martin, G., McCarthy, I., McKee, L., Minion, J., Ozieranski, P., Willars, J. and West, M.A. (2014) Culture and behaviour in the English National Health Service: Overview of lessons from a large multimethod study, </a:t>
            </a:r>
            <a:r>
              <a:rPr lang="en-GB" sz="1000" b="0" i="1" strike="noStrike" spc="-1">
                <a:solidFill>
                  <a:srgbClr val="FFFFFF"/>
                </a:solidFill>
                <a:latin typeface="Arial"/>
              </a:rPr>
              <a:t>BMJ Quality &amp; Safety, 23(2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), pp. 106–115. Available at: </a:t>
            </a:r>
            <a:r>
              <a:rPr lang="en-GB" sz="1000" b="0" u="sng" strike="noStrike" spc="-1">
                <a:solidFill>
                  <a:srgbClr val="0000FF"/>
                </a:solidFill>
                <a:uFillTx/>
                <a:latin typeface="Arial"/>
                <a:hlinkClick r:id="rId5"/>
              </a:rPr>
              <a:t>https://qualitysafety.bmj.com/content/23/2/106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 (Accessed: 15 June 2026).</a:t>
            </a:r>
            <a:endParaRPr lang="en-GB" sz="1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Francis, R. (2013) </a:t>
            </a:r>
            <a:r>
              <a:rPr lang="en-GB" sz="1000" b="0" i="1" strike="noStrike" spc="-1">
                <a:solidFill>
                  <a:srgbClr val="FFFFFF"/>
                </a:solidFill>
                <a:latin typeface="Arial"/>
              </a:rPr>
              <a:t>Report of the Mid Staffordshire NHS Foundation Trust Public Inquiry. 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London: The Stationery Office. Available at: </a:t>
            </a:r>
            <a:r>
              <a:rPr lang="en-GB" sz="1000" b="0" u="sng" strike="noStrike" spc="-1">
                <a:solidFill>
                  <a:srgbClr val="0000FF"/>
                </a:solidFill>
                <a:uFillTx/>
                <a:latin typeface="Arial"/>
                <a:hlinkClick r:id="rId6"/>
              </a:rPr>
              <a:t>https://assets.publishing.service.gov.uk/government/uploads/system/uploads/attachment_data/file/279124/0947.pdf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  (Accessed: 16 June 2026).</a:t>
            </a:r>
            <a:endParaRPr lang="en-GB" sz="1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Freedom to Speak Up Review (2015) </a:t>
            </a:r>
            <a:r>
              <a:rPr lang="en-GB" sz="1000" b="0" i="1" strike="noStrike" spc="-1">
                <a:solidFill>
                  <a:srgbClr val="FFFFFF"/>
                </a:solidFill>
                <a:latin typeface="Arial"/>
              </a:rPr>
              <a:t>Freedom to Speak Up: An Independent Review into Creating an Open and Honest Reporting Culture in the NHS.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 Available at: </a:t>
            </a:r>
            <a:r>
              <a:rPr lang="en-GB" sz="1000" b="0" u="sng" strike="noStrike" spc="-1">
                <a:solidFill>
                  <a:srgbClr val="0000FF"/>
                </a:solidFill>
                <a:uFillTx/>
                <a:latin typeface="Arial"/>
                <a:hlinkClick r:id="rId7"/>
              </a:rPr>
              <a:t>https://www.gov.uk/government/publications/freedom-to-speak-up-review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 (Accessed: 18 June 2026).</a:t>
            </a:r>
            <a:endParaRPr lang="en-GB" sz="1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Griffiths, P., Ball, J., Drennan, J., Dall'Ora, C., Jones, J., Maruotti, A., Pope, C., Recio-Saucedo, A. and Simon, M. (2016) </a:t>
            </a:r>
            <a:r>
              <a:rPr lang="en-GB" sz="1000" b="0" i="1" strike="noStrike" spc="-1">
                <a:solidFill>
                  <a:srgbClr val="FFFFFF"/>
                </a:solidFill>
                <a:latin typeface="Arial"/>
              </a:rPr>
              <a:t>Nurse staffing and patient outcomes: Strengths and limitations of the evidence to inform policy and practice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, International Journal of Nursing Studies, 63, pp. 213–225. Available at: </a:t>
            </a:r>
            <a:r>
              <a:rPr lang="en-GB" sz="1000" b="0" u="sng" strike="noStrike" spc="-1">
                <a:solidFill>
                  <a:srgbClr val="0000FF"/>
                </a:solidFill>
                <a:uFillTx/>
                <a:latin typeface="Arial"/>
                <a:hlinkClick r:id="rId8"/>
              </a:rPr>
              <a:t>https://www.sciencedirect.com/science/article/pii/S0020748916301127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  (Accessed: 17 June 2026).</a:t>
            </a:r>
            <a:endParaRPr lang="en-GB" sz="1000" b="0" strike="noStrike" spc="-1">
              <a:latin typeface="Arial"/>
            </a:endParaRPr>
          </a:p>
          <a:p>
            <a:pPr marL="343080" indent="0">
              <a:lnSpc>
                <a:spcPct val="100000"/>
              </a:lnSpc>
              <a:spcBef>
                <a:spcPts val="561"/>
              </a:spcBef>
              <a:buNone/>
              <a:tabLst>
                <a:tab pos="0" algn="l"/>
              </a:tabLst>
            </a:pPr>
            <a:endParaRPr lang="en-GB" sz="10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/>
          </p:nvPr>
        </p:nvSpPr>
        <p:spPr>
          <a:xfrm>
            <a:off x="1010880" y="720000"/>
            <a:ext cx="7988760" cy="35078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Mannion, R. and Davies, H.T.O. (2018) </a:t>
            </a:r>
            <a:r>
              <a:rPr lang="en-GB" sz="1000" b="0" i="1" strike="noStrike" spc="-1">
                <a:solidFill>
                  <a:srgbClr val="FFFFFF"/>
                </a:solidFill>
                <a:latin typeface="Arial"/>
              </a:rPr>
              <a:t>Understanding organisational culture for healthcare quality improvement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, BMJ, 363, k4907. Available at: </a:t>
            </a:r>
            <a:r>
              <a:rPr lang="en-GB" sz="1000" b="0" u="sng" strike="noStrike" spc="-1">
                <a:solidFill>
                  <a:srgbClr val="0000FF"/>
                </a:solidFill>
                <a:uFillTx/>
                <a:latin typeface="Arial"/>
                <a:hlinkClick r:id="rId2"/>
              </a:rPr>
              <a:t>https://www.bmj.com/content/363/bmj.k4907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  (Accessed: 14 June 2026).</a:t>
            </a:r>
            <a:endParaRPr lang="en-GB" sz="1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NHS England (2022) </a:t>
            </a:r>
            <a:r>
              <a:rPr lang="en-GB" sz="1000" b="0" i="1" strike="noStrike" spc="-1">
                <a:solidFill>
                  <a:srgbClr val="FFFFFF"/>
                </a:solidFill>
                <a:latin typeface="Arial"/>
              </a:rPr>
              <a:t>Patient Safety Incident Response Framework (PSIRF)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. Available at: </a:t>
            </a:r>
            <a:r>
              <a:rPr lang="en-GB" sz="1000" b="0" u="sng" strike="noStrike" spc="-1">
                <a:solidFill>
                  <a:srgbClr val="0000FF"/>
                </a:solidFill>
                <a:uFillTx/>
                <a:latin typeface="Arial"/>
                <a:hlinkClick r:id="rId3"/>
              </a:rPr>
              <a:t>https://www.england.nhs.uk/patient-safety/patient-safety-incident-response-framework/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  (Accessed: 19 June 2026).</a:t>
            </a:r>
            <a:endParaRPr lang="en-GB" sz="1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National Institute for Health and Care Excellence (NICE) (2014) </a:t>
            </a:r>
            <a:r>
              <a:rPr lang="en-GB" sz="1000" b="0" i="1" strike="noStrike" spc="-1">
                <a:solidFill>
                  <a:srgbClr val="FFFFFF"/>
                </a:solidFill>
                <a:latin typeface="Arial"/>
              </a:rPr>
              <a:t>Safe staffing for nursing in adult inpatient wards (SG1)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. Available at: </a:t>
            </a:r>
            <a:r>
              <a:rPr lang="en-GB" sz="1000" b="0" u="sng" strike="noStrike" spc="-1">
                <a:solidFill>
                  <a:srgbClr val="0000FF"/>
                </a:solidFill>
                <a:uFillTx/>
                <a:latin typeface="Arial"/>
                <a:hlinkClick r:id="rId4"/>
              </a:rPr>
              <a:t>https://www.nice.org.uk/guidance/sg1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  (Accessed: 18 June 2026).</a:t>
            </a:r>
            <a:endParaRPr lang="en-GB" sz="1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National Institute for Health and Care Excellence (NICE) (2023) </a:t>
            </a:r>
            <a:r>
              <a:rPr lang="en-GB" sz="1000" b="0" i="1" strike="noStrike" spc="-1">
                <a:solidFill>
                  <a:srgbClr val="FFFFFF"/>
                </a:solidFill>
                <a:latin typeface="Arial"/>
              </a:rPr>
              <a:t>Standards and indicators for quality improvement.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 Available at: </a:t>
            </a:r>
            <a:r>
              <a:rPr lang="en-GB" sz="1000" b="0" u="sng" strike="noStrike" spc="-1">
                <a:solidFill>
                  <a:srgbClr val="0000FF"/>
                </a:solidFill>
                <a:uFillTx/>
                <a:latin typeface="Arial"/>
                <a:hlinkClick r:id="rId5"/>
              </a:rPr>
              <a:t>https://www.nice.org.uk/standards-and-indicators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  (Accessed: 18 June 2026).</a:t>
            </a:r>
            <a:endParaRPr lang="en-GB" sz="1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Reason, J. (2000) </a:t>
            </a:r>
            <a:r>
              <a:rPr lang="en-GB" sz="1000" b="0" i="1" strike="noStrike" spc="-1">
                <a:solidFill>
                  <a:srgbClr val="FFFFFF"/>
                </a:solidFill>
                <a:latin typeface="Arial"/>
              </a:rPr>
              <a:t>Human error: Models and management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, BMJ, 320(7237), pp. 768–770. Available at: </a:t>
            </a:r>
            <a:r>
              <a:rPr lang="en-GB" sz="1000" b="0" u="sng" strike="noStrike" spc="-1">
                <a:solidFill>
                  <a:srgbClr val="0000FF"/>
                </a:solidFill>
                <a:uFillTx/>
                <a:latin typeface="Arial"/>
                <a:hlinkClick r:id="rId6"/>
              </a:rPr>
              <a:t>https://www.bmj.com/content/320/7237/768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  (Accessed: 13 June 2026).</a:t>
            </a:r>
            <a:endParaRPr lang="en-GB" sz="1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Taylor, M.J., McNicholas, C., Nicolay, C., Darzi, A., Bell, D. and Reed, J.E. (2014) </a:t>
            </a:r>
            <a:r>
              <a:rPr lang="en-GB" sz="1000" b="0" i="1" strike="noStrike" spc="-1">
                <a:solidFill>
                  <a:srgbClr val="FFFFFF"/>
                </a:solidFill>
                <a:latin typeface="Arial"/>
              </a:rPr>
              <a:t>Systematic review of the application of the Plan–Do–Study–Act method to improve quality in healthcare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, BMJ Quality &amp; Safety, 23(4), pp. 290–298. Available at: </a:t>
            </a:r>
            <a:r>
              <a:rPr lang="en-GB" sz="1000" b="0" u="sng" strike="noStrike" spc="-1">
                <a:solidFill>
                  <a:srgbClr val="0000FF"/>
                </a:solidFill>
                <a:uFillTx/>
                <a:latin typeface="Arial"/>
                <a:hlinkClick r:id="rId7"/>
              </a:rPr>
              <a:t>https://qualitysafety.bmj.com/content/23/4/290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  (Accessed: 19 June 2026).</a:t>
            </a:r>
            <a:endParaRPr lang="en-GB" sz="10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561"/>
              </a:spcBef>
              <a:buClr>
                <a:srgbClr val="FFFFFF"/>
              </a:buClr>
              <a:buFont typeface="Arial"/>
              <a:buChar char="•"/>
            </a:pP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West, M.A., Eckert, R., Steward, K. and Pasmore, B. (2015) </a:t>
            </a:r>
            <a:r>
              <a:rPr lang="en-GB" sz="1000" b="0" i="1" strike="noStrike" spc="-1">
                <a:solidFill>
                  <a:srgbClr val="FFFFFF"/>
                </a:solidFill>
                <a:latin typeface="Arial"/>
              </a:rPr>
              <a:t>Developing Collective Leadership for Health Care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. London: The King's Fund. Available at: </a:t>
            </a:r>
            <a:r>
              <a:rPr lang="en-GB" sz="1000" b="0" u="sng" strike="noStrike" spc="-1">
                <a:solidFill>
                  <a:srgbClr val="0000FF"/>
                </a:solidFill>
                <a:uFillTx/>
                <a:latin typeface="Arial"/>
                <a:hlinkClick r:id="rId8"/>
              </a:rPr>
              <a:t>https://www.kingsfund.org.uk/publications/developing-collective-leadership-health-care</a:t>
            </a:r>
            <a:r>
              <a:rPr lang="en-GB" sz="1000" b="0" strike="noStrike" spc="-1">
                <a:solidFill>
                  <a:srgbClr val="FFFFFF"/>
                </a:solidFill>
                <a:latin typeface="Arial"/>
              </a:rPr>
              <a:t>  (Accessed: 17 June 2026).</a:t>
            </a:r>
            <a:endParaRPr lang="en-GB" sz="1000" b="0" strike="noStrike" spc="-1">
              <a:latin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</TotalTime>
  <Words>1655</Words>
  <Application>Microsoft Office PowerPoint</Application>
  <PresentationFormat>On-screen Show (16:9)</PresentationFormat>
  <Paragraphs>100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Symbol</vt:lpstr>
      <vt:lpstr>Times New Roman</vt:lpstr>
      <vt:lpstr>Wingdings</vt:lpstr>
      <vt:lpstr>Office Theme</vt:lpstr>
      <vt:lpstr>Office Theme</vt:lpstr>
      <vt:lpstr>Improving Patient Safety in the NHS  “A Swiss Cheese Model Analysis of the Mid Staffordshire Case”</vt:lpstr>
      <vt:lpstr>Contents</vt:lpstr>
      <vt:lpstr> Acronyms Used in the Presentation</vt:lpstr>
      <vt:lpstr>Overview of the Case Study</vt:lpstr>
      <vt:lpstr>What Went Wrong?</vt:lpstr>
      <vt:lpstr>                                        Swiss Cheese Model</vt:lpstr>
      <vt:lpstr>           Applying the Swiss Cheese Model</vt:lpstr>
      <vt:lpstr>Benchmarking – Evaluation and Improvement</vt:lpstr>
      <vt:lpstr>           Component 2 – Report Summary </vt:lpstr>
      <vt:lpstr>Reference List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dc:description/>
  <cp:lastModifiedBy>Simona Dinu</cp:lastModifiedBy>
  <cp:revision>11</cp:revision>
  <dcterms:created xsi:type="dcterms:W3CDTF">2017-08-01T15:40:51Z</dcterms:created>
  <dcterms:modified xsi:type="dcterms:W3CDTF">2026-06-22T06:38:08Z</dcterms:modified>
  <dc:language>en-GB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</vt:i4>
  </property>
  <property fmtid="{D5CDD505-2E9C-101B-9397-08002B2CF9AE}" pid="3" name="PresentationFormat">
    <vt:lpwstr>On-screen Show (16:9)</vt:lpwstr>
  </property>
  <property fmtid="{D5CDD505-2E9C-101B-9397-08002B2CF9AE}" pid="4" name="Slides">
    <vt:i4>5</vt:i4>
  </property>
</Properties>
</file>