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1AE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79E2F0-A8DB-4204-AFED-94180A34A57B}" v="36" dt="2023-11-22T14:57:55.5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4" d="100"/>
          <a:sy n="54" d="100"/>
        </p:scale>
        <p:origin x="72"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9E3DA99-2A56-4615-A026-DDA6D88F0EDD}" type="datetimeFigureOut">
              <a:rPr lang="en-GB" smtClean="0"/>
              <a:t>22/11/2023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3943488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E3DA99-2A56-4615-A026-DDA6D88F0EDD}" type="datetimeFigureOut">
              <a:rPr lang="en-GB" smtClean="0"/>
              <a:t>22/11/2023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2689180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E3DA99-2A56-4615-A026-DDA6D88F0EDD}" type="datetimeFigureOut">
              <a:rPr lang="en-GB" smtClean="0"/>
              <a:t>22/11/2023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3777349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9E3DA99-2A56-4615-A026-DDA6D88F0EDD}" type="datetimeFigureOut">
              <a:rPr lang="en-GB" smtClean="0"/>
              <a:t>22/11/2023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3656699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9E3DA99-2A56-4615-A026-DDA6D88F0EDD}" type="datetimeFigureOut">
              <a:rPr lang="en-GB" smtClean="0"/>
              <a:t>22/11/2023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4035776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9E3DA99-2A56-4615-A026-DDA6D88F0EDD}" type="datetimeFigureOut">
              <a:rPr lang="en-GB" smtClean="0"/>
              <a:t>22/11/2023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174029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E3DA99-2A56-4615-A026-DDA6D88F0EDD}" type="datetimeFigureOut">
              <a:rPr lang="en-GB" smtClean="0"/>
              <a:t>22/11/2023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710988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E3DA99-2A56-4615-A026-DDA6D88F0EDD}" type="datetimeFigureOut">
              <a:rPr lang="en-GB" smtClean="0"/>
              <a:t>22/11/2023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2551813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E3DA99-2A56-4615-A026-DDA6D88F0EDD}" type="datetimeFigureOut">
              <a:rPr lang="en-GB" smtClean="0"/>
              <a:t>22/11/2023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2885323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E3DA99-2A56-4615-A026-DDA6D88F0EDD}" type="datetimeFigureOut">
              <a:rPr lang="en-GB" smtClean="0"/>
              <a:t>22/11/2023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4140434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E3DA99-2A56-4615-A026-DDA6D88F0EDD}" type="datetimeFigureOut">
              <a:rPr lang="en-GB" smtClean="0"/>
              <a:t>22/11/2023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A32CBA-EA87-4BA7-B647-FB16B6943EA5}" type="slidenum">
              <a:rPr lang="en-GB" smtClean="0"/>
              <a:t>‹#›</a:t>
            </a:fld>
            <a:endParaRPr lang="en-GB"/>
          </a:p>
        </p:txBody>
      </p:sp>
    </p:spTree>
    <p:extLst>
      <p:ext uri="{BB962C8B-B14F-4D97-AF65-F5344CB8AC3E}">
        <p14:creationId xmlns:p14="http://schemas.microsoft.com/office/powerpoint/2010/main" val="256133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E3DA99-2A56-4615-A026-DDA6D88F0EDD}" type="datetimeFigureOut">
              <a:rPr lang="en-GB" smtClean="0"/>
              <a:t>22/11/2023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32CBA-EA87-4BA7-B647-FB16B6943EA5}" type="slidenum">
              <a:rPr lang="en-GB" smtClean="0"/>
              <a:t>‹#›</a:t>
            </a:fld>
            <a:endParaRPr lang="en-GB"/>
          </a:p>
        </p:txBody>
      </p:sp>
    </p:spTree>
    <p:extLst>
      <p:ext uri="{BB962C8B-B14F-4D97-AF65-F5344CB8AC3E}">
        <p14:creationId xmlns:p14="http://schemas.microsoft.com/office/powerpoint/2010/main" val="77301391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6.xml"/><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6.xml"/><Relationship Id="rId5" Type="http://schemas.openxmlformats.org/officeDocument/2006/relationships/image" Target="../media/image11.sv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hyperlink" Target="https://libguides.wigan-leigh.ac.uk/c.php?g=667800&amp;p=4736459#:~:text=In%20a%20word%2C%20efficiency!,the%20need%20for%20micro%2Dmanaging" TargetMode="External"/><Relationship Id="rId3" Type="http://schemas.openxmlformats.org/officeDocument/2006/relationships/hyperlink" Target="https://www.hrprofilingsolutions.com.au/blogs/aus-blog/what-is-critical-thinking-in-the-workplace/#:~:text=Why%20is%20Critical%20Thinking%20Important,errors%20and%20solve%20complex%20issues" TargetMode="External"/><Relationship Id="rId7" Type="http://schemas.openxmlformats.org/officeDocument/2006/relationships/hyperlink" Target="https://www.slideshare.net/xhenibarolli/quotes-1#13" TargetMode="External"/><Relationship Id="rId2" Type="http://schemas.openxmlformats.org/officeDocument/2006/relationships/hyperlink" Target="https://www.coursera.org/articles/critical-thinking-skills" TargetMode="External"/><Relationship Id="rId1" Type="http://schemas.openxmlformats.org/officeDocument/2006/relationships/slideLayout" Target="../slideLayouts/slideLayout6.xml"/><Relationship Id="rId6" Type="http://schemas.openxmlformats.org/officeDocument/2006/relationships/hyperlink" Target="https://video-alexanderstreet-com.ezproxy.uwtsd.ac.uk/watch/1-4-what-do-we-mean-by-critical-thinking-skills?utm_campaign=Video&amp;utm_medium=MARC&amp;utm_source=aspresolver" TargetMode="External"/><Relationship Id="rId5" Type="http://schemas.openxmlformats.org/officeDocument/2006/relationships/hyperlink" Target="https://www.indeed.com/career-advice/career-development/listening-in-the-workplace#:~:text=Active%20listening%20in%20the%20workplace%20is%20important%20because%20it's%20a,to%20add%20to%20the%20conversation" TargetMode="External"/><Relationship Id="rId4" Type="http://schemas.openxmlformats.org/officeDocument/2006/relationships/hyperlink" Target="https://www.jobscan.co/blog/organizational-skills/#:~:text=Organizational%20skills%20are%20your%20abilities,and%20handle%20complex%20projects%20efficient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1FC5DA0-E9C2-EA8F-C87B-FF7434C3261C}"/>
              </a:ext>
            </a:extLst>
          </p:cNvPr>
          <p:cNvPicPr>
            <a:picLocks noChangeAspect="1"/>
          </p:cNvPicPr>
          <p:nvPr/>
        </p:nvPicPr>
        <p:blipFill>
          <a:blip r:embed="rId2"/>
          <a:stretch>
            <a:fillRect/>
          </a:stretch>
        </p:blipFill>
        <p:spPr>
          <a:xfrm>
            <a:off x="2610458" y="1428678"/>
            <a:ext cx="6971084" cy="5158601"/>
          </a:xfrm>
          <a:prstGeom prst="rect">
            <a:avLst/>
          </a:prstGeom>
        </p:spPr>
      </p:pic>
      <p:sp>
        <p:nvSpPr>
          <p:cNvPr id="7" name="TextBox 6">
            <a:extLst>
              <a:ext uri="{FF2B5EF4-FFF2-40B4-BE49-F238E27FC236}">
                <a16:creationId xmlns:a16="http://schemas.microsoft.com/office/drawing/2014/main" id="{22F54B12-67C0-95DB-22AB-BE4AD69AC526}"/>
              </a:ext>
            </a:extLst>
          </p:cNvPr>
          <p:cNvSpPr txBox="1"/>
          <p:nvPr/>
        </p:nvSpPr>
        <p:spPr>
          <a:xfrm>
            <a:off x="0" y="270720"/>
            <a:ext cx="12192000" cy="923330"/>
          </a:xfrm>
          <a:prstGeom prst="rect">
            <a:avLst/>
          </a:prstGeom>
          <a:noFill/>
        </p:spPr>
        <p:txBody>
          <a:bodyPr wrap="square" rtlCol="0">
            <a:spAutoFit/>
          </a:bodyPr>
          <a:lstStyle/>
          <a:p>
            <a:pPr algn="ctr"/>
            <a:r>
              <a:rPr lang="en-GB" sz="5400" b="1" u="sng" dirty="0">
                <a:solidFill>
                  <a:schemeClr val="bg1"/>
                </a:solidFill>
                <a:latin typeface="Arial" panose="020B0604020202020204" pitchFamily="34" charset="0"/>
                <a:cs typeface="Arial" panose="020B0604020202020204" pitchFamily="34" charset="0"/>
              </a:rPr>
              <a:t>Study Skills</a:t>
            </a:r>
          </a:p>
        </p:txBody>
      </p:sp>
      <p:sp>
        <p:nvSpPr>
          <p:cNvPr id="8" name="TextBox 7">
            <a:extLst>
              <a:ext uri="{FF2B5EF4-FFF2-40B4-BE49-F238E27FC236}">
                <a16:creationId xmlns:a16="http://schemas.microsoft.com/office/drawing/2014/main" id="{67202295-D774-35A1-F0F1-2F83FA62746C}"/>
              </a:ext>
            </a:extLst>
          </p:cNvPr>
          <p:cNvSpPr txBox="1"/>
          <p:nvPr/>
        </p:nvSpPr>
        <p:spPr>
          <a:xfrm>
            <a:off x="10343224" y="6356447"/>
            <a:ext cx="1848776" cy="461665"/>
          </a:xfrm>
          <a:prstGeom prst="rect">
            <a:avLst/>
          </a:prstGeom>
          <a:noFill/>
        </p:spPr>
        <p:txBody>
          <a:bodyPr wrap="none" rtlCol="0">
            <a:spAutoFit/>
          </a:bodyPr>
          <a:lstStyle/>
          <a:p>
            <a:r>
              <a:rPr lang="en-GB" sz="1200" dirty="0">
                <a:solidFill>
                  <a:schemeClr val="bg1">
                    <a:lumMod val="50000"/>
                    <a:lumOff val="50000"/>
                  </a:schemeClr>
                </a:solidFill>
              </a:rPr>
              <a:t>Otylia Barbara Sosnowska</a:t>
            </a:r>
          </a:p>
          <a:p>
            <a:r>
              <a:rPr lang="en-GB" sz="1200" dirty="0">
                <a:solidFill>
                  <a:schemeClr val="bg1">
                    <a:lumMod val="50000"/>
                    <a:lumOff val="50000"/>
                  </a:schemeClr>
                </a:solidFill>
              </a:rPr>
              <a:t>Student Number: 2316514</a:t>
            </a:r>
          </a:p>
        </p:txBody>
      </p:sp>
    </p:spTree>
    <p:extLst>
      <p:ext uri="{BB962C8B-B14F-4D97-AF65-F5344CB8AC3E}">
        <p14:creationId xmlns:p14="http://schemas.microsoft.com/office/powerpoint/2010/main" val="2437283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1F8E6-42D1-E187-5D71-E1E2BEED5CBF}"/>
              </a:ext>
            </a:extLst>
          </p:cNvPr>
          <p:cNvSpPr>
            <a:spLocks noGrp="1"/>
          </p:cNvSpPr>
          <p:nvPr>
            <p:ph type="title"/>
          </p:nvPr>
        </p:nvSpPr>
        <p:spPr>
          <a:xfrm>
            <a:off x="187036" y="2011492"/>
            <a:ext cx="3634687" cy="923330"/>
          </a:xfrm>
        </p:spPr>
        <p:txBody>
          <a:bodyPr>
            <a:normAutofit/>
          </a:bodyPr>
          <a:lstStyle/>
          <a:p>
            <a:r>
              <a:rPr lang="en-GB" sz="3200" dirty="0">
                <a:solidFill>
                  <a:schemeClr val="bg1"/>
                </a:solidFill>
                <a:latin typeface="Arial" panose="020B0604020202020204" pitchFamily="34" charset="0"/>
                <a:cs typeface="Arial" panose="020B0604020202020204" pitchFamily="34" charset="0"/>
              </a:rPr>
              <a:t>Organisation Skills</a:t>
            </a:r>
          </a:p>
        </p:txBody>
      </p:sp>
      <p:sp>
        <p:nvSpPr>
          <p:cNvPr id="3" name="TextBox 2">
            <a:extLst>
              <a:ext uri="{FF2B5EF4-FFF2-40B4-BE49-F238E27FC236}">
                <a16:creationId xmlns:a16="http://schemas.microsoft.com/office/drawing/2014/main" id="{37333264-D7E0-FBD8-6A6A-320E10A03775}"/>
              </a:ext>
            </a:extLst>
          </p:cNvPr>
          <p:cNvSpPr txBox="1"/>
          <p:nvPr/>
        </p:nvSpPr>
        <p:spPr>
          <a:xfrm>
            <a:off x="4725035" y="2180769"/>
            <a:ext cx="3283526"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Active Listening</a:t>
            </a:r>
          </a:p>
        </p:txBody>
      </p:sp>
      <p:sp>
        <p:nvSpPr>
          <p:cNvPr id="4" name="TextBox 3">
            <a:extLst>
              <a:ext uri="{FF2B5EF4-FFF2-40B4-BE49-F238E27FC236}">
                <a16:creationId xmlns:a16="http://schemas.microsoft.com/office/drawing/2014/main" id="{EFAF0049-935C-DB74-7516-07A09E34F833}"/>
              </a:ext>
            </a:extLst>
          </p:cNvPr>
          <p:cNvSpPr txBox="1"/>
          <p:nvPr/>
        </p:nvSpPr>
        <p:spPr>
          <a:xfrm>
            <a:off x="8911873" y="2180769"/>
            <a:ext cx="3093091" cy="584775"/>
          </a:xfrm>
          <a:prstGeom prst="rect">
            <a:avLst/>
          </a:prstGeom>
          <a:noFill/>
        </p:spPr>
        <p:txBody>
          <a:bodyPr wrap="none" rtlCol="0">
            <a:spAutoFit/>
          </a:bodyPr>
          <a:lstStyle/>
          <a:p>
            <a:r>
              <a:rPr lang="en-GB" sz="3200" dirty="0">
                <a:solidFill>
                  <a:schemeClr val="bg1"/>
                </a:solidFill>
                <a:latin typeface="Arial" panose="020B0604020202020204" pitchFamily="34" charset="0"/>
                <a:cs typeface="Arial" panose="020B0604020202020204" pitchFamily="34" charset="0"/>
              </a:rPr>
              <a:t>Critical Thinking</a:t>
            </a:r>
          </a:p>
        </p:txBody>
      </p:sp>
      <p:sp>
        <p:nvSpPr>
          <p:cNvPr id="5" name="TextBox 4">
            <a:extLst>
              <a:ext uri="{FF2B5EF4-FFF2-40B4-BE49-F238E27FC236}">
                <a16:creationId xmlns:a16="http://schemas.microsoft.com/office/drawing/2014/main" id="{912FA7AA-B06E-2780-5931-64E07483E8A3}"/>
              </a:ext>
            </a:extLst>
          </p:cNvPr>
          <p:cNvSpPr txBox="1"/>
          <p:nvPr/>
        </p:nvSpPr>
        <p:spPr>
          <a:xfrm>
            <a:off x="187036" y="3032801"/>
            <a:ext cx="4216152" cy="2118529"/>
          </a:xfrm>
          <a:prstGeom prst="rect">
            <a:avLst/>
          </a:prstGeom>
          <a:noFill/>
        </p:spPr>
        <p:txBody>
          <a:bodyPr wrap="square" rtlCol="0">
            <a:spAutoFit/>
          </a:bodyPr>
          <a:lstStyle/>
          <a:p>
            <a:pPr marL="342900" lvl="0" indent="-342900">
              <a:lnSpc>
                <a:spcPct val="107000"/>
              </a:lnSpc>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Manage time effectively,</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Prioritise Tasks</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Set Goals</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And develop systems/ methods for achieving these goals.</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7" name="TextBox 6">
            <a:extLst>
              <a:ext uri="{FF2B5EF4-FFF2-40B4-BE49-F238E27FC236}">
                <a16:creationId xmlns:a16="http://schemas.microsoft.com/office/drawing/2014/main" id="{0A1D160A-FE20-AFD8-0429-2AAE3C8EB772}"/>
              </a:ext>
            </a:extLst>
          </p:cNvPr>
          <p:cNvSpPr txBox="1"/>
          <p:nvPr/>
        </p:nvSpPr>
        <p:spPr>
          <a:xfrm>
            <a:off x="4725035" y="3032906"/>
            <a:ext cx="3283526" cy="1722331"/>
          </a:xfrm>
          <a:prstGeom prst="rect">
            <a:avLst/>
          </a:prstGeom>
          <a:noFill/>
        </p:spPr>
        <p:txBody>
          <a:bodyPr wrap="square">
            <a:spAutoFit/>
          </a:bodyPr>
          <a:lstStyle/>
          <a:p>
            <a:pPr marL="342900" lvl="0" indent="-342900">
              <a:lnSpc>
                <a:spcPct val="107000"/>
              </a:lnSpc>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Pay attention</a:t>
            </a:r>
          </a:p>
          <a:p>
            <a:pPr marL="342900" lvl="0" indent="-342900">
              <a:lnSpc>
                <a:spcPct val="107000"/>
              </a:lnSpc>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Listen</a:t>
            </a:r>
          </a:p>
          <a:p>
            <a:pPr marL="342900" lvl="0" indent="-342900">
              <a:lnSpc>
                <a:spcPct val="107000"/>
              </a:lnSpc>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Hear</a:t>
            </a:r>
          </a:p>
          <a:p>
            <a:pPr marL="342900" lvl="0" indent="-342900">
              <a:lnSpc>
                <a:spcPct val="107000"/>
              </a:lnSpc>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Understand and Reflect</a:t>
            </a:r>
          </a:p>
          <a:p>
            <a:pPr marL="342900" lvl="0" indent="-342900">
              <a:lnSpc>
                <a:spcPct val="107000"/>
              </a:lnSpc>
              <a:spcAft>
                <a:spcPts val="800"/>
              </a:spcAft>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And share </a:t>
            </a:r>
          </a:p>
        </p:txBody>
      </p:sp>
      <p:sp>
        <p:nvSpPr>
          <p:cNvPr id="9" name="TextBox 8">
            <a:extLst>
              <a:ext uri="{FF2B5EF4-FFF2-40B4-BE49-F238E27FC236}">
                <a16:creationId xmlns:a16="http://schemas.microsoft.com/office/drawing/2014/main" id="{8689EEE9-F472-960D-C482-B5FEE5B4ADBC}"/>
              </a:ext>
            </a:extLst>
          </p:cNvPr>
          <p:cNvSpPr txBox="1"/>
          <p:nvPr/>
        </p:nvSpPr>
        <p:spPr>
          <a:xfrm>
            <a:off x="8911873" y="3362226"/>
            <a:ext cx="2836782" cy="1063689"/>
          </a:xfrm>
          <a:prstGeom prst="rect">
            <a:avLst/>
          </a:prstGeom>
          <a:noFill/>
        </p:spPr>
        <p:txBody>
          <a:bodyPr wrap="square">
            <a:spAutoFit/>
          </a:bodyPr>
          <a:lstStyle/>
          <a:p>
            <a:pPr marL="342900" lvl="0" indent="-342900">
              <a:lnSpc>
                <a:spcPct val="107000"/>
              </a:lnSpc>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Interpret</a:t>
            </a:r>
          </a:p>
          <a:p>
            <a:pPr marL="342900" lvl="0" indent="-342900">
              <a:lnSpc>
                <a:spcPct val="107000"/>
              </a:lnSpc>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Evaluate</a:t>
            </a:r>
          </a:p>
          <a:p>
            <a:pPr marL="342900" lvl="0" indent="-342900">
              <a:lnSpc>
                <a:spcPct val="107000"/>
              </a:lnSpc>
              <a:spcAft>
                <a:spcPts val="800"/>
              </a:spcAft>
              <a:buFont typeface="Courier New" panose="02070309020205020404" pitchFamily="49" charset="0"/>
              <a:buChar char="o"/>
            </a:pPr>
            <a:r>
              <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And Analyse</a:t>
            </a:r>
          </a:p>
        </p:txBody>
      </p:sp>
      <p:sp>
        <p:nvSpPr>
          <p:cNvPr id="11" name="TextBox 10">
            <a:extLst>
              <a:ext uri="{FF2B5EF4-FFF2-40B4-BE49-F238E27FC236}">
                <a16:creationId xmlns:a16="http://schemas.microsoft.com/office/drawing/2014/main" id="{FDA8E00F-13FB-2BA3-0BBD-03DFDFC9AD48}"/>
              </a:ext>
            </a:extLst>
          </p:cNvPr>
          <p:cNvSpPr txBox="1"/>
          <p:nvPr/>
        </p:nvSpPr>
        <p:spPr>
          <a:xfrm>
            <a:off x="3046828" y="193063"/>
            <a:ext cx="6098344" cy="923330"/>
          </a:xfrm>
          <a:prstGeom prst="rect">
            <a:avLst/>
          </a:prstGeom>
          <a:noFill/>
        </p:spPr>
        <p:txBody>
          <a:bodyPr wrap="square">
            <a:spAutoFit/>
          </a:bodyPr>
          <a:lstStyle/>
          <a:p>
            <a:pPr algn="ctr"/>
            <a:r>
              <a:rPr lang="en-GB" sz="5400" b="1" u="sng" dirty="0">
                <a:solidFill>
                  <a:schemeClr val="bg1">
                    <a:lumMod val="50000"/>
                    <a:lumOff val="50000"/>
                  </a:schemeClr>
                </a:solidFill>
                <a:latin typeface="Arial" panose="020B0604020202020204" pitchFamily="34" charset="0"/>
                <a:cs typeface="Arial" panose="020B0604020202020204" pitchFamily="34" charset="0"/>
              </a:rPr>
              <a:t>Study Skills</a:t>
            </a:r>
          </a:p>
        </p:txBody>
      </p:sp>
    </p:spTree>
    <p:extLst>
      <p:ext uri="{BB962C8B-B14F-4D97-AF65-F5344CB8AC3E}">
        <p14:creationId xmlns:p14="http://schemas.microsoft.com/office/powerpoint/2010/main" val="1120981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7"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93473-94BB-9695-C302-7F71F5FF8B04}"/>
              </a:ext>
            </a:extLst>
          </p:cNvPr>
          <p:cNvSpPr>
            <a:spLocks noGrp="1"/>
          </p:cNvSpPr>
          <p:nvPr>
            <p:ph type="title"/>
          </p:nvPr>
        </p:nvSpPr>
        <p:spPr>
          <a:xfrm>
            <a:off x="0" y="365125"/>
            <a:ext cx="12192000" cy="1325563"/>
          </a:xfrm>
        </p:spPr>
        <p:txBody>
          <a:bodyPr>
            <a:normAutofit/>
          </a:bodyPr>
          <a:lstStyle/>
          <a:p>
            <a:pPr algn="ctr"/>
            <a:r>
              <a:rPr lang="en-GB" sz="5400" b="1" u="sng" dirty="0">
                <a:solidFill>
                  <a:schemeClr val="bg1">
                    <a:lumMod val="50000"/>
                    <a:lumOff val="50000"/>
                  </a:schemeClr>
                </a:solidFill>
                <a:latin typeface="Arial" panose="020B0604020202020204" pitchFamily="34" charset="0"/>
                <a:cs typeface="Arial" panose="020B0604020202020204" pitchFamily="34" charset="0"/>
              </a:rPr>
              <a:t>Organisation Skills</a:t>
            </a:r>
          </a:p>
        </p:txBody>
      </p:sp>
      <p:sp>
        <p:nvSpPr>
          <p:cNvPr id="3" name="TextBox 2">
            <a:extLst>
              <a:ext uri="{FF2B5EF4-FFF2-40B4-BE49-F238E27FC236}">
                <a16:creationId xmlns:a16="http://schemas.microsoft.com/office/drawing/2014/main" id="{1F81A1B2-6151-066A-8F34-71F50C64656F}"/>
              </a:ext>
            </a:extLst>
          </p:cNvPr>
          <p:cNvSpPr txBox="1"/>
          <p:nvPr/>
        </p:nvSpPr>
        <p:spPr>
          <a:xfrm>
            <a:off x="0" y="3108805"/>
            <a:ext cx="12192000"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You being organised + Coworkers being organised = Happy Employer and a stress-free work environment </a:t>
            </a:r>
          </a:p>
        </p:txBody>
      </p:sp>
      <p:sp>
        <p:nvSpPr>
          <p:cNvPr id="4" name="TextBox 3">
            <a:extLst>
              <a:ext uri="{FF2B5EF4-FFF2-40B4-BE49-F238E27FC236}">
                <a16:creationId xmlns:a16="http://schemas.microsoft.com/office/drawing/2014/main" id="{004D5DAE-FBD0-45ED-147A-A8367F299437}"/>
              </a:ext>
            </a:extLst>
          </p:cNvPr>
          <p:cNvSpPr txBox="1"/>
          <p:nvPr/>
        </p:nvSpPr>
        <p:spPr>
          <a:xfrm>
            <a:off x="0" y="1985421"/>
            <a:ext cx="12192000" cy="1323439"/>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Employers like to see people with good organisational skills as it shows that  they are prepared and will provide on time. </a:t>
            </a:r>
          </a:p>
          <a:p>
            <a:endParaRPr lang="en-GB" sz="2000" dirty="0">
              <a:solidFill>
                <a:schemeClr val="bg1"/>
              </a:solidFill>
              <a:latin typeface="Arial" panose="020B0604020202020204" pitchFamily="34" charset="0"/>
              <a:cs typeface="Arial" panose="020B0604020202020204" pitchFamily="34" charset="0"/>
            </a:endParaRPr>
          </a:p>
          <a:p>
            <a:endParaRPr lang="en-GB" sz="20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2C69811-CFAB-3AA2-6661-6A0FB3566F1F}"/>
              </a:ext>
            </a:extLst>
          </p:cNvPr>
          <p:cNvSpPr txBox="1"/>
          <p:nvPr/>
        </p:nvSpPr>
        <p:spPr>
          <a:xfrm>
            <a:off x="0" y="4232189"/>
            <a:ext cx="12192000" cy="707886"/>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Starting a dairy is very helpful for staying organised, you write what you have going on and before you agree to anything else you can visually see if you have enough time for other things. </a:t>
            </a:r>
          </a:p>
        </p:txBody>
      </p:sp>
      <p:pic>
        <p:nvPicPr>
          <p:cNvPr id="7" name="Graphic 6" descr="Storytelling outline">
            <a:extLst>
              <a:ext uri="{FF2B5EF4-FFF2-40B4-BE49-F238E27FC236}">
                <a16:creationId xmlns:a16="http://schemas.microsoft.com/office/drawing/2014/main" id="{7F8A5B9C-D066-0393-3A7F-F91E74F7570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1570" y="5029140"/>
            <a:ext cx="1828860" cy="1828860"/>
          </a:xfrm>
          <a:prstGeom prst="rect">
            <a:avLst/>
          </a:prstGeom>
        </p:spPr>
      </p:pic>
    </p:spTree>
    <p:extLst>
      <p:ext uri="{BB962C8B-B14F-4D97-AF65-F5344CB8AC3E}">
        <p14:creationId xmlns:p14="http://schemas.microsoft.com/office/powerpoint/2010/main" val="1024037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72539-D65D-C056-A640-2771CAC078BB}"/>
              </a:ext>
            </a:extLst>
          </p:cNvPr>
          <p:cNvSpPr>
            <a:spLocks noGrp="1"/>
          </p:cNvSpPr>
          <p:nvPr>
            <p:ph type="title"/>
          </p:nvPr>
        </p:nvSpPr>
        <p:spPr>
          <a:xfrm>
            <a:off x="0" y="365125"/>
            <a:ext cx="12192000" cy="1325563"/>
          </a:xfrm>
        </p:spPr>
        <p:txBody>
          <a:bodyPr>
            <a:normAutofit/>
          </a:bodyPr>
          <a:lstStyle/>
          <a:p>
            <a:pPr algn="ctr"/>
            <a:r>
              <a:rPr lang="en-GB" sz="5400" b="1" u="sng" dirty="0">
                <a:solidFill>
                  <a:schemeClr val="bg1">
                    <a:lumMod val="50000"/>
                    <a:lumOff val="50000"/>
                  </a:schemeClr>
                </a:solidFill>
                <a:latin typeface="Arial" panose="020B0604020202020204" pitchFamily="34" charset="0"/>
                <a:cs typeface="Arial" panose="020B0604020202020204" pitchFamily="34" charset="0"/>
              </a:rPr>
              <a:t>Active Listening Skills</a:t>
            </a:r>
          </a:p>
        </p:txBody>
      </p:sp>
      <p:sp>
        <p:nvSpPr>
          <p:cNvPr id="3" name="TextBox 2">
            <a:extLst>
              <a:ext uri="{FF2B5EF4-FFF2-40B4-BE49-F238E27FC236}">
                <a16:creationId xmlns:a16="http://schemas.microsoft.com/office/drawing/2014/main" id="{B871E5EE-4D9C-1A5B-1728-DD503BDB42A6}"/>
              </a:ext>
            </a:extLst>
          </p:cNvPr>
          <p:cNvSpPr txBox="1"/>
          <p:nvPr/>
        </p:nvSpPr>
        <p:spPr>
          <a:xfrm>
            <a:off x="0" y="2100739"/>
            <a:ext cx="12192001" cy="2862322"/>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Active listening skills are so important on so many basis. For example, someone could be explaining how to do something correctly or in a Youth Work setting it could even be you listening to a young person telling you something important/serious. </a:t>
            </a:r>
          </a:p>
          <a:p>
            <a:pPr algn="ct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To improve active listening skills staying focused is a big part of it. You need to stay focused on what the person is saying so you can hear and understand them clearly. </a:t>
            </a:r>
          </a:p>
          <a:p>
            <a:pPr algn="ct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STOP and LISTEN, don’t let your mind slip into other thoughts like for example what you will say or what’s for dinner?</a:t>
            </a:r>
          </a:p>
        </p:txBody>
      </p:sp>
      <p:pic>
        <p:nvPicPr>
          <p:cNvPr id="5" name="Graphic 4" descr="Ear with solid fill">
            <a:extLst>
              <a:ext uri="{FF2B5EF4-FFF2-40B4-BE49-F238E27FC236}">
                <a16:creationId xmlns:a16="http://schemas.microsoft.com/office/drawing/2014/main" id="{1D550168-521E-AA65-5649-0CB63F2C01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72700" y="359450"/>
            <a:ext cx="1162050" cy="1162050"/>
          </a:xfrm>
          <a:prstGeom prst="rect">
            <a:avLst/>
          </a:prstGeom>
        </p:spPr>
      </p:pic>
      <p:pic>
        <p:nvPicPr>
          <p:cNvPr id="7" name="Graphic 6" descr="Aspiration with solid fill">
            <a:extLst>
              <a:ext uri="{FF2B5EF4-FFF2-40B4-BE49-F238E27FC236}">
                <a16:creationId xmlns:a16="http://schemas.microsoft.com/office/drawing/2014/main" id="{3D183BBE-38CB-FAE5-0722-4BA2D0150AB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87012" y="5139362"/>
            <a:ext cx="1718638" cy="1718638"/>
          </a:xfrm>
          <a:prstGeom prst="rect">
            <a:avLst/>
          </a:prstGeom>
        </p:spPr>
      </p:pic>
    </p:spTree>
    <p:extLst>
      <p:ext uri="{BB962C8B-B14F-4D97-AF65-F5344CB8AC3E}">
        <p14:creationId xmlns:p14="http://schemas.microsoft.com/office/powerpoint/2010/main" val="2160762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EEC22-91A2-61EC-1DB1-389E3079A2D7}"/>
              </a:ext>
            </a:extLst>
          </p:cNvPr>
          <p:cNvSpPr>
            <a:spLocks noGrp="1"/>
          </p:cNvSpPr>
          <p:nvPr>
            <p:ph type="title"/>
          </p:nvPr>
        </p:nvSpPr>
        <p:spPr/>
        <p:txBody>
          <a:bodyPr>
            <a:normAutofit/>
          </a:bodyPr>
          <a:lstStyle/>
          <a:p>
            <a:pPr algn="ctr"/>
            <a:r>
              <a:rPr lang="en-GB" sz="5400" b="1" u="sng" dirty="0">
                <a:solidFill>
                  <a:schemeClr val="bg1">
                    <a:lumMod val="50000"/>
                    <a:lumOff val="50000"/>
                  </a:schemeClr>
                </a:solidFill>
                <a:latin typeface="Arial" panose="020B0604020202020204" pitchFamily="34" charset="0"/>
                <a:cs typeface="Arial" panose="020B0604020202020204" pitchFamily="34" charset="0"/>
              </a:rPr>
              <a:t>Critical Thinking</a:t>
            </a:r>
          </a:p>
        </p:txBody>
      </p:sp>
      <p:sp>
        <p:nvSpPr>
          <p:cNvPr id="4" name="TextBox 3">
            <a:extLst>
              <a:ext uri="{FF2B5EF4-FFF2-40B4-BE49-F238E27FC236}">
                <a16:creationId xmlns:a16="http://schemas.microsoft.com/office/drawing/2014/main" id="{DA746535-ECE4-F17E-4E06-1EACBD18579E}"/>
              </a:ext>
            </a:extLst>
          </p:cNvPr>
          <p:cNvSpPr txBox="1"/>
          <p:nvPr/>
        </p:nvSpPr>
        <p:spPr>
          <a:xfrm>
            <a:off x="2182906" y="1690688"/>
            <a:ext cx="7929282" cy="1631216"/>
          </a:xfrm>
          <a:prstGeom prst="rect">
            <a:avLst/>
          </a:prstGeom>
          <a:noFill/>
        </p:spPr>
        <p:txBody>
          <a:bodyPr wrap="square">
            <a:spAutoFit/>
          </a:bodyPr>
          <a:lstStyle/>
          <a:p>
            <a:pPr algn="ctr"/>
            <a:r>
              <a:rPr lang="en-GB" sz="2000" dirty="0">
                <a:solidFill>
                  <a:schemeClr val="bg1"/>
                </a:solidFill>
                <a:effectLst/>
                <a:latin typeface="Arial" panose="020B0604020202020204" pitchFamily="34" charset="0"/>
                <a:ea typeface="Calibri" panose="020F0502020204030204" pitchFamily="34" charset="0"/>
              </a:rPr>
              <a:t>“There are two sides to a critical thinking coin, one side is being reflective, and the other side is being resourceful”.</a:t>
            </a:r>
          </a:p>
          <a:p>
            <a:pPr algn="ctr"/>
            <a:r>
              <a:rPr lang="en-GB" sz="2000" dirty="0">
                <a:solidFill>
                  <a:schemeClr val="bg1"/>
                </a:solidFill>
                <a:effectLst/>
                <a:latin typeface="Arial" panose="020B0604020202020204" pitchFamily="34" charset="0"/>
                <a:ea typeface="Calibri" panose="020F0502020204030204" pitchFamily="34" charset="0"/>
              </a:rPr>
              <a:t>(Maguire, 2019) </a:t>
            </a:r>
          </a:p>
          <a:p>
            <a:pPr algn="ctr"/>
            <a:endParaRPr lang="en-GB" sz="2000" dirty="0">
              <a:solidFill>
                <a:schemeClr val="bg1"/>
              </a:solidFill>
              <a:latin typeface="Arial" panose="020B0604020202020204" pitchFamily="34" charset="0"/>
              <a:ea typeface="Calibri" panose="020F0502020204030204" pitchFamily="34" charset="0"/>
            </a:endParaRPr>
          </a:p>
          <a:p>
            <a:pPr algn="ctr"/>
            <a:endParaRPr lang="en-GB" sz="2000" dirty="0">
              <a:solidFill>
                <a:schemeClr val="bg1"/>
              </a:solidFill>
            </a:endParaRPr>
          </a:p>
        </p:txBody>
      </p:sp>
      <p:sp>
        <p:nvSpPr>
          <p:cNvPr id="5" name="TextBox 4">
            <a:extLst>
              <a:ext uri="{FF2B5EF4-FFF2-40B4-BE49-F238E27FC236}">
                <a16:creationId xmlns:a16="http://schemas.microsoft.com/office/drawing/2014/main" id="{AFCC47A7-692E-5694-AB22-4E16CD4F2500}"/>
              </a:ext>
            </a:extLst>
          </p:cNvPr>
          <p:cNvSpPr txBox="1"/>
          <p:nvPr/>
        </p:nvSpPr>
        <p:spPr>
          <a:xfrm>
            <a:off x="51547" y="3016251"/>
            <a:ext cx="12192000" cy="2215991"/>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ea typeface="Calibri" panose="020F0502020204030204" pitchFamily="34" charset="0"/>
              </a:rPr>
              <a:t>Critical thinking allows you to make valid arguments because you have heard different perspectives and allowed them to teach you what you believe in. This makes any argument rational.</a:t>
            </a:r>
          </a:p>
          <a:p>
            <a:pPr algn="ctr"/>
            <a:endParaRPr lang="en-GB" sz="2000" dirty="0">
              <a:solidFill>
                <a:schemeClr val="bg1"/>
              </a:solidFill>
              <a:latin typeface="Arial" panose="020B0604020202020204" pitchFamily="34" charset="0"/>
              <a:ea typeface="Calibri" panose="020F0502020204030204" pitchFamily="34" charset="0"/>
            </a:endParaRPr>
          </a:p>
          <a:p>
            <a:pPr algn="ctr"/>
            <a:r>
              <a:rPr lang="en-GB" sz="2000" dirty="0">
                <a:solidFill>
                  <a:schemeClr val="bg1"/>
                </a:solidFill>
                <a:latin typeface="Arial" panose="020B0604020202020204" pitchFamily="34" charset="0"/>
                <a:ea typeface="Calibri" panose="020F0502020204030204" pitchFamily="34" charset="0"/>
              </a:rPr>
              <a:t>To improve on my critical thinking skills, I will reflect on my days more by writing what happened, how I felt and adding areas of improvement. But also becoming more open to others opinions and learning from what they are telling me.</a:t>
            </a:r>
          </a:p>
          <a:p>
            <a:endParaRPr lang="en-GB" dirty="0"/>
          </a:p>
        </p:txBody>
      </p:sp>
      <p:pic>
        <p:nvPicPr>
          <p:cNvPr id="7" name="Graphic 6" descr="Head with gears with solid fill">
            <a:extLst>
              <a:ext uri="{FF2B5EF4-FFF2-40B4-BE49-F238E27FC236}">
                <a16:creationId xmlns:a16="http://schemas.microsoft.com/office/drawing/2014/main" id="{37037B28-6532-9321-0EDD-BEDC9A80EC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0987" y="558241"/>
            <a:ext cx="1671919" cy="1671919"/>
          </a:xfrm>
          <a:prstGeom prst="rect">
            <a:avLst/>
          </a:prstGeom>
        </p:spPr>
      </p:pic>
      <p:pic>
        <p:nvPicPr>
          <p:cNvPr id="9" name="Graphic 8" descr="Thought bubble outline">
            <a:extLst>
              <a:ext uri="{FF2B5EF4-FFF2-40B4-BE49-F238E27FC236}">
                <a16:creationId xmlns:a16="http://schemas.microsoft.com/office/drawing/2014/main" id="{108101ED-770D-331B-C063-18F19CF7D9E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83305" y="5120177"/>
            <a:ext cx="1425389" cy="1425389"/>
          </a:xfrm>
          <a:prstGeom prst="rect">
            <a:avLst/>
          </a:prstGeom>
        </p:spPr>
      </p:pic>
    </p:spTree>
    <p:extLst>
      <p:ext uri="{BB962C8B-B14F-4D97-AF65-F5344CB8AC3E}">
        <p14:creationId xmlns:p14="http://schemas.microsoft.com/office/powerpoint/2010/main" val="158152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1AEF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1D53A-59C9-5238-A23C-D5717783DFC0}"/>
              </a:ext>
            </a:extLst>
          </p:cNvPr>
          <p:cNvSpPr>
            <a:spLocks noGrp="1"/>
          </p:cNvSpPr>
          <p:nvPr>
            <p:ph type="title"/>
          </p:nvPr>
        </p:nvSpPr>
        <p:spPr/>
        <p:txBody>
          <a:bodyPr/>
          <a:lstStyle/>
          <a:p>
            <a:pPr algn="ctr"/>
            <a:r>
              <a:rPr lang="en-GB" sz="5400" b="1" u="sng" dirty="0">
                <a:solidFill>
                  <a:schemeClr val="bg1">
                    <a:lumMod val="50000"/>
                    <a:lumOff val="50000"/>
                  </a:schemeClr>
                </a:solidFill>
                <a:latin typeface="Arial" panose="020B0604020202020204" pitchFamily="34" charset="0"/>
                <a:cs typeface="Arial" panose="020B0604020202020204" pitchFamily="34" charset="0"/>
              </a:rPr>
              <a:t>Conclusion</a:t>
            </a:r>
            <a:r>
              <a:rPr lang="en-GB" dirty="0"/>
              <a:t> </a:t>
            </a:r>
          </a:p>
        </p:txBody>
      </p:sp>
      <p:sp>
        <p:nvSpPr>
          <p:cNvPr id="3" name="TextBox 2">
            <a:extLst>
              <a:ext uri="{FF2B5EF4-FFF2-40B4-BE49-F238E27FC236}">
                <a16:creationId xmlns:a16="http://schemas.microsoft.com/office/drawing/2014/main" id="{D2813144-7E22-50FC-1F0D-F9E4C2DB75B3}"/>
              </a:ext>
            </a:extLst>
          </p:cNvPr>
          <p:cNvSpPr txBox="1"/>
          <p:nvPr/>
        </p:nvSpPr>
        <p:spPr>
          <a:xfrm>
            <a:off x="2974697" y="1900518"/>
            <a:ext cx="6242606" cy="2246769"/>
          </a:xfrm>
          <a:prstGeom prst="rect">
            <a:avLst/>
          </a:prstGeom>
          <a:noFill/>
        </p:spPr>
        <p:txBody>
          <a:bodyPr wrap="none" rtlCol="0">
            <a:spAutoFit/>
          </a:bodyPr>
          <a:lstStyle/>
          <a:p>
            <a:pPr algn="ctr"/>
            <a:r>
              <a:rPr lang="en-GB" sz="2000" b="1" dirty="0">
                <a:solidFill>
                  <a:schemeClr val="bg1"/>
                </a:solidFill>
                <a:latin typeface="Arial" panose="020B0604020202020204" pitchFamily="34" charset="0"/>
                <a:cs typeface="Arial" panose="020B0604020202020204" pitchFamily="34" charset="0"/>
              </a:rPr>
              <a:t>Remember:</a:t>
            </a:r>
          </a:p>
          <a:p>
            <a:pPr algn="ctr"/>
            <a:endParaRPr lang="en-GB" sz="2000" b="1"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All skills are valued.</a:t>
            </a:r>
          </a:p>
          <a:p>
            <a:pPr algn="ct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And</a:t>
            </a:r>
          </a:p>
          <a:p>
            <a:pPr algn="ct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It’s important to improve on them as often as possible</a:t>
            </a:r>
          </a:p>
        </p:txBody>
      </p:sp>
      <p:sp>
        <p:nvSpPr>
          <p:cNvPr id="4" name="TextBox 3">
            <a:extLst>
              <a:ext uri="{FF2B5EF4-FFF2-40B4-BE49-F238E27FC236}">
                <a16:creationId xmlns:a16="http://schemas.microsoft.com/office/drawing/2014/main" id="{68B5F702-F694-E145-1C5C-F103A5CCEDC0}"/>
              </a:ext>
            </a:extLst>
          </p:cNvPr>
          <p:cNvSpPr txBox="1"/>
          <p:nvPr/>
        </p:nvSpPr>
        <p:spPr>
          <a:xfrm>
            <a:off x="5047475" y="5074024"/>
            <a:ext cx="2097049" cy="584775"/>
          </a:xfrm>
          <a:prstGeom prst="rect">
            <a:avLst/>
          </a:prstGeom>
          <a:noFill/>
        </p:spPr>
        <p:txBody>
          <a:bodyPr wrap="none" rtlCol="0">
            <a:spAutoFit/>
          </a:bodyPr>
          <a:lstStyle/>
          <a:p>
            <a:r>
              <a:rPr lang="en-GB" sz="3200" dirty="0">
                <a:solidFill>
                  <a:schemeClr val="bg1"/>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21205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80">
                                          <p:stCondLst>
                                            <p:cond delay="0"/>
                                          </p:stCondLst>
                                        </p:cTn>
                                        <p:tgtEl>
                                          <p:spTgt spid="4">
                                            <p:txEl>
                                              <p:pRg st="0" end="0"/>
                                            </p:txEl>
                                          </p:spTgt>
                                        </p:tgtEl>
                                      </p:cBhvr>
                                    </p:animEffect>
                                    <p:anim calcmode="lin" valueType="num">
                                      <p:cBhvr>
                                        <p:cTn id="8"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0" end="0"/>
                                            </p:txEl>
                                          </p:spTgt>
                                        </p:tgtEl>
                                      </p:cBhvr>
                                      <p:to x="100000" y="60000"/>
                                    </p:animScale>
                                    <p:animScale>
                                      <p:cBhvr>
                                        <p:cTn id="14" dur="166" decel="50000">
                                          <p:stCondLst>
                                            <p:cond delay="676"/>
                                          </p:stCondLst>
                                        </p:cTn>
                                        <p:tgtEl>
                                          <p:spTgt spid="4">
                                            <p:txEl>
                                              <p:pRg st="0" end="0"/>
                                            </p:txEl>
                                          </p:spTgt>
                                        </p:tgtEl>
                                      </p:cBhvr>
                                      <p:to x="100000" y="100000"/>
                                    </p:animScale>
                                    <p:animScale>
                                      <p:cBhvr>
                                        <p:cTn id="15" dur="26">
                                          <p:stCondLst>
                                            <p:cond delay="1312"/>
                                          </p:stCondLst>
                                        </p:cTn>
                                        <p:tgtEl>
                                          <p:spTgt spid="4">
                                            <p:txEl>
                                              <p:pRg st="0" end="0"/>
                                            </p:txEl>
                                          </p:spTgt>
                                        </p:tgtEl>
                                      </p:cBhvr>
                                      <p:to x="100000" y="80000"/>
                                    </p:animScale>
                                    <p:animScale>
                                      <p:cBhvr>
                                        <p:cTn id="16" dur="166" decel="50000">
                                          <p:stCondLst>
                                            <p:cond delay="1338"/>
                                          </p:stCondLst>
                                        </p:cTn>
                                        <p:tgtEl>
                                          <p:spTgt spid="4">
                                            <p:txEl>
                                              <p:pRg st="0" end="0"/>
                                            </p:txEl>
                                          </p:spTgt>
                                        </p:tgtEl>
                                      </p:cBhvr>
                                      <p:to x="100000" y="100000"/>
                                    </p:animScale>
                                    <p:animScale>
                                      <p:cBhvr>
                                        <p:cTn id="17" dur="26">
                                          <p:stCondLst>
                                            <p:cond delay="1642"/>
                                          </p:stCondLst>
                                        </p:cTn>
                                        <p:tgtEl>
                                          <p:spTgt spid="4">
                                            <p:txEl>
                                              <p:pRg st="0" end="0"/>
                                            </p:txEl>
                                          </p:spTgt>
                                        </p:tgtEl>
                                      </p:cBhvr>
                                      <p:to x="100000" y="90000"/>
                                    </p:animScale>
                                    <p:animScale>
                                      <p:cBhvr>
                                        <p:cTn id="18" dur="166" decel="50000">
                                          <p:stCondLst>
                                            <p:cond delay="1668"/>
                                          </p:stCondLst>
                                        </p:cTn>
                                        <p:tgtEl>
                                          <p:spTgt spid="4">
                                            <p:txEl>
                                              <p:pRg st="0" end="0"/>
                                            </p:txEl>
                                          </p:spTgt>
                                        </p:tgtEl>
                                      </p:cBhvr>
                                      <p:to x="100000" y="100000"/>
                                    </p:animScale>
                                    <p:animScale>
                                      <p:cBhvr>
                                        <p:cTn id="19" dur="26">
                                          <p:stCondLst>
                                            <p:cond delay="1808"/>
                                          </p:stCondLst>
                                        </p:cTn>
                                        <p:tgtEl>
                                          <p:spTgt spid="4">
                                            <p:txEl>
                                              <p:pRg st="0" end="0"/>
                                            </p:txEl>
                                          </p:spTgt>
                                        </p:tgtEl>
                                      </p:cBhvr>
                                      <p:to x="100000" y="95000"/>
                                    </p:animScale>
                                    <p:animScale>
                                      <p:cBhvr>
                                        <p:cTn id="20" dur="166" decel="50000">
                                          <p:stCondLst>
                                            <p:cond delay="1834"/>
                                          </p:stCondLst>
                                        </p:cTn>
                                        <p:tgtEl>
                                          <p:spTgt spid="4">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DA27B8-E6E3-8CA9-6C2E-15F1AC26E9B6}"/>
              </a:ext>
            </a:extLst>
          </p:cNvPr>
          <p:cNvSpPr txBox="1"/>
          <p:nvPr/>
        </p:nvSpPr>
        <p:spPr>
          <a:xfrm>
            <a:off x="3842017" y="0"/>
            <a:ext cx="4955203" cy="923330"/>
          </a:xfrm>
          <a:prstGeom prst="rect">
            <a:avLst/>
          </a:prstGeom>
          <a:noFill/>
        </p:spPr>
        <p:txBody>
          <a:bodyPr wrap="none" rtlCol="0">
            <a:spAutoFit/>
          </a:bodyPr>
          <a:lstStyle/>
          <a:p>
            <a:r>
              <a:rPr lang="en-GB" sz="5400" b="1" u="sng" dirty="0">
                <a:solidFill>
                  <a:schemeClr val="bg1"/>
                </a:solidFill>
                <a:latin typeface="Arial" panose="020B0604020202020204" pitchFamily="34" charset="0"/>
                <a:cs typeface="Arial" panose="020B0604020202020204" pitchFamily="34" charset="0"/>
              </a:rPr>
              <a:t>Reference List</a:t>
            </a:r>
            <a:endParaRPr lang="en-GB" b="1" u="sng"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52168F6-2BA9-07FA-1206-841F572B352D}"/>
              </a:ext>
            </a:extLst>
          </p:cNvPr>
          <p:cNvSpPr txBox="1"/>
          <p:nvPr/>
        </p:nvSpPr>
        <p:spPr>
          <a:xfrm>
            <a:off x="1" y="1281008"/>
            <a:ext cx="12192000" cy="5262979"/>
          </a:xfrm>
          <a:prstGeom prst="rect">
            <a:avLst/>
          </a:prstGeom>
          <a:noFill/>
        </p:spPr>
        <p:txBody>
          <a:bodyPr wrap="square">
            <a:spAutoFit/>
          </a:bodyPr>
          <a:lstStyle/>
          <a:p>
            <a:pPr marL="285750" indent="-285750">
              <a:buFont typeface="Arial" panose="020B0604020202020204" pitchFamily="34" charset="0"/>
              <a:buChar char="•"/>
            </a:pPr>
            <a:r>
              <a:rPr lang="en-GB" sz="1600" b="0" i="0" dirty="0">
                <a:solidFill>
                  <a:srgbClr val="1F1F1F"/>
                </a:solidFill>
                <a:effectLst/>
                <a:latin typeface="Source Sans Pro" panose="020B0503030403020204" pitchFamily="34" charset="0"/>
              </a:rPr>
              <a:t>Coursera, (2023), </a:t>
            </a:r>
            <a:r>
              <a:rPr lang="en-GB" sz="1600" i="1" dirty="0">
                <a:solidFill>
                  <a:srgbClr val="1F1F1F"/>
                </a:solidFill>
                <a:latin typeface="Source Sans Pro" panose="020B0503030403020204" pitchFamily="34" charset="0"/>
              </a:rPr>
              <a:t>What Are Critical Thinking Skills and Why Are They Important. </a:t>
            </a:r>
            <a:r>
              <a:rPr lang="en-GB" sz="1600" dirty="0">
                <a:solidFill>
                  <a:srgbClr val="1F1F1F"/>
                </a:solidFill>
                <a:latin typeface="Source Sans Pro" panose="020B0503030403020204" pitchFamily="34" charset="0"/>
              </a:rPr>
              <a:t>[Online] Available at: </a:t>
            </a:r>
            <a:r>
              <a:rPr lang="en-GB" sz="1600" dirty="0">
                <a:solidFill>
                  <a:srgbClr val="1F1F1F"/>
                </a:solidFill>
                <a:latin typeface="Source Sans Pro" panose="020B0503030403020204" pitchFamily="34" charset="0"/>
                <a:hlinkClick r:id="rId2"/>
              </a:rPr>
              <a:t>https://www.coursera.org/articles/critical-thinking-skills</a:t>
            </a:r>
            <a:r>
              <a:rPr lang="en-GB" sz="1600" dirty="0">
                <a:solidFill>
                  <a:srgbClr val="1F1F1F"/>
                </a:solidFill>
                <a:latin typeface="Source Sans Pro" panose="020B0503030403020204" pitchFamily="34" charset="0"/>
              </a:rPr>
              <a:t> (Accessed: 18/11/2023)</a:t>
            </a:r>
          </a:p>
          <a:p>
            <a:pPr marL="285750" indent="-285750">
              <a:buFont typeface="Arial" panose="020B0604020202020204" pitchFamily="34" charset="0"/>
              <a:buChar char="•"/>
            </a:pPr>
            <a:r>
              <a:rPr lang="en-GB" sz="1600" dirty="0">
                <a:solidFill>
                  <a:srgbClr val="1F1F1F"/>
                </a:solidFill>
                <a:latin typeface="Source Sans Pro" panose="020B0503030403020204" pitchFamily="34" charset="0"/>
              </a:rPr>
              <a:t>HR Profiling Solutions,  (2021), </a:t>
            </a:r>
            <a:r>
              <a:rPr lang="en-GB" sz="1600" i="1" dirty="0">
                <a:solidFill>
                  <a:srgbClr val="1F1F1F"/>
                </a:solidFill>
                <a:latin typeface="Source Sans Pro" panose="020B0503030403020204" pitchFamily="34" charset="0"/>
              </a:rPr>
              <a:t>What is Critical Thinking in the workplace. </a:t>
            </a:r>
            <a:r>
              <a:rPr lang="en-GB" sz="1600" dirty="0">
                <a:solidFill>
                  <a:srgbClr val="1F1F1F"/>
                </a:solidFill>
                <a:latin typeface="Source Sans Pro" panose="020B0503030403020204" pitchFamily="34" charset="0"/>
              </a:rPr>
              <a:t>[Online] Available at: </a:t>
            </a:r>
            <a:r>
              <a:rPr lang="en-GB" sz="1600" dirty="0">
                <a:solidFill>
                  <a:srgbClr val="1F1F1F"/>
                </a:solidFill>
                <a:latin typeface="Source Sans Pro" panose="020B0503030403020204" pitchFamily="34" charset="0"/>
                <a:hlinkClick r:id="rId3"/>
              </a:rPr>
              <a:t>https://www.hrprofilingsolutions.com.au/blogs/aus-blog/what-is-critical-thinking-in-the-workplace/#:~:text=Why%20is%20Critical%20Thinking%20Important,errors%20and%20solve%20complex%20issues</a:t>
            </a:r>
            <a:r>
              <a:rPr lang="en-GB" sz="1600" dirty="0">
                <a:solidFill>
                  <a:srgbClr val="1F1F1F"/>
                </a:solidFill>
                <a:latin typeface="Source Sans Pro" panose="020B0503030403020204" pitchFamily="34" charset="0"/>
              </a:rPr>
              <a:t>. (Accessed: 22/11/2023)</a:t>
            </a:r>
            <a:endParaRPr lang="en-GB" sz="1600" dirty="0"/>
          </a:p>
          <a:p>
            <a:pPr marL="285750" indent="-285750">
              <a:buFont typeface="Arial" panose="020B0604020202020204" pitchFamily="34" charset="0"/>
              <a:buChar char="•"/>
            </a:pPr>
            <a:r>
              <a:rPr lang="en-GB" sz="1600" dirty="0">
                <a:solidFill>
                  <a:schemeClr val="bg1"/>
                </a:solidFill>
              </a:rPr>
              <a:t>Robert Henderson, (2022), </a:t>
            </a:r>
            <a:r>
              <a:rPr lang="en-GB" sz="1600" i="1" dirty="0">
                <a:solidFill>
                  <a:schemeClr val="bg1"/>
                </a:solidFill>
              </a:rPr>
              <a:t>The Top 10 Organizational Skills To Put On Your Resume In 2023 </a:t>
            </a:r>
            <a:r>
              <a:rPr lang="en-GB" sz="1600" dirty="0">
                <a:solidFill>
                  <a:schemeClr val="bg1"/>
                </a:solidFill>
              </a:rPr>
              <a:t>[Online] Available at: </a:t>
            </a:r>
            <a:r>
              <a:rPr lang="en-GB" sz="1600" dirty="0">
                <a:hlinkClick r:id="rId4"/>
              </a:rPr>
              <a:t>https://www.jobscan.co/blog/organizational-skills/#:~:text=Organizational%20skills%20are%20your%20abilities,and%20handle%20complex%20projects%20efficiently</a:t>
            </a:r>
            <a:r>
              <a:rPr lang="en-GB" sz="1600" dirty="0"/>
              <a:t>. </a:t>
            </a:r>
            <a:r>
              <a:rPr lang="en-GB" sz="1600" dirty="0">
                <a:solidFill>
                  <a:schemeClr val="bg1"/>
                </a:solidFill>
              </a:rPr>
              <a:t>(Accessed: 18/11/2023)</a:t>
            </a:r>
          </a:p>
          <a:p>
            <a:pPr marL="285750" indent="-285750">
              <a:buFont typeface="Arial" panose="020B0604020202020204" pitchFamily="34" charset="0"/>
              <a:buChar char="•"/>
            </a:pPr>
            <a:r>
              <a:rPr lang="en-GB" sz="1600" dirty="0">
                <a:solidFill>
                  <a:schemeClr val="bg1"/>
                </a:solidFill>
              </a:rPr>
              <a:t>Indeed, (2023), </a:t>
            </a:r>
            <a:r>
              <a:rPr lang="en-GB" sz="1600" i="1" dirty="0">
                <a:solidFill>
                  <a:schemeClr val="bg1"/>
                </a:solidFill>
              </a:rPr>
              <a:t>How To Effectively Use Active Listening in the Workplace. </a:t>
            </a:r>
            <a:r>
              <a:rPr lang="en-GB" sz="1600" dirty="0">
                <a:solidFill>
                  <a:schemeClr val="bg1"/>
                </a:solidFill>
              </a:rPr>
              <a:t>[Online] Available at: </a:t>
            </a:r>
            <a:r>
              <a:rPr lang="en-GB" sz="1600" dirty="0">
                <a:hlinkClick r:id="rId5"/>
              </a:rPr>
              <a:t>https://www.indeed.com/career-advice/career-development/listening-in-the-workplace#:~:text=Active%20listening%20in%20the%20workplace%20is%20important%20because%20it's%20a,to%20add%20to%20the%20conversation</a:t>
            </a:r>
            <a:r>
              <a:rPr lang="en-GB" sz="1600" dirty="0"/>
              <a:t>. </a:t>
            </a:r>
            <a:r>
              <a:rPr lang="en-GB" sz="1600" dirty="0">
                <a:solidFill>
                  <a:schemeClr val="bg1"/>
                </a:solidFill>
              </a:rPr>
              <a:t>(Accessed: 16/11/2023)</a:t>
            </a:r>
          </a:p>
          <a:p>
            <a:pPr marL="285750" indent="-285750">
              <a:buFont typeface="Arial" panose="020B0604020202020204" pitchFamily="34" charset="0"/>
              <a:buChar char="•"/>
            </a:pPr>
            <a:r>
              <a:rPr lang="en-GB" sz="1600" dirty="0" err="1">
                <a:solidFill>
                  <a:schemeClr val="bg1"/>
                </a:solidFill>
              </a:rPr>
              <a:t>Makematic</a:t>
            </a:r>
            <a:r>
              <a:rPr lang="en-GB" sz="1600" dirty="0">
                <a:solidFill>
                  <a:schemeClr val="bg1"/>
                </a:solidFill>
              </a:rPr>
              <a:t>, (2019), </a:t>
            </a:r>
            <a:r>
              <a:rPr lang="en-GB" sz="1600" i="1" dirty="0">
                <a:solidFill>
                  <a:schemeClr val="bg1"/>
                </a:solidFill>
              </a:rPr>
              <a:t>1.4: What do we mean by Critical Thinking Skills? </a:t>
            </a:r>
            <a:r>
              <a:rPr lang="en-GB" sz="1600" dirty="0">
                <a:solidFill>
                  <a:schemeClr val="bg1"/>
                </a:solidFill>
              </a:rPr>
              <a:t>[Online Video] Available at: </a:t>
            </a:r>
            <a:r>
              <a:rPr lang="en-GB" sz="1600" dirty="0">
                <a:hlinkClick r:id="rId6"/>
              </a:rPr>
              <a:t>https://video-alexanderstreet-com.ezproxy.uwtsd.ac.uk/watch/1-4-what-do-we-mean-by-critical-thinking-skills?utm_campaign=Video&amp;utm_medium=MARC&amp;utm_source=aspresolver</a:t>
            </a:r>
            <a:r>
              <a:rPr lang="en-GB" sz="1600" dirty="0"/>
              <a:t> </a:t>
            </a:r>
            <a:r>
              <a:rPr lang="en-GB" sz="1600" dirty="0">
                <a:solidFill>
                  <a:schemeClr val="bg1"/>
                </a:solidFill>
              </a:rPr>
              <a:t>(Accessed: 16/11/2023)</a:t>
            </a:r>
          </a:p>
          <a:p>
            <a:pPr marL="285750" indent="-285750">
              <a:buFont typeface="Arial" panose="020B0604020202020204" pitchFamily="34" charset="0"/>
              <a:buChar char="•"/>
            </a:pPr>
            <a:r>
              <a:rPr lang="en-GB" sz="1600" dirty="0">
                <a:solidFill>
                  <a:schemeClr val="bg1"/>
                </a:solidFill>
              </a:rPr>
              <a:t>SlideShare, (2023), </a:t>
            </a:r>
            <a:r>
              <a:rPr lang="en-GB" sz="1600" i="1" dirty="0">
                <a:solidFill>
                  <a:schemeClr val="bg1"/>
                </a:solidFill>
              </a:rPr>
              <a:t>Quotes. </a:t>
            </a:r>
            <a:r>
              <a:rPr lang="en-GB" sz="1600" dirty="0">
                <a:solidFill>
                  <a:schemeClr val="bg1"/>
                </a:solidFill>
              </a:rPr>
              <a:t>[Online] Available at: </a:t>
            </a:r>
            <a:r>
              <a:rPr lang="en-GB" sz="1600" dirty="0">
                <a:hlinkClick r:id="rId7"/>
              </a:rPr>
              <a:t>https://www.slideshare.net/xhenibarolli/quotes-1#13</a:t>
            </a:r>
            <a:r>
              <a:rPr lang="en-GB" sz="1600" dirty="0"/>
              <a:t> (Accessed: 22/11/2023)</a:t>
            </a:r>
          </a:p>
          <a:p>
            <a:pPr marL="285750" indent="-285750">
              <a:buFont typeface="Arial" panose="020B0604020202020204" pitchFamily="34" charset="0"/>
              <a:buChar char="•"/>
            </a:pPr>
            <a:r>
              <a:rPr lang="en-GB" sz="1600" dirty="0">
                <a:solidFill>
                  <a:schemeClr val="bg1"/>
                </a:solidFill>
              </a:rPr>
              <a:t>Wigan &amp; Leigh College, (2023), </a:t>
            </a:r>
            <a:r>
              <a:rPr lang="en-GB" sz="1600" i="1" dirty="0">
                <a:solidFill>
                  <a:schemeClr val="bg1"/>
                </a:solidFill>
              </a:rPr>
              <a:t>Employability Skills. </a:t>
            </a:r>
            <a:r>
              <a:rPr lang="en-GB" sz="1600" dirty="0">
                <a:solidFill>
                  <a:schemeClr val="bg1"/>
                </a:solidFill>
              </a:rPr>
              <a:t>[Online] Available at: </a:t>
            </a:r>
            <a:r>
              <a:rPr lang="en-GB" sz="1600" dirty="0">
                <a:hlinkClick r:id="rId8"/>
              </a:rPr>
              <a:t>https://libguides.wigan-leigh.ac.uk/c.php?g=667800&amp;p=4736459#:~:text=In%20a%20word%2C%20efficiency!,the%20need%20for%20micro%2Dmanaging</a:t>
            </a:r>
            <a:r>
              <a:rPr lang="en-GB" sz="1600" dirty="0">
                <a:solidFill>
                  <a:schemeClr val="bg1"/>
                </a:solidFill>
              </a:rPr>
              <a:t> (Accessed: 16/11/2023)</a:t>
            </a:r>
          </a:p>
        </p:txBody>
      </p:sp>
    </p:spTree>
    <p:extLst>
      <p:ext uri="{BB962C8B-B14F-4D97-AF65-F5344CB8AC3E}">
        <p14:creationId xmlns:p14="http://schemas.microsoft.com/office/powerpoint/2010/main" val="40675447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TM03090434[[fn=Wood Type]]</Template>
  <TotalTime>97</TotalTime>
  <Words>755</Words>
  <Application>Microsoft Office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Courier New</vt:lpstr>
      <vt:lpstr>Source Sans Pro</vt:lpstr>
      <vt:lpstr>Office Theme</vt:lpstr>
      <vt:lpstr>PowerPoint Presentation</vt:lpstr>
      <vt:lpstr>Organisation Skills</vt:lpstr>
      <vt:lpstr>Organisation Skills</vt:lpstr>
      <vt:lpstr>Active Listening Skills</vt:lpstr>
      <vt:lpstr>Critical Thinking</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otylia sosnowska</dc:creator>
  <cp:lastModifiedBy>otylia sosnowska</cp:lastModifiedBy>
  <cp:revision>2</cp:revision>
  <dcterms:created xsi:type="dcterms:W3CDTF">2023-11-22T13:22:35Z</dcterms:created>
  <dcterms:modified xsi:type="dcterms:W3CDTF">2023-11-22T14:59:43Z</dcterms:modified>
</cp:coreProperties>
</file>