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43"/>
  </p:normalViewPr>
  <p:slideViewPr>
    <p:cSldViewPr snapToGrid="0">
      <p:cViewPr varScale="1">
        <p:scale>
          <a:sx n="85" d="100"/>
          <a:sy n="85" d="100"/>
        </p:scale>
        <p:origin x="8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78FC2A-CB55-4FE5-94F1-67DD1869EF15}" type="datetimeFigureOut">
              <a:rPr lang="en-US" smtClean="0"/>
              <a:t>10/21/23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579E9A-24EC-4F5C-B60C-7E2C46F5B0C0}" type="slidenum">
              <a:rPr lang="en-US" smtClean="0"/>
              <a:t>‹#›</a:t>
            </a:fld>
            <a:endParaRPr lang="en-US"/>
          </a:p>
        </p:txBody>
      </p:sp>
    </p:spTree>
    <p:extLst>
      <p:ext uri="{BB962C8B-B14F-4D97-AF65-F5344CB8AC3E}">
        <p14:creationId xmlns:p14="http://schemas.microsoft.com/office/powerpoint/2010/main" val="1208095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hospitality industry has to majorly focus on guest service as it ensures building strong goodwill within the competitive market. The presentation will highlight the pertinent information related to guest service. Hotel Indigo will be critically assessed to identify the nature of the guest service. Varied departments and their role in guest service will be explained. Further significance of hospitality will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within the hotel industry in the presentation.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3</a:t>
            </a:fld>
            <a:endParaRPr lang="en-US"/>
          </a:p>
        </p:txBody>
      </p:sp>
    </p:spTree>
    <p:extLst>
      <p:ext uri="{BB962C8B-B14F-4D97-AF65-F5344CB8AC3E}">
        <p14:creationId xmlns:p14="http://schemas.microsoft.com/office/powerpoint/2010/main" val="1551696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err="1">
                <a:solidFill>
                  <a:schemeClr val="tx1"/>
                </a:solidFill>
                <a:effectLst/>
                <a:latin typeface="+mn-lt"/>
                <a:ea typeface="+mn-ea"/>
                <a:cs typeface="+mn-cs"/>
              </a:rPr>
              <a:t>Organisation</a:t>
            </a:r>
            <a:r>
              <a:rPr lang="en-US" sz="1200" b="1" kern="1200" dirty="0">
                <a:solidFill>
                  <a:schemeClr val="tx1"/>
                </a:solidFill>
                <a:effectLst/>
                <a:latin typeface="+mn-lt"/>
                <a:ea typeface="+mn-ea"/>
                <a:cs typeface="+mn-cs"/>
              </a:rPr>
              <a:t> overview</a:t>
            </a:r>
          </a:p>
          <a:p>
            <a:r>
              <a:rPr lang="en-US" sz="1200" kern="1200" dirty="0">
                <a:solidFill>
                  <a:schemeClr val="tx1"/>
                </a:solidFill>
                <a:effectLst/>
                <a:latin typeface="+mn-lt"/>
                <a:ea typeface="+mn-ea"/>
                <a:cs typeface="+mn-cs"/>
              </a:rPr>
              <a:t>Hotel Indigo is one of the leading and well-reputed boutique hotels in the United Kingdom which is a major part of IHG Hotels and Resorts. Besides, this hotel chain was initially launched in Atlanta, Georgia in October 2004. Concerning that, the CEO of the InterContinental Hotels Group Plc is </a:t>
            </a:r>
            <a:r>
              <a:rPr lang="en-US" sz="1200" kern="1200" dirty="0" err="1">
                <a:solidFill>
                  <a:schemeClr val="tx1"/>
                </a:solidFill>
                <a:effectLst/>
                <a:latin typeface="+mn-lt"/>
                <a:ea typeface="+mn-ea"/>
                <a:cs typeface="+mn-cs"/>
              </a:rPr>
              <a:t>Elie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Maalouf</a:t>
            </a:r>
            <a:r>
              <a:rPr lang="en-US" sz="1200" kern="1200" dirty="0">
                <a:solidFill>
                  <a:schemeClr val="tx1"/>
                </a:solidFill>
                <a:effectLst/>
                <a:latin typeface="+mn-lt"/>
                <a:ea typeface="+mn-ea"/>
                <a:cs typeface="+mn-cs"/>
              </a:rPr>
              <a:t>. Apart from that, Hotel Indigo provides various hospitality services to customers across the world </a:t>
            </a:r>
            <a:r>
              <a:rPr lang="en-GB" sz="1200" kern="1200" dirty="0">
                <a:solidFill>
                  <a:schemeClr val="tx1"/>
                </a:solidFill>
                <a:effectLst/>
                <a:latin typeface="+mn-lt"/>
                <a:ea typeface="+mn-ea"/>
                <a:cs typeface="+mn-cs"/>
              </a:rPr>
              <a:t>(IHG, 2023)</a:t>
            </a:r>
            <a:r>
              <a:rPr lang="en-US" sz="1200" kern="1200" dirty="0">
                <a:solidFill>
                  <a:schemeClr val="tx1"/>
                </a:solidFill>
                <a:effectLst/>
                <a:latin typeface="+mn-lt"/>
                <a:ea typeface="+mn-ea"/>
                <a:cs typeface="+mn-cs"/>
              </a:rPr>
              <a:t>. Besides, this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offers its customers comfortable and peaceful accommodation along with several complementary services. With respect to that, the guest rooms they provide are well maintained and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and that gains the attention of the customers.</a:t>
            </a:r>
          </a:p>
          <a:p>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4</a:t>
            </a:fld>
            <a:endParaRPr lang="en-US"/>
          </a:p>
        </p:txBody>
      </p:sp>
    </p:spTree>
    <p:extLst>
      <p:ext uri="{BB962C8B-B14F-4D97-AF65-F5344CB8AC3E}">
        <p14:creationId xmlns:p14="http://schemas.microsoft.com/office/powerpoint/2010/main" val="26362579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Customer segmentation </a:t>
            </a:r>
          </a:p>
          <a:p>
            <a:r>
              <a:rPr lang="en-US" sz="1200" kern="1200" dirty="0">
                <a:solidFill>
                  <a:schemeClr val="tx1"/>
                </a:solidFill>
                <a:effectLst/>
                <a:latin typeface="+mn-lt"/>
                <a:ea typeface="+mn-ea"/>
                <a:cs typeface="+mn-cs"/>
              </a:rPr>
              <a:t>Customer segmentation generally concentrates on four major distinctions that includes geographic,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psychological and demographic. Based on the four categories the consumers are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by Hotel Indigo. </a:t>
            </a:r>
          </a:p>
          <a:p>
            <a:r>
              <a:rPr lang="en-US" sz="1200" b="1" kern="1200" dirty="0">
                <a:solidFill>
                  <a:schemeClr val="tx1"/>
                </a:solidFill>
                <a:effectLst/>
                <a:latin typeface="+mn-lt"/>
                <a:ea typeface="+mn-ea"/>
                <a:cs typeface="+mn-cs"/>
              </a:rPr>
              <a:t>Geographical segmentation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Strong hold on the global market and on the prime locations that make the customer avail the beautiful property (Antonio et al., 2020). Therefore the prime location has been chosen within the UK market that will give a constant flow of customers and provide them the best view and service.</a:t>
            </a:r>
          </a:p>
          <a:p>
            <a:r>
              <a:rPr lang="en-US" sz="1200" b="1" kern="1200" dirty="0">
                <a:solidFill>
                  <a:schemeClr val="tx1"/>
                </a:solidFill>
                <a:effectLst/>
                <a:latin typeface="+mn-lt"/>
                <a:ea typeface="+mn-ea"/>
                <a:cs typeface="+mn-cs"/>
              </a:rPr>
              <a:t>Demographic segmentation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pricing strategy of the hotel has been designed in a way that satisfies higher income level customers (ELDABET, 2019). Thereby the section of the society with high income and better living style are the prime customers of Hotel Indigo. Customers who are willing to pay quality prices and maintain a brand standard through the sumptuous service of the hotel are among the trusted customer banks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5</a:t>
            </a:fld>
            <a:endParaRPr lang="en-US"/>
          </a:p>
        </p:txBody>
      </p:sp>
    </p:spTree>
    <p:extLst>
      <p:ext uri="{BB962C8B-B14F-4D97-AF65-F5344CB8AC3E}">
        <p14:creationId xmlns:p14="http://schemas.microsoft.com/office/powerpoint/2010/main" val="141199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Psychographic segmentation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Classification of the customer is defined through social class, </a:t>
            </a:r>
            <a:r>
              <a:rPr lang="en-US" sz="1200" kern="1200" dirty="0" err="1">
                <a:solidFill>
                  <a:schemeClr val="tx1"/>
                </a:solidFill>
                <a:effectLst/>
                <a:latin typeface="+mn-lt"/>
                <a:ea typeface="+mn-ea"/>
                <a:cs typeface="+mn-cs"/>
              </a:rPr>
              <a:t>personalised</a:t>
            </a:r>
            <a:r>
              <a:rPr lang="en-US" sz="1200" kern="1200" dirty="0">
                <a:solidFill>
                  <a:schemeClr val="tx1"/>
                </a:solidFill>
                <a:effectLst/>
                <a:latin typeface="+mn-lt"/>
                <a:ea typeface="+mn-ea"/>
                <a:cs typeface="+mn-cs"/>
              </a:rPr>
              <a:t> preference and way of lifestyle. Therefore the customer who possesses aesthetic taste prefers to stay with Hotel Indigo. The classy and elegant environment of the hotel satisfies their mental parameters (Nica et al., 2019). Similarly, customers belonging to higher-class societies prefer to be associated with Hotel Indigo to maintain their social standards and avail themselves of luxurious services.</a:t>
            </a:r>
          </a:p>
          <a:p>
            <a:r>
              <a:rPr lang="en-US" sz="1200" b="1" kern="1200" dirty="0" err="1">
                <a:solidFill>
                  <a:schemeClr val="tx1"/>
                </a:solidFill>
                <a:effectLst/>
                <a:latin typeface="+mn-lt"/>
                <a:ea typeface="+mn-ea"/>
                <a:cs typeface="+mn-cs"/>
              </a:rPr>
              <a:t>Behavioural</a:t>
            </a:r>
            <a:r>
              <a:rPr lang="en-US" sz="1200" b="1" kern="1200" dirty="0">
                <a:solidFill>
                  <a:schemeClr val="tx1"/>
                </a:solidFill>
                <a:effectLst/>
                <a:latin typeface="+mn-lt"/>
                <a:ea typeface="+mn-ea"/>
                <a:cs typeface="+mn-cs"/>
              </a:rPr>
              <a:t> segmentation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market trend is a highly influencing factor that impacts consumer buying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Therefore the consumer seeking tranquil and extravagant environments as per the current market trend becomes the </a:t>
            </a:r>
            <a:r>
              <a:rPr lang="en-US" sz="1200" kern="1200" dirty="0" err="1">
                <a:solidFill>
                  <a:schemeClr val="tx1"/>
                </a:solidFill>
                <a:effectLst/>
                <a:latin typeface="+mn-lt"/>
                <a:ea typeface="+mn-ea"/>
                <a:cs typeface="+mn-cs"/>
              </a:rPr>
              <a:t>prioritised</a:t>
            </a:r>
            <a:r>
              <a:rPr lang="en-US" sz="1200" kern="1200" dirty="0">
                <a:solidFill>
                  <a:schemeClr val="tx1"/>
                </a:solidFill>
                <a:effectLst/>
                <a:latin typeface="+mn-lt"/>
                <a:ea typeface="+mn-ea"/>
                <a:cs typeface="+mn-cs"/>
              </a:rPr>
              <a:t> customer segmentation for Hotel Indigo.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6</a:t>
            </a:fld>
            <a:endParaRPr lang="en-US"/>
          </a:p>
        </p:txBody>
      </p:sp>
    </p:spTree>
    <p:extLst>
      <p:ext uri="{BB962C8B-B14F-4D97-AF65-F5344CB8AC3E}">
        <p14:creationId xmlns:p14="http://schemas.microsoft.com/office/powerpoint/2010/main" val="955240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Guest service nature </a:t>
            </a:r>
          </a:p>
          <a:p>
            <a:r>
              <a:rPr lang="en-US" sz="1200" kern="1200" dirty="0">
                <a:solidFill>
                  <a:schemeClr val="tx1"/>
                </a:solidFill>
                <a:effectLst/>
                <a:latin typeface="+mn-lt"/>
                <a:ea typeface="+mn-ea"/>
                <a:cs typeface="+mn-cs"/>
              </a:rPr>
              <a:t>The eminent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Hotel Indigo </a:t>
            </a:r>
            <a:r>
              <a:rPr lang="en-US" sz="1200" kern="1200" dirty="0" err="1">
                <a:solidFill>
                  <a:schemeClr val="tx1"/>
                </a:solidFill>
                <a:effectLst/>
                <a:latin typeface="+mn-lt"/>
                <a:ea typeface="+mn-ea"/>
                <a:cs typeface="+mn-cs"/>
              </a:rPr>
              <a:t>prioritises</a:t>
            </a:r>
            <a:r>
              <a:rPr lang="en-US" sz="1200" kern="1200" dirty="0">
                <a:solidFill>
                  <a:schemeClr val="tx1"/>
                </a:solidFill>
                <a:effectLst/>
                <a:latin typeface="+mn-lt"/>
                <a:ea typeface="+mn-ea"/>
                <a:cs typeface="+mn-cs"/>
              </a:rPr>
              <a:t> delivering an inclusive approach to their guest service. A familiar and homely environment is the principal aspect that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intend to deliver to their guests. The interior flaunts the classy and aestheticism within it. Through their construction, different stories of the </a:t>
            </a:r>
            <a:r>
              <a:rPr lang="en-US" sz="1200" kern="1200" dirty="0" err="1">
                <a:solidFill>
                  <a:schemeClr val="tx1"/>
                </a:solidFill>
                <a:effectLst/>
                <a:latin typeface="+mn-lt"/>
                <a:ea typeface="+mn-ea"/>
                <a:cs typeface="+mn-cs"/>
              </a:rPr>
              <a:t>neighbourhood</a:t>
            </a:r>
            <a:r>
              <a:rPr lang="en-US" sz="1200" kern="1200" dirty="0">
                <a:solidFill>
                  <a:schemeClr val="tx1"/>
                </a:solidFill>
                <a:effectLst/>
                <a:latin typeface="+mn-lt"/>
                <a:ea typeface="+mn-ea"/>
                <a:cs typeface="+mn-cs"/>
              </a:rPr>
              <a:t> have been created that soothe guests' experience </a:t>
            </a:r>
            <a:r>
              <a:rPr lang="en-GB" sz="1200" kern="1200" dirty="0">
                <a:solidFill>
                  <a:schemeClr val="tx1"/>
                </a:solidFill>
                <a:effectLst/>
                <a:latin typeface="+mn-lt"/>
                <a:ea typeface="+mn-ea"/>
                <a:cs typeface="+mn-cs"/>
              </a:rPr>
              <a:t>(IHG, 2023)</a:t>
            </a:r>
            <a:r>
              <a:rPr lang="en-US" sz="1200" kern="1200" dirty="0">
                <a:solidFill>
                  <a:schemeClr val="tx1"/>
                </a:solidFill>
                <a:effectLst/>
                <a:latin typeface="+mn-lt"/>
                <a:ea typeface="+mn-ea"/>
                <a:cs typeface="+mn-cs"/>
              </a:rPr>
              <a:t>. An excellent blend of local culture and the globally diverse environment makes their guest service exceptional. Highly spacious and extraordinary room service has been ensured to satisfy the customer's needs. Facilities like a gym, cafe, swimming pool, and large gathering place have been marked to enhance guest engagement and </a:t>
            </a:r>
            <a:r>
              <a:rPr lang="en-US" sz="1200" kern="1200" dirty="0" err="1">
                <a:solidFill>
                  <a:schemeClr val="tx1"/>
                </a:solidFill>
                <a:effectLst/>
                <a:latin typeface="+mn-lt"/>
                <a:ea typeface="+mn-ea"/>
                <a:cs typeface="+mn-cs"/>
              </a:rPr>
              <a:t>socialising</a:t>
            </a:r>
            <a:r>
              <a:rPr lang="en-US" sz="1200" kern="1200" dirty="0">
                <a:solidFill>
                  <a:schemeClr val="tx1"/>
                </a:solidFill>
                <a:effectLst/>
                <a:latin typeface="+mn-lt"/>
                <a:ea typeface="+mn-ea"/>
                <a:cs typeface="+mn-cs"/>
              </a:rPr>
              <a:t> factor. </a:t>
            </a:r>
          </a:p>
          <a:p>
            <a:br>
              <a:rPr lang="en-US" sz="1200"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7</a:t>
            </a:fld>
            <a:endParaRPr lang="en-US"/>
          </a:p>
        </p:txBody>
      </p:sp>
    </p:spTree>
    <p:extLst>
      <p:ext uri="{BB962C8B-B14F-4D97-AF65-F5344CB8AC3E}">
        <p14:creationId xmlns:p14="http://schemas.microsoft.com/office/powerpoint/2010/main" val="13210418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Departments and their role in guest service</a:t>
            </a:r>
          </a:p>
          <a:p>
            <a:r>
              <a:rPr lang="en-US" sz="1200" b="1" kern="1200" dirty="0">
                <a:solidFill>
                  <a:schemeClr val="tx1"/>
                </a:solidFill>
                <a:effectLst/>
                <a:latin typeface="+mn-lt"/>
                <a:ea typeface="+mn-ea"/>
                <a:cs typeface="+mn-cs"/>
              </a:rPr>
              <a:t>Front desk department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front desk plays the most pivotal role as they attend to the customer directly (Shin et al., 2019). The charismatic approach and problem-solving attitude ensures quality guest service within Hotel Indigo</a:t>
            </a:r>
          </a:p>
          <a:p>
            <a:r>
              <a:rPr lang="en-US" sz="1200" b="1" kern="1200" dirty="0">
                <a:solidFill>
                  <a:schemeClr val="tx1"/>
                </a:solidFill>
                <a:effectLst/>
                <a:latin typeface="+mn-lt"/>
                <a:ea typeface="+mn-ea"/>
                <a:cs typeface="+mn-cs"/>
              </a:rPr>
              <a:t>Housekeeping department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Well trained and flexible workforce associated with the housekeeping department provides a dedicated service towards guests service (</a:t>
            </a:r>
            <a:r>
              <a:rPr lang="en-US" sz="1200" kern="1200" dirty="0" err="1">
                <a:solidFill>
                  <a:schemeClr val="tx1"/>
                </a:solidFill>
                <a:effectLst/>
                <a:latin typeface="+mn-lt"/>
                <a:ea typeface="+mn-ea"/>
                <a:cs typeface="+mn-cs"/>
              </a:rPr>
              <a:t>Sadhale</a:t>
            </a:r>
            <a:r>
              <a:rPr lang="en-US" sz="1200" kern="1200" dirty="0">
                <a:solidFill>
                  <a:schemeClr val="tx1"/>
                </a:solidFill>
                <a:effectLst/>
                <a:latin typeface="+mn-lt"/>
                <a:ea typeface="+mn-ea"/>
                <a:cs typeface="+mn-cs"/>
              </a:rPr>
              <a:t>, 2021). Housekeeping ensures cleanliness and hygiene factor and also serves the necessary requirements of guests within Hotel Indigo.</a:t>
            </a:r>
          </a:p>
          <a:p>
            <a:r>
              <a:rPr lang="en-US" sz="1200" b="1" kern="1200" dirty="0">
                <a:solidFill>
                  <a:schemeClr val="tx1"/>
                </a:solidFill>
                <a:effectLst/>
                <a:latin typeface="+mn-lt"/>
                <a:ea typeface="+mn-ea"/>
                <a:cs typeface="+mn-cs"/>
              </a:rPr>
              <a:t>Food production department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Serving hot, satisfying and varied delicacies within Hotel Indigo is performed through the talented workforce of the food department. Creative innovation and excellent management within the pantry ensure proper guest service in the hotel (</a:t>
            </a:r>
            <a:r>
              <a:rPr lang="en-US" sz="1200" kern="1200" dirty="0" err="1">
                <a:solidFill>
                  <a:schemeClr val="tx1"/>
                </a:solidFill>
                <a:effectLst/>
                <a:latin typeface="+mn-lt"/>
                <a:ea typeface="+mn-ea"/>
                <a:cs typeface="+mn-cs"/>
              </a:rPr>
              <a:t>Tomaszewska</a:t>
            </a:r>
            <a:r>
              <a:rPr lang="en-US" sz="1200" kern="1200" dirty="0">
                <a:solidFill>
                  <a:schemeClr val="tx1"/>
                </a:solidFill>
                <a:effectLst/>
                <a:latin typeface="+mn-lt"/>
                <a:ea typeface="+mn-ea"/>
                <a:cs typeface="+mn-cs"/>
              </a:rPr>
              <a:t> et al., 2021).</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8</a:t>
            </a:fld>
            <a:endParaRPr lang="en-US"/>
          </a:p>
        </p:txBody>
      </p:sp>
    </p:spTree>
    <p:extLst>
      <p:ext uri="{BB962C8B-B14F-4D97-AF65-F5344CB8AC3E}">
        <p14:creationId xmlns:p14="http://schemas.microsoft.com/office/powerpoint/2010/main" val="517227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Food and beverage serving department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Understanding the customer preference and suggesting to them the best cuisine is the primary role of the department. Highly sensible and customer-handling ability ensures quality guest service within Hotel Indigo.</a:t>
            </a:r>
          </a:p>
          <a:p>
            <a:r>
              <a:rPr lang="en-US" sz="1200" b="1" kern="1200" dirty="0">
                <a:solidFill>
                  <a:schemeClr val="tx1"/>
                </a:solidFill>
                <a:effectLst/>
                <a:latin typeface="+mn-lt"/>
                <a:ea typeface="+mn-ea"/>
                <a:cs typeface="+mn-cs"/>
              </a:rPr>
              <a:t>Supply chain management department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crucial role is performed by the supply chain department which acts as the backbone of the hospitality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Stroumpoulis</a:t>
            </a:r>
            <a:r>
              <a:rPr lang="en-US" sz="1200" kern="1200" dirty="0">
                <a:solidFill>
                  <a:schemeClr val="tx1"/>
                </a:solidFill>
                <a:effectLst/>
                <a:latin typeface="+mn-lt"/>
                <a:ea typeface="+mn-ea"/>
                <a:cs typeface="+mn-cs"/>
              </a:rPr>
              <a:t> et al., 2021). Availability of raw materials to perform quality service within the Hotel Indigo is ensured through efficient management. </a:t>
            </a:r>
          </a:p>
          <a:p>
            <a:r>
              <a:rPr lang="en-US" sz="1200" b="1" kern="1200" dirty="0">
                <a:solidFill>
                  <a:schemeClr val="tx1"/>
                </a:solidFill>
                <a:effectLst/>
                <a:latin typeface="+mn-lt"/>
                <a:ea typeface="+mn-ea"/>
                <a:cs typeface="+mn-cs"/>
              </a:rPr>
              <a:t>Marketing department</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Analysing</a:t>
            </a:r>
            <a:r>
              <a:rPr lang="en-US" sz="1200" kern="1200" dirty="0">
                <a:solidFill>
                  <a:schemeClr val="tx1"/>
                </a:solidFill>
                <a:effectLst/>
                <a:latin typeface="+mn-lt"/>
                <a:ea typeface="+mn-ea"/>
                <a:cs typeface="+mn-cs"/>
              </a:rPr>
              <a:t> the customer needs and market demand and performing proper marketing help Hotel Indigo focus on guest service. Collecting feedback and analysis of customer retention rate ensures development within guest service.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9</a:t>
            </a:fld>
            <a:endParaRPr lang="en-US"/>
          </a:p>
        </p:txBody>
      </p:sp>
    </p:spTree>
    <p:extLst>
      <p:ext uri="{BB962C8B-B14F-4D97-AF65-F5344CB8AC3E}">
        <p14:creationId xmlns:p14="http://schemas.microsoft.com/office/powerpoint/2010/main" val="3463111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Significance of hospitality </a:t>
            </a:r>
          </a:p>
          <a:p>
            <a:r>
              <a:rPr lang="en-US" sz="1200" kern="1200" dirty="0">
                <a:solidFill>
                  <a:schemeClr val="tx1"/>
                </a:solidFill>
                <a:effectLst/>
                <a:latin typeface="+mn-lt"/>
                <a:ea typeface="+mn-ea"/>
                <a:cs typeface="+mn-cs"/>
              </a:rPr>
              <a:t>Service culture is one of the influencing factors that ensure proper guest service within the hotel industry. The culture within the hotel sets a reputation and high rate of customer retention in the competitive market. Thereby, Hotel Indigo focuses on delivering a strong service culture through varied strategic management. Hiring a technologically sound and flexible workforce ensures a quality service culture in the hotel. Proper regulation and policy framework have set the right approach for the workforce to deal with the guests (</a:t>
            </a:r>
            <a:r>
              <a:rPr lang="en-US" sz="1200" kern="1200" dirty="0" err="1">
                <a:solidFill>
                  <a:schemeClr val="tx1"/>
                </a:solidFill>
                <a:effectLst/>
                <a:latin typeface="+mn-lt"/>
                <a:ea typeface="+mn-ea"/>
                <a:cs typeface="+mn-cs"/>
              </a:rPr>
              <a:t>Spoerr</a:t>
            </a:r>
            <a:r>
              <a:rPr lang="en-US" sz="1200" kern="1200" dirty="0">
                <a:solidFill>
                  <a:schemeClr val="tx1"/>
                </a:solidFill>
                <a:effectLst/>
                <a:latin typeface="+mn-lt"/>
                <a:ea typeface="+mn-ea"/>
                <a:cs typeface="+mn-cs"/>
              </a:rPr>
              <a:t>, 2021). Customer service training and collecting feedback ensures the performance checkup and develops service culture. Delivering proper motivation and maintaining a healthy work culture positively impacts the service culture of Hotel Indigo. Excellent leadership and good communication within the management of Hotel Indigo set a benchmark for delivering extraordinary guest service.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10</a:t>
            </a:fld>
            <a:endParaRPr lang="en-US"/>
          </a:p>
        </p:txBody>
      </p:sp>
    </p:spTree>
    <p:extLst>
      <p:ext uri="{BB962C8B-B14F-4D97-AF65-F5344CB8AC3E}">
        <p14:creationId xmlns:p14="http://schemas.microsoft.com/office/powerpoint/2010/main" val="5296660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 </a:t>
            </a:r>
          </a:p>
          <a:p>
            <a:r>
              <a:rPr lang="en-US" sz="1200" kern="1200" dirty="0">
                <a:solidFill>
                  <a:schemeClr val="tx1"/>
                </a:solidFill>
                <a:effectLst/>
                <a:latin typeface="+mn-lt"/>
                <a:ea typeface="+mn-ea"/>
                <a:cs typeface="+mn-cs"/>
              </a:rPr>
              <a:t>The presentation has accumulated all the relatable information that is necessary within the hotel industry. Hotel Indigo has been a known brand that maintains a classical standard within the competitive market. The presentation has identified the customer segmentation that majorly focuses on the higher income group population. An inclusive approach to guest service is the primary nature of Hotel Indigo. Various departments like front desk, housekeeping,  food production and many others have been identified along with explaining their role. The significance of hospitality through enhancing service culture helps in customer retention has been identified within the presentation.</a:t>
            </a:r>
          </a:p>
          <a:p>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11</a:t>
            </a:fld>
            <a:endParaRPr lang="en-US"/>
          </a:p>
        </p:txBody>
      </p:sp>
    </p:spTree>
    <p:extLst>
      <p:ext uri="{BB962C8B-B14F-4D97-AF65-F5344CB8AC3E}">
        <p14:creationId xmlns:p14="http://schemas.microsoft.com/office/powerpoint/2010/main" val="26990919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Antonio, N., de Almeida, A. and </a:t>
            </a:r>
            <a:r>
              <a:rPr lang="en-US" sz="1200" kern="1200" dirty="0" err="1">
                <a:solidFill>
                  <a:schemeClr val="tx1"/>
                </a:solidFill>
                <a:effectLst/>
                <a:latin typeface="+mn-lt"/>
                <a:ea typeface="+mn-ea"/>
                <a:cs typeface="+mn-cs"/>
              </a:rPr>
              <a:t>Nunes</a:t>
            </a:r>
            <a:r>
              <a:rPr lang="en-US" sz="1200" kern="1200" dirty="0">
                <a:solidFill>
                  <a:schemeClr val="tx1"/>
                </a:solidFill>
                <a:effectLst/>
                <a:latin typeface="+mn-lt"/>
                <a:ea typeface="+mn-ea"/>
                <a:cs typeface="+mn-cs"/>
              </a:rPr>
              <a:t>, L., (2020). A hotel's customers personal,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demographic, and geographic dataset from Lisbon, Portugal (2015–2018). Data in brief, 33. (Antonio et al., 2020)</a:t>
            </a:r>
          </a:p>
          <a:p>
            <a:r>
              <a:rPr lang="en-US" sz="1200" kern="1200" dirty="0">
                <a:solidFill>
                  <a:schemeClr val="tx1"/>
                </a:solidFill>
                <a:effectLst/>
                <a:latin typeface="+mn-lt"/>
                <a:ea typeface="+mn-ea"/>
                <a:cs typeface="+mn-cs"/>
              </a:rPr>
              <a:t>ELDABET, M.M., (2019). Proposed framework for the factors and determinants of the identification of targeted customers for small and medium enterprises, applying to hotel and restaurant services. International Journal of Business and Economic Affairs, 4(5), pp.254-263.</a:t>
            </a:r>
          </a:p>
          <a:p>
            <a:r>
              <a:rPr lang="en-US" sz="1200" kern="1200" dirty="0">
                <a:solidFill>
                  <a:schemeClr val="tx1"/>
                </a:solidFill>
                <a:effectLst/>
                <a:latin typeface="+mn-lt"/>
                <a:ea typeface="+mn-ea"/>
                <a:cs typeface="+mn-cs"/>
              </a:rPr>
              <a:t>IHG, (2023). </a:t>
            </a:r>
            <a:r>
              <a:rPr lang="en-US" sz="1200" i="1" kern="1200" dirty="0">
                <a:solidFill>
                  <a:schemeClr val="tx1"/>
                </a:solidFill>
                <a:effectLst/>
                <a:latin typeface="+mn-lt"/>
                <a:ea typeface="+mn-ea"/>
                <a:cs typeface="+mn-cs"/>
              </a:rPr>
              <a:t>LOCATIONS. </a:t>
            </a:r>
            <a:r>
              <a:rPr lang="en-US" sz="1200" kern="1200" dirty="0">
                <a:solidFill>
                  <a:schemeClr val="tx1"/>
                </a:solidFill>
                <a:effectLst/>
                <a:latin typeface="+mn-lt"/>
                <a:ea typeface="+mn-ea"/>
                <a:cs typeface="+mn-cs"/>
              </a:rPr>
              <a:t>[Online] Available at: https://www.ihg.com/hotelindigo/hotels/gb/en/reservation [Accessed 08 10 2023].</a:t>
            </a:r>
          </a:p>
          <a:p>
            <a:r>
              <a:rPr lang="en-US" sz="1200" kern="1200" dirty="0">
                <a:solidFill>
                  <a:schemeClr val="tx1"/>
                </a:solidFill>
                <a:effectLst/>
                <a:latin typeface="+mn-lt"/>
                <a:ea typeface="+mn-ea"/>
                <a:cs typeface="+mn-cs"/>
              </a:rPr>
              <a:t>IHG, (2023). </a:t>
            </a:r>
            <a:r>
              <a:rPr lang="en-US" sz="1200" i="1" kern="1200" dirty="0">
                <a:solidFill>
                  <a:schemeClr val="tx1"/>
                </a:solidFill>
                <a:effectLst/>
                <a:latin typeface="+mn-lt"/>
                <a:ea typeface="+mn-ea"/>
                <a:cs typeface="+mn-cs"/>
              </a:rPr>
              <a:t>OUR STORY. </a:t>
            </a:r>
            <a:r>
              <a:rPr lang="en-US" sz="1200" kern="1200" dirty="0">
                <a:solidFill>
                  <a:schemeClr val="tx1"/>
                </a:solidFill>
                <a:effectLst/>
                <a:latin typeface="+mn-lt"/>
                <a:ea typeface="+mn-ea"/>
                <a:cs typeface="+mn-cs"/>
              </a:rPr>
              <a:t>[Online] Available at: https://www.ihg.com/hotelindigo/content/gb/en/about-us [Accessed 08 10 2023].</a:t>
            </a:r>
          </a:p>
          <a:p>
            <a:r>
              <a:rPr lang="en-US" sz="1200" kern="1200" dirty="0">
                <a:solidFill>
                  <a:schemeClr val="tx1"/>
                </a:solidFill>
                <a:effectLst/>
                <a:latin typeface="+mn-lt"/>
                <a:ea typeface="+mn-ea"/>
                <a:cs typeface="+mn-cs"/>
              </a:rPr>
              <a:t>Nica, E., </a:t>
            </a:r>
            <a:r>
              <a:rPr lang="en-US" sz="1200" kern="1200" dirty="0" err="1">
                <a:solidFill>
                  <a:schemeClr val="tx1"/>
                </a:solidFill>
                <a:effectLst/>
                <a:latin typeface="+mn-lt"/>
                <a:ea typeface="+mn-ea"/>
                <a:cs typeface="+mn-cs"/>
              </a:rPr>
              <a:t>Gajanova</a:t>
            </a:r>
            <a:r>
              <a:rPr lang="en-US" sz="1200" kern="1200" dirty="0">
                <a:solidFill>
                  <a:schemeClr val="tx1"/>
                </a:solidFill>
                <a:effectLst/>
                <a:latin typeface="+mn-lt"/>
                <a:ea typeface="+mn-ea"/>
                <a:cs typeface="+mn-cs"/>
              </a:rPr>
              <a:t>, L. and </a:t>
            </a:r>
            <a:r>
              <a:rPr lang="en-US" sz="1200" kern="1200" dirty="0" err="1">
                <a:solidFill>
                  <a:schemeClr val="tx1"/>
                </a:solidFill>
                <a:effectLst/>
                <a:latin typeface="+mn-lt"/>
                <a:ea typeface="+mn-ea"/>
                <a:cs typeface="+mn-cs"/>
              </a:rPr>
              <a:t>Kicova</a:t>
            </a:r>
            <a:r>
              <a:rPr lang="en-US" sz="1200" kern="1200" dirty="0">
                <a:solidFill>
                  <a:schemeClr val="tx1"/>
                </a:solidFill>
                <a:effectLst/>
                <a:latin typeface="+mn-lt"/>
                <a:ea typeface="+mn-ea"/>
                <a:cs typeface="+mn-cs"/>
              </a:rPr>
              <a:t>, E., (2019). Customer segmentation based on psychographic and demographic aspects is a determinant of customer targeting in the online environment. </a:t>
            </a:r>
            <a:r>
              <a:rPr lang="en-US" sz="1200" kern="1200" dirty="0" err="1">
                <a:solidFill>
                  <a:schemeClr val="tx1"/>
                </a:solidFill>
                <a:effectLst/>
                <a:latin typeface="+mn-lt"/>
                <a:ea typeface="+mn-ea"/>
                <a:cs typeface="+mn-cs"/>
              </a:rPr>
              <a:t>Littera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Scripta</a:t>
            </a:r>
            <a:r>
              <a:rPr lang="en-US" sz="1200" kern="1200" dirty="0">
                <a:solidFill>
                  <a:schemeClr val="tx1"/>
                </a:solidFill>
                <a:effectLst/>
                <a:latin typeface="+mn-lt"/>
                <a:ea typeface="+mn-ea"/>
                <a:cs typeface="+mn-cs"/>
              </a:rPr>
              <a:t>, 12(2), pp.108-126. </a:t>
            </a:r>
          </a:p>
          <a:p>
            <a:r>
              <a:rPr lang="en-US" sz="1200" kern="1200" dirty="0" err="1">
                <a:solidFill>
                  <a:schemeClr val="tx1"/>
                </a:solidFill>
                <a:effectLst/>
                <a:latin typeface="+mn-lt"/>
                <a:ea typeface="+mn-ea"/>
                <a:cs typeface="+mn-cs"/>
              </a:rPr>
              <a:t>Sadhale</a:t>
            </a:r>
            <a:r>
              <a:rPr lang="en-US" sz="1200" kern="1200" dirty="0">
                <a:solidFill>
                  <a:schemeClr val="tx1"/>
                </a:solidFill>
                <a:effectLst/>
                <a:latin typeface="+mn-lt"/>
                <a:ea typeface="+mn-ea"/>
                <a:cs typeface="+mn-cs"/>
              </a:rPr>
              <a:t>, M., (2021). The Changing Role of Housekeeping Departments in Hotels Post COVID-19 Pandemic. Eureka Publications.</a:t>
            </a:r>
          </a:p>
          <a:p>
            <a:r>
              <a:rPr lang="en-US" sz="1200" kern="1200" dirty="0">
                <a:solidFill>
                  <a:schemeClr val="tx1"/>
                </a:solidFill>
                <a:effectLst/>
                <a:latin typeface="+mn-lt"/>
                <a:ea typeface="+mn-ea"/>
                <a:cs typeface="+mn-cs"/>
              </a:rPr>
              <a:t>Shin, H., Perdue, R.R. and Kang, J., (2019). Front desk technology innovation in hotels: A managerial perspective. Tourism Management, 74, pp.310-318.</a:t>
            </a:r>
          </a:p>
          <a:p>
            <a:r>
              <a:rPr lang="en-US" sz="1200" kern="1200" dirty="0" err="1">
                <a:solidFill>
                  <a:schemeClr val="tx1"/>
                </a:solidFill>
                <a:effectLst/>
                <a:latin typeface="+mn-lt"/>
                <a:ea typeface="+mn-ea"/>
                <a:cs typeface="+mn-cs"/>
              </a:rPr>
              <a:t>Spoerr</a:t>
            </a:r>
            <a:r>
              <a:rPr lang="en-US" sz="1200" kern="1200" dirty="0">
                <a:solidFill>
                  <a:schemeClr val="tx1"/>
                </a:solidFill>
                <a:effectLst/>
                <a:latin typeface="+mn-lt"/>
                <a:ea typeface="+mn-ea"/>
                <a:cs typeface="+mn-cs"/>
              </a:rPr>
              <a:t>, D., (2021). Factor analysis of hotel selection attributes and their significance for different groups of German leisure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Journal of Quality Assurance in Hospitality &amp; Tourism, 22(3), pp.312-335.</a:t>
            </a:r>
          </a:p>
          <a:p>
            <a:r>
              <a:rPr lang="en-US" sz="1200" kern="1200" dirty="0" err="1">
                <a:solidFill>
                  <a:schemeClr val="tx1"/>
                </a:solidFill>
                <a:effectLst/>
                <a:latin typeface="+mn-lt"/>
                <a:ea typeface="+mn-ea"/>
                <a:cs typeface="+mn-cs"/>
              </a:rPr>
              <a:t>Stroumpoulis</a:t>
            </a:r>
            <a:r>
              <a:rPr lang="en-US" sz="1200" kern="1200" dirty="0">
                <a:solidFill>
                  <a:schemeClr val="tx1"/>
                </a:solidFill>
                <a:effectLst/>
                <a:latin typeface="+mn-lt"/>
                <a:ea typeface="+mn-ea"/>
                <a:cs typeface="+mn-cs"/>
              </a:rPr>
              <a:t>, A., </a:t>
            </a:r>
            <a:r>
              <a:rPr lang="en-US" sz="1200" kern="1200" dirty="0" err="1">
                <a:solidFill>
                  <a:schemeClr val="tx1"/>
                </a:solidFill>
                <a:effectLst/>
                <a:latin typeface="+mn-lt"/>
                <a:ea typeface="+mn-ea"/>
                <a:cs typeface="+mn-cs"/>
              </a:rPr>
              <a:t>Kopanaki</a:t>
            </a:r>
            <a:r>
              <a:rPr lang="en-US" sz="1200" kern="1200" dirty="0">
                <a:solidFill>
                  <a:schemeClr val="tx1"/>
                </a:solidFill>
                <a:effectLst/>
                <a:latin typeface="+mn-lt"/>
                <a:ea typeface="+mn-ea"/>
                <a:cs typeface="+mn-cs"/>
              </a:rPr>
              <a:t>, E. and </a:t>
            </a:r>
            <a:r>
              <a:rPr lang="en-US" sz="1200" kern="1200" dirty="0" err="1">
                <a:solidFill>
                  <a:schemeClr val="tx1"/>
                </a:solidFill>
                <a:effectLst/>
                <a:latin typeface="+mn-lt"/>
                <a:ea typeface="+mn-ea"/>
                <a:cs typeface="+mn-cs"/>
              </a:rPr>
              <a:t>Oikonomou</a:t>
            </a:r>
            <a:r>
              <a:rPr lang="en-US" sz="1200" kern="1200" dirty="0">
                <a:solidFill>
                  <a:schemeClr val="tx1"/>
                </a:solidFill>
                <a:effectLst/>
                <a:latin typeface="+mn-lt"/>
                <a:ea typeface="+mn-ea"/>
                <a:cs typeface="+mn-cs"/>
              </a:rPr>
              <a:t>, M., (2021). The impact of </a:t>
            </a:r>
            <a:r>
              <a:rPr lang="en-US" sz="1200" kern="1200" dirty="0" err="1">
                <a:solidFill>
                  <a:schemeClr val="tx1"/>
                </a:solidFill>
                <a:effectLst/>
                <a:latin typeface="+mn-lt"/>
                <a:ea typeface="+mn-ea"/>
                <a:cs typeface="+mn-cs"/>
              </a:rPr>
              <a:t>blockchain</a:t>
            </a:r>
            <a:r>
              <a:rPr lang="en-US" sz="1200" kern="1200" dirty="0">
                <a:solidFill>
                  <a:schemeClr val="tx1"/>
                </a:solidFill>
                <a:effectLst/>
                <a:latin typeface="+mn-lt"/>
                <a:ea typeface="+mn-ea"/>
                <a:cs typeface="+mn-cs"/>
              </a:rPr>
              <a:t> technology on food waste management in the hospitality industry. ENTRENOVA-Enterprise Research Innovation, 7(1), pp.419-428.</a:t>
            </a:r>
          </a:p>
          <a:p>
            <a:r>
              <a:rPr lang="en-US" sz="1200" kern="1200" dirty="0" err="1">
                <a:solidFill>
                  <a:schemeClr val="tx1"/>
                </a:solidFill>
                <a:effectLst/>
                <a:latin typeface="+mn-lt"/>
                <a:ea typeface="+mn-ea"/>
                <a:cs typeface="+mn-cs"/>
              </a:rPr>
              <a:t>Tomaszewska</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Bilska</a:t>
            </a:r>
            <a:r>
              <a:rPr lang="en-US" sz="1200" kern="1200" dirty="0">
                <a:solidFill>
                  <a:schemeClr val="tx1"/>
                </a:solidFill>
                <a:effectLst/>
                <a:latin typeface="+mn-lt"/>
                <a:ea typeface="+mn-ea"/>
                <a:cs typeface="+mn-cs"/>
              </a:rPr>
              <a:t>, B., </a:t>
            </a:r>
            <a:r>
              <a:rPr lang="en-US" sz="1200" kern="1200" dirty="0" err="1">
                <a:solidFill>
                  <a:schemeClr val="tx1"/>
                </a:solidFill>
                <a:effectLst/>
                <a:latin typeface="+mn-lt"/>
                <a:ea typeface="+mn-ea"/>
                <a:cs typeface="+mn-cs"/>
              </a:rPr>
              <a:t>Tul-Krzyszczuk</a:t>
            </a:r>
            <a:r>
              <a:rPr lang="en-US" sz="1200" kern="1200" dirty="0">
                <a:solidFill>
                  <a:schemeClr val="tx1"/>
                </a:solidFill>
                <a:effectLst/>
                <a:latin typeface="+mn-lt"/>
                <a:ea typeface="+mn-ea"/>
                <a:cs typeface="+mn-cs"/>
              </a:rPr>
              <a:t>, A. and </a:t>
            </a:r>
            <a:r>
              <a:rPr lang="en-US" sz="1200" kern="1200" dirty="0" err="1">
                <a:solidFill>
                  <a:schemeClr val="tx1"/>
                </a:solidFill>
                <a:effectLst/>
                <a:latin typeface="+mn-lt"/>
                <a:ea typeface="+mn-ea"/>
                <a:cs typeface="+mn-cs"/>
              </a:rPr>
              <a:t>Kołożyn-Krajewska</a:t>
            </a:r>
            <a:r>
              <a:rPr lang="en-US" sz="1200" kern="1200" dirty="0">
                <a:solidFill>
                  <a:schemeClr val="tx1"/>
                </a:solidFill>
                <a:effectLst/>
                <a:latin typeface="+mn-lt"/>
                <a:ea typeface="+mn-ea"/>
                <a:cs typeface="+mn-cs"/>
              </a:rPr>
              <a:t>, D., (2021). Estimation of the scale of food waste in hotel food services—A case study. Sustainability, 13(1), p.421. </a:t>
            </a:r>
          </a:p>
          <a:p>
            <a:endParaRPr lang="en-US" dirty="0"/>
          </a:p>
        </p:txBody>
      </p:sp>
      <p:sp>
        <p:nvSpPr>
          <p:cNvPr id="4" name="Slide Number Placeholder 3"/>
          <p:cNvSpPr>
            <a:spLocks noGrp="1"/>
          </p:cNvSpPr>
          <p:nvPr>
            <p:ph type="sldNum" sz="quarter" idx="10"/>
          </p:nvPr>
        </p:nvSpPr>
        <p:spPr/>
        <p:txBody>
          <a:bodyPr/>
          <a:lstStyle/>
          <a:p>
            <a:fld id="{08579E9A-24EC-4F5C-B60C-7E2C46F5B0C0}" type="slidenum">
              <a:rPr lang="en-US" smtClean="0"/>
              <a:t>12</a:t>
            </a:fld>
            <a:endParaRPr lang="en-US"/>
          </a:p>
        </p:txBody>
      </p:sp>
    </p:spTree>
    <p:extLst>
      <p:ext uri="{BB962C8B-B14F-4D97-AF65-F5344CB8AC3E}">
        <p14:creationId xmlns:p14="http://schemas.microsoft.com/office/powerpoint/2010/main" val="27376787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4520FC9D-12E9-4CEA-B79A-B258CE916AF0}" type="datetimeFigureOut">
              <a:rPr lang="en-US" smtClean="0"/>
              <a:t>10/21/23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2902923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0FC9D-12E9-4CEA-B79A-B258CE916AF0}" type="datetimeFigureOut">
              <a:rPr lang="en-US" smtClean="0"/>
              <a:t>10/21/23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1396932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20FC9D-12E9-4CEA-B79A-B258CE916AF0}" type="datetimeFigureOut">
              <a:rPr lang="en-US" smtClean="0"/>
              <a:t>10/21/23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23654333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20FC9D-12E9-4CEA-B79A-B258CE916AF0}" type="datetimeFigureOut">
              <a:rPr lang="en-US" smtClean="0"/>
              <a:t>10/21/23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221390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20FC9D-12E9-4CEA-B79A-B258CE916AF0}" type="datetimeFigureOut">
              <a:rPr lang="en-US" smtClean="0"/>
              <a:t>10/21/23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2003098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520FC9D-12E9-4CEA-B79A-B258CE916AF0}" type="datetimeFigureOut">
              <a:rPr lang="en-US" smtClean="0"/>
              <a:t>10/21/23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1540285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20FC9D-12E9-4CEA-B79A-B258CE916AF0}" type="datetimeFigureOut">
              <a:rPr lang="en-US" smtClean="0"/>
              <a:t>10/21/23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24082940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20FC9D-12E9-4CEA-B79A-B258CE916AF0}" type="datetimeFigureOut">
              <a:rPr lang="en-US" smtClean="0"/>
              <a:t>10/21/23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502645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20FC9D-12E9-4CEA-B79A-B258CE916AF0}" type="datetimeFigureOut">
              <a:rPr lang="en-US" smtClean="0"/>
              <a:t>10/21/23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112397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0FC9D-12E9-4CEA-B79A-B258CE916AF0}" type="datetimeFigureOut">
              <a:rPr lang="en-US" smtClean="0"/>
              <a:t>10/21/23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1034186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20FC9D-12E9-4CEA-B79A-B258CE916AF0}" type="datetimeFigureOut">
              <a:rPr lang="en-US" smtClean="0"/>
              <a:t>10/21/23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F828BD-2EAA-4765-97FF-B8E8BC76902C}" type="slidenum">
              <a:rPr lang="en-US" smtClean="0"/>
              <a:t>‹#›</a:t>
            </a:fld>
            <a:endParaRPr lang="en-US"/>
          </a:p>
        </p:txBody>
      </p:sp>
    </p:spTree>
    <p:extLst>
      <p:ext uri="{BB962C8B-B14F-4D97-AF65-F5344CB8AC3E}">
        <p14:creationId xmlns:p14="http://schemas.microsoft.com/office/powerpoint/2010/main" val="89173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45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20FC9D-12E9-4CEA-B79A-B258CE916AF0}" type="datetimeFigureOut">
              <a:rPr lang="en-US" smtClean="0"/>
              <a:t>10/21/23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F828BD-2EAA-4765-97FF-B8E8BC76902C}" type="slidenum">
              <a:rPr lang="en-US" smtClean="0"/>
              <a:t>‹#›</a:t>
            </a:fld>
            <a:endParaRPr lang="en-US"/>
          </a:p>
        </p:txBody>
      </p:sp>
    </p:spTree>
    <p:extLst>
      <p:ext uri="{BB962C8B-B14F-4D97-AF65-F5344CB8AC3E}">
        <p14:creationId xmlns:p14="http://schemas.microsoft.com/office/powerpoint/2010/main" val="21325045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37039" y="1150035"/>
            <a:ext cx="8670323" cy="1031501"/>
          </a:xfrm>
          <a:prstGeom prst="rect">
            <a:avLst/>
          </a:prstGeom>
        </p:spPr>
        <p:txBody>
          <a:bodyPr wrap="none">
            <a:spAutoFit/>
          </a:bodyPr>
          <a:lstStyle/>
          <a:p>
            <a:pPr algn="ctr">
              <a:lnSpc>
                <a:spcPct val="200000"/>
              </a:lnSpc>
              <a:spcAft>
                <a:spcPts val="0"/>
              </a:spcAft>
            </a:pPr>
            <a:r>
              <a:rPr lang="en-GB" sz="3600" b="1" dirty="0">
                <a:effectLst/>
                <a:latin typeface="Times New Roman" panose="02020603050405020304" pitchFamily="18" charset="0"/>
                <a:ea typeface="Times New Roman" panose="02020603050405020304" pitchFamily="18" charset="0"/>
              </a:rPr>
              <a:t>Module Title: Hospitality &amp; Guest Services</a:t>
            </a:r>
            <a:endParaRPr lang="en-US" sz="3600" dirty="0">
              <a:effectLst/>
              <a:latin typeface="Times New Roman" panose="02020603050405020304" pitchFamily="18" charset="0"/>
              <a:ea typeface="Times New Roman" panose="02020603050405020304" pitchFamily="18" charset="0"/>
            </a:endParaRPr>
          </a:p>
        </p:txBody>
      </p:sp>
      <p:sp>
        <p:nvSpPr>
          <p:cNvPr id="5" name="Rectangle 4"/>
          <p:cNvSpPr/>
          <p:nvPr/>
        </p:nvSpPr>
        <p:spPr>
          <a:xfrm>
            <a:off x="2514600" y="2511048"/>
            <a:ext cx="6096000" cy="1675267"/>
          </a:xfrm>
          <a:prstGeom prst="rect">
            <a:avLst/>
          </a:prstGeom>
        </p:spPr>
        <p:txBody>
          <a:bodyPr>
            <a:spAutoFit/>
          </a:bodyPr>
          <a:lstStyle/>
          <a:p>
            <a:pPr algn="ctr">
              <a:lnSpc>
                <a:spcPct val="200000"/>
              </a:lnSpc>
              <a:spcAft>
                <a:spcPts val="0"/>
              </a:spcAft>
            </a:pPr>
            <a:r>
              <a:rPr lang="en-GB" b="1" dirty="0">
                <a:effectLst/>
                <a:latin typeface="Times New Roman" panose="02020603050405020304" pitchFamily="18" charset="0"/>
                <a:ea typeface="Times New Roman" panose="02020603050405020304" pitchFamily="18" charset="0"/>
              </a:rPr>
              <a:t>Assignment Type: Presentation</a:t>
            </a:r>
            <a:endParaRPr lang="en-US" b="1" dirty="0">
              <a:effectLst/>
              <a:latin typeface="Times New Roman" panose="02020603050405020304" pitchFamily="18" charset="0"/>
              <a:ea typeface="Times New Roman" panose="02020603050405020304" pitchFamily="18" charset="0"/>
            </a:endParaRPr>
          </a:p>
          <a:p>
            <a:pPr algn="ctr">
              <a:lnSpc>
                <a:spcPct val="200000"/>
              </a:lnSpc>
              <a:spcAft>
                <a:spcPts val="0"/>
              </a:spcAft>
            </a:pPr>
            <a:r>
              <a:rPr lang="en-GB" dirty="0">
                <a:effectLst/>
                <a:latin typeface="Times New Roman" panose="02020603050405020304" pitchFamily="18" charset="0"/>
                <a:ea typeface="Times New Roman" panose="02020603050405020304" pitchFamily="18" charset="0"/>
              </a:rPr>
              <a:t>Student Name: Aneliya </a:t>
            </a:r>
            <a:r>
              <a:rPr lang="en-GB" dirty="0" err="1">
                <a:effectLst/>
                <a:latin typeface="Times New Roman" panose="02020603050405020304" pitchFamily="18" charset="0"/>
                <a:ea typeface="Times New Roman" panose="02020603050405020304" pitchFamily="18" charset="0"/>
              </a:rPr>
              <a:t>Sergeeva</a:t>
            </a:r>
            <a:r>
              <a:rPr lang="en-GB" dirty="0">
                <a:effectLst/>
                <a:latin typeface="Times New Roman" panose="02020603050405020304" pitchFamily="18" charset="0"/>
                <a:ea typeface="Times New Roman" panose="02020603050405020304" pitchFamily="18" charset="0"/>
              </a:rPr>
              <a:t> </a:t>
            </a:r>
            <a:r>
              <a:rPr lang="en-GB" dirty="0" err="1">
                <a:effectLst/>
                <a:latin typeface="Times New Roman" panose="02020603050405020304" pitchFamily="18" charset="0"/>
                <a:ea typeface="Times New Roman" panose="02020603050405020304" pitchFamily="18" charset="0"/>
              </a:rPr>
              <a:t>Karamanova</a:t>
            </a:r>
            <a:endParaRPr lang="en-GB" dirty="0">
              <a:effectLst/>
              <a:latin typeface="Times New Roman" panose="02020603050405020304" pitchFamily="18" charset="0"/>
              <a:ea typeface="Times New Roman" panose="02020603050405020304" pitchFamily="18" charset="0"/>
            </a:endParaRPr>
          </a:p>
          <a:p>
            <a:pPr algn="ctr">
              <a:lnSpc>
                <a:spcPct val="200000"/>
              </a:lnSpc>
              <a:spcAft>
                <a:spcPts val="0"/>
              </a:spcAft>
            </a:pPr>
            <a:r>
              <a:rPr lang="en-GB" dirty="0">
                <a:effectLst/>
                <a:latin typeface="Times New Roman" panose="02020603050405020304" pitchFamily="18" charset="0"/>
                <a:ea typeface="Times New Roman" panose="02020603050405020304" pitchFamily="18" charset="0"/>
              </a:rPr>
              <a:t>Student ID: 2235641</a:t>
            </a:r>
            <a:endParaRPr lang="en-US" dirty="0"/>
          </a:p>
        </p:txBody>
      </p:sp>
    </p:spTree>
    <p:extLst>
      <p:ext uri="{BB962C8B-B14F-4D97-AF65-F5344CB8AC3E}">
        <p14:creationId xmlns:p14="http://schemas.microsoft.com/office/powerpoint/2010/main" val="33953067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05350" y="671691"/>
            <a:ext cx="6267613" cy="6186309"/>
          </a:xfrm>
          <a:prstGeom prst="rect">
            <a:avLst/>
          </a:prstGeom>
        </p:spPr>
        <p:txBody>
          <a:bodyPr wrap="none">
            <a:spAutoFit/>
          </a:bodyPr>
          <a:lstStyle/>
          <a:p>
            <a:pPr algn="ctr">
              <a:lnSpc>
                <a:spcPct val="200000"/>
              </a:lnSpc>
              <a:spcAft>
                <a:spcPts val="0"/>
              </a:spcAft>
            </a:pPr>
            <a:r>
              <a:rPr lang="en-GB" sz="3600" b="1" kern="0" dirty="0">
                <a:effectLst/>
                <a:latin typeface="Times New Roman" panose="02020603050405020304" pitchFamily="18" charset="0"/>
              </a:rPr>
              <a:t>Table Of Contents</a:t>
            </a:r>
            <a:endParaRPr lang="en-US" sz="3600" b="1" kern="0" dirty="0">
              <a:effectLst/>
              <a:latin typeface="Times New Roman" panose="02020603050405020304" pitchFamily="18" charset="0"/>
            </a:endParaRPr>
          </a:p>
          <a:p>
            <a:pPr algn="just">
              <a:lnSpc>
                <a:spcPct val="200000"/>
              </a:lnSpc>
              <a:spcAft>
                <a:spcPts val="0"/>
              </a:spcAft>
            </a:pPr>
            <a:r>
              <a:rPr lang="en-US" b="1" kern="0" dirty="0">
                <a:effectLst/>
                <a:latin typeface="Times New Roman" panose="02020603050405020304" pitchFamily="18" charset="0"/>
              </a:rPr>
              <a:t>Introduction…………………………………………….03</a:t>
            </a:r>
          </a:p>
          <a:p>
            <a:pPr algn="just">
              <a:lnSpc>
                <a:spcPct val="200000"/>
              </a:lnSpc>
            </a:pPr>
            <a:r>
              <a:rPr lang="en-US" b="1" dirty="0" err="1"/>
              <a:t>Organisation</a:t>
            </a:r>
            <a:r>
              <a:rPr lang="en-US" b="1" dirty="0"/>
              <a:t> overview…………………………………………………04</a:t>
            </a:r>
          </a:p>
          <a:p>
            <a:pPr algn="just">
              <a:lnSpc>
                <a:spcPct val="200000"/>
              </a:lnSpc>
            </a:pPr>
            <a:r>
              <a:rPr lang="en-US" b="1" dirty="0"/>
              <a:t>Customer segmentation……………………………………………..05-06 </a:t>
            </a:r>
          </a:p>
          <a:p>
            <a:pPr algn="just">
              <a:lnSpc>
                <a:spcPct val="200000"/>
              </a:lnSpc>
            </a:pPr>
            <a:r>
              <a:rPr lang="en-US" b="1" dirty="0"/>
              <a:t>Guest service nature ………………………………………………………..07</a:t>
            </a:r>
          </a:p>
          <a:p>
            <a:pPr algn="just">
              <a:lnSpc>
                <a:spcPct val="200000"/>
              </a:lnSpc>
            </a:pPr>
            <a:r>
              <a:rPr lang="en-US" b="1" dirty="0"/>
              <a:t>Departments and their role in guest service…………………08-09</a:t>
            </a:r>
          </a:p>
          <a:p>
            <a:pPr algn="just">
              <a:lnSpc>
                <a:spcPct val="200000"/>
              </a:lnSpc>
            </a:pPr>
            <a:r>
              <a:rPr lang="en-US" b="1" dirty="0"/>
              <a:t>Significance of hospitality ………………………………………………….10</a:t>
            </a:r>
          </a:p>
          <a:p>
            <a:pPr algn="just">
              <a:lnSpc>
                <a:spcPct val="200000"/>
              </a:lnSpc>
            </a:pPr>
            <a:r>
              <a:rPr lang="en-US" b="1" dirty="0"/>
              <a:t>Conclusion ………………………………………………………………………….11</a:t>
            </a:r>
          </a:p>
          <a:p>
            <a:pPr algn="just">
              <a:lnSpc>
                <a:spcPct val="200000"/>
              </a:lnSpc>
            </a:pPr>
            <a:r>
              <a:rPr lang="en-US" b="1" dirty="0"/>
              <a:t>References…………………………………………………………………………….12</a:t>
            </a:r>
          </a:p>
          <a:p>
            <a:pPr algn="just">
              <a:lnSpc>
                <a:spcPct val="200000"/>
              </a:lnSpc>
              <a:spcAft>
                <a:spcPts val="0"/>
              </a:spcAft>
            </a:pPr>
            <a:endParaRPr lang="en-US" b="1" kern="0" dirty="0">
              <a:effectLst/>
              <a:latin typeface="Times New Roman" panose="02020603050405020304" pitchFamily="18" charset="0"/>
            </a:endParaRPr>
          </a:p>
        </p:txBody>
      </p:sp>
    </p:spTree>
    <p:extLst>
      <p:ext uri="{BB962C8B-B14F-4D97-AF65-F5344CB8AC3E}">
        <p14:creationId xmlns:p14="http://schemas.microsoft.com/office/powerpoint/2010/main" val="2730576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4313" y="184835"/>
            <a:ext cx="2698175" cy="1031501"/>
          </a:xfrm>
          <a:prstGeom prst="rect">
            <a:avLst/>
          </a:prstGeom>
        </p:spPr>
        <p:txBody>
          <a:bodyPr wrap="none">
            <a:spAutoFit/>
          </a:bodyPr>
          <a:lstStyle/>
          <a:p>
            <a:pPr algn="just">
              <a:lnSpc>
                <a:spcPct val="200000"/>
              </a:lnSpc>
              <a:spcAft>
                <a:spcPts val="0"/>
              </a:spcAft>
            </a:pPr>
            <a:r>
              <a:rPr lang="en-US" sz="3600" b="1" kern="0" dirty="0">
                <a:effectLst/>
                <a:latin typeface="Times New Roman" panose="02020603050405020304" pitchFamily="18" charset="0"/>
              </a:rPr>
              <a:t>Introduction</a:t>
            </a:r>
          </a:p>
        </p:txBody>
      </p:sp>
      <p:sp>
        <p:nvSpPr>
          <p:cNvPr id="5" name="Rectangle 4"/>
          <p:cNvSpPr/>
          <p:nvPr/>
        </p:nvSpPr>
        <p:spPr>
          <a:xfrm>
            <a:off x="274431" y="1880989"/>
            <a:ext cx="6096000" cy="4247317"/>
          </a:xfrm>
          <a:prstGeom prst="rect">
            <a:avLst/>
          </a:prstGeom>
          <a:noFill/>
        </p:spPr>
        <p:txBody>
          <a:bodyPr>
            <a:spAutoFit/>
          </a:bodyPr>
          <a:lstStyle/>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hospitality industry has to majorly focus on guest service as it ensures building strong goodwill within the competitive market.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presentation will highlight the pertinent information related to guest service.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Hotel Indigo will be critically assessed to identify the nature of the guest service. </a:t>
            </a:r>
            <a:endParaRPr lang="en-US" dirty="0"/>
          </a:p>
        </p:txBody>
      </p:sp>
      <p:sp>
        <p:nvSpPr>
          <p:cNvPr id="6" name="Rectangle 5"/>
          <p:cNvSpPr/>
          <p:nvPr/>
        </p:nvSpPr>
        <p:spPr>
          <a:xfrm>
            <a:off x="8365249" y="6128306"/>
            <a:ext cx="1950086"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(ELDABET, 2019)</a:t>
            </a:r>
            <a:endParaRPr lang="en-US" dirty="0"/>
          </a:p>
        </p:txBody>
      </p:sp>
      <p:pic>
        <p:nvPicPr>
          <p:cNvPr id="9218" name="Picture 2" descr="Hotel Indigo, Durham: Ex-Old Shire Hall staff help open venue in former  workplace | The Northern Ech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1205" y="700585"/>
            <a:ext cx="5136862" cy="5139049"/>
          </a:xfrm>
          <a:prstGeom prst="roundRect">
            <a:avLst>
              <a:gd name="adj" fmla="val 8594"/>
            </a:avLst>
          </a:prstGeom>
          <a:solidFill>
            <a:srgbClr val="FFFFFF">
              <a:shade val="85000"/>
            </a:srgbClr>
          </a:solidFill>
          <a:ln w="76200">
            <a:solidFill>
              <a:schemeClr val="accent2">
                <a:lumMod val="75000"/>
              </a:schemeClr>
            </a:solidFill>
          </a:ln>
          <a:effectLst>
            <a:reflection blurRad="12700" stA="38000" endPos="28000" dist="5000" dir="5400000" sy="-100000" algn="bl" rotWithShape="0"/>
          </a:effectLst>
        </p:spPr>
      </p:pic>
    </p:spTree>
    <p:extLst>
      <p:ext uri="{BB962C8B-B14F-4D97-AF65-F5344CB8AC3E}">
        <p14:creationId xmlns:p14="http://schemas.microsoft.com/office/powerpoint/2010/main" val="1796518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940875" y="286435"/>
            <a:ext cx="4660250" cy="1031501"/>
          </a:xfrm>
          <a:prstGeom prst="rect">
            <a:avLst/>
          </a:prstGeom>
        </p:spPr>
        <p:txBody>
          <a:bodyPr wrap="none">
            <a:spAutoFit/>
          </a:bodyPr>
          <a:lstStyle/>
          <a:p>
            <a:pPr algn="just">
              <a:lnSpc>
                <a:spcPct val="200000"/>
              </a:lnSpc>
              <a:spcAft>
                <a:spcPts val="0"/>
              </a:spcAft>
            </a:pPr>
            <a:r>
              <a:rPr lang="en-US" sz="3600" b="1" dirty="0">
                <a:effectLst/>
                <a:latin typeface="Times New Roman" panose="02020603050405020304" pitchFamily="18" charset="0"/>
              </a:rPr>
              <a:t>Organisation overview</a:t>
            </a:r>
          </a:p>
        </p:txBody>
      </p:sp>
      <p:sp>
        <p:nvSpPr>
          <p:cNvPr id="5" name="Rectangle 4"/>
          <p:cNvSpPr/>
          <p:nvPr/>
        </p:nvSpPr>
        <p:spPr>
          <a:xfrm>
            <a:off x="5924849" y="1554371"/>
            <a:ext cx="6096000" cy="4662815"/>
          </a:xfrm>
          <a:prstGeom prst="rect">
            <a:avLst/>
          </a:prstGeom>
          <a:noFill/>
        </p:spPr>
        <p:txBody>
          <a:bodyPr>
            <a:spAutoFit/>
          </a:bodyPr>
          <a:lstStyle/>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Hotel Indigo is one of the leading and well-reputed boutique hotels in the United Kingdom which is a major part of IHG Hotels and Resorts.</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 Besides, this hotel chain was initially launched in Atlanta, Georgia in October 2004.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gn="just">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Concerning that, the CEO of the Inter Continental Hotels Group Plc is Elie </a:t>
            </a:r>
            <a:r>
              <a:rPr lang="en-US" dirty="0" err="1">
                <a:latin typeface="Times New Roman" panose="02020603050405020304" pitchFamily="18" charset="0"/>
                <a:cs typeface="Times New Roman" panose="02020603050405020304" pitchFamily="18" charset="0"/>
              </a:rPr>
              <a:t>Maalouf</a:t>
            </a:r>
            <a:r>
              <a:rPr lang="en-US" dirty="0">
                <a:latin typeface="Times New Roman" panose="02020603050405020304" pitchFamily="18" charset="0"/>
                <a:cs typeface="Times New Roman" panose="02020603050405020304" pitchFamily="18" charset="0"/>
              </a:rPr>
              <a:t>. </a:t>
            </a:r>
          </a:p>
        </p:txBody>
      </p:sp>
      <p:sp>
        <p:nvSpPr>
          <p:cNvPr id="6" name="Rectangle 5"/>
          <p:cNvSpPr/>
          <p:nvPr/>
        </p:nvSpPr>
        <p:spPr>
          <a:xfrm>
            <a:off x="1978598" y="6217186"/>
            <a:ext cx="1326004" cy="369332"/>
          </a:xfrm>
          <a:prstGeom prst="rect">
            <a:avLst/>
          </a:prstGeom>
        </p:spPr>
        <p:txBody>
          <a:bodyPr wrap="none">
            <a:spAutoFit/>
          </a:bodyPr>
          <a:lstStyle/>
          <a:p>
            <a:r>
              <a:rPr lang="en-GB" dirty="0">
                <a:effectLst/>
                <a:highlight>
                  <a:srgbClr val="FFFFFF"/>
                </a:highlight>
                <a:latin typeface="Times New Roman" panose="02020603050405020304" pitchFamily="18" charset="0"/>
                <a:ea typeface="Times New Roman" panose="02020603050405020304" pitchFamily="18" charset="0"/>
              </a:rPr>
              <a:t>(IHG, 2023)</a:t>
            </a:r>
            <a:endParaRPr lang="en-US" dirty="0"/>
          </a:p>
        </p:txBody>
      </p:sp>
      <p:pic>
        <p:nvPicPr>
          <p:cNvPr id="1028" name="Picture 4" descr="Hotel Indigo London - Kensington, an IHG Hotel, London – Updated 2023 Pri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468" y="689970"/>
            <a:ext cx="5288657" cy="5253798"/>
          </a:xfrm>
          <a:prstGeom prst="snip2DiagRect">
            <a:avLst/>
          </a:prstGeom>
          <a:noFill/>
          <a:ln w="762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0341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58542" y="0"/>
            <a:ext cx="4972515" cy="1031501"/>
          </a:xfrm>
          <a:prstGeom prst="rect">
            <a:avLst/>
          </a:prstGeom>
        </p:spPr>
        <p:txBody>
          <a:bodyPr wrap="none">
            <a:spAutoFit/>
          </a:bodyPr>
          <a:lstStyle/>
          <a:p>
            <a:pPr algn="just">
              <a:lnSpc>
                <a:spcPct val="200000"/>
              </a:lnSpc>
              <a:spcAft>
                <a:spcPts val="0"/>
              </a:spcAft>
            </a:pPr>
            <a:r>
              <a:rPr lang="en-US" sz="3600" b="1" dirty="0">
                <a:effectLst/>
                <a:latin typeface="Times New Roman" panose="02020603050405020304" pitchFamily="18" charset="0"/>
              </a:rPr>
              <a:t>Customer segmentation </a:t>
            </a:r>
          </a:p>
        </p:txBody>
      </p:sp>
      <p:sp>
        <p:nvSpPr>
          <p:cNvPr id="5" name="Rectangle 4"/>
          <p:cNvSpPr/>
          <p:nvPr/>
        </p:nvSpPr>
        <p:spPr>
          <a:xfrm>
            <a:off x="584200" y="1826736"/>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Geographical segmentation</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Strong hold on the global market and on the prime locations that make the customer avail the beautiful property (Antonio et al., 2020). </a:t>
            </a:r>
            <a:endParaRPr lang="en-US" dirty="0"/>
          </a:p>
        </p:txBody>
      </p:sp>
      <p:sp>
        <p:nvSpPr>
          <p:cNvPr id="6" name="Rectangle 5"/>
          <p:cNvSpPr/>
          <p:nvPr/>
        </p:nvSpPr>
        <p:spPr>
          <a:xfrm>
            <a:off x="9190691" y="6216134"/>
            <a:ext cx="2178802"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(Antonio et al., 2020)</a:t>
            </a:r>
            <a:endParaRPr lang="en-US" dirty="0"/>
          </a:p>
        </p:txBody>
      </p:sp>
      <p:sp>
        <p:nvSpPr>
          <p:cNvPr id="7" name="Rectangle 6"/>
          <p:cNvSpPr/>
          <p:nvPr/>
        </p:nvSpPr>
        <p:spPr>
          <a:xfrm>
            <a:off x="584200" y="4279374"/>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Demographic segmentation</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pricing strategy of the hotel has been designed in a way that satisfies higher income level customers (ELDABET, 2019). </a:t>
            </a:r>
            <a:endParaRPr lang="en-US" dirty="0"/>
          </a:p>
        </p:txBody>
      </p:sp>
      <p:pic>
        <p:nvPicPr>
          <p:cNvPr id="2050" name="Picture 2" descr="From Economy to Luxury, What Matters Most to Hotel Gues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0201" y="308619"/>
            <a:ext cx="5103350" cy="5678915"/>
          </a:xfrm>
          <a:prstGeom prst="flowChartMagneticTape">
            <a:avLst/>
          </a:prstGeom>
          <a:noFill/>
          <a:ln w="7620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6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086636" y="221734"/>
            <a:ext cx="1531188" cy="646331"/>
          </a:xfrm>
          <a:prstGeom prst="rect">
            <a:avLst/>
          </a:prstGeom>
        </p:spPr>
        <p:txBody>
          <a:bodyPr wrap="none">
            <a:spAutoFit/>
          </a:bodyPr>
          <a:lstStyle/>
          <a:p>
            <a:r>
              <a:rPr lang="en-US" sz="3600" b="1" dirty="0">
                <a:effectLst/>
                <a:latin typeface="Times New Roman" panose="02020603050405020304" pitchFamily="18" charset="0"/>
                <a:ea typeface="Times New Roman" panose="02020603050405020304" pitchFamily="18" charset="0"/>
              </a:rPr>
              <a:t> </a:t>
            </a:r>
            <a:r>
              <a:rPr lang="en-US" sz="3600" b="1" dirty="0" err="1">
                <a:effectLst/>
                <a:latin typeface="Times New Roman" panose="02020603050405020304" pitchFamily="18" charset="0"/>
                <a:ea typeface="Times New Roman" panose="02020603050405020304" pitchFamily="18" charset="0"/>
              </a:rPr>
              <a:t>Contd</a:t>
            </a:r>
            <a:endParaRPr lang="en-US" sz="3600" dirty="0"/>
          </a:p>
        </p:txBody>
      </p:sp>
      <p:sp>
        <p:nvSpPr>
          <p:cNvPr id="5" name="Rectangle 4"/>
          <p:cNvSpPr/>
          <p:nvPr/>
        </p:nvSpPr>
        <p:spPr>
          <a:xfrm>
            <a:off x="5521824" y="1508036"/>
            <a:ext cx="6096000" cy="17543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Psychographic segmentation</a:t>
            </a:r>
            <a:endParaRPr lang="en-US" dirty="0">
              <a:effectLst/>
              <a:latin typeface="Times New Roman" panose="02020603050405020304" pitchFamily="18" charset="0"/>
              <a:ea typeface="Times New Roman" panose="02020603050405020304" pitchFamily="18" charset="0"/>
            </a:endParaRPr>
          </a:p>
          <a:p>
            <a:pPr marL="285750" indent="-285750" algn="just">
              <a:lnSpc>
                <a:spcPct val="20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Classification of the customer is defined through social class, </a:t>
            </a:r>
            <a:r>
              <a:rPr lang="en-US" dirty="0" err="1">
                <a:effectLst/>
                <a:latin typeface="Times New Roman" panose="02020603050405020304" pitchFamily="18" charset="0"/>
                <a:ea typeface="Times New Roman" panose="02020603050405020304" pitchFamily="18" charset="0"/>
              </a:rPr>
              <a:t>personalised</a:t>
            </a:r>
            <a:r>
              <a:rPr lang="en-US" dirty="0">
                <a:effectLst/>
                <a:latin typeface="Times New Roman" panose="02020603050405020304" pitchFamily="18" charset="0"/>
                <a:ea typeface="Times New Roman" panose="02020603050405020304" pitchFamily="18" charset="0"/>
              </a:rPr>
              <a:t> preference and way of lifestyle. </a:t>
            </a:r>
            <a:endParaRPr lang="en-US" dirty="0"/>
          </a:p>
        </p:txBody>
      </p:sp>
      <p:sp>
        <p:nvSpPr>
          <p:cNvPr id="6" name="Rectangle 5"/>
          <p:cNvSpPr/>
          <p:nvPr/>
        </p:nvSpPr>
        <p:spPr>
          <a:xfrm>
            <a:off x="5521824" y="4479836"/>
            <a:ext cx="6096000" cy="1477328"/>
          </a:xfrm>
          <a:prstGeom prst="rect">
            <a:avLst/>
          </a:prstGeom>
        </p:spPr>
        <p:txBody>
          <a:bodyPr>
            <a:spAutoFit/>
          </a:bodyPr>
          <a:lstStyle/>
          <a:p>
            <a:pPr algn="just">
              <a:lnSpc>
                <a:spcPct val="200000"/>
              </a:lnSpc>
              <a:spcAft>
                <a:spcPts val="0"/>
              </a:spcAft>
            </a:pPr>
            <a:r>
              <a:rPr lang="en-US" b="1" dirty="0" err="1">
                <a:effectLst/>
                <a:latin typeface="Times New Roman" panose="02020603050405020304" pitchFamily="18" charset="0"/>
                <a:ea typeface="Times New Roman" panose="02020603050405020304" pitchFamily="18" charset="0"/>
              </a:rPr>
              <a:t>Behavioural</a:t>
            </a:r>
            <a:r>
              <a:rPr lang="en-US" b="1" dirty="0">
                <a:effectLst/>
                <a:latin typeface="Times New Roman" panose="02020603050405020304" pitchFamily="18" charset="0"/>
                <a:ea typeface="Times New Roman" panose="02020603050405020304" pitchFamily="18" charset="0"/>
              </a:rPr>
              <a:t> segmentation</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market trend is a highly influencing factor that impacts consumer buying </a:t>
            </a:r>
            <a:r>
              <a:rPr lang="en-US" dirty="0" err="1">
                <a:effectLst/>
                <a:latin typeface="Times New Roman" panose="02020603050405020304" pitchFamily="18" charset="0"/>
                <a:ea typeface="Times New Roman" panose="02020603050405020304" pitchFamily="18" charset="0"/>
              </a:rPr>
              <a:t>behaviour</a:t>
            </a:r>
            <a:r>
              <a:rPr lang="en-US" dirty="0">
                <a:effectLst/>
                <a:latin typeface="Times New Roman" panose="02020603050405020304" pitchFamily="18" charset="0"/>
                <a:ea typeface="Times New Roman" panose="02020603050405020304" pitchFamily="18" charset="0"/>
              </a:rPr>
              <a:t>. </a:t>
            </a:r>
            <a:endParaRPr lang="en-US" dirty="0"/>
          </a:p>
        </p:txBody>
      </p:sp>
      <p:sp>
        <p:nvSpPr>
          <p:cNvPr id="7" name="Rectangle 6"/>
          <p:cNvSpPr/>
          <p:nvPr/>
        </p:nvSpPr>
        <p:spPr>
          <a:xfrm>
            <a:off x="1917286" y="6123128"/>
            <a:ext cx="1858201"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(Nica et al., 2019)</a:t>
            </a:r>
            <a:endParaRPr lang="en-US" dirty="0"/>
          </a:p>
        </p:txBody>
      </p:sp>
      <p:pic>
        <p:nvPicPr>
          <p:cNvPr id="3074" name="Picture 2" descr="Three Stages of The Luxury Hotel Guest Experi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986" y="609600"/>
            <a:ext cx="5113838" cy="537494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22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17131" y="0"/>
            <a:ext cx="4344138" cy="1031501"/>
          </a:xfrm>
          <a:prstGeom prst="rect">
            <a:avLst/>
          </a:prstGeom>
        </p:spPr>
        <p:txBody>
          <a:bodyPr wrap="none">
            <a:spAutoFit/>
          </a:bodyPr>
          <a:lstStyle/>
          <a:p>
            <a:pPr algn="just">
              <a:lnSpc>
                <a:spcPct val="200000"/>
              </a:lnSpc>
              <a:spcAft>
                <a:spcPts val="0"/>
              </a:spcAft>
            </a:pPr>
            <a:r>
              <a:rPr lang="en-US" sz="3600" b="1" dirty="0">
                <a:effectLst/>
                <a:latin typeface="Times New Roman" panose="02020603050405020304" pitchFamily="18" charset="0"/>
              </a:rPr>
              <a:t>Guest service nature </a:t>
            </a:r>
          </a:p>
        </p:txBody>
      </p:sp>
      <p:sp>
        <p:nvSpPr>
          <p:cNvPr id="5" name="Rectangle 4"/>
          <p:cNvSpPr/>
          <p:nvPr/>
        </p:nvSpPr>
        <p:spPr>
          <a:xfrm>
            <a:off x="317131" y="1448138"/>
            <a:ext cx="6096000" cy="5078313"/>
          </a:xfrm>
          <a:prstGeom prst="rect">
            <a:avLst/>
          </a:prstGeom>
        </p:spPr>
        <p:txBody>
          <a:bodyPr>
            <a:spAutoFit/>
          </a:bodyPr>
          <a:lstStyle/>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eminent </a:t>
            </a:r>
            <a:r>
              <a:rPr lang="en-US" dirty="0" err="1">
                <a:effectLst/>
                <a:latin typeface="Times New Roman" panose="02020603050405020304" pitchFamily="18" charset="0"/>
                <a:ea typeface="Times New Roman" panose="02020603050405020304" pitchFamily="18" charset="0"/>
              </a:rPr>
              <a:t>organisation</a:t>
            </a:r>
            <a:r>
              <a:rPr lang="en-US" dirty="0">
                <a:effectLst/>
                <a:latin typeface="Times New Roman" panose="02020603050405020304" pitchFamily="18" charset="0"/>
                <a:ea typeface="Times New Roman" panose="02020603050405020304" pitchFamily="18" charset="0"/>
              </a:rPr>
              <a:t> Hotel Indigo </a:t>
            </a:r>
            <a:r>
              <a:rPr lang="en-US" dirty="0" err="1">
                <a:effectLst/>
                <a:latin typeface="Times New Roman" panose="02020603050405020304" pitchFamily="18" charset="0"/>
                <a:ea typeface="Times New Roman" panose="02020603050405020304" pitchFamily="18" charset="0"/>
              </a:rPr>
              <a:t>prioritises</a:t>
            </a:r>
            <a:r>
              <a:rPr lang="en-US" dirty="0">
                <a:effectLst/>
                <a:latin typeface="Times New Roman" panose="02020603050405020304" pitchFamily="18" charset="0"/>
                <a:ea typeface="Times New Roman" panose="02020603050405020304" pitchFamily="18" charset="0"/>
              </a:rPr>
              <a:t> delivering an inclusive approach to their guest service.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 familiar and homely environment is the principal aspect that </a:t>
            </a:r>
            <a:r>
              <a:rPr lang="en-US" dirty="0" err="1">
                <a:effectLst/>
                <a:latin typeface="Times New Roman" panose="02020603050405020304" pitchFamily="18" charset="0"/>
                <a:ea typeface="Times New Roman" panose="02020603050405020304" pitchFamily="18" charset="0"/>
              </a:rPr>
              <a:t>organisations</a:t>
            </a:r>
            <a:r>
              <a:rPr lang="en-US" dirty="0">
                <a:effectLst/>
                <a:latin typeface="Times New Roman" panose="02020603050405020304" pitchFamily="18" charset="0"/>
                <a:ea typeface="Times New Roman" panose="02020603050405020304" pitchFamily="18" charset="0"/>
              </a:rPr>
              <a:t> intend to deliver to their guests. The interior flaunts the classy and aestheticism within it.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Through their construction, different stories of the </a:t>
            </a:r>
            <a:r>
              <a:rPr lang="en-US" dirty="0" err="1">
                <a:effectLst/>
                <a:latin typeface="Times New Roman" panose="02020603050405020304" pitchFamily="18" charset="0"/>
                <a:ea typeface="Times New Roman" panose="02020603050405020304" pitchFamily="18" charset="0"/>
              </a:rPr>
              <a:t>neighbourhood</a:t>
            </a:r>
            <a:r>
              <a:rPr lang="en-US" dirty="0">
                <a:effectLst/>
                <a:latin typeface="Times New Roman" panose="02020603050405020304" pitchFamily="18" charset="0"/>
                <a:ea typeface="Times New Roman" panose="02020603050405020304" pitchFamily="18" charset="0"/>
              </a:rPr>
              <a:t> have been created that soothe guests' experience </a:t>
            </a:r>
            <a:r>
              <a:rPr lang="en-GB" dirty="0">
                <a:effectLst/>
                <a:latin typeface="Times New Roman" panose="02020603050405020304" pitchFamily="18" charset="0"/>
                <a:ea typeface="Times New Roman" panose="02020603050405020304" pitchFamily="18" charset="0"/>
              </a:rPr>
              <a:t>(IHG, 2023)</a:t>
            </a:r>
            <a:r>
              <a:rPr lang="en-US" dirty="0">
                <a:effectLst/>
                <a:latin typeface="Times New Roman" panose="02020603050405020304" pitchFamily="18" charset="0"/>
                <a:ea typeface="Times New Roman" panose="02020603050405020304" pitchFamily="18" charset="0"/>
              </a:rPr>
              <a:t>. </a:t>
            </a:r>
            <a:endParaRPr lang="en-US" dirty="0"/>
          </a:p>
        </p:txBody>
      </p:sp>
      <p:sp>
        <p:nvSpPr>
          <p:cNvPr id="6" name="Rectangle 5"/>
          <p:cNvSpPr/>
          <p:nvPr/>
        </p:nvSpPr>
        <p:spPr>
          <a:xfrm>
            <a:off x="9547798" y="6157119"/>
            <a:ext cx="1326004" cy="369332"/>
          </a:xfrm>
          <a:prstGeom prst="rect">
            <a:avLst/>
          </a:prstGeom>
        </p:spPr>
        <p:txBody>
          <a:bodyPr wrap="none">
            <a:spAutoFit/>
          </a:bodyPr>
          <a:lstStyle/>
          <a:p>
            <a:r>
              <a:rPr lang="en-GB" dirty="0">
                <a:effectLst/>
                <a:latin typeface="Times New Roman" panose="02020603050405020304" pitchFamily="18" charset="0"/>
                <a:ea typeface="Times New Roman" panose="02020603050405020304" pitchFamily="18" charset="0"/>
              </a:rPr>
              <a:t>(IHG, 2023)</a:t>
            </a:r>
            <a:endParaRPr lang="en-US" dirty="0"/>
          </a:p>
        </p:txBody>
      </p:sp>
      <p:pic>
        <p:nvPicPr>
          <p:cNvPr id="4098" name="Picture 2" descr="What issues hotel industry is facing in terms of management?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4000" y="515750"/>
            <a:ext cx="5308600" cy="5402450"/>
          </a:xfrm>
          <a:prstGeom prst="parallelogram">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438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3265851" y="235635"/>
            <a:ext cx="8657498" cy="1031501"/>
          </a:xfrm>
          <a:prstGeom prst="rect">
            <a:avLst/>
          </a:prstGeom>
        </p:spPr>
        <p:txBody>
          <a:bodyPr wrap="none">
            <a:spAutoFit/>
          </a:bodyPr>
          <a:lstStyle/>
          <a:p>
            <a:pPr algn="just">
              <a:lnSpc>
                <a:spcPct val="200000"/>
              </a:lnSpc>
              <a:spcAft>
                <a:spcPts val="0"/>
              </a:spcAft>
            </a:pPr>
            <a:r>
              <a:rPr lang="en-US" sz="3600" b="1" dirty="0">
                <a:effectLst/>
                <a:latin typeface="Times New Roman" panose="02020603050405020304" pitchFamily="18" charset="0"/>
              </a:rPr>
              <a:t>Departments and their role in guest service</a:t>
            </a:r>
          </a:p>
        </p:txBody>
      </p:sp>
      <p:sp>
        <p:nvSpPr>
          <p:cNvPr id="6" name="Rectangle 5"/>
          <p:cNvSpPr/>
          <p:nvPr/>
        </p:nvSpPr>
        <p:spPr>
          <a:xfrm>
            <a:off x="5511800" y="1327372"/>
            <a:ext cx="6096000" cy="1477328"/>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Front desk department</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front desk plays the most pivotal role as they attend to the customer directly (Shin et al., 2019). </a:t>
            </a:r>
            <a:endParaRPr lang="en-US" dirty="0"/>
          </a:p>
        </p:txBody>
      </p:sp>
      <p:sp>
        <p:nvSpPr>
          <p:cNvPr id="7" name="Rectangle 6"/>
          <p:cNvSpPr/>
          <p:nvPr/>
        </p:nvSpPr>
        <p:spPr>
          <a:xfrm>
            <a:off x="5511800" y="3110132"/>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Housekeeping department</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Well trained and flexible workforce associated with the housekeeping department provides a dedicated service towards guests service (</a:t>
            </a:r>
            <a:r>
              <a:rPr lang="en-US" dirty="0" err="1">
                <a:effectLst/>
                <a:latin typeface="Times New Roman" panose="02020603050405020304" pitchFamily="18" charset="0"/>
                <a:ea typeface="Times New Roman" panose="02020603050405020304" pitchFamily="18" charset="0"/>
              </a:rPr>
              <a:t>Sadhale</a:t>
            </a:r>
            <a:r>
              <a:rPr lang="en-US" dirty="0">
                <a:effectLst/>
                <a:latin typeface="Times New Roman" panose="02020603050405020304" pitchFamily="18" charset="0"/>
                <a:ea typeface="Times New Roman" panose="02020603050405020304" pitchFamily="18" charset="0"/>
              </a:rPr>
              <a:t>, 2021). </a:t>
            </a:r>
            <a:endParaRPr lang="en-US" dirty="0"/>
          </a:p>
        </p:txBody>
      </p:sp>
      <p:sp>
        <p:nvSpPr>
          <p:cNvPr id="8" name="Rectangle 7"/>
          <p:cNvSpPr/>
          <p:nvPr/>
        </p:nvSpPr>
        <p:spPr>
          <a:xfrm>
            <a:off x="5511800" y="4965174"/>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Food production department</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Serving hot, satisfying and varied delicacies within Hotel Indigo is performed through the talented workforce of the food department.</a:t>
            </a:r>
            <a:endParaRPr lang="en-US" dirty="0"/>
          </a:p>
        </p:txBody>
      </p:sp>
      <p:sp>
        <p:nvSpPr>
          <p:cNvPr id="9" name="Rectangle 8"/>
          <p:cNvSpPr/>
          <p:nvPr/>
        </p:nvSpPr>
        <p:spPr>
          <a:xfrm>
            <a:off x="1908780" y="5911587"/>
            <a:ext cx="2714141"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a:t>
            </a:r>
            <a:r>
              <a:rPr lang="en-US" dirty="0" err="1">
                <a:effectLst/>
                <a:latin typeface="Times New Roman" panose="02020603050405020304" pitchFamily="18" charset="0"/>
                <a:ea typeface="Times New Roman" panose="02020603050405020304" pitchFamily="18" charset="0"/>
              </a:rPr>
              <a:t>Tomaszewska</a:t>
            </a:r>
            <a:r>
              <a:rPr lang="en-US" dirty="0">
                <a:effectLst/>
                <a:latin typeface="Times New Roman" panose="02020603050405020304" pitchFamily="18" charset="0"/>
                <a:ea typeface="Times New Roman" panose="02020603050405020304" pitchFamily="18" charset="0"/>
              </a:rPr>
              <a:t> et al., 2021)</a:t>
            </a:r>
            <a:endParaRPr lang="en-US" dirty="0"/>
          </a:p>
        </p:txBody>
      </p:sp>
      <p:pic>
        <p:nvPicPr>
          <p:cNvPr id="5122" name="Picture 2" descr="240+ Hotel Housekeeping Drawing Illustrations, Royalty-Free Vector Graphics  &amp; Clip Art - i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61" y="1267136"/>
            <a:ext cx="4572000" cy="439020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031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5436" y="501134"/>
            <a:ext cx="1531188" cy="646331"/>
          </a:xfrm>
          <a:prstGeom prst="rect">
            <a:avLst/>
          </a:prstGeom>
        </p:spPr>
        <p:txBody>
          <a:bodyPr wrap="none">
            <a:spAutoFit/>
          </a:bodyPr>
          <a:lstStyle/>
          <a:p>
            <a:r>
              <a:rPr lang="en-US" sz="3600" b="1" dirty="0">
                <a:effectLst/>
                <a:latin typeface="Times New Roman" panose="02020603050405020304" pitchFamily="18" charset="0"/>
                <a:ea typeface="Times New Roman" panose="02020603050405020304" pitchFamily="18" charset="0"/>
              </a:rPr>
              <a:t> </a:t>
            </a:r>
            <a:r>
              <a:rPr lang="en-US" sz="3600" b="1" dirty="0" err="1">
                <a:effectLst/>
                <a:latin typeface="Times New Roman" panose="02020603050405020304" pitchFamily="18" charset="0"/>
                <a:ea typeface="Times New Roman" panose="02020603050405020304" pitchFamily="18" charset="0"/>
              </a:rPr>
              <a:t>Contd</a:t>
            </a:r>
            <a:endParaRPr lang="en-US" sz="3600" dirty="0"/>
          </a:p>
        </p:txBody>
      </p:sp>
      <p:sp>
        <p:nvSpPr>
          <p:cNvPr id="5" name="Rectangle 4"/>
          <p:cNvSpPr/>
          <p:nvPr/>
        </p:nvSpPr>
        <p:spPr>
          <a:xfrm>
            <a:off x="647860" y="1209049"/>
            <a:ext cx="6096000" cy="1477328"/>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Food and beverage serving department</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Understanding the customer preference and suggesting to them the best cuisine is the primary role of the department. </a:t>
            </a:r>
            <a:endParaRPr lang="en-US" dirty="0"/>
          </a:p>
        </p:txBody>
      </p:sp>
      <p:sp>
        <p:nvSpPr>
          <p:cNvPr id="6" name="Rectangle 5"/>
          <p:cNvSpPr/>
          <p:nvPr/>
        </p:nvSpPr>
        <p:spPr>
          <a:xfrm>
            <a:off x="607084" y="2619339"/>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Supply chain management department </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 crucial role is performed by the supply chain department which acts as the backbone of the hospitality </a:t>
            </a:r>
            <a:r>
              <a:rPr lang="en-US" dirty="0" err="1">
                <a:effectLst/>
                <a:latin typeface="Times New Roman" panose="02020603050405020304" pitchFamily="18" charset="0"/>
                <a:ea typeface="Times New Roman" panose="02020603050405020304" pitchFamily="18" charset="0"/>
              </a:rPr>
              <a:t>organisation</a:t>
            </a:r>
            <a:r>
              <a:rPr lang="en-US" dirty="0">
                <a:effectLst/>
                <a:latin typeface="Times New Roman" panose="02020603050405020304" pitchFamily="18" charset="0"/>
                <a:ea typeface="Times New Roman" panose="02020603050405020304" pitchFamily="18" charset="0"/>
              </a:rPr>
              <a:t> (</a:t>
            </a:r>
            <a:r>
              <a:rPr lang="en-US" dirty="0" err="1">
                <a:effectLst/>
                <a:latin typeface="Times New Roman" panose="02020603050405020304" pitchFamily="18" charset="0"/>
                <a:ea typeface="Times New Roman" panose="02020603050405020304" pitchFamily="18" charset="0"/>
              </a:rPr>
              <a:t>Stroumpoulis</a:t>
            </a:r>
            <a:r>
              <a:rPr lang="en-US" dirty="0">
                <a:effectLst/>
                <a:latin typeface="Times New Roman" panose="02020603050405020304" pitchFamily="18" charset="0"/>
                <a:ea typeface="Times New Roman" panose="02020603050405020304" pitchFamily="18" charset="0"/>
              </a:rPr>
              <a:t> et al., 2021). </a:t>
            </a:r>
            <a:endParaRPr lang="en-US" dirty="0"/>
          </a:p>
        </p:txBody>
      </p:sp>
      <p:sp>
        <p:nvSpPr>
          <p:cNvPr id="7" name="Rectangle 6"/>
          <p:cNvSpPr/>
          <p:nvPr/>
        </p:nvSpPr>
        <p:spPr>
          <a:xfrm>
            <a:off x="607084" y="4512165"/>
            <a:ext cx="6096000" cy="1892826"/>
          </a:xfrm>
          <a:prstGeom prst="rect">
            <a:avLst/>
          </a:prstGeom>
        </p:spPr>
        <p:txBody>
          <a:bodyPr>
            <a:spAutoFit/>
          </a:bodyPr>
          <a:lstStyle/>
          <a:p>
            <a:pPr algn="just">
              <a:lnSpc>
                <a:spcPct val="200000"/>
              </a:lnSpc>
              <a:spcAft>
                <a:spcPts val="0"/>
              </a:spcAft>
            </a:pPr>
            <a:r>
              <a:rPr lang="en-US" b="1" dirty="0">
                <a:effectLst/>
                <a:latin typeface="Times New Roman" panose="02020603050405020304" pitchFamily="18" charset="0"/>
                <a:ea typeface="Times New Roman" panose="02020603050405020304" pitchFamily="18" charset="0"/>
              </a:rPr>
              <a:t>Marketing department</a:t>
            </a: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err="1">
                <a:effectLst/>
                <a:latin typeface="Times New Roman" panose="02020603050405020304" pitchFamily="18" charset="0"/>
                <a:ea typeface="Times New Roman" panose="02020603050405020304" pitchFamily="18" charset="0"/>
              </a:rPr>
              <a:t>Analysing</a:t>
            </a:r>
            <a:r>
              <a:rPr lang="en-US" dirty="0">
                <a:effectLst/>
                <a:latin typeface="Times New Roman" panose="02020603050405020304" pitchFamily="18" charset="0"/>
                <a:ea typeface="Times New Roman" panose="02020603050405020304" pitchFamily="18" charset="0"/>
              </a:rPr>
              <a:t> the customer needs and market demand and performing proper marketing help Hotel Indigo focus on guest service. </a:t>
            </a:r>
            <a:endParaRPr lang="en-US" dirty="0"/>
          </a:p>
        </p:txBody>
      </p:sp>
      <p:sp>
        <p:nvSpPr>
          <p:cNvPr id="8" name="Rectangle 7"/>
          <p:cNvSpPr/>
          <p:nvPr/>
        </p:nvSpPr>
        <p:spPr>
          <a:xfrm>
            <a:off x="8616834" y="6035659"/>
            <a:ext cx="2666114"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a:t>
            </a:r>
            <a:r>
              <a:rPr lang="en-US" dirty="0" err="1">
                <a:effectLst/>
                <a:latin typeface="Times New Roman" panose="02020603050405020304" pitchFamily="18" charset="0"/>
                <a:ea typeface="Times New Roman" panose="02020603050405020304" pitchFamily="18" charset="0"/>
              </a:rPr>
              <a:t>Stroumpoulis</a:t>
            </a:r>
            <a:r>
              <a:rPr lang="en-US" dirty="0">
                <a:effectLst/>
                <a:latin typeface="Times New Roman" panose="02020603050405020304" pitchFamily="18" charset="0"/>
                <a:ea typeface="Times New Roman" panose="02020603050405020304" pitchFamily="18" charset="0"/>
              </a:rPr>
              <a:t> et al., 2021)</a:t>
            </a:r>
            <a:endParaRPr lang="en-US" dirty="0"/>
          </a:p>
        </p:txBody>
      </p:sp>
      <p:pic>
        <p:nvPicPr>
          <p:cNvPr id="6146" name="Picture 2" descr="Basic Rules of Food &amp; Beverage Serv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563" y="501134"/>
            <a:ext cx="4553003" cy="5324117"/>
          </a:xfrm>
          <a:prstGeom prst="flowChartDocument">
            <a:avLst/>
          </a:prstGeom>
          <a:noFill/>
          <a:ln w="76200">
            <a:solidFill>
              <a:schemeClr val="accent4">
                <a:lumMod val="50000"/>
              </a:schemeClr>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0763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80202" y="413435"/>
            <a:ext cx="5378395" cy="1031501"/>
          </a:xfrm>
          <a:prstGeom prst="rect">
            <a:avLst/>
          </a:prstGeom>
        </p:spPr>
        <p:txBody>
          <a:bodyPr wrap="none">
            <a:spAutoFit/>
          </a:bodyPr>
          <a:lstStyle/>
          <a:p>
            <a:pPr algn="just">
              <a:lnSpc>
                <a:spcPct val="200000"/>
              </a:lnSpc>
              <a:spcAft>
                <a:spcPts val="0"/>
              </a:spcAft>
            </a:pPr>
            <a:r>
              <a:rPr lang="en-US" sz="3600" b="1" dirty="0">
                <a:effectLst/>
                <a:latin typeface="Times New Roman" panose="02020603050405020304" pitchFamily="18" charset="0"/>
              </a:rPr>
              <a:t>Significance of hospitality </a:t>
            </a:r>
          </a:p>
        </p:txBody>
      </p:sp>
      <p:sp>
        <p:nvSpPr>
          <p:cNvPr id="5" name="Rectangle 4"/>
          <p:cNvSpPr/>
          <p:nvPr/>
        </p:nvSpPr>
        <p:spPr>
          <a:xfrm>
            <a:off x="5762597" y="1815237"/>
            <a:ext cx="6096000" cy="4247317"/>
          </a:xfrm>
          <a:prstGeom prst="rect">
            <a:avLst/>
          </a:prstGeom>
        </p:spPr>
        <p:txBody>
          <a:bodyPr>
            <a:spAutoFit/>
          </a:bodyPr>
          <a:lstStyle/>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Service culture is one of the influencing factors that ensure proper guest service within the hotel industry.</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 The culture within the hotel sets a reputation and high rate of customer retention in the competitive market.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Thereby, Hotel Indigo focuses on delivering a strong service culture through varied strategic management. </a:t>
            </a:r>
            <a:endParaRPr lang="en-US" dirty="0"/>
          </a:p>
        </p:txBody>
      </p:sp>
      <p:sp>
        <p:nvSpPr>
          <p:cNvPr id="6" name="Rectangle 5"/>
          <p:cNvSpPr/>
          <p:nvPr/>
        </p:nvSpPr>
        <p:spPr>
          <a:xfrm>
            <a:off x="1855222" y="6062554"/>
            <a:ext cx="1521955"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a:t>
            </a:r>
            <a:r>
              <a:rPr lang="en-US" dirty="0" err="1">
                <a:effectLst/>
                <a:latin typeface="Times New Roman" panose="02020603050405020304" pitchFamily="18" charset="0"/>
                <a:ea typeface="Times New Roman" panose="02020603050405020304" pitchFamily="18" charset="0"/>
              </a:rPr>
              <a:t>Spoerr</a:t>
            </a:r>
            <a:r>
              <a:rPr lang="en-US" dirty="0">
                <a:effectLst/>
                <a:latin typeface="Times New Roman" panose="02020603050405020304" pitchFamily="18" charset="0"/>
                <a:ea typeface="Times New Roman" panose="02020603050405020304" pitchFamily="18" charset="0"/>
              </a:rPr>
              <a:t>, 2021)</a:t>
            </a:r>
            <a:endParaRPr lang="en-US" dirty="0"/>
          </a:p>
        </p:txBody>
      </p:sp>
      <p:pic>
        <p:nvPicPr>
          <p:cNvPr id="7170" name="Picture 2" descr="All You Need To Know About Hospitality and Hotel Managemen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5256" y="413435"/>
            <a:ext cx="4918744" cy="545396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21354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3493" y="0"/>
            <a:ext cx="2505814" cy="1031501"/>
          </a:xfrm>
          <a:prstGeom prst="rect">
            <a:avLst/>
          </a:prstGeom>
        </p:spPr>
        <p:txBody>
          <a:bodyPr wrap="none">
            <a:spAutoFit/>
          </a:bodyPr>
          <a:lstStyle/>
          <a:p>
            <a:pPr algn="just">
              <a:lnSpc>
                <a:spcPct val="200000"/>
              </a:lnSpc>
              <a:spcAft>
                <a:spcPts val="0"/>
              </a:spcAft>
            </a:pPr>
            <a:r>
              <a:rPr lang="en-US" sz="3600" b="1" kern="0" dirty="0">
                <a:effectLst/>
                <a:latin typeface="Times New Roman" panose="02020603050405020304" pitchFamily="18" charset="0"/>
              </a:rPr>
              <a:t>Conclusion </a:t>
            </a:r>
          </a:p>
        </p:txBody>
      </p:sp>
      <p:sp>
        <p:nvSpPr>
          <p:cNvPr id="5" name="Rectangle 4"/>
          <p:cNvSpPr/>
          <p:nvPr/>
        </p:nvSpPr>
        <p:spPr>
          <a:xfrm>
            <a:off x="423493" y="1840637"/>
            <a:ext cx="6096000" cy="4247317"/>
          </a:xfrm>
          <a:prstGeom prst="rect">
            <a:avLst/>
          </a:prstGeom>
        </p:spPr>
        <p:txBody>
          <a:bodyPr>
            <a:spAutoFit/>
          </a:bodyPr>
          <a:lstStyle/>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presentation has accumulated all the relatable information that is necessary within the hotel industry.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Hotel Indigo has been a known brand that maintains a classical standard within the competitive market. </a:t>
            </a:r>
          </a:p>
          <a:p>
            <a:pPr marL="285750" indent="-285750" algn="just">
              <a:lnSpc>
                <a:spcPct val="150000"/>
              </a:lnSpc>
              <a:buFont typeface="Arial" panose="020B0604020202020204" pitchFamily="34" charset="0"/>
              <a:buChar char="•"/>
            </a:pPr>
            <a:endParaRPr lang="en-US" dirty="0">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The presentation has identified the customer segmentation that majorly focuses on the higher income group population. </a:t>
            </a:r>
            <a:endParaRPr lang="en-US" dirty="0"/>
          </a:p>
        </p:txBody>
      </p:sp>
      <p:sp>
        <p:nvSpPr>
          <p:cNvPr id="6" name="Rectangle 5"/>
          <p:cNvSpPr/>
          <p:nvPr/>
        </p:nvSpPr>
        <p:spPr>
          <a:xfrm>
            <a:off x="8608086" y="6087954"/>
            <a:ext cx="1646605" cy="369332"/>
          </a:xfrm>
          <a:prstGeom prst="rect">
            <a:avLst/>
          </a:prstGeom>
        </p:spPr>
        <p:txBody>
          <a:bodyPr wrap="none">
            <a:spAutoFit/>
          </a:bodyPr>
          <a:lstStyle/>
          <a:p>
            <a:r>
              <a:rPr lang="en-US" dirty="0">
                <a:effectLst/>
                <a:latin typeface="Times New Roman" panose="02020603050405020304" pitchFamily="18" charset="0"/>
                <a:ea typeface="Times New Roman" panose="02020603050405020304" pitchFamily="18" charset="0"/>
              </a:rPr>
              <a:t>(</a:t>
            </a:r>
            <a:r>
              <a:rPr lang="en-US" dirty="0" err="1">
                <a:effectLst/>
                <a:latin typeface="Times New Roman" panose="02020603050405020304" pitchFamily="18" charset="0"/>
                <a:ea typeface="Times New Roman" panose="02020603050405020304" pitchFamily="18" charset="0"/>
              </a:rPr>
              <a:t>Sadhale</a:t>
            </a:r>
            <a:r>
              <a:rPr lang="en-US" dirty="0">
                <a:effectLst/>
                <a:latin typeface="Times New Roman" panose="02020603050405020304" pitchFamily="18" charset="0"/>
                <a:ea typeface="Times New Roman" panose="02020603050405020304" pitchFamily="18" charset="0"/>
              </a:rPr>
              <a:t>, 2021)</a:t>
            </a:r>
            <a:endParaRPr lang="en-US" dirty="0"/>
          </a:p>
        </p:txBody>
      </p:sp>
      <p:pic>
        <p:nvPicPr>
          <p:cNvPr id="8194" name="Picture 2" descr="Boutique Hotel in Durham | Hotel Indigo Durh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05702" y="381000"/>
            <a:ext cx="4651374" cy="5486399"/>
          </a:xfrm>
          <a:prstGeom prst="round2DiagRect">
            <a:avLst>
              <a:gd name="adj1" fmla="val 16667"/>
              <a:gd name="adj2" fmla="val 0"/>
            </a:avLst>
          </a:prstGeom>
          <a:ln w="88900" cap="sq">
            <a:solidFill>
              <a:schemeClr val="tx1"/>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689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036669" y="0"/>
            <a:ext cx="2339102" cy="1031501"/>
          </a:xfrm>
          <a:prstGeom prst="rect">
            <a:avLst/>
          </a:prstGeom>
        </p:spPr>
        <p:txBody>
          <a:bodyPr wrap="none">
            <a:spAutoFit/>
          </a:bodyPr>
          <a:lstStyle/>
          <a:p>
            <a:pPr algn="just">
              <a:lnSpc>
                <a:spcPct val="200000"/>
              </a:lnSpc>
              <a:spcAft>
                <a:spcPts val="0"/>
              </a:spcAft>
            </a:pPr>
            <a:r>
              <a:rPr lang="en-US" sz="3600" b="1" kern="0" dirty="0">
                <a:effectLst/>
                <a:latin typeface="Times New Roman" panose="02020603050405020304" pitchFamily="18" charset="0"/>
              </a:rPr>
              <a:t>References</a:t>
            </a:r>
          </a:p>
        </p:txBody>
      </p:sp>
      <p:sp>
        <p:nvSpPr>
          <p:cNvPr id="5" name="Rectangle 4"/>
          <p:cNvSpPr/>
          <p:nvPr/>
        </p:nvSpPr>
        <p:spPr>
          <a:xfrm>
            <a:off x="3634184" y="998511"/>
            <a:ext cx="8026400" cy="5859489"/>
          </a:xfrm>
          <a:prstGeom prst="rect">
            <a:avLst/>
          </a:prstGeom>
        </p:spPr>
        <p:txBody>
          <a:bodyPr wrap="square">
            <a:spAutoFit/>
          </a:bodyPr>
          <a:lstStyle/>
          <a:p>
            <a:pPr marL="285750" indent="-285750" algn="just">
              <a:lnSpc>
                <a:spcPct val="150000"/>
              </a:lnSpc>
              <a:spcAft>
                <a:spcPts val="0"/>
              </a:spcAf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Antonio, N., de Almeida, A. and </a:t>
            </a:r>
            <a:r>
              <a:rPr lang="en-US" dirty="0" err="1">
                <a:effectLst/>
                <a:latin typeface="Times New Roman" panose="02020603050405020304" pitchFamily="18" charset="0"/>
                <a:ea typeface="Times New Roman" panose="02020603050405020304" pitchFamily="18" charset="0"/>
              </a:rPr>
              <a:t>Nunes</a:t>
            </a:r>
            <a:r>
              <a:rPr lang="en-US" dirty="0">
                <a:effectLst/>
                <a:latin typeface="Times New Roman" panose="02020603050405020304" pitchFamily="18" charset="0"/>
                <a:ea typeface="Times New Roman" panose="02020603050405020304" pitchFamily="18" charset="0"/>
              </a:rPr>
              <a:t>, L., (2020). A hotel's customers personal, </a:t>
            </a:r>
            <a:r>
              <a:rPr lang="en-US" dirty="0" err="1">
                <a:effectLst/>
                <a:latin typeface="Times New Roman" panose="02020603050405020304" pitchFamily="18" charset="0"/>
                <a:ea typeface="Times New Roman" panose="02020603050405020304" pitchFamily="18" charset="0"/>
              </a:rPr>
              <a:t>behavioural</a:t>
            </a:r>
            <a:r>
              <a:rPr lang="en-US" dirty="0">
                <a:effectLst/>
                <a:latin typeface="Times New Roman" panose="02020603050405020304" pitchFamily="18" charset="0"/>
                <a:ea typeface="Times New Roman" panose="02020603050405020304" pitchFamily="18" charset="0"/>
              </a:rPr>
              <a:t>, demographic, and geographic dataset from Lisbon, Portugal (2015–2018). Data in brief, 33. (Antonio et al., 2020)</a:t>
            </a:r>
          </a:p>
          <a:p>
            <a:pPr marL="285750" indent="-285750" algn="just">
              <a:lnSpc>
                <a:spcPct val="150000"/>
              </a:lnSpc>
              <a:spcAft>
                <a:spcPts val="0"/>
              </a:spcAf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ELDABET, M.M., (2019). Proposed framework for the factors and determinants of the identification of targeted customers for small and medium enterprises, applying to hotel and restaurant services. International Journal of Business and Economic Affairs, 4(5), pp.254-263.</a:t>
            </a:r>
          </a:p>
          <a:p>
            <a:pPr marL="285750" indent="-285750" algn="just">
              <a:lnSpc>
                <a:spcPct val="150000"/>
              </a:lnSpc>
              <a:spcAft>
                <a:spcPts val="0"/>
              </a:spcAft>
              <a:buFont typeface="Arial" panose="020B0604020202020204" pitchFamily="34" charset="0"/>
              <a:buChar char="•"/>
            </a:pPr>
            <a:r>
              <a:rPr lang="en-US" dirty="0">
                <a:effectLst/>
                <a:latin typeface="Times New Roman" panose="02020603050405020304" pitchFamily="18" charset="0"/>
                <a:ea typeface="Times New Roman" panose="02020603050405020304" pitchFamily="18" charset="0"/>
              </a:rPr>
              <a:t>Nica, E., </a:t>
            </a:r>
            <a:r>
              <a:rPr lang="en-US" dirty="0" err="1">
                <a:effectLst/>
                <a:latin typeface="Times New Roman" panose="02020603050405020304" pitchFamily="18" charset="0"/>
                <a:ea typeface="Times New Roman" panose="02020603050405020304" pitchFamily="18" charset="0"/>
              </a:rPr>
              <a:t>Gajanova</a:t>
            </a:r>
            <a:r>
              <a:rPr lang="en-US" dirty="0">
                <a:effectLst/>
                <a:latin typeface="Times New Roman" panose="02020603050405020304" pitchFamily="18" charset="0"/>
                <a:ea typeface="Times New Roman" panose="02020603050405020304" pitchFamily="18" charset="0"/>
              </a:rPr>
              <a:t>, L. and </a:t>
            </a:r>
            <a:r>
              <a:rPr lang="en-US" dirty="0" err="1">
                <a:effectLst/>
                <a:latin typeface="Times New Roman" panose="02020603050405020304" pitchFamily="18" charset="0"/>
                <a:ea typeface="Times New Roman" panose="02020603050405020304" pitchFamily="18" charset="0"/>
              </a:rPr>
              <a:t>Kicova</a:t>
            </a:r>
            <a:r>
              <a:rPr lang="en-US" dirty="0">
                <a:effectLst/>
                <a:latin typeface="Times New Roman" panose="02020603050405020304" pitchFamily="18" charset="0"/>
                <a:ea typeface="Times New Roman" panose="02020603050405020304" pitchFamily="18" charset="0"/>
              </a:rPr>
              <a:t>, E., (2019). Customer segmentation based on psychographic and demographic aspects is a determinant of customer targeting in the online environment. </a:t>
            </a:r>
            <a:r>
              <a:rPr lang="en-US" dirty="0" err="1">
                <a:effectLst/>
                <a:latin typeface="Times New Roman" panose="02020603050405020304" pitchFamily="18" charset="0"/>
                <a:ea typeface="Times New Roman" panose="02020603050405020304" pitchFamily="18" charset="0"/>
              </a:rPr>
              <a:t>Littera</a:t>
            </a:r>
            <a:r>
              <a:rPr lang="en-US" dirty="0">
                <a:effectLst/>
                <a:latin typeface="Times New Roman" panose="02020603050405020304" pitchFamily="18" charset="0"/>
                <a:ea typeface="Times New Roman" panose="02020603050405020304" pitchFamily="18" charset="0"/>
              </a:rPr>
              <a:t> Scripta, 12(2), pp.108-126. </a:t>
            </a:r>
          </a:p>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IHG, (2023). </a:t>
            </a:r>
            <a:r>
              <a:rPr lang="en-GB" sz="1800" i="1" dirty="0">
                <a:effectLst/>
                <a:latin typeface="Arial" panose="020B0604020202020204" pitchFamily="34" charset="0"/>
                <a:ea typeface="Times New Roman" panose="02020603050405020304" pitchFamily="18" charset="0"/>
              </a:rPr>
              <a:t>LOCATIONS. </a:t>
            </a:r>
            <a:r>
              <a:rPr lang="en-GB" sz="1800" dirty="0">
                <a:effectLst/>
                <a:latin typeface="Arial" panose="020B0604020202020204" pitchFamily="34" charset="0"/>
                <a:ea typeface="Times New Roman" panose="02020603050405020304" pitchFamily="18" charset="0"/>
              </a:rPr>
              <a:t>[Online] Available at: https://</a:t>
            </a:r>
            <a:r>
              <a:rPr lang="en-GB" sz="1800" dirty="0" err="1">
                <a:effectLst/>
                <a:latin typeface="Arial" panose="020B0604020202020204" pitchFamily="34" charset="0"/>
                <a:ea typeface="Times New Roman" panose="02020603050405020304" pitchFamily="18" charset="0"/>
              </a:rPr>
              <a:t>www.ihg.com</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hotelindigo</a:t>
            </a:r>
            <a:r>
              <a:rPr lang="en-GB" sz="1800" dirty="0">
                <a:effectLst/>
                <a:latin typeface="Arial" panose="020B0604020202020204" pitchFamily="34" charset="0"/>
                <a:ea typeface="Times New Roman" panose="02020603050405020304" pitchFamily="18" charset="0"/>
              </a:rPr>
              <a:t>/hotels/</a:t>
            </a:r>
            <a:r>
              <a:rPr lang="en-GB" sz="1800" dirty="0" err="1">
                <a:effectLst/>
                <a:latin typeface="Arial" panose="020B0604020202020204" pitchFamily="34" charset="0"/>
                <a:ea typeface="Times New Roman" panose="02020603050405020304" pitchFamily="18" charset="0"/>
              </a:rPr>
              <a:t>gb</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en</a:t>
            </a:r>
            <a:r>
              <a:rPr lang="en-GB" sz="1800" dirty="0">
                <a:effectLst/>
                <a:latin typeface="Arial" panose="020B0604020202020204" pitchFamily="34" charset="0"/>
                <a:ea typeface="Times New Roman" panose="02020603050405020304" pitchFamily="18" charset="0"/>
              </a:rPr>
              <a:t>/reservation [Accessed 08 10 2023].</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spcAft>
                <a:spcPts val="0"/>
              </a:spcAft>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p:txBody>
      </p:sp>
      <p:pic>
        <p:nvPicPr>
          <p:cNvPr id="10242" name="Picture 2" descr="Hotel Indigo Durham - A Beautiful Stay | BaldHik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976" y="394299"/>
            <a:ext cx="3127375" cy="6115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7320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BB0B0B-C8AB-02B5-7412-1DA36A736615}"/>
              </a:ext>
            </a:extLst>
          </p:cNvPr>
          <p:cNvSpPr txBox="1"/>
          <p:nvPr/>
        </p:nvSpPr>
        <p:spPr>
          <a:xfrm>
            <a:off x="1079292" y="1034321"/>
            <a:ext cx="184731" cy="369332"/>
          </a:xfrm>
          <a:prstGeom prst="rect">
            <a:avLst/>
          </a:prstGeom>
          <a:noFill/>
        </p:spPr>
        <p:txBody>
          <a:bodyPr wrap="none" rtlCol="0">
            <a:spAutoFit/>
          </a:bodyPr>
          <a:lstStyle/>
          <a:p>
            <a:endParaRPr lang="en-US" dirty="0"/>
          </a:p>
        </p:txBody>
      </p:sp>
      <p:sp>
        <p:nvSpPr>
          <p:cNvPr id="3" name="TextBox 2">
            <a:extLst>
              <a:ext uri="{FF2B5EF4-FFF2-40B4-BE49-F238E27FC236}">
                <a16:creationId xmlns:a16="http://schemas.microsoft.com/office/drawing/2014/main" id="{4FEA9D7F-D4F8-8C7E-2C8C-18C1552A61CF}"/>
              </a:ext>
            </a:extLst>
          </p:cNvPr>
          <p:cNvSpPr txBox="1"/>
          <p:nvPr/>
        </p:nvSpPr>
        <p:spPr>
          <a:xfrm>
            <a:off x="674557" y="539646"/>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C1C7C794-546A-9374-04E5-F94E55AEA84E}"/>
              </a:ext>
            </a:extLst>
          </p:cNvPr>
          <p:cNvSpPr txBox="1"/>
          <p:nvPr/>
        </p:nvSpPr>
        <p:spPr>
          <a:xfrm>
            <a:off x="434715" y="291667"/>
            <a:ext cx="11362543" cy="627498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1800" dirty="0">
                <a:effectLst/>
                <a:latin typeface="Arial" panose="020B0604020202020204" pitchFamily="34" charset="0"/>
                <a:ea typeface="Times New Roman" panose="02020603050405020304" pitchFamily="18" charset="0"/>
              </a:rPr>
              <a:t>IHG, (2023). </a:t>
            </a:r>
            <a:r>
              <a:rPr lang="en-GB" sz="1800" i="1" dirty="0">
                <a:effectLst/>
                <a:latin typeface="Arial" panose="020B0604020202020204" pitchFamily="34" charset="0"/>
                <a:ea typeface="Times New Roman" panose="02020603050405020304" pitchFamily="18" charset="0"/>
              </a:rPr>
              <a:t>OUR STORY. </a:t>
            </a:r>
            <a:r>
              <a:rPr lang="en-GB" sz="1800" dirty="0">
                <a:effectLst/>
                <a:latin typeface="Arial" panose="020B0604020202020204" pitchFamily="34" charset="0"/>
                <a:ea typeface="Times New Roman" panose="02020603050405020304" pitchFamily="18" charset="0"/>
              </a:rPr>
              <a:t>[Online] Available at: https://</a:t>
            </a:r>
            <a:r>
              <a:rPr lang="en-GB" sz="1800" dirty="0" err="1">
                <a:effectLst/>
                <a:latin typeface="Arial" panose="020B0604020202020204" pitchFamily="34" charset="0"/>
                <a:ea typeface="Times New Roman" panose="02020603050405020304" pitchFamily="18" charset="0"/>
              </a:rPr>
              <a:t>www.ihg.com</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hotelindigo</a:t>
            </a:r>
            <a:r>
              <a:rPr lang="en-GB" sz="1800" dirty="0">
                <a:effectLst/>
                <a:latin typeface="Arial" panose="020B0604020202020204" pitchFamily="34" charset="0"/>
                <a:ea typeface="Times New Roman" panose="02020603050405020304" pitchFamily="18" charset="0"/>
              </a:rPr>
              <a:t>/content/</a:t>
            </a:r>
            <a:r>
              <a:rPr lang="en-GB" sz="1800" dirty="0" err="1">
                <a:effectLst/>
                <a:latin typeface="Arial" panose="020B0604020202020204" pitchFamily="34" charset="0"/>
                <a:ea typeface="Times New Roman" panose="02020603050405020304" pitchFamily="18" charset="0"/>
              </a:rPr>
              <a:t>gb</a:t>
            </a:r>
            <a:r>
              <a:rPr lang="en-GB" sz="1800" dirty="0">
                <a:effectLst/>
                <a:latin typeface="Arial" panose="020B0604020202020204" pitchFamily="34" charset="0"/>
                <a:ea typeface="Times New Roman" panose="02020603050405020304" pitchFamily="18" charset="0"/>
              </a:rPr>
              <a:t>/</a:t>
            </a:r>
            <a:r>
              <a:rPr lang="en-GB" sz="1800" dirty="0" err="1">
                <a:effectLst/>
                <a:latin typeface="Arial" panose="020B0604020202020204" pitchFamily="34" charset="0"/>
                <a:ea typeface="Times New Roman" panose="02020603050405020304" pitchFamily="18" charset="0"/>
              </a:rPr>
              <a:t>en</a:t>
            </a:r>
            <a:r>
              <a:rPr lang="en-GB" sz="1800" dirty="0">
                <a:effectLst/>
                <a:latin typeface="Arial" panose="020B0604020202020204" pitchFamily="34" charset="0"/>
                <a:ea typeface="Times New Roman" panose="02020603050405020304" pitchFamily="18" charset="0"/>
              </a:rPr>
              <a:t>/about-us [Accessed 08 10 2023].</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err="1">
                <a:effectLst/>
                <a:latin typeface="Arial" panose="020B0604020202020204" pitchFamily="34" charset="0"/>
                <a:ea typeface="Times New Roman" panose="02020603050405020304" pitchFamily="18" charset="0"/>
              </a:rPr>
              <a:t>Sadhale</a:t>
            </a:r>
            <a:r>
              <a:rPr lang="en-US" sz="1800" dirty="0">
                <a:effectLst/>
                <a:latin typeface="Arial" panose="020B0604020202020204" pitchFamily="34" charset="0"/>
                <a:ea typeface="Times New Roman" panose="02020603050405020304" pitchFamily="18" charset="0"/>
              </a:rPr>
              <a:t>, M., (2021). The Changing Role of Housekeeping Departments in Hotels Post COVID-19 Pandemic. Eureka Publications.</a:t>
            </a:r>
          </a:p>
          <a:p>
            <a:pPr marL="285750" indent="-285750" algn="just">
              <a:lnSpc>
                <a:spcPct val="150000"/>
              </a:lnSpc>
              <a:buFont typeface="Arial" panose="020B0604020202020204" pitchFamily="34" charset="0"/>
              <a:buChar char="•"/>
            </a:pPr>
            <a:r>
              <a:rPr lang="en-US" sz="1800" dirty="0">
                <a:effectLst/>
                <a:latin typeface="Arial" panose="020B0604020202020204" pitchFamily="34" charset="0"/>
                <a:ea typeface="Times New Roman" panose="02020603050405020304" pitchFamily="18" charset="0"/>
              </a:rPr>
              <a:t>Shin, H., Perdue, R.R. and Kang, J., (2019). Front desk technology innovation in hotels: A managerial perspective. Tourism Management, 74, pp.310-318.</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err="1">
                <a:effectLst/>
                <a:latin typeface="Arial" panose="020B0604020202020204" pitchFamily="34" charset="0"/>
                <a:ea typeface="Times New Roman" panose="02020603050405020304" pitchFamily="18" charset="0"/>
              </a:rPr>
              <a:t>Spoerr</a:t>
            </a:r>
            <a:r>
              <a:rPr lang="en-US" sz="1800" dirty="0">
                <a:effectLst/>
                <a:latin typeface="Arial" panose="020B0604020202020204" pitchFamily="34" charset="0"/>
                <a:ea typeface="Times New Roman" panose="02020603050405020304" pitchFamily="18" charset="0"/>
              </a:rPr>
              <a:t>, D., (2021). Factor analysis of hotel selection attributes and their significance for different groups of German leisure </a:t>
            </a:r>
            <a:r>
              <a:rPr lang="en-US" sz="1800" dirty="0" err="1">
                <a:effectLst/>
                <a:latin typeface="Arial" panose="020B0604020202020204" pitchFamily="34" charset="0"/>
                <a:ea typeface="Times New Roman" panose="02020603050405020304" pitchFamily="18" charset="0"/>
              </a:rPr>
              <a:t>travellers</a:t>
            </a:r>
            <a:r>
              <a:rPr lang="en-US" sz="1800" dirty="0">
                <a:effectLst/>
                <a:latin typeface="Arial" panose="020B0604020202020204" pitchFamily="34" charset="0"/>
                <a:ea typeface="Times New Roman" panose="02020603050405020304" pitchFamily="18" charset="0"/>
              </a:rPr>
              <a:t>. Journal of Quality Assurance in Hospitality &amp; Tourism, 22(3), pp.312-335.</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err="1">
                <a:effectLst/>
                <a:latin typeface="Arial" panose="020B0604020202020204" pitchFamily="34" charset="0"/>
                <a:ea typeface="Times New Roman" panose="02020603050405020304" pitchFamily="18" charset="0"/>
              </a:rPr>
              <a:t>Stroumpoulis</a:t>
            </a:r>
            <a:r>
              <a:rPr lang="en-US" sz="1800" dirty="0">
                <a:effectLst/>
                <a:latin typeface="Arial" panose="020B0604020202020204" pitchFamily="34" charset="0"/>
                <a:ea typeface="Times New Roman" panose="02020603050405020304" pitchFamily="18" charset="0"/>
              </a:rPr>
              <a:t>, A., </a:t>
            </a:r>
            <a:r>
              <a:rPr lang="en-US" sz="1800" dirty="0" err="1">
                <a:effectLst/>
                <a:latin typeface="Arial" panose="020B0604020202020204" pitchFamily="34" charset="0"/>
                <a:ea typeface="Times New Roman" panose="02020603050405020304" pitchFamily="18" charset="0"/>
              </a:rPr>
              <a:t>Kopanaki</a:t>
            </a:r>
            <a:r>
              <a:rPr lang="en-US" sz="1800" dirty="0">
                <a:effectLst/>
                <a:latin typeface="Arial" panose="020B0604020202020204" pitchFamily="34" charset="0"/>
                <a:ea typeface="Times New Roman" panose="02020603050405020304" pitchFamily="18" charset="0"/>
              </a:rPr>
              <a:t>, E. and </a:t>
            </a:r>
            <a:r>
              <a:rPr lang="en-US" sz="1800" dirty="0" err="1">
                <a:effectLst/>
                <a:latin typeface="Arial" panose="020B0604020202020204" pitchFamily="34" charset="0"/>
                <a:ea typeface="Times New Roman" panose="02020603050405020304" pitchFamily="18" charset="0"/>
              </a:rPr>
              <a:t>Oikonomou</a:t>
            </a:r>
            <a:r>
              <a:rPr lang="en-US" sz="1800" dirty="0">
                <a:effectLst/>
                <a:latin typeface="Arial" panose="020B0604020202020204" pitchFamily="34" charset="0"/>
                <a:ea typeface="Times New Roman" panose="02020603050405020304" pitchFamily="18" charset="0"/>
              </a:rPr>
              <a:t>, M., (2021). The impact of blockchain technology on food waste management in the hospitality industry. ENTRENOVA-Enterprise Research Innovation, 7(1), pp.419-428.</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US" sz="1800" dirty="0" err="1">
                <a:effectLst/>
                <a:latin typeface="Arial" panose="020B0604020202020204" pitchFamily="34" charset="0"/>
                <a:ea typeface="Times New Roman" panose="02020603050405020304" pitchFamily="18" charset="0"/>
              </a:rPr>
              <a:t>Tomaszewska</a:t>
            </a:r>
            <a:r>
              <a:rPr lang="en-US" sz="1800" dirty="0">
                <a:effectLst/>
                <a:latin typeface="Arial" panose="020B0604020202020204" pitchFamily="34" charset="0"/>
                <a:ea typeface="Times New Roman" panose="02020603050405020304" pitchFamily="18" charset="0"/>
              </a:rPr>
              <a:t>, M., </a:t>
            </a:r>
            <a:r>
              <a:rPr lang="en-US" sz="1800" dirty="0" err="1">
                <a:effectLst/>
                <a:latin typeface="Arial" panose="020B0604020202020204" pitchFamily="34" charset="0"/>
                <a:ea typeface="Times New Roman" panose="02020603050405020304" pitchFamily="18" charset="0"/>
              </a:rPr>
              <a:t>Bilska</a:t>
            </a:r>
            <a:r>
              <a:rPr lang="en-US" sz="1800" dirty="0">
                <a:effectLst/>
                <a:latin typeface="Arial" panose="020B0604020202020204" pitchFamily="34" charset="0"/>
                <a:ea typeface="Times New Roman" panose="02020603050405020304" pitchFamily="18" charset="0"/>
              </a:rPr>
              <a:t>, B., </a:t>
            </a:r>
            <a:r>
              <a:rPr lang="en-US" sz="1800" dirty="0" err="1">
                <a:effectLst/>
                <a:latin typeface="Arial" panose="020B0604020202020204" pitchFamily="34" charset="0"/>
                <a:ea typeface="Times New Roman" panose="02020603050405020304" pitchFamily="18" charset="0"/>
              </a:rPr>
              <a:t>Tul-Krzyszczuk</a:t>
            </a:r>
            <a:r>
              <a:rPr lang="en-US" sz="1800" dirty="0">
                <a:effectLst/>
                <a:latin typeface="Arial" panose="020B0604020202020204" pitchFamily="34" charset="0"/>
                <a:ea typeface="Times New Roman" panose="02020603050405020304" pitchFamily="18" charset="0"/>
              </a:rPr>
              <a:t>, A. and </a:t>
            </a:r>
            <a:r>
              <a:rPr lang="en-US" sz="1800" dirty="0" err="1">
                <a:effectLst/>
                <a:latin typeface="Arial" panose="020B0604020202020204" pitchFamily="34" charset="0"/>
                <a:ea typeface="Times New Roman" panose="02020603050405020304" pitchFamily="18" charset="0"/>
              </a:rPr>
              <a:t>Kołożyn-Krajewska</a:t>
            </a:r>
            <a:r>
              <a:rPr lang="en-US" sz="1800" dirty="0">
                <a:effectLst/>
                <a:latin typeface="Arial" panose="020B0604020202020204" pitchFamily="34" charset="0"/>
                <a:ea typeface="Times New Roman" panose="02020603050405020304" pitchFamily="18" charset="0"/>
              </a:rPr>
              <a:t>, D., (2021). Estimation of the scale of food waste in hotel food services—A case study. Sustainability, 13(1), p.421. </a:t>
            </a:r>
            <a:endParaRPr lang="en-GB" sz="1800" dirty="0">
              <a:effectLst/>
              <a:latin typeface="Times New Roman" panose="02020603050405020304" pitchFamily="18" charset="0"/>
              <a:ea typeface="Times New Roman" panose="02020603050405020304" pitchFamily="18" charset="0"/>
            </a:endParaRPr>
          </a:p>
          <a:p>
            <a:pPr marL="285750" indent="-285750" algn="just">
              <a:lnSpc>
                <a:spcPct val="150000"/>
              </a:lnSpc>
              <a:spcAft>
                <a:spcPts val="0"/>
              </a:spcAft>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a:p>
            <a:pPr marL="285750" indent="-285750" algn="just">
              <a:lnSpc>
                <a:spcPct val="150000"/>
              </a:lnSpc>
              <a:spcAft>
                <a:spcPts val="0"/>
              </a:spcAft>
              <a:buFont typeface="Arial" panose="020B0604020202020204" pitchFamily="34" charset="0"/>
              <a:buChar char="•"/>
            </a:pP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993826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2575</Words>
  <Application>Microsoft Macintosh PowerPoint</Application>
  <PresentationFormat>Widescreen</PresentationFormat>
  <Paragraphs>153</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2023-10-12T17:53:11Z</dcterms:created>
  <dcterms:modified xsi:type="dcterms:W3CDTF">2023-10-21T13:59:08Z</dcterms:modified>
</cp:coreProperties>
</file>