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9EAF2-BF90-49E4-AE53-D501063E0397}" v="3" dt="2023-03-11T21:47:24.171"/>
    <p1510:client id="{8903AA91-D9F1-9AA1-332C-EBEC7BDFCF91}" v="7" dt="2023-03-13T10:43:29.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25" autoAdjust="0"/>
  </p:normalViewPr>
  <p:slideViewPr>
    <p:cSldViewPr>
      <p:cViewPr varScale="1">
        <p:scale>
          <a:sx n="61" d="100"/>
          <a:sy n="61" d="100"/>
        </p:scale>
        <p:origin x="92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Tincu" userId="b0d9196236af468f" providerId="LiveId" clId="{3D99EAF2-BF90-49E4-AE53-D501063E0397}"/>
    <pc:docChg chg="undo redo custSel modSld">
      <pc:chgData name="Mihai Tincu" userId="b0d9196236af468f" providerId="LiveId" clId="{3D99EAF2-BF90-49E4-AE53-D501063E0397}" dt="2023-03-11T21:43:59.662" v="271" actId="2711"/>
      <pc:docMkLst>
        <pc:docMk/>
      </pc:docMkLst>
      <pc:sldChg chg="addSp modSp mod">
        <pc:chgData name="Mihai Tincu" userId="b0d9196236af468f" providerId="LiveId" clId="{3D99EAF2-BF90-49E4-AE53-D501063E0397}" dt="2023-03-11T21:37:35.116" v="221" actId="20577"/>
        <pc:sldMkLst>
          <pc:docMk/>
          <pc:sldMk cId="0" sldId="256"/>
        </pc:sldMkLst>
        <pc:spChg chg="mod">
          <ac:chgData name="Mihai Tincu" userId="b0d9196236af468f" providerId="LiveId" clId="{3D99EAF2-BF90-49E4-AE53-D501063E0397}" dt="2023-03-11T21:34:47.466" v="88" actId="255"/>
          <ac:spMkLst>
            <pc:docMk/>
            <pc:sldMk cId="0" sldId="256"/>
            <ac:spMk id="2" creationId="{00000000-0000-0000-0000-000000000000}"/>
          </ac:spMkLst>
        </pc:spChg>
        <pc:spChg chg="add mod">
          <ac:chgData name="Mihai Tincu" userId="b0d9196236af468f" providerId="LiveId" clId="{3D99EAF2-BF90-49E4-AE53-D501063E0397}" dt="2023-03-11T21:37:35.116" v="221" actId="20577"/>
          <ac:spMkLst>
            <pc:docMk/>
            <pc:sldMk cId="0" sldId="256"/>
            <ac:spMk id="3" creationId="{06922272-AF28-F34F-710F-C683AAC89470}"/>
          </ac:spMkLst>
        </pc:spChg>
      </pc:sldChg>
      <pc:sldChg chg="modSp mod">
        <pc:chgData name="Mihai Tincu" userId="b0d9196236af468f" providerId="LiveId" clId="{3D99EAF2-BF90-49E4-AE53-D501063E0397}" dt="2023-03-11T21:37:55.944" v="223" actId="2711"/>
        <pc:sldMkLst>
          <pc:docMk/>
          <pc:sldMk cId="0" sldId="257"/>
        </pc:sldMkLst>
        <pc:spChg chg="mod">
          <ac:chgData name="Mihai Tincu" userId="b0d9196236af468f" providerId="LiveId" clId="{3D99EAF2-BF90-49E4-AE53-D501063E0397}" dt="2023-03-11T21:37:46.725" v="222" actId="2711"/>
          <ac:spMkLst>
            <pc:docMk/>
            <pc:sldMk cId="0" sldId="257"/>
            <ac:spMk id="2" creationId="{00000000-0000-0000-0000-000000000000}"/>
          </ac:spMkLst>
        </pc:spChg>
        <pc:spChg chg="mod">
          <ac:chgData name="Mihai Tincu" userId="b0d9196236af468f" providerId="LiveId" clId="{3D99EAF2-BF90-49E4-AE53-D501063E0397}" dt="2023-03-11T21:37:55.944" v="223" actId="2711"/>
          <ac:spMkLst>
            <pc:docMk/>
            <pc:sldMk cId="0" sldId="257"/>
            <ac:spMk id="3" creationId="{00000000-0000-0000-0000-000000000000}"/>
          </ac:spMkLst>
        </pc:spChg>
      </pc:sldChg>
      <pc:sldChg chg="modSp mod">
        <pc:chgData name="Mihai Tincu" userId="b0d9196236af468f" providerId="LiveId" clId="{3D99EAF2-BF90-49E4-AE53-D501063E0397}" dt="2023-03-11T21:39:33.378" v="233" actId="14100"/>
        <pc:sldMkLst>
          <pc:docMk/>
          <pc:sldMk cId="0" sldId="258"/>
        </pc:sldMkLst>
        <pc:spChg chg="mod">
          <ac:chgData name="Mihai Tincu" userId="b0d9196236af468f" providerId="LiveId" clId="{3D99EAF2-BF90-49E4-AE53-D501063E0397}" dt="2023-03-11T21:39:33.378" v="233" actId="14100"/>
          <ac:spMkLst>
            <pc:docMk/>
            <pc:sldMk cId="0" sldId="258"/>
            <ac:spMk id="2" creationId="{00000000-0000-0000-0000-000000000000}"/>
          </ac:spMkLst>
        </pc:spChg>
        <pc:spChg chg="mod">
          <ac:chgData name="Mihai Tincu" userId="b0d9196236af468f" providerId="LiveId" clId="{3D99EAF2-BF90-49E4-AE53-D501063E0397}" dt="2023-03-11T21:38:22.912" v="226" actId="255"/>
          <ac:spMkLst>
            <pc:docMk/>
            <pc:sldMk cId="0" sldId="258"/>
            <ac:spMk id="3" creationId="{00000000-0000-0000-0000-000000000000}"/>
          </ac:spMkLst>
        </pc:spChg>
      </pc:sldChg>
      <pc:sldChg chg="modSp mod">
        <pc:chgData name="Mihai Tincu" userId="b0d9196236af468f" providerId="LiveId" clId="{3D99EAF2-BF90-49E4-AE53-D501063E0397}" dt="2023-03-11T21:39:17.879" v="231" actId="255"/>
        <pc:sldMkLst>
          <pc:docMk/>
          <pc:sldMk cId="0" sldId="259"/>
        </pc:sldMkLst>
        <pc:spChg chg="mod">
          <ac:chgData name="Mihai Tincu" userId="b0d9196236af468f" providerId="LiveId" clId="{3D99EAF2-BF90-49E4-AE53-D501063E0397}" dt="2023-03-11T21:39:17.879" v="231" actId="255"/>
          <ac:spMkLst>
            <pc:docMk/>
            <pc:sldMk cId="0" sldId="259"/>
            <ac:spMk id="2" creationId="{00000000-0000-0000-0000-000000000000}"/>
          </ac:spMkLst>
        </pc:spChg>
        <pc:spChg chg="mod">
          <ac:chgData name="Mihai Tincu" userId="b0d9196236af468f" providerId="LiveId" clId="{3D99EAF2-BF90-49E4-AE53-D501063E0397}" dt="2023-03-11T21:39:03.442" v="230" actId="14100"/>
          <ac:spMkLst>
            <pc:docMk/>
            <pc:sldMk cId="0" sldId="259"/>
            <ac:spMk id="3" creationId="{00000000-0000-0000-0000-000000000000}"/>
          </ac:spMkLst>
        </pc:spChg>
      </pc:sldChg>
      <pc:sldChg chg="modSp mod">
        <pc:chgData name="Mihai Tincu" userId="b0d9196236af468f" providerId="LiveId" clId="{3D99EAF2-BF90-49E4-AE53-D501063E0397}" dt="2023-03-11T21:40:08.487" v="239" actId="255"/>
        <pc:sldMkLst>
          <pc:docMk/>
          <pc:sldMk cId="0" sldId="260"/>
        </pc:sldMkLst>
        <pc:spChg chg="mod">
          <ac:chgData name="Mihai Tincu" userId="b0d9196236af468f" providerId="LiveId" clId="{3D99EAF2-BF90-49E4-AE53-D501063E0397}" dt="2023-03-11T21:39:58.159" v="236" actId="27636"/>
          <ac:spMkLst>
            <pc:docMk/>
            <pc:sldMk cId="0" sldId="260"/>
            <ac:spMk id="2" creationId="{00000000-0000-0000-0000-000000000000}"/>
          </ac:spMkLst>
        </pc:spChg>
        <pc:spChg chg="mod">
          <ac:chgData name="Mihai Tincu" userId="b0d9196236af468f" providerId="LiveId" clId="{3D99EAF2-BF90-49E4-AE53-D501063E0397}" dt="2023-03-11T21:40:08.487" v="239" actId="255"/>
          <ac:spMkLst>
            <pc:docMk/>
            <pc:sldMk cId="0" sldId="260"/>
            <ac:spMk id="3" creationId="{00000000-0000-0000-0000-000000000000}"/>
          </ac:spMkLst>
        </pc:spChg>
      </pc:sldChg>
      <pc:sldChg chg="addSp delSp modSp mod setBg">
        <pc:chgData name="Mihai Tincu" userId="b0d9196236af468f" providerId="LiveId" clId="{3D99EAF2-BF90-49E4-AE53-D501063E0397}" dt="2023-03-11T21:41:18.174" v="250" actId="255"/>
        <pc:sldMkLst>
          <pc:docMk/>
          <pc:sldMk cId="0" sldId="261"/>
        </pc:sldMkLst>
        <pc:spChg chg="mod">
          <ac:chgData name="Mihai Tincu" userId="b0d9196236af468f" providerId="LiveId" clId="{3D99EAF2-BF90-49E4-AE53-D501063E0397}" dt="2023-03-11T21:41:04.409" v="245" actId="26606"/>
          <ac:spMkLst>
            <pc:docMk/>
            <pc:sldMk cId="0" sldId="261"/>
            <ac:spMk id="2" creationId="{00000000-0000-0000-0000-000000000000}"/>
          </ac:spMkLst>
        </pc:spChg>
        <pc:spChg chg="add del mod">
          <ac:chgData name="Mihai Tincu" userId="b0d9196236af468f" providerId="LiveId" clId="{3D99EAF2-BF90-49E4-AE53-D501063E0397}" dt="2023-03-11T21:41:18.174" v="250" actId="255"/>
          <ac:spMkLst>
            <pc:docMk/>
            <pc:sldMk cId="0" sldId="261"/>
            <ac:spMk id="3" creationId="{00000000-0000-0000-0000-000000000000}"/>
          </ac:spMkLst>
        </pc:spChg>
        <pc:spChg chg="add del">
          <ac:chgData name="Mihai Tincu" userId="b0d9196236af468f" providerId="LiveId" clId="{3D99EAF2-BF90-49E4-AE53-D501063E0397}" dt="2023-03-11T21:41:04.409" v="245" actId="26606"/>
          <ac:spMkLst>
            <pc:docMk/>
            <pc:sldMk cId="0" sldId="261"/>
            <ac:spMk id="28679" creationId="{CD94F7C0-1344-4B3C-AFCB-E7F006BB5348}"/>
          </ac:spMkLst>
        </pc:spChg>
        <pc:graphicFrameChg chg="add del">
          <ac:chgData name="Mihai Tincu" userId="b0d9196236af468f" providerId="LiveId" clId="{3D99EAF2-BF90-49E4-AE53-D501063E0397}" dt="2023-03-11T21:41:06.877" v="247" actId="26606"/>
          <ac:graphicFrameMkLst>
            <pc:docMk/>
            <pc:sldMk cId="0" sldId="261"/>
            <ac:graphicFrameMk id="28676" creationId="{04494658-2222-E6F2-286E-748F9B236D2B}"/>
          </ac:graphicFrameMkLst>
        </pc:graphicFrameChg>
        <pc:picChg chg="mod">
          <ac:chgData name="Mihai Tincu" userId="b0d9196236af468f" providerId="LiveId" clId="{3D99EAF2-BF90-49E4-AE53-D501063E0397}" dt="2023-03-11T21:41:04.409" v="245" actId="26606"/>
          <ac:picMkLst>
            <pc:docMk/>
            <pc:sldMk cId="0" sldId="261"/>
            <ac:picMk id="28674" creationId="{00000000-0000-0000-0000-000000000000}"/>
          </ac:picMkLst>
        </pc:picChg>
        <pc:picChg chg="add del">
          <ac:chgData name="Mihai Tincu" userId="b0d9196236af468f" providerId="LiveId" clId="{3D99EAF2-BF90-49E4-AE53-D501063E0397}" dt="2023-03-11T21:41:04.409" v="245" actId="26606"/>
          <ac:picMkLst>
            <pc:docMk/>
            <pc:sldMk cId="0" sldId="261"/>
            <ac:picMk id="28681" creationId="{4EC584A2-4215-4DB8-AE1F-E3768D77E8DE}"/>
          </ac:picMkLst>
        </pc:picChg>
      </pc:sldChg>
      <pc:sldChg chg="modSp mod">
        <pc:chgData name="Mihai Tincu" userId="b0d9196236af468f" providerId="LiveId" clId="{3D99EAF2-BF90-49E4-AE53-D501063E0397}" dt="2023-03-11T21:42:03.595" v="257" actId="1076"/>
        <pc:sldMkLst>
          <pc:docMk/>
          <pc:sldMk cId="0" sldId="262"/>
        </pc:sldMkLst>
        <pc:spChg chg="mod">
          <ac:chgData name="Mihai Tincu" userId="b0d9196236af468f" providerId="LiveId" clId="{3D99EAF2-BF90-49E4-AE53-D501063E0397}" dt="2023-03-11T21:41:36.923" v="252" actId="255"/>
          <ac:spMkLst>
            <pc:docMk/>
            <pc:sldMk cId="0" sldId="262"/>
            <ac:spMk id="2" creationId="{00000000-0000-0000-0000-000000000000}"/>
          </ac:spMkLst>
        </pc:spChg>
        <pc:spChg chg="mod">
          <ac:chgData name="Mihai Tincu" userId="b0d9196236af468f" providerId="LiveId" clId="{3D99EAF2-BF90-49E4-AE53-D501063E0397}" dt="2023-03-11T21:41:52.001" v="255" actId="14100"/>
          <ac:spMkLst>
            <pc:docMk/>
            <pc:sldMk cId="0" sldId="262"/>
            <ac:spMk id="3" creationId="{00000000-0000-0000-0000-000000000000}"/>
          </ac:spMkLst>
        </pc:spChg>
        <pc:picChg chg="mod">
          <ac:chgData name="Mihai Tincu" userId="b0d9196236af468f" providerId="LiveId" clId="{3D99EAF2-BF90-49E4-AE53-D501063E0397}" dt="2023-03-11T21:42:03.595" v="257" actId="1076"/>
          <ac:picMkLst>
            <pc:docMk/>
            <pc:sldMk cId="0" sldId="262"/>
            <ac:picMk id="27650" creationId="{00000000-0000-0000-0000-000000000000}"/>
          </ac:picMkLst>
        </pc:picChg>
      </pc:sldChg>
      <pc:sldChg chg="modSp mod">
        <pc:chgData name="Mihai Tincu" userId="b0d9196236af468f" providerId="LiveId" clId="{3D99EAF2-BF90-49E4-AE53-D501063E0397}" dt="2023-03-11T21:42:28.563" v="260" actId="255"/>
        <pc:sldMkLst>
          <pc:docMk/>
          <pc:sldMk cId="0" sldId="263"/>
        </pc:sldMkLst>
        <pc:spChg chg="mod">
          <ac:chgData name="Mihai Tincu" userId="b0d9196236af468f" providerId="LiveId" clId="{3D99EAF2-BF90-49E4-AE53-D501063E0397}" dt="2023-03-11T21:42:15.594" v="258" actId="2711"/>
          <ac:spMkLst>
            <pc:docMk/>
            <pc:sldMk cId="0" sldId="263"/>
            <ac:spMk id="2" creationId="{00000000-0000-0000-0000-000000000000}"/>
          </ac:spMkLst>
        </pc:spChg>
        <pc:spChg chg="mod">
          <ac:chgData name="Mihai Tincu" userId="b0d9196236af468f" providerId="LiveId" clId="{3D99EAF2-BF90-49E4-AE53-D501063E0397}" dt="2023-03-11T21:42:28.563" v="260" actId="255"/>
          <ac:spMkLst>
            <pc:docMk/>
            <pc:sldMk cId="0" sldId="263"/>
            <ac:spMk id="3" creationId="{00000000-0000-0000-0000-000000000000}"/>
          </ac:spMkLst>
        </pc:spChg>
      </pc:sldChg>
      <pc:sldChg chg="modSp mod">
        <pc:chgData name="Mihai Tincu" userId="b0d9196236af468f" providerId="LiveId" clId="{3D99EAF2-BF90-49E4-AE53-D501063E0397}" dt="2023-03-11T21:42:56.640" v="264" actId="255"/>
        <pc:sldMkLst>
          <pc:docMk/>
          <pc:sldMk cId="0" sldId="264"/>
        </pc:sldMkLst>
        <pc:spChg chg="mod">
          <ac:chgData name="Mihai Tincu" userId="b0d9196236af468f" providerId="LiveId" clId="{3D99EAF2-BF90-49E4-AE53-D501063E0397}" dt="2023-03-11T21:42:43.625" v="262" actId="255"/>
          <ac:spMkLst>
            <pc:docMk/>
            <pc:sldMk cId="0" sldId="264"/>
            <ac:spMk id="2" creationId="{00000000-0000-0000-0000-000000000000}"/>
          </ac:spMkLst>
        </pc:spChg>
        <pc:spChg chg="mod">
          <ac:chgData name="Mihai Tincu" userId="b0d9196236af468f" providerId="LiveId" clId="{3D99EAF2-BF90-49E4-AE53-D501063E0397}" dt="2023-03-11T21:42:56.640" v="264" actId="255"/>
          <ac:spMkLst>
            <pc:docMk/>
            <pc:sldMk cId="0" sldId="264"/>
            <ac:spMk id="3" creationId="{00000000-0000-0000-0000-000000000000}"/>
          </ac:spMkLst>
        </pc:spChg>
      </pc:sldChg>
      <pc:sldChg chg="modSp mod">
        <pc:chgData name="Mihai Tincu" userId="b0d9196236af468f" providerId="LiveId" clId="{3D99EAF2-BF90-49E4-AE53-D501063E0397}" dt="2023-03-11T21:43:28.429" v="268" actId="14100"/>
        <pc:sldMkLst>
          <pc:docMk/>
          <pc:sldMk cId="0" sldId="265"/>
        </pc:sldMkLst>
        <pc:spChg chg="mod">
          <ac:chgData name="Mihai Tincu" userId="b0d9196236af468f" providerId="LiveId" clId="{3D99EAF2-BF90-49E4-AE53-D501063E0397}" dt="2023-03-11T21:43:28.429" v="268" actId="14100"/>
          <ac:spMkLst>
            <pc:docMk/>
            <pc:sldMk cId="0" sldId="265"/>
            <ac:spMk id="2" creationId="{00000000-0000-0000-0000-000000000000}"/>
          </ac:spMkLst>
        </pc:spChg>
        <pc:spChg chg="mod">
          <ac:chgData name="Mihai Tincu" userId="b0d9196236af468f" providerId="LiveId" clId="{3D99EAF2-BF90-49E4-AE53-D501063E0397}" dt="2023-03-11T21:43:12.314" v="265" actId="2711"/>
          <ac:spMkLst>
            <pc:docMk/>
            <pc:sldMk cId="0" sldId="265"/>
            <ac:spMk id="3" creationId="{00000000-0000-0000-0000-000000000000}"/>
          </ac:spMkLst>
        </pc:spChg>
      </pc:sldChg>
      <pc:sldChg chg="modSp mod">
        <pc:chgData name="Mihai Tincu" userId="b0d9196236af468f" providerId="LiveId" clId="{3D99EAF2-BF90-49E4-AE53-D501063E0397}" dt="2023-03-11T21:43:59.662" v="271" actId="2711"/>
        <pc:sldMkLst>
          <pc:docMk/>
          <pc:sldMk cId="0" sldId="266"/>
        </pc:sldMkLst>
        <pc:spChg chg="mod">
          <ac:chgData name="Mihai Tincu" userId="b0d9196236af468f" providerId="LiveId" clId="{3D99EAF2-BF90-49E4-AE53-D501063E0397}" dt="2023-03-11T21:43:49.256" v="270" actId="14100"/>
          <ac:spMkLst>
            <pc:docMk/>
            <pc:sldMk cId="0" sldId="266"/>
            <ac:spMk id="2" creationId="{00000000-0000-0000-0000-000000000000}"/>
          </ac:spMkLst>
        </pc:spChg>
        <pc:spChg chg="mod">
          <ac:chgData name="Mihai Tincu" userId="b0d9196236af468f" providerId="LiveId" clId="{3D99EAF2-BF90-49E4-AE53-D501063E0397}" dt="2023-03-11T21:43:59.662" v="271" actId="2711"/>
          <ac:spMkLst>
            <pc:docMk/>
            <pc:sldMk cId="0" sldId="266"/>
            <ac:spMk id="3" creationId="{00000000-0000-0000-0000-000000000000}"/>
          </ac:spMkLst>
        </pc:spChg>
      </pc:sldChg>
    </pc:docChg>
  </pc:docChgLst>
  <pc:docChgLst>
    <pc:chgData name="Mihai Tincu (2109992)" userId="S::2109992@student.uwtsd.ac.uk::bbc8ff72-64a5-4faf-a371-ffeadcc4f179" providerId="AD" clId="Web-{8903AA91-D9F1-9AA1-332C-EBEC7BDFCF91}"/>
    <pc:docChg chg="modSld">
      <pc:chgData name="Mihai Tincu (2109992)" userId="S::2109992@student.uwtsd.ac.uk::bbc8ff72-64a5-4faf-a371-ffeadcc4f179" providerId="AD" clId="Web-{8903AA91-D9F1-9AA1-332C-EBEC7BDFCF91}" dt="2023-03-13T10:43:29.933" v="10" actId="20577"/>
      <pc:docMkLst>
        <pc:docMk/>
      </pc:docMkLst>
      <pc:sldChg chg="modSp">
        <pc:chgData name="Mihai Tincu (2109992)" userId="S::2109992@student.uwtsd.ac.uk::bbc8ff72-64a5-4faf-a371-ffeadcc4f179" providerId="AD" clId="Web-{8903AA91-D9F1-9AA1-332C-EBEC7BDFCF91}" dt="2023-03-13T10:43:29.933" v="10" actId="20577"/>
        <pc:sldMkLst>
          <pc:docMk/>
          <pc:sldMk cId="0" sldId="266"/>
        </pc:sldMkLst>
        <pc:spChg chg="mod">
          <ac:chgData name="Mihai Tincu (2109992)" userId="S::2109992@student.uwtsd.ac.uk::bbc8ff72-64a5-4faf-a371-ffeadcc4f179" providerId="AD" clId="Web-{8903AA91-D9F1-9AA1-332C-EBEC7BDFCF91}" dt="2023-03-13T10:43:29.933" v="10" actId="20577"/>
          <ac:spMkLst>
            <pc:docMk/>
            <pc:sldMk cId="0" sldId="26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EF3F92-85BB-4DDC-AFEC-015BA0396542}" type="datetimeFigureOut">
              <a:rPr lang="en-US" smtClean="0"/>
              <a:t>3/13/2023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F4FC7E-FA59-464C-BAB1-519CC77E8E4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is a UK-based online food delivery company which was founded in 2013 and has since then grown rapidly to become one of the leading food delivery platforms in the world. </a:t>
            </a:r>
            <a:r>
              <a:rPr lang="en-US" sz="1200" b="0" i="0" u="none" strike="noStrike" kern="1200" dirty="0" err="1">
                <a:solidFill>
                  <a:schemeClr val="tx1"/>
                </a:solidFill>
                <a:latin typeface="+mn-lt"/>
                <a:ea typeface="+mn-ea"/>
                <a:cs typeface="+mn-cs"/>
              </a:rPr>
              <a:t>Deliveroo’s</a:t>
            </a:r>
            <a:r>
              <a:rPr lang="en-US" sz="1200" b="0" i="0" u="none" strike="noStrike" kern="1200" dirty="0">
                <a:solidFill>
                  <a:schemeClr val="tx1"/>
                </a:solidFill>
                <a:latin typeface="+mn-lt"/>
                <a:ea typeface="+mn-ea"/>
                <a:cs typeface="+mn-cs"/>
              </a:rPr>
              <a:t> products include a wide variety of food options from restaurants, cafes, and other food vendors. The business model of this company is based on a commission-based fee structure. The company charges a commission on each order placed through its platform, typically around 30% of the order value. The company also recruits and trains its own fleet of delivery riders to ensure speedy and efficient deliveries.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 key element of the company’s business strategy is its supply chain system, which is created to guarantee that food orders are delivered to clients quickly and effectively. To get food from restaurants to customers,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uses a network of independent delivery riders. The logistics department at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is in charge of overseeing the supply chain. To guarantee that orders are filled promptly and that consumers receive their meals as soon as possible, the team works in concert with restaurants and delivery drivers. </a:t>
            </a:r>
            <a:endParaRPr lang="en-US" b="0" dirty="0"/>
          </a:p>
          <a:p>
            <a:pPr rtl="0"/>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uses customer relationship management (CRM) systems to manage interactions with its customers. These systems help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to better understand its customers, build stronger relationships with them, and ultimately increase customer satisfaction and loyalty. One of the primary CRM tools used by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is its mobile app. The app allows customers to place orders, track their deliveries, and provide feedback on their experiences.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primary function of a supply chain management system is to optimize the flow of goods and services from the point of origin to the point of consumption. It involves managing inventory levels, coordinating the movement of goods, and building strong relationships with suppliers and customers to ensure efficient and effective operations.</a:t>
            </a: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Customer Relationship Management (CRM) Systems are software applications designed to help businesses manage customer interactions and relationships. They provide tools for storing and organizing customer data, tracking customer interactions, managing sales and marketing campaigns, and analyzing customer behavior. The main function of CRM systems is to improve customer satisfaction and loyalty, and ultimately drive business growth.</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Supply chain management (SCM) is the coordination and management of all activities involved in the production and delivery of goods and services, from raw materials to the final consumer. The purpose of supply chain management of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is to ensure that products and services are delivered efficiently and effectively to meet customer demand, while minimizing costs and maximizing profits. Effective supply chain management can improve customer satisfaction, increase profitability, reduce waste and improve sustainability, and create competitive advantages for businesses.</a:t>
            </a:r>
            <a:endParaRPr lang="en-US" b="0" dirty="0"/>
          </a:p>
          <a:p>
            <a:pPr rtl="0"/>
            <a:r>
              <a:rPr lang="en-US" sz="1200" b="0" i="0" u="none" strike="noStrike" kern="1200" dirty="0">
                <a:solidFill>
                  <a:schemeClr val="tx1"/>
                </a:solidFill>
                <a:latin typeface="+mn-lt"/>
                <a:ea typeface="+mn-ea"/>
                <a:cs typeface="+mn-cs"/>
              </a:rPr>
              <a:t>The purpose of a CRM system of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is to improve customer satisfaction and retention by streamlining communication, tracking customer interactions, and providing data-driven insights into customer behavior and preferences. The value of this MIS is to manage and analyze customer interactions and data to improve customer retention and business performance.</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has a strong technology platform that facilitates efficient order management and delivery tracking. They also have a wide network of restaurant partners and delivery drivers, allowing for fast and reliable delivery to customers. Their supply chain management system is also designed to optimize routes and reduce delivery times, enhancing customer satisfaction.</a:t>
            </a:r>
            <a:endParaRPr lang="en-US" b="0" dirty="0"/>
          </a:p>
          <a:p>
            <a:pPr rtl="0"/>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relies heavily on their delivery drivers, who are not employed by the company and therefore have limited control over their performance. This can lead to issues with delivery quality and reliability. Additionally, the company may face challenges in managing inventory and demand forecasting for their restaurant partners, which could impact supply chain efficiency.</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err="1">
                <a:solidFill>
                  <a:schemeClr val="tx1"/>
                </a:solidFill>
                <a:latin typeface="+mn-lt"/>
                <a:ea typeface="+mn-ea"/>
                <a:cs typeface="+mn-cs"/>
              </a:rPr>
              <a:t>Deliveroo’s</a:t>
            </a:r>
            <a:r>
              <a:rPr lang="en-US" sz="1200" b="0" i="0" u="none" strike="noStrike" kern="1200" dirty="0">
                <a:solidFill>
                  <a:schemeClr val="tx1"/>
                </a:solidFill>
                <a:latin typeface="+mn-lt"/>
                <a:ea typeface="+mn-ea"/>
                <a:cs typeface="+mn-cs"/>
              </a:rPr>
              <a:t> CRM may help to personalize customer experiences through targeted promotions and personalized recommendations. The platform may be able to track customer feedback and complaints, enabling the company to respond quickly and improve service quality. </a:t>
            </a:r>
            <a:endParaRPr lang="en-US" b="0" dirty="0"/>
          </a:p>
          <a:p>
            <a:pPr rtl="0"/>
            <a:r>
              <a:rPr lang="en-US" sz="1200" b="0" i="0" u="none" strike="noStrike" kern="1200" dirty="0" err="1">
                <a:solidFill>
                  <a:schemeClr val="tx1"/>
                </a:solidFill>
                <a:latin typeface="+mn-lt"/>
                <a:ea typeface="+mn-ea"/>
                <a:cs typeface="+mn-cs"/>
              </a:rPr>
              <a:t>Deliveroo’s</a:t>
            </a:r>
            <a:r>
              <a:rPr lang="en-US" sz="1200" b="0" i="0" u="none" strike="noStrike" kern="1200" dirty="0">
                <a:solidFill>
                  <a:schemeClr val="tx1"/>
                </a:solidFill>
                <a:latin typeface="+mn-lt"/>
                <a:ea typeface="+mn-ea"/>
                <a:cs typeface="+mn-cs"/>
              </a:rPr>
              <a:t> CRM may be less effective at building long-term relationships with customers, since most orders are made through the app and don’t involve direct communication with the company. The platform may struggle to maintain customer loyalty, since many customers may switch to competitors based on factors such as delivery speed, price, or menu variety.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As a management information system for </a:t>
            </a:r>
            <a:r>
              <a:rPr lang="en-US" sz="1200" b="0" i="0" u="none" strike="noStrike" kern="1200" dirty="0" err="1">
                <a:solidFill>
                  <a:schemeClr val="tx1"/>
                </a:solidFill>
                <a:latin typeface="+mn-lt"/>
                <a:ea typeface="+mn-ea"/>
                <a:cs typeface="+mn-cs"/>
              </a:rPr>
              <a:t>Deliveroo</a:t>
            </a:r>
            <a:r>
              <a:rPr lang="en-US" sz="1200" b="0" i="0" u="none" strike="noStrike" kern="1200" dirty="0">
                <a:solidFill>
                  <a:schemeClr val="tx1"/>
                </a:solidFill>
                <a:latin typeface="+mn-lt"/>
                <a:ea typeface="+mn-ea"/>
                <a:cs typeface="+mn-cs"/>
              </a:rPr>
              <a:t>, it is recommend a cloud-based enterprise resource planning (ERP) system. An ERP system can integrate all aspects of </a:t>
            </a:r>
            <a:r>
              <a:rPr lang="en-US" sz="1200" b="0" i="0" u="none" strike="noStrike" kern="1200" dirty="0" err="1">
                <a:solidFill>
                  <a:schemeClr val="tx1"/>
                </a:solidFill>
                <a:latin typeface="+mn-lt"/>
                <a:ea typeface="+mn-ea"/>
                <a:cs typeface="+mn-cs"/>
              </a:rPr>
              <a:t>Deliveroo's</a:t>
            </a:r>
            <a:r>
              <a:rPr lang="en-US" sz="1200" b="0" i="0" u="none" strike="noStrike" kern="1200" dirty="0">
                <a:solidFill>
                  <a:schemeClr val="tx1"/>
                </a:solidFill>
                <a:latin typeface="+mn-lt"/>
                <a:ea typeface="+mn-ea"/>
                <a:cs typeface="+mn-cs"/>
              </a:rPr>
              <a:t> business, including order management, inventory management, accounting, human resources, and analytics, into a single platform.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A7F4FC7E-FA59-464C-BAB1-519CC77E8E48}"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US" sz="1200" dirty="0"/>
              <a:t>	Deliveroo uses the “Supply Chain Management” and “Customer Relationship Management System” as management information systems (MIS) to optimize operations. Delivery partner app, restaurant dashboard, and customer app are MIS components. These components help restaurants manage orders and deliver meals to consumers smoothly. Deliveroo’s urban brand presence is also due to its marketing strategy. The corporation needs to innovate to keep up with other food delivery systems.</a:t>
            </a:r>
          </a:p>
          <a:p>
            <a:endParaRPr lang="en-US" sz="1200" dirty="0"/>
          </a:p>
          <a:p>
            <a:endParaRPr lang="en-IN" dirty="0"/>
          </a:p>
        </p:txBody>
      </p:sp>
      <p:sp>
        <p:nvSpPr>
          <p:cNvPr id="4" name="Slide Number Placeholder 3"/>
          <p:cNvSpPr>
            <a:spLocks noGrp="1"/>
          </p:cNvSpPr>
          <p:nvPr>
            <p:ph type="sldNum" sz="quarter" idx="5"/>
          </p:nvPr>
        </p:nvSpPr>
        <p:spPr/>
        <p:txBody>
          <a:bodyPr/>
          <a:lstStyle/>
          <a:p>
            <a:fld id="{A7F4FC7E-FA59-464C-BAB1-519CC77E8E48}" type="slidenum">
              <a:rPr lang="en-US" smtClean="0"/>
              <a:t>10</a:t>
            </a:fld>
            <a:endParaRPr lang="en-US"/>
          </a:p>
        </p:txBody>
      </p:sp>
    </p:spTree>
    <p:extLst>
      <p:ext uri="{BB962C8B-B14F-4D97-AF65-F5344CB8AC3E}">
        <p14:creationId xmlns:p14="http://schemas.microsoft.com/office/powerpoint/2010/main" val="3286202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4B3D27B9-D9EE-4D37-8924-D24883A21DE2}" type="datetimeFigureOut">
              <a:rPr lang="en-US" smtClean="0"/>
              <a:t>3/13/2023</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252269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27B9-D9EE-4D37-8924-D24883A21DE2}"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2257142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4B3D27B9-D9EE-4D37-8924-D24883A21DE2}" type="datetimeFigureOut">
              <a:rPr lang="en-US" smtClean="0"/>
              <a:t>3/13/2023</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818870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573968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3D27B9-D9EE-4D37-8924-D24883A21DE2}" type="datetimeFigureOut">
              <a:rPr lang="en-US" smtClean="0"/>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72238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3D27B9-D9EE-4D37-8924-D24883A21DE2}" type="datetimeFigureOut">
              <a:rPr lang="en-US" smtClean="0"/>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015684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D27B9-D9EE-4D37-8924-D24883A21DE2}" type="datetimeFigureOut">
              <a:rPr lang="en-US" smtClean="0"/>
              <a:t>3/13/2023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374620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338596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605025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82263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403703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35905E76-6FD0-4D3F-9D75-4A450613E6E8}"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8743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4B3D27B9-D9EE-4D37-8924-D24883A21DE2}" type="datetimeFigureOut">
              <a:rPr lang="en-US" smtClean="0"/>
              <a:t>3/13/2023</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1423028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B3D27B9-D9EE-4D37-8924-D24883A21DE2}" type="datetimeFigureOut">
              <a:rPr lang="en-US" smtClean="0"/>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34961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B3D27B9-D9EE-4D37-8924-D24883A21DE2}" type="datetimeFigureOut">
              <a:rPr lang="en-US" smtClean="0"/>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2503078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3D27B9-D9EE-4D37-8924-D24883A21DE2}" type="datetimeFigureOut">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2403430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4B3D27B9-D9EE-4D37-8924-D24883A21DE2}" type="datetimeFigureOut">
              <a:rPr lang="en-US" smtClean="0"/>
              <a:t>3/13/2023</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35905E76-6FD0-4D3F-9D75-4A450613E6E8}" type="slidenum">
              <a:rPr lang="en-US" smtClean="0"/>
              <a:t>‹#›</a:t>
            </a:fld>
            <a:endParaRPr lang="en-US"/>
          </a:p>
        </p:txBody>
      </p:sp>
    </p:spTree>
    <p:extLst>
      <p:ext uri="{BB962C8B-B14F-4D97-AF65-F5344CB8AC3E}">
        <p14:creationId xmlns:p14="http://schemas.microsoft.com/office/powerpoint/2010/main" val="329721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B3D27B9-D9EE-4D37-8924-D24883A21DE2}" type="datetimeFigureOut">
              <a:rPr lang="en-US" smtClean="0"/>
              <a:t>3/13/2023</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905E76-6FD0-4D3F-9D75-4A450613E6E8}" type="slidenum">
              <a:rPr lang="en-US" smtClean="0"/>
              <a:t>‹#›</a:t>
            </a:fld>
            <a:endParaRPr lang="en-US"/>
          </a:p>
        </p:txBody>
      </p:sp>
    </p:spTree>
    <p:extLst>
      <p:ext uri="{BB962C8B-B14F-4D97-AF65-F5344CB8AC3E}">
        <p14:creationId xmlns:p14="http://schemas.microsoft.com/office/powerpoint/2010/main" val="3863195553"/>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journals.sagepub.com/doi/pdf/10.1177/2158244020970563" TargetMode="External"/><Relationship Id="rId2" Type="http://schemas.openxmlformats.org/officeDocument/2006/relationships/hyperlink" Target="https://onlinelibrary.wiley.com/doi/abs/10.1111/deci.1246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404665"/>
            <a:ext cx="7772400" cy="2664296"/>
          </a:xfrm>
        </p:spPr>
        <p:txBody>
          <a:bodyPr>
            <a:normAutofit/>
          </a:bodyPr>
          <a:lstStyle/>
          <a:p>
            <a:r>
              <a:rPr lang="en-US" sz="4000" dirty="0">
                <a:latin typeface="Arial" panose="020B0604020202020204" pitchFamily="34" charset="0"/>
                <a:cs typeface="Arial" panose="020B0604020202020204" pitchFamily="34" charset="0"/>
              </a:rPr>
              <a:t>Individual presentation-Deliveroo</a:t>
            </a:r>
          </a:p>
        </p:txBody>
      </p:sp>
      <p:sp>
        <p:nvSpPr>
          <p:cNvPr id="3" name="TextBox 2">
            <a:extLst>
              <a:ext uri="{FF2B5EF4-FFF2-40B4-BE49-F238E27FC236}">
                <a16:creationId xmlns:a16="http://schemas.microsoft.com/office/drawing/2014/main" id="{06922272-AF28-F34F-710F-C683AAC89470}"/>
              </a:ext>
            </a:extLst>
          </p:cNvPr>
          <p:cNvSpPr txBox="1"/>
          <p:nvPr/>
        </p:nvSpPr>
        <p:spPr>
          <a:xfrm>
            <a:off x="4427984" y="4365104"/>
            <a:ext cx="4392488"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 name: Mihai Nicola Tincu</a:t>
            </a:r>
          </a:p>
          <a:p>
            <a:r>
              <a:rPr lang="en-GB" b="1" dirty="0">
                <a:latin typeface="Arial" panose="020B0604020202020204" pitchFamily="34" charset="0"/>
                <a:cs typeface="Arial" panose="020B0604020202020204" pitchFamily="34" charset="0"/>
              </a:rPr>
              <a:t>Module code: BMSW 5106</a:t>
            </a:r>
          </a:p>
          <a:p>
            <a:r>
              <a:rPr lang="en-GB" b="1" dirty="0">
                <a:latin typeface="Arial" panose="020B0604020202020204" pitchFamily="34" charset="0"/>
                <a:cs typeface="Arial" panose="020B0604020202020204" pitchFamily="34" charset="0"/>
              </a:rPr>
              <a:t>Lecturer’s: </a:t>
            </a:r>
            <a:r>
              <a:rPr lang="en-GB" b="1" dirty="0" err="1">
                <a:latin typeface="Arial" panose="020B0604020202020204" pitchFamily="34" charset="0"/>
                <a:cs typeface="Arial" panose="020B0604020202020204" pitchFamily="34" charset="0"/>
              </a:rPr>
              <a:t>Dr.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Sujeewa</a:t>
            </a:r>
            <a:r>
              <a:rPr lang="en-GB" b="1" dirty="0">
                <a:latin typeface="Arial" panose="020B0604020202020204" pitchFamily="34" charset="0"/>
                <a:cs typeface="Arial" panose="020B0604020202020204" pitchFamily="34" charset="0"/>
              </a:rPr>
              <a:t> Herath;</a:t>
            </a:r>
          </a:p>
          <a:p>
            <a:r>
              <a:rPr lang="en-GB" b="1" dirty="0" err="1">
                <a:latin typeface="Arial" panose="020B0604020202020204" pitchFamily="34" charset="0"/>
                <a:cs typeface="Arial" panose="020B0604020202020204" pitchFamily="34" charset="0"/>
              </a:rPr>
              <a:t>Dr.</a:t>
            </a:r>
            <a:r>
              <a:rPr lang="en-GB" b="1" dirty="0">
                <a:latin typeface="Arial" panose="020B0604020202020204" pitchFamily="34" charset="0"/>
                <a:cs typeface="Arial" panose="020B0604020202020204" pitchFamily="34" charset="0"/>
              </a:rPr>
              <a:t> Sampath Liyanage</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940" y="578017"/>
            <a:ext cx="6377940" cy="1293028"/>
          </a:xfrm>
        </p:spPr>
        <p:txBody>
          <a:bodyPr/>
          <a:lstStyle/>
          <a:p>
            <a:r>
              <a:rPr lang="en-US"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467544" y="1844824"/>
            <a:ext cx="4471990" cy="4376563"/>
          </a:xfrm>
        </p:spPr>
        <p:txBody>
          <a:bodyPr>
            <a:normAutofit/>
          </a:bodyPr>
          <a:lstStyle/>
          <a:p>
            <a:pPr algn="just" fontAlgn="base">
              <a:lnSpc>
                <a:spcPct val="150000"/>
              </a:lnSpc>
            </a:pPr>
            <a:r>
              <a:rPr lang="en-US" dirty="0">
                <a:latin typeface="Arial" panose="020B0604020202020204" pitchFamily="34" charset="0"/>
                <a:cs typeface="Arial" panose="020B0604020202020204" pitchFamily="34" charset="0"/>
              </a:rPr>
              <a:t>UK-based online food delivery company</a:t>
            </a:r>
          </a:p>
          <a:p>
            <a:pPr algn="just" fontAlgn="base">
              <a:lnSpc>
                <a:spcPct val="150000"/>
              </a:lnSpc>
            </a:pPr>
            <a:r>
              <a:rPr lang="en-US" dirty="0">
                <a:latin typeface="Arial" panose="020B0604020202020204" pitchFamily="34" charset="0"/>
                <a:cs typeface="Arial" panose="020B0604020202020204" pitchFamily="34" charset="0"/>
              </a:rPr>
              <a:t>Wide variety of food options</a:t>
            </a:r>
          </a:p>
          <a:p>
            <a:pPr algn="just" fontAlgn="base">
              <a:lnSpc>
                <a:spcPct val="150000"/>
              </a:lnSpc>
            </a:pPr>
            <a:r>
              <a:rPr lang="en-US" dirty="0">
                <a:latin typeface="Arial" panose="020B0604020202020204" pitchFamily="34" charset="0"/>
                <a:cs typeface="Arial" panose="020B0604020202020204" pitchFamily="34" charset="0"/>
              </a:rPr>
              <a:t>Based on a commission-based fee structure</a:t>
            </a:r>
          </a:p>
          <a:p>
            <a:pPr algn="just" fontAlgn="base">
              <a:lnSpc>
                <a:spcPct val="150000"/>
              </a:lnSpc>
            </a:pPr>
            <a:r>
              <a:rPr lang="en-US" dirty="0">
                <a:latin typeface="Arial" panose="020B0604020202020204" pitchFamily="34" charset="0"/>
                <a:cs typeface="Arial" panose="020B0604020202020204" pitchFamily="34" charset="0"/>
              </a:rPr>
              <a:t>Recruits and trains its own fleet of delivery riders</a:t>
            </a:r>
          </a:p>
        </p:txBody>
      </p:sp>
      <p:pic>
        <p:nvPicPr>
          <p:cNvPr id="32770" name="Picture 2" descr="https://lh5.googleusercontent.com/7J0AUEuAK5hHaYoNbSTkWj5BY4vnN3Pl3-hv_9jA-57F25yjdkNP6T323pDZf7Wq6lEirYkwZX0daeuvnL2QXWKC3bMfNkYxMssQJzac9phFOAIShsJDo30HgZT4c4P94dI4jnd5nN2XOT3WIMLEWrA"/>
          <p:cNvPicPr>
            <a:picLocks noChangeAspect="1" noChangeArrowheads="1"/>
          </p:cNvPicPr>
          <p:nvPr/>
        </p:nvPicPr>
        <p:blipFill>
          <a:blip r:embed="rId3"/>
          <a:srcRect/>
          <a:stretch>
            <a:fillRect/>
          </a:stretch>
        </p:blipFill>
        <p:spPr bwMode="auto">
          <a:xfrm>
            <a:off x="5220072" y="2564904"/>
            <a:ext cx="3714776" cy="242889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10784"/>
            <a:ext cx="3209588" cy="1293028"/>
          </a:xfrm>
        </p:spPr>
        <p:txBody>
          <a:bodyPr>
            <a:normAutofit/>
          </a:bodyPr>
          <a:lstStyle/>
          <a:p>
            <a:r>
              <a:rPr lang="en-US" sz="3200" b="1" dirty="0">
                <a:latin typeface="Arial" panose="020B0604020202020204" pitchFamily="34" charset="0"/>
                <a:cs typeface="Arial" panose="020B0604020202020204" pitchFamily="34" charset="0"/>
              </a:rPr>
              <a:t>Selected MIS</a:t>
            </a:r>
          </a:p>
        </p:txBody>
      </p:sp>
      <p:sp>
        <p:nvSpPr>
          <p:cNvPr id="3" name="Content Placeholder 2"/>
          <p:cNvSpPr>
            <a:spLocks noGrp="1"/>
          </p:cNvSpPr>
          <p:nvPr>
            <p:ph idx="1"/>
          </p:nvPr>
        </p:nvSpPr>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Supply Chain Management Systems</a:t>
            </a:r>
          </a:p>
          <a:p>
            <a:pPr algn="just" fontAlgn="base">
              <a:lnSpc>
                <a:spcPct val="150000"/>
              </a:lnSpc>
            </a:pPr>
            <a:r>
              <a:rPr lang="en-US" sz="2000" dirty="0">
                <a:latin typeface="Arial" panose="020B0604020202020204" pitchFamily="34" charset="0"/>
                <a:cs typeface="Arial" panose="020B0604020202020204" pitchFamily="34" charset="0"/>
              </a:rPr>
              <a:t>Customer Relationship Management Systems</a:t>
            </a:r>
          </a:p>
        </p:txBody>
      </p:sp>
      <p:pic>
        <p:nvPicPr>
          <p:cNvPr id="31746" name="Picture 2" descr="How Supply Chain Software Can Benefit Your Business"/>
          <p:cNvPicPr>
            <a:picLocks noChangeAspect="1" noChangeArrowheads="1"/>
          </p:cNvPicPr>
          <p:nvPr/>
        </p:nvPicPr>
        <p:blipFill>
          <a:blip r:embed="rId3"/>
          <a:srcRect/>
          <a:stretch>
            <a:fillRect/>
          </a:stretch>
        </p:blipFill>
        <p:spPr bwMode="auto">
          <a:xfrm>
            <a:off x="899592" y="3882620"/>
            <a:ext cx="3904011" cy="2571768"/>
          </a:xfrm>
          <a:prstGeom prst="rect">
            <a:avLst/>
          </a:prstGeom>
          <a:noFill/>
        </p:spPr>
      </p:pic>
      <p:sp>
        <p:nvSpPr>
          <p:cNvPr id="31748" name="AutoShape 4" descr="5 Reasons Customer Relationship Management Systems Are Important - OtbAfric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50" name="AutoShape 6" descr="5 Reasons Customer Relationship Management Systems Are Important - OtbAfric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52" name="Picture 8"/>
          <p:cNvPicPr>
            <a:picLocks noChangeAspect="1" noChangeArrowheads="1"/>
          </p:cNvPicPr>
          <p:nvPr/>
        </p:nvPicPr>
        <p:blipFill>
          <a:blip r:embed="rId4"/>
          <a:srcRect/>
          <a:stretch>
            <a:fillRect/>
          </a:stretch>
        </p:blipFill>
        <p:spPr bwMode="auto">
          <a:xfrm>
            <a:off x="5580112" y="3428985"/>
            <a:ext cx="3103513" cy="2272775"/>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0688"/>
            <a:ext cx="7848872" cy="1293028"/>
          </a:xfrm>
        </p:spPr>
        <p:txBody>
          <a:bodyPr>
            <a:normAutofit/>
          </a:bodyPr>
          <a:lstStyle/>
          <a:p>
            <a:pPr algn="ctr"/>
            <a:r>
              <a:rPr lang="en-US" sz="3200" b="1" dirty="0">
                <a:latin typeface="Arial" panose="020B0604020202020204" pitchFamily="34" charset="0"/>
                <a:cs typeface="Arial" panose="020B0604020202020204" pitchFamily="34" charset="0"/>
              </a:rPr>
              <a:t>Function of Supply Chain management system</a:t>
            </a:r>
          </a:p>
        </p:txBody>
      </p:sp>
      <p:sp>
        <p:nvSpPr>
          <p:cNvPr id="3" name="Content Placeholder 2"/>
          <p:cNvSpPr>
            <a:spLocks noGrp="1"/>
          </p:cNvSpPr>
          <p:nvPr>
            <p:ph idx="1"/>
          </p:nvPr>
        </p:nvSpPr>
        <p:spPr>
          <a:xfrm>
            <a:off x="599312" y="2587437"/>
            <a:ext cx="4424302" cy="3995927"/>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Optimize the flow of goods and services</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Manage inventory levels</a:t>
            </a:r>
          </a:p>
          <a:p>
            <a:pPr algn="just" fontAlgn="base">
              <a:lnSpc>
                <a:spcPct val="150000"/>
              </a:lnSpc>
            </a:pPr>
            <a:r>
              <a:rPr lang="en-US" sz="2000" dirty="0">
                <a:latin typeface="Arial" panose="020B0604020202020204" pitchFamily="34" charset="0"/>
                <a:cs typeface="Arial" panose="020B0604020202020204" pitchFamily="34" charset="0"/>
              </a:rPr>
              <a:t>Coordinate the movement of goods</a:t>
            </a:r>
          </a:p>
          <a:p>
            <a:pPr algn="just" fontAlgn="base">
              <a:lnSpc>
                <a:spcPct val="150000"/>
              </a:lnSpc>
            </a:pPr>
            <a:r>
              <a:rPr lang="en-US" sz="2000" dirty="0">
                <a:latin typeface="Arial" panose="020B0604020202020204" pitchFamily="34" charset="0"/>
                <a:cs typeface="Arial" panose="020B0604020202020204" pitchFamily="34" charset="0"/>
              </a:rPr>
              <a:t>Building strong relationships with suppliers and customers</a:t>
            </a:r>
          </a:p>
        </p:txBody>
      </p:sp>
      <p:pic>
        <p:nvPicPr>
          <p:cNvPr id="30722" name="Picture 2" descr="Objectives and Functions of Supply Chain Management - Enterslice"/>
          <p:cNvPicPr>
            <a:picLocks noChangeAspect="1" noChangeArrowheads="1"/>
          </p:cNvPicPr>
          <p:nvPr/>
        </p:nvPicPr>
        <p:blipFill>
          <a:blip r:embed="rId3"/>
          <a:srcRect/>
          <a:stretch>
            <a:fillRect/>
          </a:stretch>
        </p:blipFill>
        <p:spPr bwMode="auto">
          <a:xfrm>
            <a:off x="5508104" y="2587437"/>
            <a:ext cx="2692314" cy="3530807"/>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0688"/>
            <a:ext cx="8604448" cy="1293028"/>
          </a:xfrm>
        </p:spPr>
        <p:txBody>
          <a:bodyPr>
            <a:normAutofit/>
          </a:bodyPr>
          <a:lstStyle/>
          <a:p>
            <a:pPr algn="ctr"/>
            <a:r>
              <a:rPr lang="en-US" sz="3200" b="1" dirty="0">
                <a:latin typeface="Arial" panose="020B0604020202020204" pitchFamily="34" charset="0"/>
                <a:cs typeface="Arial" panose="020B0604020202020204" pitchFamily="34" charset="0"/>
              </a:rPr>
              <a:t>Function of Customer Relationship Management Systems</a:t>
            </a:r>
          </a:p>
        </p:txBody>
      </p:sp>
      <p:sp>
        <p:nvSpPr>
          <p:cNvPr id="3" name="Content Placeholder 2"/>
          <p:cNvSpPr>
            <a:spLocks noGrp="1"/>
          </p:cNvSpPr>
          <p:nvPr>
            <p:ph idx="1"/>
          </p:nvPr>
        </p:nvSpPr>
        <p:spPr>
          <a:xfrm>
            <a:off x="3923928" y="2132856"/>
            <a:ext cx="4834310" cy="45259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Improve customer satisfaction and loyalty</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Help businesses manage customer interactions and relationships</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Provide tools for storing and organizing customer data</a:t>
            </a:r>
          </a:p>
          <a:p>
            <a:pPr algn="just" fontAlgn="base">
              <a:lnSpc>
                <a:spcPct val="150000"/>
              </a:lnSpc>
            </a:pPr>
            <a:r>
              <a:rPr lang="en-US" sz="2000" dirty="0">
                <a:latin typeface="Arial" panose="020B0604020202020204" pitchFamily="34" charset="0"/>
                <a:cs typeface="Arial" panose="020B0604020202020204" pitchFamily="34" charset="0"/>
              </a:rPr>
              <a:t>Managing sales and marketing campaigns</a:t>
            </a:r>
          </a:p>
        </p:txBody>
      </p:sp>
      <p:pic>
        <p:nvPicPr>
          <p:cNvPr id="29698" name="Picture 2" descr="MIS - Customer Relationship Management"/>
          <p:cNvPicPr>
            <a:picLocks noChangeAspect="1" noChangeArrowheads="1"/>
          </p:cNvPicPr>
          <p:nvPr/>
        </p:nvPicPr>
        <p:blipFill>
          <a:blip r:embed="rId3"/>
          <a:srcRect/>
          <a:stretch>
            <a:fillRect/>
          </a:stretch>
        </p:blipFill>
        <p:spPr bwMode="auto">
          <a:xfrm>
            <a:off x="611560" y="3068960"/>
            <a:ext cx="2804527" cy="278209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88301"/>
            <a:ext cx="6377940" cy="1293028"/>
          </a:xfrm>
        </p:spPr>
        <p:txBody>
          <a:bodyPr>
            <a:normAutofit/>
          </a:bodyPr>
          <a:lstStyle/>
          <a:p>
            <a:r>
              <a:rPr lang="en-US" sz="3200" b="1">
                <a:latin typeface="Arial" panose="020B0604020202020204" pitchFamily="34" charset="0"/>
                <a:cs typeface="Arial" panose="020B0604020202020204" pitchFamily="34" charset="0"/>
              </a:rPr>
              <a:t>Purpose and value</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481329"/>
            <a:ext cx="8229600" cy="2233424"/>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SCM of Deliveroo ensures that products and services are delivered efficiently and effectively to meet customer demand</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CRM system of Deliveroo improves customer satisfaction and retention by streamlining communication</a:t>
            </a:r>
          </a:p>
        </p:txBody>
      </p:sp>
      <p:pic>
        <p:nvPicPr>
          <p:cNvPr id="28674" name="Picture 2" descr="Importance of Integrating CRM (Customer Relationship) with SCM (Supply Chain )"/>
          <p:cNvPicPr>
            <a:picLocks noChangeAspect="1" noChangeArrowheads="1"/>
          </p:cNvPicPr>
          <p:nvPr/>
        </p:nvPicPr>
        <p:blipFill>
          <a:blip r:embed="rId3"/>
          <a:srcRect/>
          <a:stretch>
            <a:fillRect/>
          </a:stretch>
        </p:blipFill>
        <p:spPr bwMode="auto">
          <a:xfrm>
            <a:off x="3635896" y="3934599"/>
            <a:ext cx="4300521" cy="246095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690557"/>
            <a:ext cx="6713944" cy="1293028"/>
          </a:xfrm>
        </p:spPr>
        <p:txBody>
          <a:bodyPr>
            <a:noAutofit/>
          </a:bodyPr>
          <a:lstStyle/>
          <a:p>
            <a:pPr algn="ctr"/>
            <a:r>
              <a:rPr lang="en-US" sz="3200" b="1" dirty="0">
                <a:latin typeface="Arial" panose="020B0604020202020204" pitchFamily="34" charset="0"/>
                <a:cs typeface="Arial" panose="020B0604020202020204" pitchFamily="34" charset="0"/>
              </a:rPr>
              <a:t>Evaluation of strengths and weakness in Supply Chain Management </a:t>
            </a:r>
          </a:p>
        </p:txBody>
      </p:sp>
      <p:sp>
        <p:nvSpPr>
          <p:cNvPr id="3" name="Content Placeholder 2"/>
          <p:cNvSpPr>
            <a:spLocks noGrp="1"/>
          </p:cNvSpPr>
          <p:nvPr>
            <p:ph idx="1"/>
          </p:nvPr>
        </p:nvSpPr>
        <p:spPr>
          <a:xfrm>
            <a:off x="755576" y="2204864"/>
            <a:ext cx="7794064" cy="2592288"/>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Strong technology platform</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Wide network of restaurant partners</a:t>
            </a:r>
          </a:p>
          <a:p>
            <a:pPr algn="just" fontAlgn="base">
              <a:lnSpc>
                <a:spcPct val="150000"/>
              </a:lnSpc>
            </a:pPr>
            <a:r>
              <a:rPr lang="en-US" sz="2000" dirty="0">
                <a:latin typeface="Arial" panose="020B0604020202020204" pitchFamily="34" charset="0"/>
                <a:cs typeface="Arial" panose="020B0604020202020204" pitchFamily="34" charset="0"/>
              </a:rPr>
              <a:t>Relies heavily on their delivery drivers</a:t>
            </a:r>
          </a:p>
          <a:p>
            <a:pPr algn="just" fontAlgn="base">
              <a:lnSpc>
                <a:spcPct val="150000"/>
              </a:lnSpc>
            </a:pPr>
            <a:r>
              <a:rPr lang="en-US" sz="2000" dirty="0">
                <a:latin typeface="Arial" panose="020B0604020202020204" pitchFamily="34" charset="0"/>
                <a:cs typeface="Arial" panose="020B0604020202020204" pitchFamily="34" charset="0"/>
              </a:rPr>
              <a:t>Face challenges in managing inventory </a:t>
            </a:r>
          </a:p>
        </p:txBody>
      </p:sp>
      <p:pic>
        <p:nvPicPr>
          <p:cNvPr id="27650" name="Picture 2" descr="Advantages and disadvantages of supply chain management – LORECENTRAL"/>
          <p:cNvPicPr>
            <a:picLocks noChangeAspect="1" noChangeArrowheads="1"/>
          </p:cNvPicPr>
          <p:nvPr/>
        </p:nvPicPr>
        <p:blipFill>
          <a:blip r:embed="rId3"/>
          <a:srcRect/>
          <a:stretch>
            <a:fillRect/>
          </a:stretch>
        </p:blipFill>
        <p:spPr bwMode="auto">
          <a:xfrm>
            <a:off x="1610524" y="4908929"/>
            <a:ext cx="6588224" cy="195262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7200800" cy="1293028"/>
          </a:xfrm>
        </p:spPr>
        <p:txBody>
          <a:bodyPr>
            <a:noAutofit/>
          </a:bodyPr>
          <a:lstStyle/>
          <a:p>
            <a:pPr algn="ctr"/>
            <a:r>
              <a:rPr lang="en-US" sz="3200" b="1" dirty="0">
                <a:latin typeface="Arial" panose="020B0604020202020204" pitchFamily="34" charset="0"/>
                <a:cs typeface="Arial" panose="020B0604020202020204" pitchFamily="34" charset="0"/>
              </a:rPr>
              <a:t>Evaluation of strengths and weakness in Customer Relationship Management</a:t>
            </a:r>
          </a:p>
        </p:txBody>
      </p:sp>
      <p:sp>
        <p:nvSpPr>
          <p:cNvPr id="3" name="Content Placeholder 2"/>
          <p:cNvSpPr>
            <a:spLocks noGrp="1"/>
          </p:cNvSpPr>
          <p:nvPr>
            <p:ph idx="1"/>
          </p:nvPr>
        </p:nvSpPr>
        <p:spPr>
          <a:xfrm>
            <a:off x="3844426" y="1951107"/>
            <a:ext cx="4842374" cy="45259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Personalize customer experiences</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Track customer feedback and complaints</a:t>
            </a:r>
          </a:p>
          <a:p>
            <a:pPr algn="just" fontAlgn="base">
              <a:lnSpc>
                <a:spcPct val="150000"/>
              </a:lnSpc>
            </a:pPr>
            <a:r>
              <a:rPr lang="en-US" sz="2000" dirty="0">
                <a:latin typeface="Arial" panose="020B0604020202020204" pitchFamily="34" charset="0"/>
                <a:cs typeface="Arial" panose="020B0604020202020204" pitchFamily="34" charset="0"/>
              </a:rPr>
              <a:t>Less effective at building long-term relationships</a:t>
            </a:r>
          </a:p>
          <a:p>
            <a:pPr algn="just" fontAlgn="base">
              <a:lnSpc>
                <a:spcPct val="150000"/>
              </a:lnSpc>
            </a:pPr>
            <a:r>
              <a:rPr lang="en-US" sz="2000" dirty="0">
                <a:latin typeface="Arial" panose="020B0604020202020204" pitchFamily="34" charset="0"/>
                <a:cs typeface="Arial" panose="020B0604020202020204" pitchFamily="34" charset="0"/>
              </a:rPr>
              <a:t>Don’t involve direct communication</a:t>
            </a:r>
          </a:p>
        </p:txBody>
      </p:sp>
      <p:pic>
        <p:nvPicPr>
          <p:cNvPr id="26626" name="Picture 2" descr="Advantages and Disadvantages of CRM - Javatpoint"/>
          <p:cNvPicPr>
            <a:picLocks noChangeAspect="1" noChangeArrowheads="1"/>
          </p:cNvPicPr>
          <p:nvPr/>
        </p:nvPicPr>
        <p:blipFill>
          <a:blip r:embed="rId3"/>
          <a:srcRect/>
          <a:stretch>
            <a:fillRect/>
          </a:stretch>
        </p:blipFill>
        <p:spPr bwMode="auto">
          <a:xfrm>
            <a:off x="457200" y="2708920"/>
            <a:ext cx="3000337" cy="301033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51484"/>
            <a:ext cx="6377940" cy="1293028"/>
          </a:xfrm>
        </p:spPr>
        <p:txBody>
          <a:bodyPr>
            <a:normAutofit/>
          </a:bodyPr>
          <a:lstStyle/>
          <a:p>
            <a:r>
              <a:rPr lang="en-US" sz="3200" b="1" dirty="0">
                <a:latin typeface="Arial" panose="020B0604020202020204" pitchFamily="34" charset="0"/>
                <a:cs typeface="Arial" panose="020B0604020202020204" pitchFamily="34" charset="0"/>
              </a:rPr>
              <a:t>Recommendation</a:t>
            </a:r>
          </a:p>
        </p:txBody>
      </p:sp>
      <p:sp>
        <p:nvSpPr>
          <p:cNvPr id="3" name="Content Placeholder 2"/>
          <p:cNvSpPr>
            <a:spLocks noGrp="1"/>
          </p:cNvSpPr>
          <p:nvPr>
            <p:ph idx="1"/>
          </p:nvPr>
        </p:nvSpPr>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Order management</a:t>
            </a:r>
          </a:p>
          <a:p>
            <a:pPr algn="just" fontAlgn="base">
              <a:lnSpc>
                <a:spcPct val="150000"/>
              </a:lnSpc>
            </a:pPr>
            <a:r>
              <a:rPr lang="en-US" sz="2000" dirty="0">
                <a:latin typeface="Arial" panose="020B0604020202020204" pitchFamily="34" charset="0"/>
                <a:cs typeface="Arial" panose="020B0604020202020204" pitchFamily="34" charset="0"/>
              </a:rPr>
              <a:t>Inventory management</a:t>
            </a:r>
          </a:p>
          <a:p>
            <a:pPr algn="just" fontAlgn="base">
              <a:lnSpc>
                <a:spcPct val="150000"/>
              </a:lnSpc>
            </a:pPr>
            <a:r>
              <a:rPr lang="en-US" sz="2000" dirty="0">
                <a:latin typeface="Arial" panose="020B0604020202020204" pitchFamily="34" charset="0"/>
                <a:cs typeface="Arial" panose="020B0604020202020204" pitchFamily="34" charset="0"/>
              </a:rPr>
              <a:t>Accounting</a:t>
            </a:r>
          </a:p>
          <a:p>
            <a:pPr algn="just" fontAlgn="base">
              <a:lnSpc>
                <a:spcPct val="150000"/>
              </a:lnSpc>
            </a:pPr>
            <a:r>
              <a:rPr lang="en-US" sz="2000" dirty="0">
                <a:latin typeface="Arial" panose="020B0604020202020204" pitchFamily="34" charset="0"/>
                <a:cs typeface="Arial" panose="020B0604020202020204" pitchFamily="34" charset="0"/>
              </a:rPr>
              <a:t>Human resources</a:t>
            </a:r>
          </a:p>
          <a:p>
            <a:pPr algn="just" fontAlgn="base">
              <a:lnSpc>
                <a:spcPct val="150000"/>
              </a:lnSpc>
            </a:pPr>
            <a:r>
              <a:rPr lang="en-US" sz="2000" dirty="0">
                <a:latin typeface="Arial" panose="020B0604020202020204" pitchFamily="34" charset="0"/>
                <a:cs typeface="Arial" panose="020B0604020202020204" pitchFamily="34" charset="0"/>
              </a:rPr>
              <a:t>Analytics</a:t>
            </a:r>
          </a:p>
        </p:txBody>
      </p:sp>
      <p:pic>
        <p:nvPicPr>
          <p:cNvPr id="25601" name="Picture 1"/>
          <p:cNvPicPr>
            <a:picLocks noChangeAspect="1" noChangeArrowheads="1"/>
          </p:cNvPicPr>
          <p:nvPr/>
        </p:nvPicPr>
        <p:blipFill>
          <a:blip r:embed="rId3"/>
          <a:srcRect/>
          <a:stretch>
            <a:fillRect/>
          </a:stretch>
        </p:blipFill>
        <p:spPr bwMode="auto">
          <a:xfrm>
            <a:off x="5076056" y="2348880"/>
            <a:ext cx="3578394" cy="271464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0" y="620688"/>
            <a:ext cx="3641636" cy="1293028"/>
          </a:xfrm>
        </p:spPr>
        <p:txBody>
          <a:bodyPr>
            <a:normAutofit/>
          </a:bodyPr>
          <a:lstStyle/>
          <a:p>
            <a:r>
              <a:rPr lang="en-US" b="1" dirty="0"/>
              <a:t> </a:t>
            </a:r>
            <a:r>
              <a:rPr lang="en-US" sz="3200" b="1" dirty="0">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300022" y="2204864"/>
            <a:ext cx="8543956" cy="4525963"/>
          </a:xfrm>
        </p:spPr>
        <p:txBody>
          <a:bodyPr>
            <a:normAutofit/>
          </a:bodyPr>
          <a:lstStyle/>
          <a:p>
            <a:pPr algn="just">
              <a:lnSpc>
                <a:spcPct val="150000"/>
              </a:lnSpc>
              <a:buNone/>
            </a:pPr>
            <a:r>
              <a:rPr lang="en-US" sz="1800" dirty="0"/>
              <a:t>	</a:t>
            </a:r>
            <a:r>
              <a:rPr lang="en-US" sz="1800" dirty="0" err="1">
                <a:latin typeface="Arial" panose="020B0604020202020204" pitchFamily="34" charset="0"/>
                <a:cs typeface="Arial" panose="020B0604020202020204" pitchFamily="34" charset="0"/>
              </a:rPr>
              <a:t>Deliveroo</a:t>
            </a:r>
            <a:r>
              <a:rPr lang="en-US" sz="1800" dirty="0">
                <a:latin typeface="Arial" panose="020B0604020202020204" pitchFamily="34" charset="0"/>
                <a:cs typeface="Arial" panose="020B0604020202020204" pitchFamily="34" charset="0"/>
              </a:rPr>
              <a:t> uses the “Supply Chain Management” and “Customer Relationship Management System” as management information systems (MIS) to optimize operations. Delivery partner app, restaurant dashboard, and customer app are MIS components. These components help restaurants manage orders and deliver meals to consumers smoothly. </a:t>
            </a:r>
            <a:r>
              <a:rPr lang="en-US" sz="1800" dirty="0" err="1">
                <a:latin typeface="Arial" panose="020B0604020202020204" pitchFamily="34" charset="0"/>
                <a:cs typeface="Arial" panose="020B0604020202020204" pitchFamily="34" charset="0"/>
              </a:rPr>
              <a:t>Deliveroo’s</a:t>
            </a:r>
            <a:r>
              <a:rPr lang="en-US" sz="1800" dirty="0">
                <a:latin typeface="Arial" panose="020B0604020202020204" pitchFamily="34" charset="0"/>
                <a:cs typeface="Arial" panose="020B0604020202020204" pitchFamily="34" charset="0"/>
              </a:rPr>
              <a:t> urban brand presence is also due to its marketing strategy. The corporation needs to innovate to keep up with other food delivery systems.</a:t>
            </a:r>
          </a:p>
          <a:p>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5352628" cy="1293028"/>
          </a:xfrm>
        </p:spPr>
        <p:txBody>
          <a:bodyPr/>
          <a:lstStyle/>
          <a:p>
            <a:r>
              <a:rPr lang="en-US" dirty="0">
                <a:latin typeface="Arial" panose="020B0604020202020204" pitchFamily="34" charset="0"/>
                <a:cs typeface="Arial" panose="020B0604020202020204" pitchFamily="34" charset="0"/>
              </a:rPr>
              <a:t>Reference lists</a:t>
            </a:r>
          </a:p>
        </p:txBody>
      </p:sp>
      <p:sp>
        <p:nvSpPr>
          <p:cNvPr id="3" name="Content Placeholder 2"/>
          <p:cNvSpPr>
            <a:spLocks noGrp="1"/>
          </p:cNvSpPr>
          <p:nvPr>
            <p:ph idx="1"/>
          </p:nvPr>
        </p:nvSpPr>
        <p:spPr/>
        <p:txBody>
          <a:bodyPr vert="horz" lIns="91440" tIns="45720" rIns="91440" bIns="45720" rtlCol="0" anchor="t">
            <a:normAutofit/>
          </a:bodyPr>
          <a:lstStyle/>
          <a:p>
            <a:r>
              <a:rPr lang="en-US" dirty="0">
                <a:latin typeface="Arial"/>
                <a:cs typeface="Arial"/>
              </a:rPr>
              <a:t>Craighead, C.W., Ketchen Jr, D.J. and Darby, J.L., 2020. Pandemics and supply chain management research: toward a theoretical toolbox. </a:t>
            </a:r>
            <a:r>
              <a:rPr lang="en-US" i="1" dirty="0">
                <a:latin typeface="Arial"/>
                <a:cs typeface="Arial"/>
              </a:rPr>
              <a:t>Decision Sciences</a:t>
            </a:r>
            <a:r>
              <a:rPr lang="en-US" dirty="0">
                <a:latin typeface="Arial"/>
                <a:cs typeface="Arial"/>
              </a:rPr>
              <a:t>, </a:t>
            </a:r>
            <a:r>
              <a:rPr lang="en-US" i="1" dirty="0">
                <a:latin typeface="Arial"/>
                <a:cs typeface="Arial"/>
              </a:rPr>
              <a:t>51</a:t>
            </a:r>
            <a:r>
              <a:rPr lang="en-US" dirty="0">
                <a:latin typeface="Arial"/>
                <a:cs typeface="Arial"/>
              </a:rPr>
              <a:t>(4), pp.838-866. </a:t>
            </a:r>
            <a:r>
              <a:rPr lang="en-US" u="sng" dirty="0">
                <a:latin typeface="Arial"/>
                <a:cs typeface="Arial"/>
                <a:hlinkClick r:id="rId2"/>
              </a:rPr>
              <a:t>https://onlinelibrary.wiley.com/doi/abs/10.1111/deci.12468</a:t>
            </a:r>
            <a:r>
              <a:rPr lang="en-US" dirty="0">
                <a:latin typeface="Arial"/>
                <a:cs typeface="Arial"/>
              </a:rPr>
              <a:t> </a:t>
            </a:r>
          </a:p>
          <a:p>
            <a:pPr marL="0" indent="0">
              <a:buNone/>
            </a:pPr>
            <a:endParaRPr lang="en-US">
              <a:latin typeface="Arial"/>
              <a:cs typeface="Arial"/>
            </a:endParaRPr>
          </a:p>
          <a:p>
            <a:r>
              <a:rPr lang="en-US" dirty="0">
                <a:latin typeface="Arial"/>
                <a:cs typeface="Arial"/>
              </a:rPr>
              <a:t>Choi, J.C., 2020. User familiarity and satisfaction with food delivery mobile apps. </a:t>
            </a:r>
            <a:r>
              <a:rPr lang="en-US" i="1" dirty="0">
                <a:latin typeface="Arial"/>
                <a:cs typeface="Arial"/>
              </a:rPr>
              <a:t>Sage Open</a:t>
            </a:r>
            <a:r>
              <a:rPr lang="en-US" dirty="0">
                <a:latin typeface="Arial"/>
                <a:cs typeface="Arial"/>
              </a:rPr>
              <a:t>, </a:t>
            </a:r>
            <a:r>
              <a:rPr lang="en-US" i="1" dirty="0">
                <a:latin typeface="Arial"/>
                <a:cs typeface="Arial"/>
              </a:rPr>
              <a:t>10</a:t>
            </a:r>
            <a:r>
              <a:rPr lang="en-US" dirty="0">
                <a:latin typeface="Arial"/>
                <a:cs typeface="Arial"/>
              </a:rPr>
              <a:t>(4), p.2158244020970563. </a:t>
            </a:r>
            <a:r>
              <a:rPr lang="en-US" u="sng" dirty="0">
                <a:latin typeface="Arial"/>
                <a:cs typeface="Arial"/>
                <a:hlinkClick r:id="rId3"/>
              </a:rPr>
              <a:t>https://journals.sagepub.com/doi/pdf/10.1177/2158244020970563</a:t>
            </a:r>
            <a:r>
              <a:rPr lang="en-US" dirty="0">
                <a:latin typeface="Arial"/>
                <a:cs typeface="Arial"/>
              </a:rPr>
              <a:t> </a:t>
            </a:r>
          </a:p>
          <a:p>
            <a:endParaRPr lang="en-US">
              <a:latin typeface="Arial" panose="020B0604020202020204" pitchFamily="34" charset="0"/>
              <a:cs typeface="Arial" panose="020B0604020202020204" pitchFamily="34" charset="0"/>
            </a:endParaRPr>
          </a:p>
          <a:p>
            <a:endParaRPr lang="en-US" dirty="0">
              <a:latin typeface="Arial"/>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895475" y="1547813"/>
            <a:ext cx="5353050" cy="3762375"/>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154</TotalTime>
  <Words>1559</Words>
  <Application>Microsoft Office PowerPoint</Application>
  <PresentationFormat>On-screen Show (4:3)</PresentationFormat>
  <Paragraphs>80</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Vapor Trail</vt:lpstr>
      <vt:lpstr>Individual presentation-Deliveroo</vt:lpstr>
      <vt:lpstr>Introduction</vt:lpstr>
      <vt:lpstr>Selected MIS</vt:lpstr>
      <vt:lpstr>Function of Supply Chain management system</vt:lpstr>
      <vt:lpstr>Function of Customer Relationship Management Systems</vt:lpstr>
      <vt:lpstr>Purpose and value</vt:lpstr>
      <vt:lpstr>Evaluation of strengths and weakness in Supply Chain Management </vt:lpstr>
      <vt:lpstr>Evaluation of strengths and weakness in Customer Relationship Management</vt:lpstr>
      <vt:lpstr>Recommendation</vt:lpstr>
      <vt:lpstr> Conclusion </vt:lpstr>
      <vt:lpstr>Reference lists</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Mihai Tincu</dc:creator>
  <cp:lastModifiedBy>Mihai Tincu</cp:lastModifiedBy>
  <cp:revision>10</cp:revision>
  <dcterms:created xsi:type="dcterms:W3CDTF">2023-03-01T17:22:51Z</dcterms:created>
  <dcterms:modified xsi:type="dcterms:W3CDTF">2023-03-13T10:43:30Z</dcterms:modified>
</cp:coreProperties>
</file>