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9" r:id="rId2"/>
    <p:sldId id="262" r:id="rId3"/>
    <p:sldId id="261" r:id="rId4"/>
    <p:sldId id="258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BB0146-95AD-EE30-5B36-0147055CE840}" v="80" dt="2026-03-09T13:00:29.6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mreena Jabeen (2318965)" userId="S::2318965@student.uwtsd.ac.uk::1df01490-5690-4387-8c8a-fa15cb964f51" providerId="AD" clId="Web-{2BBB0146-95AD-EE30-5B36-0147055CE840}"/>
    <pc:docChg chg="modSld">
      <pc:chgData name="Somreena Jabeen (2318965)" userId="S::2318965@student.uwtsd.ac.uk::1df01490-5690-4387-8c8a-fa15cb964f51" providerId="AD" clId="Web-{2BBB0146-95AD-EE30-5B36-0147055CE840}" dt="2026-03-09T13:00:29.660" v="78" actId="1076"/>
      <pc:docMkLst>
        <pc:docMk/>
      </pc:docMkLst>
      <pc:sldChg chg="modSp">
        <pc:chgData name="Somreena Jabeen (2318965)" userId="S::2318965@student.uwtsd.ac.uk::1df01490-5690-4387-8c8a-fa15cb964f51" providerId="AD" clId="Web-{2BBB0146-95AD-EE30-5B36-0147055CE840}" dt="2026-03-09T13:00:15.408" v="76" actId="20577"/>
        <pc:sldMkLst>
          <pc:docMk/>
          <pc:sldMk cId="3363975395" sldId="259"/>
        </pc:sldMkLst>
        <pc:spChg chg="mod">
          <ac:chgData name="Somreena Jabeen (2318965)" userId="S::2318965@student.uwtsd.ac.uk::1df01490-5690-4387-8c8a-fa15cb964f51" providerId="AD" clId="Web-{2BBB0146-95AD-EE30-5B36-0147055CE840}" dt="2026-03-09T13:00:15.408" v="76" actId="20577"/>
          <ac:spMkLst>
            <pc:docMk/>
            <pc:sldMk cId="3363975395" sldId="259"/>
            <ac:spMk id="3" creationId="{1E37B15B-4F6E-EE17-CB99-9F4A19A65580}"/>
          </ac:spMkLst>
        </pc:spChg>
      </pc:sldChg>
      <pc:sldChg chg="modSp">
        <pc:chgData name="Somreena Jabeen (2318965)" userId="S::2318965@student.uwtsd.ac.uk::1df01490-5690-4387-8c8a-fa15cb964f51" providerId="AD" clId="Web-{2BBB0146-95AD-EE30-5B36-0147055CE840}" dt="2026-03-09T13:00:29.660" v="78" actId="1076"/>
        <pc:sldMkLst>
          <pc:docMk/>
          <pc:sldMk cId="2669816560" sldId="262"/>
        </pc:sldMkLst>
        <pc:picChg chg="mod">
          <ac:chgData name="Somreena Jabeen (2318965)" userId="S::2318965@student.uwtsd.ac.uk::1df01490-5690-4387-8c8a-fa15cb964f51" providerId="AD" clId="Web-{2BBB0146-95AD-EE30-5B36-0147055CE840}" dt="2026-03-09T13:00:29.660" v="78" actId="1076"/>
          <ac:picMkLst>
            <pc:docMk/>
            <pc:sldMk cId="2669816560" sldId="262"/>
            <ac:picMk id="3" creationId="{592D8CA6-07D8-8369-AD77-7D647330199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492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353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763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428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175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273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806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7065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77974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4719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310958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31525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129429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95518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0223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928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285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ndfonline.com/doi/full/10.31887/DCNS.2017.19.2/bbandelow" TargetMode="External"/><Relationship Id="rId7" Type="http://schemas.openxmlformats.org/officeDocument/2006/relationships/hyperlink" Target="https://www.nice.org.uk/guidance/cg113/ifp/chapter/panic-disorder" TargetMode="External"/><Relationship Id="rId2" Type="http://schemas.openxmlformats.org/officeDocument/2006/relationships/hyperlink" Target="https://link.springer.com/article/10.1007/s00406-021-01324-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scovery.dundee.ac.uk/en/publications/annual-report-of-the-chief-medical-officer-public-mental-health-p/" TargetMode="External"/><Relationship Id="rId5" Type="http://schemas.openxmlformats.org/officeDocument/2006/relationships/hyperlink" Target="https://www.sciencedirect.com/science/article/abs/pii/S0272735814000038" TargetMode="External"/><Relationship Id="rId4" Type="http://schemas.openxmlformats.org/officeDocument/2006/relationships/hyperlink" Target="https://www.cambridge.org/core/journals/psychological-medicine/article/abs/global-prevalence-of-anxiety-disorders-a-systematic-review-and-metaregression/484845CE01E709EE4FB6554AA78E612F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ndfonline.com/doi/full/10.1080/09638237.2021.2022638" TargetMode="External"/><Relationship Id="rId7" Type="http://schemas.openxmlformats.org/officeDocument/2006/relationships/hyperlink" Target="https://icd.who.int/browse10/2016/en" TargetMode="External"/><Relationship Id="rId2" Type="http://schemas.openxmlformats.org/officeDocument/2006/relationships/hyperlink" Target="https://onlinelibrary.wiley.com/doi/full/10.1002/wps.2061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ciencedirect.com/science/article/abs/pii/S2212144717300583" TargetMode="External"/><Relationship Id="rId5" Type="http://schemas.openxmlformats.org/officeDocument/2006/relationships/hyperlink" Target="https://pubmed.ncbi.nlm.nih.gov/26580998/" TargetMode="External"/><Relationship Id="rId4" Type="http://schemas.openxmlformats.org/officeDocument/2006/relationships/hyperlink" Target="https://books.google.co.ke/books?hl=en&amp;lr=&amp;id=zsgvEAAAQBAJ&amp;oi=fnd&amp;pg=PA1&amp;dq=Rogers,+A.,+%26+Pilgrim,+D.+(2021).+A+sociology+of+mental+health+and+illness+(6th+ed.).+Open+University+Press.&amp;ots=bOmJ9R0NWc&amp;sig=bcLXyOzafdHTYVja7d_EwwxoyZM&amp;redir_esc=y#v=onepage&amp;q&amp;f=fals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06FEB-0388-8FAB-0B47-D2BD6D39AF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Generalised Anxiety Disorder (GAD)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7B15B-4F6E-EE17-CB99-9F4A19A655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ctr"/>
            <a:endParaRPr lang="en-US" dirty="0"/>
          </a:p>
          <a:p>
            <a:pPr algn="ctr"/>
            <a:r>
              <a:rPr lang="en-US" dirty="0" err="1"/>
              <a:t>Somreena</a:t>
            </a:r>
            <a:r>
              <a:rPr lang="en-US" dirty="0"/>
              <a:t> Jabeen</a:t>
            </a:r>
          </a:p>
          <a:p>
            <a:pPr algn="ctr"/>
            <a:r>
              <a:rPr lang="en-US"/>
              <a:t>2318965</a:t>
            </a:r>
            <a:endParaRPr lang="en-US" dirty="0"/>
          </a:p>
          <a:p>
            <a:pPr algn="ctr"/>
            <a:r>
              <a:rPr lang="en-US" dirty="0"/>
              <a:t>BMHP6029 </a:t>
            </a:r>
            <a:r>
              <a:rPr lang="en-US"/>
              <a:t>Psychopathological</a:t>
            </a:r>
            <a:r>
              <a:rPr lang="en-US" dirty="0"/>
              <a:t> Classifications &amp; Provisions</a:t>
            </a:r>
          </a:p>
          <a:p>
            <a:pPr algn="ctr"/>
            <a:r>
              <a:rPr lang="en-US"/>
              <a:t>Neale Haddon</a:t>
            </a:r>
            <a:endParaRPr lang="en-US" dirty="0"/>
          </a:p>
          <a:p>
            <a:pPr marL="0" indent="0" algn="ctr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39753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92D8CA6-07D8-8369-AD77-7D64733019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344" y="-2329"/>
            <a:ext cx="8893311" cy="6713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8165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8013B57-8E7D-6ED2-CEFE-FFCCDDFB39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65" y="68289"/>
            <a:ext cx="8878069" cy="6721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2748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EEF81-431F-B1F1-801D-AE4DAA9F67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0E7F71-D5E6-9073-321F-A63040A244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US" dirty="0"/>
              <a:t>American Psychiatric Association, 2013. Diagnostic and statistical manual of mental disorders, 5th </a:t>
            </a:r>
            <a:r>
              <a:rPr lang="en-US" dirty="0" err="1"/>
              <a:t>edn</a:t>
            </a:r>
            <a:r>
              <a:rPr lang="en-US" dirty="0"/>
              <a:t> Arlington. </a:t>
            </a:r>
            <a:r>
              <a:rPr lang="en-US" i="1" dirty="0"/>
              <a:t>VA: American Psychiatric Publishing</a:t>
            </a:r>
            <a:r>
              <a:rPr lang="en-US" dirty="0"/>
              <a:t>, </a:t>
            </a:r>
            <a:r>
              <a:rPr lang="en-US" i="1" dirty="0"/>
              <a:t>10</a:t>
            </a:r>
            <a:r>
              <a:rPr lang="en-US" dirty="0"/>
              <a:t>.</a:t>
            </a:r>
          </a:p>
          <a:p>
            <a:r>
              <a:rPr lang="en-US" dirty="0"/>
              <a:t>Ask, H., Cheesman, R., Jami, E.S., Levey, D.F., Purves, K.L. and Weber, H., 2021. Genetic contributions to anxiety disorders: where we are and where we are heading. </a:t>
            </a:r>
            <a:r>
              <a:rPr lang="en-US" i="1" dirty="0"/>
              <a:t>Psychological medicine</a:t>
            </a:r>
            <a:r>
              <a:rPr lang="en-US" dirty="0"/>
              <a:t>, </a:t>
            </a:r>
            <a:r>
              <a:rPr lang="en-US" i="1" dirty="0"/>
              <a:t>51</a:t>
            </a:r>
            <a:r>
              <a:rPr lang="en-US" dirty="0"/>
              <a:t>(13), pp.2231-2246.</a:t>
            </a:r>
          </a:p>
          <a:p>
            <a:r>
              <a:rPr lang="en-US" dirty="0"/>
              <a:t>Bandelow, B., &amp; Michaelis, S. (2022). Epidemiology of anxiety disorders. </a:t>
            </a:r>
            <a:r>
              <a:rPr lang="en-US" i="1" dirty="0"/>
              <a:t>Dialogues in Clinical Neuroscience, 24</a:t>
            </a:r>
            <a:r>
              <a:rPr lang="en-US" dirty="0"/>
              <a:t>(1), 7–16. </a:t>
            </a:r>
            <a:r>
              <a:rPr lang="en-US" u="sng" dirty="0">
                <a:hlinkClick r:id="rId2"/>
              </a:rPr>
              <a:t>https://link.springer.com/article/10.1007/s00406-021-01324-1</a:t>
            </a:r>
            <a:endParaRPr lang="en-US" dirty="0"/>
          </a:p>
          <a:p>
            <a:r>
              <a:rPr lang="en-US" dirty="0"/>
              <a:t>Bandelow, B., Michaelis, S., &amp; Wedekind, D. (2017). Treatment of anxiety disorders. </a:t>
            </a:r>
            <a:r>
              <a:rPr lang="en-US" i="1" dirty="0"/>
              <a:t>International Clinical Psychopharmacology, 32</a:t>
            </a:r>
            <a:r>
              <a:rPr lang="en-US" dirty="0"/>
              <a:t>(5), 251–258. </a:t>
            </a:r>
            <a:r>
              <a:rPr lang="en-US" u="sng" dirty="0">
                <a:hlinkClick r:id="rId3"/>
              </a:rPr>
              <a:t>https://www.tandfonline.com/doi/full/10.31887/DCNS.2017.19.2/bbandelow</a:t>
            </a:r>
            <a:endParaRPr lang="en-US" dirty="0"/>
          </a:p>
          <a:p>
            <a:r>
              <a:rPr lang="en-US" dirty="0"/>
              <a:t>Baxter, A. J., Scott, K. M., Vos, T., &amp; Whiteford, H. A. (2014). Global prevalence of anxiety disorders. </a:t>
            </a:r>
            <a:r>
              <a:rPr lang="en-US" i="1" dirty="0"/>
              <a:t>Psychological Medicine, 44</a:t>
            </a:r>
            <a:r>
              <a:rPr lang="en-US" dirty="0"/>
              <a:t>(5), 897–910. </a:t>
            </a:r>
            <a:r>
              <a:rPr lang="en-US" u="sng" dirty="0">
                <a:hlinkClick r:id="rId4"/>
              </a:rPr>
              <a:t>https://www.cambridge.org/core/journals/psychological-medicine/article/abs/global-prevalence-of-anxiety-disorders-a-systematic-review-and-metaregression/484845CE01E709EE4FB6554AA78E612F</a:t>
            </a:r>
            <a:endParaRPr lang="en-US" dirty="0"/>
          </a:p>
          <a:p>
            <a:r>
              <a:rPr lang="en-US" dirty="0"/>
              <a:t>Cuijpers, P., Cristea, I. A., </a:t>
            </a:r>
            <a:r>
              <a:rPr lang="en-US" dirty="0" err="1"/>
              <a:t>Karyotaki</a:t>
            </a:r>
            <a:r>
              <a:rPr lang="en-US" dirty="0"/>
              <a:t>, E., &amp; Reijnders, M. (2016). Psychological treatment of generalized anxiety disorder: A meta-analysis. </a:t>
            </a:r>
            <a:r>
              <a:rPr lang="en-US" i="1" dirty="0"/>
              <a:t>Clinical Psychology Review, 43</a:t>
            </a:r>
            <a:r>
              <a:rPr lang="en-US" dirty="0"/>
              <a:t>, 1–15. </a:t>
            </a:r>
            <a:r>
              <a:rPr lang="en-US" u="sng" dirty="0">
                <a:hlinkClick r:id="rId5"/>
              </a:rPr>
              <a:t>https://www.sciencedirect.com/science/article/abs/pii/S0272735814000038</a:t>
            </a:r>
            <a:endParaRPr lang="en-US" dirty="0"/>
          </a:p>
          <a:p>
            <a:r>
              <a:rPr lang="en-US" dirty="0"/>
              <a:t>Davies, S.C., 2014. Annual report of the chief medical officer: public mental health priorities: investing in the evidence. </a:t>
            </a:r>
            <a:r>
              <a:rPr lang="en-US" u="sng" dirty="0">
                <a:hlinkClick r:id="rId6"/>
              </a:rPr>
              <a:t>https://discovery.dundee.ac.uk/en/publications/annual-report-of-the-chief-medical-officer-public-mental-health-p/</a:t>
            </a:r>
            <a:endParaRPr lang="en-US" dirty="0"/>
          </a:p>
          <a:p>
            <a:r>
              <a:rPr lang="en-US" dirty="0"/>
              <a:t>National Institute for Health and Care Excellence. (2020). </a:t>
            </a:r>
            <a:r>
              <a:rPr lang="en-US" i="1" dirty="0"/>
              <a:t>Generalised anxiety disorder and panic disorder in adults (CG113).</a:t>
            </a:r>
            <a:r>
              <a:rPr lang="en-US" dirty="0"/>
              <a:t> NICE. </a:t>
            </a:r>
            <a:r>
              <a:rPr lang="en-US" u="sng" dirty="0">
                <a:hlinkClick r:id="rId7"/>
              </a:rPr>
              <a:t>https://www.nice.org.uk/guidance/cg113/ifp/chapter/panic-disorder</a:t>
            </a:r>
            <a:r>
              <a:rPr lang="en-US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34425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5A703-72F9-70F1-C4CE-80664F6404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References Cont’d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8B9C5-5669-F23A-C85A-53B52394F5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/>
              <a:t>Reed, G.M., First, M.B., Kogan, C.S., Hyman, S.E., </a:t>
            </a:r>
            <a:r>
              <a:rPr lang="en-US" dirty="0" err="1"/>
              <a:t>Gureje</a:t>
            </a:r>
            <a:r>
              <a:rPr lang="en-US" dirty="0"/>
              <a:t>, O., Gaebel, W., Maj, M., Stein, D.J., </a:t>
            </a:r>
            <a:r>
              <a:rPr lang="en-US" dirty="0" err="1"/>
              <a:t>Maercker</a:t>
            </a:r>
            <a:r>
              <a:rPr lang="en-US" dirty="0"/>
              <a:t>, A., Tyrer, P. and Claudino, A., 2019. Innovations and changes in the ICD‐11 classification of mental, </a:t>
            </a:r>
            <a:r>
              <a:rPr lang="en-US" dirty="0" err="1"/>
              <a:t>behavioural</a:t>
            </a:r>
            <a:r>
              <a:rPr lang="en-US" dirty="0"/>
              <a:t> and neurodevelopmental disorders. </a:t>
            </a:r>
            <a:r>
              <a:rPr lang="en-US" i="1" dirty="0"/>
              <a:t>World psychiatry</a:t>
            </a:r>
            <a:r>
              <a:rPr lang="en-US" dirty="0"/>
              <a:t>, </a:t>
            </a:r>
            <a:r>
              <a:rPr lang="en-US" i="1" dirty="0"/>
              <a:t>18</a:t>
            </a:r>
            <a:r>
              <a:rPr lang="en-US" dirty="0"/>
              <a:t>(1), pp.3-19. </a:t>
            </a:r>
            <a:r>
              <a:rPr lang="en-US" u="sng" dirty="0">
                <a:hlinkClick r:id="rId2"/>
              </a:rPr>
              <a:t>https://onlinelibrary.wiley.com/doi/full/10.1002/wps.20611</a:t>
            </a:r>
            <a:endParaRPr lang="en-US" dirty="0"/>
          </a:p>
          <a:p>
            <a:r>
              <a:rPr lang="en-US" dirty="0"/>
              <a:t>Richter, D. and Dixon, J., 2023. Models of mental health problems: a quasi-systematic review of theoretical approaches. </a:t>
            </a:r>
            <a:r>
              <a:rPr lang="en-US" i="1" dirty="0"/>
              <a:t>Journal of Mental Health</a:t>
            </a:r>
            <a:r>
              <a:rPr lang="en-US" dirty="0"/>
              <a:t>, </a:t>
            </a:r>
            <a:r>
              <a:rPr lang="en-US" i="1" dirty="0"/>
              <a:t>32</a:t>
            </a:r>
            <a:r>
              <a:rPr lang="en-US" dirty="0"/>
              <a:t>(2), pp.396-406. </a:t>
            </a:r>
            <a:r>
              <a:rPr lang="en-US" u="sng" dirty="0">
                <a:hlinkClick r:id="rId3"/>
              </a:rPr>
              <a:t>https://www.tandfonline.com/doi/full/10.1080/09638237.2021.2022638</a:t>
            </a:r>
            <a:endParaRPr lang="en-US" dirty="0"/>
          </a:p>
          <a:p>
            <a:r>
              <a:rPr lang="en-US" dirty="0"/>
              <a:t>Rogers, A., &amp; Pilgrim, D. (2021). </a:t>
            </a:r>
            <a:r>
              <a:rPr lang="en-US" i="1" dirty="0"/>
              <a:t>A sociology of mental health and illness</a:t>
            </a:r>
            <a:r>
              <a:rPr lang="en-US" dirty="0"/>
              <a:t> (6th ed.). Open University Press. </a:t>
            </a:r>
            <a:r>
              <a:rPr lang="en-US" u="sng" dirty="0">
                <a:hlinkClick r:id="rId4"/>
              </a:rPr>
              <a:t>https://books.google.co.ke/books?hl=en&amp;lr=&amp;id=zsgvEAAAQBAJ&amp;oi=fnd&amp;pg=PA1&amp;dq=Rogers,+A.,+%26+Pilgrim,+D.+(2021).+A+sociology+of+mental+health+and+illness+(6th+ed.).+Open+University+Press.&amp;ots=bOmJ9R0NWc&amp;sig=bcLXyOzafdHTYVja7d_EwwxoyZM&amp;redir_esc=y#v=onepage&amp;q&amp;f=false</a:t>
            </a:r>
            <a:endParaRPr lang="en-US" dirty="0"/>
          </a:p>
          <a:p>
            <a:r>
              <a:rPr lang="en-US" dirty="0"/>
              <a:t>Stein, M.B. and Sareen, J. (2015). Generalized Anxiety Disorder. </a:t>
            </a:r>
            <a:r>
              <a:rPr lang="en-US" i="1" dirty="0"/>
              <a:t>New England Journal of Medicine</a:t>
            </a:r>
            <a:r>
              <a:rPr lang="en-US" dirty="0"/>
              <a:t>, 373(21), pp.2059–2068. </a:t>
            </a:r>
            <a:r>
              <a:rPr lang="en-US" u="sng" dirty="0" err="1">
                <a:hlinkClick r:id="rId5"/>
              </a:rPr>
              <a:t>doi:https</a:t>
            </a:r>
            <a:r>
              <a:rPr lang="en-US" u="sng" dirty="0">
                <a:hlinkClick r:id="rId5"/>
              </a:rPr>
              <a:t>://doi.org/10.1056/NEJMcp1502514</a:t>
            </a:r>
            <a:endParaRPr lang="en-US" dirty="0"/>
          </a:p>
          <a:p>
            <a:r>
              <a:rPr lang="en-US" dirty="0"/>
              <a:t>White, R.G., Gregg, J., Batten, S., Hayes, L.L. and Kasujja, R., 2017. Contextual behavioral science and global mental health: synergies and opportunities. </a:t>
            </a:r>
            <a:r>
              <a:rPr lang="en-US" i="1" dirty="0"/>
              <a:t>Journal of Contextual Behavioral Science</a:t>
            </a:r>
            <a:r>
              <a:rPr lang="en-US" dirty="0"/>
              <a:t>, </a:t>
            </a:r>
            <a:r>
              <a:rPr lang="en-US" i="1" dirty="0"/>
              <a:t>6</a:t>
            </a:r>
            <a:r>
              <a:rPr lang="en-US" dirty="0"/>
              <a:t>(3), pp.245-251. </a:t>
            </a:r>
            <a:r>
              <a:rPr lang="en-US" u="sng" dirty="0">
                <a:hlinkClick r:id="rId6"/>
              </a:rPr>
              <a:t>https://www.sciencedirect.com/science/article/abs/pii/S2212144717300583</a:t>
            </a:r>
            <a:endParaRPr lang="en-US" dirty="0"/>
          </a:p>
          <a:p>
            <a:r>
              <a:rPr lang="en-US" dirty="0"/>
              <a:t>World Health </a:t>
            </a:r>
            <a:r>
              <a:rPr lang="en-US" dirty="0" err="1"/>
              <a:t>Organisation</a:t>
            </a:r>
            <a:r>
              <a:rPr lang="en-US" dirty="0"/>
              <a:t> (2016). </a:t>
            </a:r>
            <a:r>
              <a:rPr lang="en-US" i="1" dirty="0"/>
              <a:t>ICD-10 Version:2016</a:t>
            </a:r>
            <a:r>
              <a:rPr lang="en-US" dirty="0"/>
              <a:t>. [online] Who.int. Available at: </a:t>
            </a:r>
            <a:r>
              <a:rPr lang="en-US" u="sng" dirty="0">
                <a:hlinkClick r:id="rId7"/>
              </a:rPr>
              <a:t>https://icd.who.int/browse10/2016/en</a:t>
            </a:r>
            <a:r>
              <a:rPr lang="en-US" dirty="0"/>
              <a:t>.</a:t>
            </a:r>
          </a:p>
          <a:p>
            <a:r>
              <a:rPr lang="en-US" dirty="0"/>
              <a:t>World Health Organization. (2019). </a:t>
            </a:r>
            <a:r>
              <a:rPr lang="en-US" i="1" dirty="0"/>
              <a:t>International classification of diseases (11th revision).</a:t>
            </a:r>
            <a:r>
              <a:rPr lang="en-US" dirty="0"/>
              <a:t> WHO.</a:t>
            </a:r>
          </a:p>
        </p:txBody>
      </p:sp>
    </p:spTree>
    <p:extLst>
      <p:ext uri="{BB962C8B-B14F-4D97-AF65-F5344CB8AC3E}">
        <p14:creationId xmlns:p14="http://schemas.microsoft.com/office/powerpoint/2010/main" val="3420901773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178</TotalTime>
  <Words>818</Words>
  <Application>Microsoft Office PowerPoint</Application>
  <PresentationFormat>On-screen Show (4:3)</PresentationFormat>
  <Paragraphs>24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Wisp</vt:lpstr>
      <vt:lpstr>Generalised Anxiety Disorder (GAD)</vt:lpstr>
      <vt:lpstr>PowerPoint Presentation</vt:lpstr>
      <vt:lpstr>PowerPoint Presentation</vt:lpstr>
      <vt:lpstr>References </vt:lpstr>
      <vt:lpstr>References Cont’d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HP</dc:creator>
  <cp:keywords/>
  <dc:description>generated using python-pptx</dc:description>
  <cp:lastModifiedBy>HP</cp:lastModifiedBy>
  <cp:revision>49</cp:revision>
  <dcterms:created xsi:type="dcterms:W3CDTF">2013-01-27T09:14:16Z</dcterms:created>
  <dcterms:modified xsi:type="dcterms:W3CDTF">2026-03-09T13:00:34Z</dcterms:modified>
  <cp:category/>
</cp:coreProperties>
</file>