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65" r:id="rId6"/>
    <p:sldId id="266" r:id="rId7"/>
    <p:sldId id="267" r:id="rId8"/>
    <p:sldId id="268" r:id="rId9"/>
    <p:sldId id="269" r:id="rId10"/>
    <p:sldId id="264" r:id="rId11"/>
    <p:sldId id="257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505D5-3A73-40AB-B42D-4A9602508C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237C41-0EC4-4A80-8ACC-C13D997C90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D32D4-C432-467B-AE16-4800BA8C6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2CB1A-5BE4-4832-8241-3A5873112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A50D1-57EE-4B5F-9643-4EF8D104E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695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5E237-B8B9-4276-9E73-3BA26FED7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72BE8-AFC2-4AAF-91A0-BA1A1FB2E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8A43E-76F3-4047-861D-73397BEA4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3CD887-98E2-43C9-A681-BD5B9482A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81D37-70CB-4AD1-BC33-834B0097F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146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F8DCC-CCEB-41A5-880C-4AE821254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E4FDB6-30BC-4376-9FA3-282ABA9A8C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9D0EEC-EB1E-4D52-AE07-BF5893EA7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4D194E-1AA5-46C2-A716-83AB34586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51D5C8-0693-49ED-A4AC-84A904C8B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686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93C6D-9C52-41CF-8DCA-F253B3B96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66803-C3EE-40F3-94DE-79AF693C87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26995B-00AF-4421-B9BB-448851317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98EB0A-2339-4622-8957-915B58691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948269-3CBB-420A-AB38-927030380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E31C9C-FBB6-4FA4-8E9F-29130F6DA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79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2D5C1-B2CE-4D89-9CBF-9910EE5FB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037F31-7E86-4076-A230-E8AA7AF02B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921179-6AA1-4E6C-AAA5-135865415B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1EED84-0510-4D00-9455-97AA8063F7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5C236F-FE41-4B4D-93DE-E0AF21E49B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B1DBAB-25B2-4580-BEA0-FAFFD53F2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1C67F9-D240-4C17-8486-8D053D26F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1AF818-A108-4D56-921B-E3C266EAF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934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F3396-CDFE-4386-90BE-827DD19F5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BBE4B1-77D2-4E8C-B8E6-A1807EA29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835F2C-60FB-42B4-AB14-D2F37BA63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40CDA9-5F18-4547-93D7-DD5DEF797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24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E42BED-8669-4150-9598-29FE8D742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82D911-06BF-41BE-81F4-799676BED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1A840-8DEE-41A7-A5FE-0E11A4B61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15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41F51-8B85-4E26-A86B-58D805A5C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29348-2F46-48BA-B12B-9F9FC7BD8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BF4EEF-97F9-4B19-8BD8-180D340B07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E3116-72AB-41C2-9A63-C37520673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9D410A-5748-4120-9BCB-3A3D57864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46E17E-CC9D-46F8-9657-C9D325932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51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11447-80BE-4240-A98D-B5E20D05D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2AF5E7-2FC0-414C-8A74-8AA69902B2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582681-B6D7-4A70-AF6F-16C3643B55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7D6AAA-D2D3-4580-822F-7897AE49F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D82951-70F8-4F67-8DE8-D76C81464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48EEC-FA00-42DE-85C2-5CF877FCC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843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6E710-9C12-4E9E-9B04-A81CECE50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B8CDB0-BB1D-4490-8795-D15A8CF248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9E475-5007-4480-A1EB-A5512994E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F7761-C553-4204-B434-7F33753B2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E49DF-1614-4672-9AB3-717948B80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283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AE1998-6601-46FF-B326-EF9AF9BD26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AA56FC-135C-44DF-822D-45E030A127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22651-5554-4D34-B630-AB1569B7B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CF692-8746-4D86-A9ED-02D327E46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090C37-8E86-407D-B064-8AF0AF742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14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B8853-359D-4C0C-A323-E5FF6DDD9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BADCD4-4736-48D0-AD57-10C28837A0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E012B-A4DF-476B-8187-BFAED90320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69AC9-7F90-4861-AB32-96544D82B27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004D7-E240-474A-B515-1F73E96D21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B278A-F52F-4FBB-B1F1-39CA80322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601D0-8D57-4D3C-B94F-F227E943B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146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A0E33-A5DA-4518-A467-DFAB1AD76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8716" y="955309"/>
            <a:ext cx="7074568" cy="2898975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The Balanced Scorecard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CBD91E-47E6-4FA6-9AC4-493E7E8138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4916" y="4533813"/>
            <a:ext cx="6930189" cy="9384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745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D7822-0D4C-4844-A44B-0841E6E5C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EE232-3DBC-45C2-BE9D-D5187EE43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r>
              <a:rPr lang="en-GB" sz="3200" dirty="0"/>
              <a:t>Explain Professor Robert Kaplan and David Norton’s Balanced Scorecard</a:t>
            </a:r>
          </a:p>
          <a:p>
            <a:r>
              <a:rPr lang="en-GB" sz="3200" dirty="0"/>
              <a:t>Reason’s for its creation</a:t>
            </a:r>
          </a:p>
          <a:p>
            <a:r>
              <a:rPr lang="en-GB" sz="3200" dirty="0"/>
              <a:t>Links with the complex and ever-changing concerns of strategic management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299780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5F6902-375E-447B-8EFF-8E2E9500D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Kaplan and Norton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F90BE43-566A-44EE-932F-9D19BAEB90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125" y="2426818"/>
            <a:ext cx="5108801" cy="399763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B505D74-2205-4A49-9E2A-CE3AB6235D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45073" y="3382193"/>
            <a:ext cx="5455917" cy="208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12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ABFC9-BFCB-450F-AD9D-04463C5E4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5189F-E2C9-410C-9C72-FEF246B6A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5657457" cy="3957230"/>
          </a:xfrm>
        </p:spPr>
        <p:txBody>
          <a:bodyPr>
            <a:normAutofit/>
          </a:bodyPr>
          <a:lstStyle/>
          <a:p>
            <a:r>
              <a:rPr lang="en-GB" sz="2400" dirty="0"/>
              <a:t>“The Balanced Scorecard uses strategic and financial measures to assess the outcomes of a chosen strategy. </a:t>
            </a:r>
          </a:p>
          <a:p>
            <a:r>
              <a:rPr lang="en-GB" sz="2400" dirty="0"/>
              <a:t>It acknowledges the different expectations of the various stakeholders and it attempts to use a ‘scorecard’ based on four prime areas of business activity to measure the results of the selected strategy.”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83286F-41E9-4A0D-9695-C95A6B2E009A}"/>
              </a:ext>
            </a:extLst>
          </p:cNvPr>
          <p:cNvSpPr txBox="1"/>
          <p:nvPr/>
        </p:nvSpPr>
        <p:spPr>
          <a:xfrm>
            <a:off x="7194015" y="3227714"/>
            <a:ext cx="4296579" cy="2308324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Strategy</a:t>
            </a: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Financial</a:t>
            </a: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Different expectations</a:t>
            </a: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Scorecard approach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7A37AC-5820-4CA3-93AF-6705DBF6EC0D}"/>
              </a:ext>
            </a:extLst>
          </p:cNvPr>
          <p:cNvSpPr txBox="1"/>
          <p:nvPr/>
        </p:nvSpPr>
        <p:spPr>
          <a:xfrm>
            <a:off x="838200" y="6158429"/>
            <a:ext cx="3050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Lynch 2012: 544</a:t>
            </a:r>
          </a:p>
        </p:txBody>
      </p:sp>
    </p:spTree>
    <p:extLst>
      <p:ext uri="{BB962C8B-B14F-4D97-AF65-F5344CB8AC3E}">
        <p14:creationId xmlns:p14="http://schemas.microsoft.com/office/powerpoint/2010/main" val="919498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ABFC9-BFCB-450F-AD9D-04463C5E4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Making strategy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5189F-E2C9-410C-9C72-FEF246B6A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5657457" cy="3957230"/>
          </a:xfrm>
        </p:spPr>
        <p:txBody>
          <a:bodyPr>
            <a:normAutofit/>
          </a:bodyPr>
          <a:lstStyle/>
          <a:p>
            <a:r>
              <a:rPr lang="en-US" sz="3200" dirty="0"/>
              <a:t>The proof of the pudding is in the eating</a:t>
            </a:r>
          </a:p>
          <a:p>
            <a:r>
              <a:rPr lang="en-US" sz="3200" dirty="0"/>
              <a:t>It is one thing having a strategy but quite another to checking whether your strategy is working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77EBF2-5D01-411D-9110-5304E85FAFC4}"/>
              </a:ext>
            </a:extLst>
          </p:cNvPr>
          <p:cNvSpPr txBox="1"/>
          <p:nvPr/>
        </p:nvSpPr>
        <p:spPr>
          <a:xfrm>
            <a:off x="6869018" y="2486461"/>
            <a:ext cx="4946573" cy="3970318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BSC is not a way to formulate strategy</a:t>
            </a:r>
          </a:p>
          <a:p>
            <a:pPr algn="ctr"/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It is all about understanding and checking what you have done throughout the organisation to make the strategy work</a:t>
            </a:r>
          </a:p>
          <a:p>
            <a:pPr algn="ctr"/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110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ABFC9-BFCB-450F-AD9D-04463C5E4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Deficiencies in corporate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5189F-E2C9-410C-9C72-FEF246B6A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5657457" cy="3957230"/>
          </a:xfrm>
          <a:solidFill>
            <a:srgbClr val="7030A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chemeClr val="bg1"/>
                </a:solidFill>
              </a:rPr>
              <a:t>Measurement gap</a:t>
            </a:r>
          </a:p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dirty="0">
                <a:solidFill>
                  <a:schemeClr val="bg1"/>
                </a:solidFill>
              </a:rPr>
              <a:t>Historical measurements e.g. comparisons to last year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bg1"/>
                </a:solidFill>
              </a:rPr>
              <a:t>May have little to do with future success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bg1"/>
                </a:solidFill>
              </a:rPr>
              <a:t>How do you quantify customer satisfaction, loyalty, employee commitment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77EBF2-5D01-411D-9110-5304E85FAFC4}"/>
              </a:ext>
            </a:extLst>
          </p:cNvPr>
          <p:cNvSpPr txBox="1"/>
          <p:nvPr/>
        </p:nvSpPr>
        <p:spPr>
          <a:xfrm>
            <a:off x="6869018" y="2486461"/>
            <a:ext cx="4946573" cy="3970318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Strategy gap between general plans and managerial actions</a:t>
            </a:r>
          </a:p>
          <a:p>
            <a:pPr algn="ctr"/>
            <a:endParaRPr lang="en-US" sz="2800" dirty="0">
              <a:solidFill>
                <a:schemeClr val="bg1"/>
              </a:solidFill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</a:rPr>
              <a:t>Major strategy often had little impact on </a:t>
            </a:r>
            <a:r>
              <a:rPr lang="en-US" sz="2800" dirty="0" err="1">
                <a:solidFill>
                  <a:schemeClr val="bg1"/>
                </a:solidFill>
              </a:rPr>
              <a:t>organisations</a:t>
            </a:r>
            <a:endParaRPr lang="en-US" sz="2800" dirty="0">
              <a:solidFill>
                <a:schemeClr val="bg1"/>
              </a:solidFill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</a:rPr>
              <a:t>Strategic plans often not translated into actions employees understood</a:t>
            </a:r>
          </a:p>
        </p:txBody>
      </p:sp>
    </p:spTree>
    <p:extLst>
      <p:ext uri="{BB962C8B-B14F-4D97-AF65-F5344CB8AC3E}">
        <p14:creationId xmlns:p14="http://schemas.microsoft.com/office/powerpoint/2010/main" val="27774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ABFC9-BFCB-450F-AD9D-04463C5E4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Process is important for BSC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B58953-9530-47F3-9909-186BF1497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48635"/>
            <a:ext cx="10515600" cy="3428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Three types of process (to replace departments and functions):</a:t>
            </a:r>
          </a:p>
          <a:p>
            <a:r>
              <a:rPr lang="en-GB" b="1" dirty="0"/>
              <a:t>Management: </a:t>
            </a:r>
            <a:r>
              <a:rPr lang="en-GB" dirty="0"/>
              <a:t>how the leader runs the organisation, decisions are made and implemented</a:t>
            </a:r>
          </a:p>
          <a:p>
            <a:r>
              <a:rPr lang="en-GB" b="1" dirty="0"/>
              <a:t>Business: </a:t>
            </a:r>
            <a:r>
              <a:rPr lang="en-GB" dirty="0"/>
              <a:t>how products are designed, orders fulfilled, customer satisfaction achieved</a:t>
            </a:r>
          </a:p>
          <a:p>
            <a:r>
              <a:rPr lang="en-GB" b="1" dirty="0"/>
              <a:t>Work: </a:t>
            </a:r>
            <a:r>
              <a:rPr lang="en-GB" dirty="0"/>
              <a:t>what the organisation does and how it does it – how work is operationalised</a:t>
            </a:r>
          </a:p>
        </p:txBody>
      </p:sp>
    </p:spTree>
    <p:extLst>
      <p:ext uri="{BB962C8B-B14F-4D97-AF65-F5344CB8AC3E}">
        <p14:creationId xmlns:p14="http://schemas.microsoft.com/office/powerpoint/2010/main" val="3821674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ABFC9-BFCB-450F-AD9D-04463C5E4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Four principles of the BSC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B58953-9530-47F3-9909-186BF1497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748635"/>
            <a:ext cx="10685443" cy="37081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Translate vision and gain consensus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Communicate and link through goals and rewards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Business planning to align objectives, allocate resources and set milestones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Feedback and learn to review performance against the plan</a:t>
            </a:r>
          </a:p>
        </p:txBody>
      </p:sp>
    </p:spTree>
    <p:extLst>
      <p:ext uri="{BB962C8B-B14F-4D97-AF65-F5344CB8AC3E}">
        <p14:creationId xmlns:p14="http://schemas.microsoft.com/office/powerpoint/2010/main" val="22179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ABFC9-BFCB-450F-AD9D-04463C5E4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Four strategy perspectives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B58953-9530-47F3-9909-186BF1497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748635"/>
            <a:ext cx="10685443" cy="37081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Financial perspective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Customer perspective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Internal perspective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Innovation and learning perspective</a:t>
            </a:r>
          </a:p>
        </p:txBody>
      </p:sp>
    </p:spTree>
    <p:extLst>
      <p:ext uri="{BB962C8B-B14F-4D97-AF65-F5344CB8AC3E}">
        <p14:creationId xmlns:p14="http://schemas.microsoft.com/office/powerpoint/2010/main" val="77395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83C429C9-7B88-4445-8D15-4888D4E491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209656"/>
              </p:ext>
            </p:extLst>
          </p:nvPr>
        </p:nvGraphicFramePr>
        <p:xfrm>
          <a:off x="688566" y="365760"/>
          <a:ext cx="10814868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4956">
                  <a:extLst>
                    <a:ext uri="{9D8B030D-6E8A-4147-A177-3AD203B41FA5}">
                      <a16:colId xmlns:a16="http://schemas.microsoft.com/office/drawing/2014/main" val="3642204736"/>
                    </a:ext>
                  </a:extLst>
                </a:gridCol>
                <a:gridCol w="3604956">
                  <a:extLst>
                    <a:ext uri="{9D8B030D-6E8A-4147-A177-3AD203B41FA5}">
                      <a16:colId xmlns:a16="http://schemas.microsoft.com/office/drawing/2014/main" val="2401787131"/>
                    </a:ext>
                  </a:extLst>
                </a:gridCol>
                <a:gridCol w="3604956">
                  <a:extLst>
                    <a:ext uri="{9D8B030D-6E8A-4147-A177-3AD203B41FA5}">
                      <a16:colId xmlns:a16="http://schemas.microsoft.com/office/drawing/2014/main" val="355691699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Strategy 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 of scorecard measures (Key Performance Indictors)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4431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Financial 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Shareholder’s 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 on capital</a:t>
                      </a:r>
                    </a:p>
                    <a:p>
                      <a:r>
                        <a:rPr lang="en-GB" dirty="0"/>
                        <a:t>Economic value added</a:t>
                      </a:r>
                    </a:p>
                    <a:p>
                      <a:r>
                        <a:rPr lang="en-GB" dirty="0"/>
                        <a:t>Sales growth</a:t>
                      </a:r>
                    </a:p>
                    <a:p>
                      <a:r>
                        <a:rPr lang="en-GB" dirty="0"/>
                        <a:t>Cost reduction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8962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Customer 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satisfaction</a:t>
                      </a:r>
                    </a:p>
                    <a:p>
                      <a:r>
                        <a:rPr lang="en-GB" dirty="0"/>
                        <a:t>Customer retention</a:t>
                      </a:r>
                    </a:p>
                    <a:p>
                      <a:r>
                        <a:rPr lang="en-GB" dirty="0"/>
                        <a:t>Acquisition of new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6958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Internal 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 quality of people and processes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Manufacturing cost</a:t>
                      </a:r>
                    </a:p>
                    <a:p>
                      <a:r>
                        <a:rPr lang="en-GB" dirty="0"/>
                        <a:t>Job turnover</a:t>
                      </a:r>
                    </a:p>
                    <a:p>
                      <a:r>
                        <a:rPr lang="en-GB" dirty="0"/>
                        <a:t>Product quality</a:t>
                      </a:r>
                    </a:p>
                    <a:p>
                      <a:r>
                        <a:rPr lang="en-GB" dirty="0"/>
                        <a:t>Stock turnover and inventory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8253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Future 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Examine how an organisation learns and grows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 product development record</a:t>
                      </a:r>
                    </a:p>
                    <a:p>
                      <a:r>
                        <a:rPr lang="en-GB" dirty="0"/>
                        <a:t>R&amp;D core competences</a:t>
                      </a:r>
                    </a:p>
                    <a:p>
                      <a:r>
                        <a:rPr lang="en-GB" dirty="0"/>
                        <a:t>Employee retention</a:t>
                      </a:r>
                    </a:p>
                    <a:p>
                      <a:r>
                        <a:rPr lang="en-GB" dirty="0"/>
                        <a:t>Employee profitability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55648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65B35CDA-CE5E-40C0-96A9-502B83B51E6E}"/>
              </a:ext>
            </a:extLst>
          </p:cNvPr>
          <p:cNvSpPr/>
          <p:nvPr/>
        </p:nvSpPr>
        <p:spPr>
          <a:xfrm>
            <a:off x="4363770" y="1050202"/>
            <a:ext cx="3277355" cy="1312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BE23387-1C59-4254-BFA6-9F28F7796A9A}"/>
              </a:ext>
            </a:extLst>
          </p:cNvPr>
          <p:cNvSpPr/>
          <p:nvPr/>
        </p:nvSpPr>
        <p:spPr>
          <a:xfrm>
            <a:off x="7917256" y="1053220"/>
            <a:ext cx="3277355" cy="1312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471FD4-EB37-4D7A-8D1E-968005594AD7}"/>
              </a:ext>
            </a:extLst>
          </p:cNvPr>
          <p:cNvSpPr/>
          <p:nvPr/>
        </p:nvSpPr>
        <p:spPr>
          <a:xfrm>
            <a:off x="4363768" y="2550830"/>
            <a:ext cx="3277355" cy="733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6D73BD-850D-4A24-8419-6EFC745BF234}"/>
              </a:ext>
            </a:extLst>
          </p:cNvPr>
          <p:cNvSpPr/>
          <p:nvPr/>
        </p:nvSpPr>
        <p:spPr>
          <a:xfrm>
            <a:off x="4366787" y="3472003"/>
            <a:ext cx="3277355" cy="1312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CDE6D8E-1C99-4667-9E50-DA5D52A763D1}"/>
              </a:ext>
            </a:extLst>
          </p:cNvPr>
          <p:cNvSpPr/>
          <p:nvPr/>
        </p:nvSpPr>
        <p:spPr>
          <a:xfrm>
            <a:off x="4363769" y="4888301"/>
            <a:ext cx="3277355" cy="10507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9ED047E-E9F0-4AE2-8A7B-A9F678C3B662}"/>
              </a:ext>
            </a:extLst>
          </p:cNvPr>
          <p:cNvSpPr/>
          <p:nvPr/>
        </p:nvSpPr>
        <p:spPr>
          <a:xfrm>
            <a:off x="7917256" y="2544024"/>
            <a:ext cx="3277355" cy="733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48BA98-97FB-4943-A0BD-6E98782075CA}"/>
              </a:ext>
            </a:extLst>
          </p:cNvPr>
          <p:cNvSpPr/>
          <p:nvPr/>
        </p:nvSpPr>
        <p:spPr>
          <a:xfrm>
            <a:off x="7945924" y="3445598"/>
            <a:ext cx="3277355" cy="1312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6F38FB6-3102-4F11-91C4-D6724886CAF5}"/>
              </a:ext>
            </a:extLst>
          </p:cNvPr>
          <p:cNvSpPr/>
          <p:nvPr/>
        </p:nvSpPr>
        <p:spPr>
          <a:xfrm>
            <a:off x="7945925" y="4969279"/>
            <a:ext cx="3277355" cy="1065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123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40EA8-0A57-48C2-9F5C-A8580DA7F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30CB6-F5F5-40E3-8E8D-DFC24689B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998714-0750-4C42-BD89-31019D3E6B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782" y="0"/>
            <a:ext cx="95684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09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1198C-0C6D-4CF7-916C-624274BA8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6F422-C597-4A0E-838C-8216FE650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Kaplan, RS (2000) The Balanced Scorecard for Public Sector </a:t>
            </a:r>
            <a:r>
              <a:rPr lang="en-US" dirty="0" err="1"/>
              <a:t>Organisations</a:t>
            </a:r>
            <a:r>
              <a:rPr lang="en-US" dirty="0"/>
              <a:t>, Harvard Business School Press</a:t>
            </a:r>
          </a:p>
          <a:p>
            <a:r>
              <a:rPr lang="en-US" dirty="0"/>
              <a:t>Lynch, R (2012) Strategic Management. 6</a:t>
            </a:r>
            <a:r>
              <a:rPr lang="en-US" baseline="30000" dirty="0"/>
              <a:t>th</a:t>
            </a:r>
            <a:r>
              <a:rPr lang="en-US" dirty="0"/>
              <a:t> edition. London: Pearson</a:t>
            </a:r>
          </a:p>
          <a:p>
            <a:r>
              <a:rPr lang="en-US" dirty="0"/>
              <a:t>Niven, PR (2003) Balanced Scorecard Step-by-Step for Government and Not-For-Profit Agencies, John Wiley and Sons Inc.</a:t>
            </a:r>
          </a:p>
          <a:p>
            <a:r>
              <a:rPr lang="en-US" dirty="0"/>
              <a:t>Oliveira, J (2001) 'The Balanced Scorecard: An Integrative Approach to Performance Evaluation' in Healthcare Financial Management, 55(5), pp.42–46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2352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480</Words>
  <Application>Microsoft Office PowerPoint</Application>
  <PresentationFormat>Widescreen</PresentationFormat>
  <Paragraphs>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The Balanced Scorecard</vt:lpstr>
      <vt:lpstr>Objectives</vt:lpstr>
      <vt:lpstr>Kaplan and Norton</vt:lpstr>
      <vt:lpstr>Definition</vt:lpstr>
      <vt:lpstr>Making strategy work</vt:lpstr>
      <vt:lpstr>Deficiencies in corporate strategy</vt:lpstr>
      <vt:lpstr>Process is important for BSC</vt:lpstr>
      <vt:lpstr>Four principles of the BSC</vt:lpstr>
      <vt:lpstr>Four strategy perspectives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Balanced Scorecard</dc:title>
  <dc:creator>Mike Durke</dc:creator>
  <cp:lastModifiedBy>Mike Durke</cp:lastModifiedBy>
  <cp:revision>2</cp:revision>
  <dcterms:created xsi:type="dcterms:W3CDTF">2022-02-27T13:32:19Z</dcterms:created>
  <dcterms:modified xsi:type="dcterms:W3CDTF">2022-03-28T08:01:35Z</dcterms:modified>
</cp:coreProperties>
</file>