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75" r:id="rId6"/>
    <p:sldId id="291" r:id="rId7"/>
    <p:sldId id="293" r:id="rId8"/>
    <p:sldId id="376" r:id="rId9"/>
    <p:sldId id="377" r:id="rId10"/>
    <p:sldId id="378" r:id="rId11"/>
    <p:sldId id="379" r:id="rId12"/>
    <p:sldId id="380" r:id="rId13"/>
    <p:sldId id="381" r:id="rId14"/>
    <p:sldId id="382" r:id="rId15"/>
    <p:sldId id="383" r:id="rId16"/>
    <p:sldId id="386" r:id="rId17"/>
    <p:sldId id="384" r:id="rId18"/>
    <p:sldId id="385" r:id="rId19"/>
    <p:sldId id="387" r:id="rId20"/>
    <p:sldId id="388" r:id="rId21"/>
    <p:sldId id="389" r:id="rId22"/>
    <p:sldId id="390" r:id="rId23"/>
    <p:sldId id="391" r:id="rId24"/>
    <p:sldId id="392" r:id="rId25"/>
    <p:sldId id="393" r:id="rId26"/>
    <p:sldId id="394" r:id="rId27"/>
    <p:sldId id="260" r:id="rId28"/>
    <p:sldId id="368" r:id="rId29"/>
    <p:sldId id="30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53" d="100"/>
          <a:sy n="153" d="100"/>
        </p:scale>
        <p:origin x="20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CBD7F-EF89-49D4-B225-ED2C175D84B3}" type="doc">
      <dgm:prSet loTypeId="urn:microsoft.com/office/officeart/2005/8/layout/vList2" loCatId="list" qsTypeId="urn:microsoft.com/office/officeart/2005/8/quickstyle/simple3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1ADD396F-39B4-4EEE-A4A7-3C9453E0B496}">
      <dgm:prSet phldrT="[Text]"/>
      <dgm:spPr/>
      <dgm:t>
        <a:bodyPr/>
        <a:lstStyle/>
        <a:p>
          <a:r>
            <a:rPr lang="en-GB" b="1" dirty="0"/>
            <a:t>Cultural Tightness </a:t>
          </a:r>
          <a:r>
            <a:rPr lang="en-GB" dirty="0"/>
            <a:t>(norms, values and behaviour are like one another)</a:t>
          </a:r>
        </a:p>
      </dgm:t>
    </dgm:pt>
    <dgm:pt modelId="{DFCB4465-E495-4ED8-AAEF-E2FF15371F5D}" type="parTrans" cxnId="{0C1A319B-76CF-436D-921D-E4822281B9B2}">
      <dgm:prSet/>
      <dgm:spPr/>
      <dgm:t>
        <a:bodyPr/>
        <a:lstStyle/>
        <a:p>
          <a:endParaRPr lang="en-GB"/>
        </a:p>
      </dgm:t>
    </dgm:pt>
    <dgm:pt modelId="{C7AE11D3-BF44-4137-BCDC-635C92E57BE4}" type="sibTrans" cxnId="{0C1A319B-76CF-436D-921D-E4822281B9B2}">
      <dgm:prSet/>
      <dgm:spPr/>
      <dgm:t>
        <a:bodyPr/>
        <a:lstStyle/>
        <a:p>
          <a:endParaRPr lang="en-GB"/>
        </a:p>
      </dgm:t>
    </dgm:pt>
    <dgm:pt modelId="{66499781-D91C-4312-8CC2-E41CA4DCECAC}">
      <dgm:prSet phldrT="[Text]"/>
      <dgm:spPr/>
      <dgm:t>
        <a:bodyPr/>
        <a:lstStyle/>
        <a:p>
          <a:r>
            <a:rPr lang="en-GB" dirty="0"/>
            <a:t>Prefer to live and work with people like you</a:t>
          </a:r>
        </a:p>
      </dgm:t>
    </dgm:pt>
    <dgm:pt modelId="{73DAE156-EE3E-4ED5-AECB-2A9FC208F5DD}" type="parTrans" cxnId="{6F00E794-8530-4846-BC76-3205F6FEFC3B}">
      <dgm:prSet/>
      <dgm:spPr/>
      <dgm:t>
        <a:bodyPr/>
        <a:lstStyle/>
        <a:p>
          <a:endParaRPr lang="en-GB"/>
        </a:p>
      </dgm:t>
    </dgm:pt>
    <dgm:pt modelId="{3259EAD8-1958-4E79-8829-E80DB46E2A6D}" type="sibTrans" cxnId="{6F00E794-8530-4846-BC76-3205F6FEFC3B}">
      <dgm:prSet/>
      <dgm:spPr/>
      <dgm:t>
        <a:bodyPr/>
        <a:lstStyle/>
        <a:p>
          <a:endParaRPr lang="en-GB"/>
        </a:p>
      </dgm:t>
    </dgm:pt>
    <dgm:pt modelId="{936C1846-26AA-4B8E-BF6C-624596F68108}">
      <dgm:prSet phldrT="[Text]"/>
      <dgm:spPr/>
      <dgm:t>
        <a:bodyPr/>
        <a:lstStyle/>
        <a:p>
          <a:r>
            <a:rPr lang="en-GB" b="1" dirty="0"/>
            <a:t>Cultural Looseness </a:t>
          </a:r>
          <a:r>
            <a:rPr lang="en-GB" dirty="0"/>
            <a:t>(opposite of cultural tightness)</a:t>
          </a:r>
        </a:p>
      </dgm:t>
    </dgm:pt>
    <dgm:pt modelId="{78099AAF-2974-46EF-84AD-6EC2556BF17D}" type="parTrans" cxnId="{43CDA72C-0034-4BB2-B702-B239F984DCE2}">
      <dgm:prSet/>
      <dgm:spPr/>
      <dgm:t>
        <a:bodyPr/>
        <a:lstStyle/>
        <a:p>
          <a:endParaRPr lang="en-GB"/>
        </a:p>
      </dgm:t>
    </dgm:pt>
    <dgm:pt modelId="{407872D5-164F-4D4B-89F3-F0081CEEB5A7}" type="sibTrans" cxnId="{43CDA72C-0034-4BB2-B702-B239F984DCE2}">
      <dgm:prSet/>
      <dgm:spPr/>
      <dgm:t>
        <a:bodyPr/>
        <a:lstStyle/>
        <a:p>
          <a:endParaRPr lang="en-GB"/>
        </a:p>
      </dgm:t>
    </dgm:pt>
    <dgm:pt modelId="{188C86EB-FE64-4756-91B0-E72EC1788E97}">
      <dgm:prSet phldrT="[Text]"/>
      <dgm:spPr/>
      <dgm:t>
        <a:bodyPr/>
        <a:lstStyle/>
        <a:p>
          <a:r>
            <a:rPr lang="en-GB" dirty="0"/>
            <a:t>Indifferent about working in diverse environments or locations</a:t>
          </a:r>
        </a:p>
      </dgm:t>
    </dgm:pt>
    <dgm:pt modelId="{C4DC09E7-C133-4F3C-9A90-855A750E54AF}" type="parTrans" cxnId="{9D6790A6-C03F-4B08-91BB-13C0679299A1}">
      <dgm:prSet/>
      <dgm:spPr/>
      <dgm:t>
        <a:bodyPr/>
        <a:lstStyle/>
        <a:p>
          <a:endParaRPr lang="en-GB"/>
        </a:p>
      </dgm:t>
    </dgm:pt>
    <dgm:pt modelId="{FC554381-DB5D-46A3-9C34-C319393A355D}" type="sibTrans" cxnId="{9D6790A6-C03F-4B08-91BB-13C0679299A1}">
      <dgm:prSet/>
      <dgm:spPr/>
      <dgm:t>
        <a:bodyPr/>
        <a:lstStyle/>
        <a:p>
          <a:endParaRPr lang="en-GB"/>
        </a:p>
      </dgm:t>
    </dgm:pt>
    <dgm:pt modelId="{75E2AEC9-FAB6-4DED-B8ED-6DBD7580FABC}">
      <dgm:prSet phldrT="[Text]"/>
      <dgm:spPr/>
      <dgm:t>
        <a:bodyPr/>
        <a:lstStyle/>
        <a:p>
          <a:r>
            <a:rPr lang="en-GB" dirty="0"/>
            <a:t>Prefer order and predictability in life and are risk averse</a:t>
          </a:r>
        </a:p>
      </dgm:t>
    </dgm:pt>
    <dgm:pt modelId="{9661A728-81C7-4AF5-8E8B-43492B1B3259}" type="parTrans" cxnId="{40C72E61-7EF7-4B95-8843-F916BC3D716F}">
      <dgm:prSet/>
      <dgm:spPr/>
      <dgm:t>
        <a:bodyPr/>
        <a:lstStyle/>
        <a:p>
          <a:endParaRPr lang="en-GB"/>
        </a:p>
      </dgm:t>
    </dgm:pt>
    <dgm:pt modelId="{0B86F401-E677-462A-B358-FDD61EFAC366}" type="sibTrans" cxnId="{40C72E61-7EF7-4B95-8843-F916BC3D716F}">
      <dgm:prSet/>
      <dgm:spPr/>
      <dgm:t>
        <a:bodyPr/>
        <a:lstStyle/>
        <a:p>
          <a:endParaRPr lang="en-GB"/>
        </a:p>
      </dgm:t>
    </dgm:pt>
    <dgm:pt modelId="{885030AC-161B-46C5-940C-9FCB4A66F16F}">
      <dgm:prSet phldrT="[Text]"/>
      <dgm:spPr/>
      <dgm:t>
        <a:bodyPr/>
        <a:lstStyle/>
        <a:p>
          <a:r>
            <a:rPr lang="en-GB" dirty="0"/>
            <a:t>Like taking risk and manages uncertainty and change with positivism</a:t>
          </a:r>
        </a:p>
      </dgm:t>
    </dgm:pt>
    <dgm:pt modelId="{40C00392-37C6-4A7D-BB84-7A6E7DF3E5D6}" type="parTrans" cxnId="{21504A1A-18CD-44DB-93CB-48B88A024068}">
      <dgm:prSet/>
      <dgm:spPr/>
      <dgm:t>
        <a:bodyPr/>
        <a:lstStyle/>
        <a:p>
          <a:endParaRPr lang="en-GB"/>
        </a:p>
      </dgm:t>
    </dgm:pt>
    <dgm:pt modelId="{68AD6375-5E2E-4C95-AC65-99796CE08BC7}" type="sibTrans" cxnId="{21504A1A-18CD-44DB-93CB-48B88A024068}">
      <dgm:prSet/>
      <dgm:spPr/>
      <dgm:t>
        <a:bodyPr/>
        <a:lstStyle/>
        <a:p>
          <a:endParaRPr lang="en-GB"/>
        </a:p>
      </dgm:t>
    </dgm:pt>
    <dgm:pt modelId="{3CB53EBC-7353-429A-802C-FE248089D4EF}" type="pres">
      <dgm:prSet presAssocID="{8FECBD7F-EF89-49D4-B225-ED2C175D84B3}" presName="linear" presStyleCnt="0">
        <dgm:presLayoutVars>
          <dgm:animLvl val="lvl"/>
          <dgm:resizeHandles val="exact"/>
        </dgm:presLayoutVars>
      </dgm:prSet>
      <dgm:spPr/>
    </dgm:pt>
    <dgm:pt modelId="{DFBDE306-0341-40E7-BD45-452CC967CDB2}" type="pres">
      <dgm:prSet presAssocID="{1ADD396F-39B4-4EEE-A4A7-3C9453E0B496}" presName="parentText" presStyleLbl="node1" presStyleIdx="0" presStyleCnt="2" custScaleY="84180">
        <dgm:presLayoutVars>
          <dgm:chMax val="0"/>
          <dgm:bulletEnabled val="1"/>
        </dgm:presLayoutVars>
      </dgm:prSet>
      <dgm:spPr/>
    </dgm:pt>
    <dgm:pt modelId="{A90205E9-B69C-4C1B-A053-5871CD80A241}" type="pres">
      <dgm:prSet presAssocID="{1ADD396F-39B4-4EEE-A4A7-3C9453E0B496}" presName="childText" presStyleLbl="revTx" presStyleIdx="0" presStyleCnt="2" custScaleY="116739">
        <dgm:presLayoutVars>
          <dgm:bulletEnabled val="1"/>
        </dgm:presLayoutVars>
      </dgm:prSet>
      <dgm:spPr/>
    </dgm:pt>
    <dgm:pt modelId="{7BEB5771-6A5D-4097-A594-417183BA3EEB}" type="pres">
      <dgm:prSet presAssocID="{936C1846-26AA-4B8E-BF6C-624596F68108}" presName="parentText" presStyleLbl="node1" presStyleIdx="1" presStyleCnt="2" custScaleY="64792">
        <dgm:presLayoutVars>
          <dgm:chMax val="0"/>
          <dgm:bulletEnabled val="1"/>
        </dgm:presLayoutVars>
      </dgm:prSet>
      <dgm:spPr/>
    </dgm:pt>
    <dgm:pt modelId="{B8F75C18-1B09-4AD9-BE7A-C8E4BBB7D51B}" type="pres">
      <dgm:prSet presAssocID="{936C1846-26AA-4B8E-BF6C-624596F6810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1504A1A-18CD-44DB-93CB-48B88A024068}" srcId="{936C1846-26AA-4B8E-BF6C-624596F68108}" destId="{885030AC-161B-46C5-940C-9FCB4A66F16F}" srcOrd="1" destOrd="0" parTransId="{40C00392-37C6-4A7D-BB84-7A6E7DF3E5D6}" sibTransId="{68AD6375-5E2E-4C95-AC65-99796CE08BC7}"/>
    <dgm:cxn modelId="{4BF39029-9E93-4DFF-8402-A2132A9C7EF6}" type="presOf" srcId="{8FECBD7F-EF89-49D4-B225-ED2C175D84B3}" destId="{3CB53EBC-7353-429A-802C-FE248089D4EF}" srcOrd="0" destOrd="0" presId="urn:microsoft.com/office/officeart/2005/8/layout/vList2"/>
    <dgm:cxn modelId="{43CDA72C-0034-4BB2-B702-B239F984DCE2}" srcId="{8FECBD7F-EF89-49D4-B225-ED2C175D84B3}" destId="{936C1846-26AA-4B8E-BF6C-624596F68108}" srcOrd="1" destOrd="0" parTransId="{78099AAF-2974-46EF-84AD-6EC2556BF17D}" sibTransId="{407872D5-164F-4D4B-89F3-F0081CEEB5A7}"/>
    <dgm:cxn modelId="{40C72E61-7EF7-4B95-8843-F916BC3D716F}" srcId="{1ADD396F-39B4-4EEE-A4A7-3C9453E0B496}" destId="{75E2AEC9-FAB6-4DED-B8ED-6DBD7580FABC}" srcOrd="1" destOrd="0" parTransId="{9661A728-81C7-4AF5-8E8B-43492B1B3259}" sibTransId="{0B86F401-E677-462A-B358-FDD61EFAC366}"/>
    <dgm:cxn modelId="{316C2343-E377-41E8-9163-6205DE35E947}" type="presOf" srcId="{188C86EB-FE64-4756-91B0-E72EC1788E97}" destId="{B8F75C18-1B09-4AD9-BE7A-C8E4BBB7D51B}" srcOrd="0" destOrd="0" presId="urn:microsoft.com/office/officeart/2005/8/layout/vList2"/>
    <dgm:cxn modelId="{BC9F0D45-61E8-44C9-A9D7-5673619A5732}" type="presOf" srcId="{75E2AEC9-FAB6-4DED-B8ED-6DBD7580FABC}" destId="{A90205E9-B69C-4C1B-A053-5871CD80A241}" srcOrd="0" destOrd="1" presId="urn:microsoft.com/office/officeart/2005/8/layout/vList2"/>
    <dgm:cxn modelId="{6F00E794-8530-4846-BC76-3205F6FEFC3B}" srcId="{1ADD396F-39B4-4EEE-A4A7-3C9453E0B496}" destId="{66499781-D91C-4312-8CC2-E41CA4DCECAC}" srcOrd="0" destOrd="0" parTransId="{73DAE156-EE3E-4ED5-AECB-2A9FC208F5DD}" sibTransId="{3259EAD8-1958-4E79-8829-E80DB46E2A6D}"/>
    <dgm:cxn modelId="{6D46DD96-068B-44DB-9DA5-CAA5F1C3BDD2}" type="presOf" srcId="{1ADD396F-39B4-4EEE-A4A7-3C9453E0B496}" destId="{DFBDE306-0341-40E7-BD45-452CC967CDB2}" srcOrd="0" destOrd="0" presId="urn:microsoft.com/office/officeart/2005/8/layout/vList2"/>
    <dgm:cxn modelId="{9ACD5197-0EC1-4498-936B-343B473F12E3}" type="presOf" srcId="{66499781-D91C-4312-8CC2-E41CA4DCECAC}" destId="{A90205E9-B69C-4C1B-A053-5871CD80A241}" srcOrd="0" destOrd="0" presId="urn:microsoft.com/office/officeart/2005/8/layout/vList2"/>
    <dgm:cxn modelId="{0C1A319B-76CF-436D-921D-E4822281B9B2}" srcId="{8FECBD7F-EF89-49D4-B225-ED2C175D84B3}" destId="{1ADD396F-39B4-4EEE-A4A7-3C9453E0B496}" srcOrd="0" destOrd="0" parTransId="{DFCB4465-E495-4ED8-AAEF-E2FF15371F5D}" sibTransId="{C7AE11D3-BF44-4137-BCDC-635C92E57BE4}"/>
    <dgm:cxn modelId="{CD9589A6-7AF2-42FB-AA8C-66BFA22F2B60}" type="presOf" srcId="{885030AC-161B-46C5-940C-9FCB4A66F16F}" destId="{B8F75C18-1B09-4AD9-BE7A-C8E4BBB7D51B}" srcOrd="0" destOrd="1" presId="urn:microsoft.com/office/officeart/2005/8/layout/vList2"/>
    <dgm:cxn modelId="{9D6790A6-C03F-4B08-91BB-13C0679299A1}" srcId="{936C1846-26AA-4B8E-BF6C-624596F68108}" destId="{188C86EB-FE64-4756-91B0-E72EC1788E97}" srcOrd="0" destOrd="0" parTransId="{C4DC09E7-C133-4F3C-9A90-855A750E54AF}" sibTransId="{FC554381-DB5D-46A3-9C34-C319393A355D}"/>
    <dgm:cxn modelId="{526180F3-C072-4058-9D7F-C08DAA5BF90A}" type="presOf" srcId="{936C1846-26AA-4B8E-BF6C-624596F68108}" destId="{7BEB5771-6A5D-4097-A594-417183BA3EEB}" srcOrd="0" destOrd="0" presId="urn:microsoft.com/office/officeart/2005/8/layout/vList2"/>
    <dgm:cxn modelId="{EFC69E84-9FCA-4BF4-873E-F9B7CDEEE103}" type="presParOf" srcId="{3CB53EBC-7353-429A-802C-FE248089D4EF}" destId="{DFBDE306-0341-40E7-BD45-452CC967CDB2}" srcOrd="0" destOrd="0" presId="urn:microsoft.com/office/officeart/2005/8/layout/vList2"/>
    <dgm:cxn modelId="{191F8719-6466-4F32-AAB0-8376349D2997}" type="presParOf" srcId="{3CB53EBC-7353-429A-802C-FE248089D4EF}" destId="{A90205E9-B69C-4C1B-A053-5871CD80A241}" srcOrd="1" destOrd="0" presId="urn:microsoft.com/office/officeart/2005/8/layout/vList2"/>
    <dgm:cxn modelId="{01194BCF-F444-40F8-9E2E-1DC62A709134}" type="presParOf" srcId="{3CB53EBC-7353-429A-802C-FE248089D4EF}" destId="{7BEB5771-6A5D-4097-A594-417183BA3EEB}" srcOrd="2" destOrd="0" presId="urn:microsoft.com/office/officeart/2005/8/layout/vList2"/>
    <dgm:cxn modelId="{944D1EFB-AD9B-4FAC-A0D8-F0C8F26C6DDA}" type="presParOf" srcId="{3CB53EBC-7353-429A-802C-FE248089D4EF}" destId="{B8F75C18-1B09-4AD9-BE7A-C8E4BBB7D51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DE306-0341-40E7-BD45-452CC967CDB2}">
      <dsp:nvSpPr>
        <dsp:cNvPr id="0" name=""/>
        <dsp:cNvSpPr/>
      </dsp:nvSpPr>
      <dsp:spPr>
        <a:xfrm>
          <a:off x="0" y="190759"/>
          <a:ext cx="9036496" cy="12025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Tightness </a:t>
          </a:r>
          <a:r>
            <a:rPr lang="en-GB" sz="2800" kern="1200" dirty="0"/>
            <a:t>(norms, values and behaviour are like one another)</a:t>
          </a:r>
        </a:p>
      </dsp:txBody>
      <dsp:txXfrm>
        <a:off x="58705" y="249464"/>
        <a:ext cx="8919086" cy="1085160"/>
      </dsp:txXfrm>
    </dsp:sp>
    <dsp:sp modelId="{A90205E9-B69C-4C1B-A053-5871CD80A241}">
      <dsp:nvSpPr>
        <dsp:cNvPr id="0" name=""/>
        <dsp:cNvSpPr/>
      </dsp:nvSpPr>
      <dsp:spPr>
        <a:xfrm>
          <a:off x="0" y="1393329"/>
          <a:ext cx="9036496" cy="113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to live and work with people like you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order and predictability in life and are risk averse</a:t>
          </a:r>
        </a:p>
      </dsp:txBody>
      <dsp:txXfrm>
        <a:off x="0" y="1393329"/>
        <a:ext cx="9036496" cy="1136357"/>
      </dsp:txXfrm>
    </dsp:sp>
    <dsp:sp modelId="{7BEB5771-6A5D-4097-A594-417183BA3EEB}">
      <dsp:nvSpPr>
        <dsp:cNvPr id="0" name=""/>
        <dsp:cNvSpPr/>
      </dsp:nvSpPr>
      <dsp:spPr>
        <a:xfrm>
          <a:off x="0" y="2529687"/>
          <a:ext cx="9036496" cy="92559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Looseness </a:t>
          </a:r>
          <a:r>
            <a:rPr lang="en-GB" sz="2800" kern="1200" dirty="0"/>
            <a:t>(opposite of cultural tightness)</a:t>
          </a:r>
        </a:p>
      </dsp:txBody>
      <dsp:txXfrm>
        <a:off x="45184" y="2574871"/>
        <a:ext cx="8946128" cy="835231"/>
      </dsp:txXfrm>
    </dsp:sp>
    <dsp:sp modelId="{B8F75C18-1B09-4AD9-BE7A-C8E4BBB7D51B}">
      <dsp:nvSpPr>
        <dsp:cNvPr id="0" name=""/>
        <dsp:cNvSpPr/>
      </dsp:nvSpPr>
      <dsp:spPr>
        <a:xfrm>
          <a:off x="0" y="3455286"/>
          <a:ext cx="9036496" cy="177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Indifferent about working in diverse environments or locations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Like taking risk and manages uncertainty and change with positivism</a:t>
          </a:r>
        </a:p>
      </dsp:txBody>
      <dsp:txXfrm>
        <a:off x="0" y="3455286"/>
        <a:ext cx="9036496" cy="1776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0AA358B8-4588-471B-81D7-D4797E414F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F30B24D3-CF6E-46B9-9E9C-51C7008306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F158E6D7-6078-48EA-A1A7-F8D964544B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205C46B-0AC8-41F7-974B-19FA5BF0EF2E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6085" name="Footer Placeholder 4">
            <a:extLst>
              <a:ext uri="{FF2B5EF4-FFF2-40B4-BE49-F238E27FC236}">
                <a16:creationId xmlns:a16="http://schemas.microsoft.com/office/drawing/2014/main" id="{6E44A56A-3A72-4CAF-9B7A-4807C61327F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6B6C0244-79B8-4F20-85E0-C31BE8466A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73B7CB0F-B7A4-4B02-ACEE-971F20C34F6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05E1C837-3593-4C61-B22E-33FAD4E67C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11BA279-CECF-4444-9C6C-767900B6E8D8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7109" name="Footer Placeholder 4">
            <a:extLst>
              <a:ext uri="{FF2B5EF4-FFF2-40B4-BE49-F238E27FC236}">
                <a16:creationId xmlns:a16="http://schemas.microsoft.com/office/drawing/2014/main" id="{34CA4233-E8FF-42EA-95D4-5E83EC4DA09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F6FB69ED-E6A4-4E9D-9108-13BDFE76F5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100E3A01-A489-4F48-A9D7-A28164112D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22F1FF2-9E2C-43DC-AB32-6658D77FB9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F94781B-1141-41B9-8293-7482FA494096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8133" name="Footer Placeholder 4">
            <a:extLst>
              <a:ext uri="{FF2B5EF4-FFF2-40B4-BE49-F238E27FC236}">
                <a16:creationId xmlns:a16="http://schemas.microsoft.com/office/drawing/2014/main" id="{D7AAFF92-F7C1-4927-A59E-94E6864D746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A139150-014C-457E-8845-FFEE576351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BFA3B6B2-1AE5-4DAA-A531-108C54E01F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As the opening profile illustrates, leadership, at any level and in any location, is complicated by the norms and expectation of the people involved and by the local business practices.  A successful leader must be an effective motivator, a process which is also culturally-contingent.</a:t>
            </a: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4D91F669-726E-4941-9741-7D87C1729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831C6BB-6840-482A-AA82-AEC48CBB363E}" type="slidenum">
              <a:rPr lang="en-US" altLang="en-US">
                <a:latin typeface="Calibri" panose="020F0502020204030204" pitchFamily="34" charset="0"/>
              </a:rPr>
              <a:pPr/>
              <a:t>24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9157" name="Footer Placeholder 4">
            <a:extLst>
              <a:ext uri="{FF2B5EF4-FFF2-40B4-BE49-F238E27FC236}">
                <a16:creationId xmlns:a16="http://schemas.microsoft.com/office/drawing/2014/main" id="{8729C67B-CF55-4848-B5A9-CF62BAB6A27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rxiv.org/pdf/2009.1160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9036496" cy="4464496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>
                <a:solidFill>
                  <a:schemeClr val="bg1"/>
                </a:solidFill>
              </a:rPr>
              <a:t>Week Seven: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People and management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E9AA3D8-0D24-47BD-895D-4798E5238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28600" y="6019800"/>
            <a:ext cx="457200" cy="45720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11-1</a:t>
            </a:r>
          </a:p>
        </p:txBody>
      </p:sp>
      <p:sp>
        <p:nvSpPr>
          <p:cNvPr id="10" name="AutoShape 2">
            <a:extLst>
              <a:ext uri="{FF2B5EF4-FFF2-40B4-BE49-F238E27FC236}">
                <a16:creationId xmlns:a16="http://schemas.microsoft.com/office/drawing/2014/main" id="{C50D5B17-3CE7-4FCE-8F43-B2F1860B0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304801"/>
            <a:ext cx="7696200" cy="2133600"/>
          </a:xfrm>
          <a:prstGeom prst="roundRect">
            <a:avLst>
              <a:gd name="adj" fmla="val 16667"/>
            </a:avLst>
          </a:prstGeom>
          <a:ln w="76200"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perspectiveFront"/>
              <a:lightRig rig="threePt" dir="t"/>
            </a:scene3d>
          </a:bodyPr>
          <a:lstStyle/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Chapter 11:</a:t>
            </a:r>
          </a:p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Motivating and Leading</a:t>
            </a:r>
            <a:endParaRPr lang="en-US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6148" name="TextBox 2">
            <a:extLst>
              <a:ext uri="{FF2B5EF4-FFF2-40B4-BE49-F238E27FC236}">
                <a16:creationId xmlns:a16="http://schemas.microsoft.com/office/drawing/2014/main" id="{8C6EC94B-9204-40C2-BBBD-B38CF09353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5410200"/>
            <a:ext cx="2514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2000" b="1"/>
              <a:t>Ninth Edition</a:t>
            </a:r>
          </a:p>
          <a:p>
            <a:r>
              <a:rPr lang="en-US" altLang="en-US" sz="2000" b="1"/>
              <a:t>Global Edition</a:t>
            </a:r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9892B670-EB80-4B6A-A8BC-23C5CAA1B6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675" y="2590800"/>
            <a:ext cx="2990850" cy="292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Footer Placeholder 13">
            <a:extLst>
              <a:ext uri="{FF2B5EF4-FFF2-40B4-BE49-F238E27FC236}">
                <a16:creationId xmlns:a16="http://schemas.microsoft.com/office/drawing/2014/main" id="{ADF36608-EEB5-495B-B5AF-359105E08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71ED-89E4-462E-806C-099FEC5E8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83" y="47516"/>
            <a:ext cx="8229600" cy="700742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DECC0-504D-4831-A031-71CE6789B3C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9036496" cy="4752528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Revisit the concept of management and leadership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complexity and the variables involved in motivation and leadership in cross cultures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learn to use research on cultural dimensions as tools to understand how to motivate people in different cultural contexts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become familiar with the global leader’s role and environment and what makes a successful global leader</a:t>
            </a:r>
          </a:p>
          <a:p>
            <a:pPr marL="457200" indent="-457200" eaLnBrk="1" hangingPunct="1">
              <a:buFont typeface="Franklin Gothic Book" pitchFamily="34" charset="0"/>
              <a:buAutoNum type="arabicPeriod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D4DAB-70FA-48EF-913D-72F17DC5E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11-2</a:t>
            </a:r>
          </a:p>
        </p:txBody>
      </p:sp>
      <p:sp>
        <p:nvSpPr>
          <p:cNvPr id="7173" name="Footer Placeholder 7">
            <a:extLst>
              <a:ext uri="{FF2B5EF4-FFF2-40B4-BE49-F238E27FC236}">
                <a16:creationId xmlns:a16="http://schemas.microsoft.com/office/drawing/2014/main" id="{73EF28FA-0BD3-4A73-9A17-093A6D86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9643-0655-4B3C-9A12-F7A1FA90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679"/>
            <a:ext cx="8229600" cy="931049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0FFEC-4059-4024-8F19-51447D0F5E5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1148" y="1412775"/>
            <a:ext cx="8856984" cy="4176465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discuss the research on leadership and how leadership styles and practices vary around the world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understand the variables that necessitate contingency leadership: culture, context, people, and situations </a:t>
            </a:r>
          </a:p>
          <a:p>
            <a:pPr marL="0" indent="0" eaLnBrk="1" hangingPunct="1">
              <a:buNone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Look at various societal factors that influence behaviours leading to high employee productivity and job satisfaction</a:t>
            </a: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4BFEA-94D6-4EDF-BF91-0E52D44FE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11-3</a:t>
            </a:r>
          </a:p>
        </p:txBody>
      </p:sp>
      <p:sp>
        <p:nvSpPr>
          <p:cNvPr id="8197" name="Footer Placeholder 7">
            <a:extLst>
              <a:ext uri="{FF2B5EF4-FFF2-40B4-BE49-F238E27FC236}">
                <a16:creationId xmlns:a16="http://schemas.microsoft.com/office/drawing/2014/main" id="{DC578E2C-95E9-4E1B-9D55-3E66ED3D4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9001000" cy="504056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is about the ability to inspire and motivate people to do and accomplish a task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is about planning, organising, leading and controlling activities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Martin (2006) “Effective management and leadership has to be related to the context in which it is practised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context is complicated by the complexities of different norms, expectations and business practices in different parts of the world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inner and outer context and Near and far context </a:t>
            </a:r>
          </a:p>
        </p:txBody>
      </p:sp>
    </p:spTree>
    <p:extLst>
      <p:ext uri="{BB962C8B-B14F-4D97-AF65-F5344CB8AC3E}">
        <p14:creationId xmlns:p14="http://schemas.microsoft.com/office/powerpoint/2010/main" val="322365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01000" cy="42484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questions to debate;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born (innate) or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nurtured</a:t>
            </a:r>
          </a:p>
        </p:txBody>
      </p:sp>
    </p:spTree>
    <p:extLst>
      <p:ext uri="{BB962C8B-B14F-4D97-AF65-F5344CB8AC3E}">
        <p14:creationId xmlns:p14="http://schemas.microsoft.com/office/powerpoint/2010/main" val="140340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9001000" cy="424847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leaders are nurtured, then in a changing world and globalisation, what are the necessary……!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Competencies,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Characteristics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Biographies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Managers should have to motivate people to work well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cultural setting and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institutional requirements?</a:t>
            </a:r>
          </a:p>
        </p:txBody>
      </p:sp>
    </p:spTree>
    <p:extLst>
      <p:ext uri="{BB962C8B-B14F-4D97-AF65-F5344CB8AC3E}">
        <p14:creationId xmlns:p14="http://schemas.microsoft.com/office/powerpoint/2010/main" val="198301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00" y="908720"/>
            <a:ext cx="9001000" cy="511256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Remember, businesses go international either for;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Reactive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(defensive) reasons (increase competitiveness, reduce impact of trade barriers and regulation and restrictions on their sales, customer demands and to reduce logistical problems) </a:t>
            </a:r>
            <a:r>
              <a:rPr lang="en-GB" sz="2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Proactive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(aggressive) reasons (achieve economies of scale, explore growth opportunities, save cost, access resources, incentives provided to foreign firms)</a:t>
            </a:r>
          </a:p>
        </p:txBody>
      </p:sp>
    </p:spTree>
    <p:extLst>
      <p:ext uri="{BB962C8B-B14F-4D97-AF65-F5344CB8AC3E}">
        <p14:creationId xmlns:p14="http://schemas.microsoft.com/office/powerpoint/2010/main" val="344912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5" y="837232"/>
            <a:ext cx="9001000" cy="4824015"/>
          </a:xfrm>
        </p:spPr>
        <p:txBody>
          <a:bodyPr>
            <a:no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Hence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business success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will hinge on the effectiveness of their;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a diverse workforce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External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other stakeholders and 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Motivation, attraction, employee development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 retention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Both of which requires awareness of cultural differences, and how they manifest themselves internationally</a:t>
            </a:r>
          </a:p>
        </p:txBody>
      </p:sp>
    </p:spTree>
    <p:extLst>
      <p:ext uri="{BB962C8B-B14F-4D97-AF65-F5344CB8AC3E}">
        <p14:creationId xmlns:p14="http://schemas.microsoft.com/office/powerpoint/2010/main" val="333021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7884"/>
            <a:ext cx="9108504" cy="497336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two approaching views about managing and leading people in an international context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Homogenous and undifferentiated world (one management and leadership style that applies)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Hence, what motivates people to work effectively is the same in the world especially in the current era where globalisation has created convergence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Heterogenous world (effective leadership and management requires applying different styles in different cultural settings)</a:t>
            </a:r>
          </a:p>
        </p:txBody>
      </p:sp>
    </p:spTree>
    <p:extLst>
      <p:ext uri="{BB962C8B-B14F-4D97-AF65-F5344CB8AC3E}">
        <p14:creationId xmlns:p14="http://schemas.microsoft.com/office/powerpoint/2010/main" val="46203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908720"/>
            <a:ext cx="8838728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Getting people to work effectively and efficiently for success is at the heart of management challenge and functions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central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the energy, commitment and effort  that encourages people to do their jobs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Mangers operating internationally must be aware of the various cultural factors that motivates behaviour leading to productivity and job satisfaction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64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6"/>
            <a:ext cx="8229600" cy="104088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622704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Irem Uz (2015) research found two types of cultural context which has implication on motivation and leadership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Tightness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Looseness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80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717947"/>
            <a:ext cx="8748464" cy="494330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B50FE0-74EA-8C92-94FD-1D51B0DCBB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4105128"/>
              </p:ext>
            </p:extLst>
          </p:nvPr>
        </p:nvGraphicFramePr>
        <p:xfrm>
          <a:off x="107504" y="717947"/>
          <a:ext cx="9036496" cy="542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9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2453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Even though there will be individual and regional differences about factors that motivate people,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findings can show how managers should recognise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 of commonly accepted norms of behaviour 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Attitudes at workplaces and what motivates them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nature of relationships between various people at 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reward system at work and how it motivates people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Uz findings also overlaps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 dimensions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8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uncertainty avoidance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Will be associated with cultural tightness of Uz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Would be risk averse as a result of which their motivation will emanate from their preferences including;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job security, 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Prefer predictable rewards system,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Certainty about their role and future development perhaps in a clearly structured way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6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Power Distance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for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structured organisation and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relationships clearly defined between boss and subordinates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can also arise when team working is encouraged </a:t>
            </a:r>
          </a:p>
        </p:txBody>
      </p:sp>
    </p:spTree>
    <p:extLst>
      <p:ext uri="{BB962C8B-B14F-4D97-AF65-F5344CB8AC3E}">
        <p14:creationId xmlns:p14="http://schemas.microsoft.com/office/powerpoint/2010/main" val="30779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7" y="943420"/>
            <a:ext cx="9144000" cy="4717827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Individualism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to pursue opportunities for personal development and independence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may at times prefer to work alone hence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relationships at work are less of an issue with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Whereas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low individualism societies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motivation emanates from appeals for group goals, work and reward system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5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Masculinity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comfortable with traditional division of work and roles between various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to know the opportunities for higher pay, job advancement and personal accomplishment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48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764704"/>
            <a:ext cx="8991364" cy="4890418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Gelade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Robson and Auer research on what factors employees valued the most and motivate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surveyed 50,000 employees in global pharmaceutical company operating in 29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Findings suggest that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of individualism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prescribed by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personal development and achievement, the more they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Work-life balance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was also extracted from research</a:t>
            </a:r>
          </a:p>
        </p:txBody>
      </p:sp>
    </p:spTree>
    <p:extLst>
      <p:ext uri="{BB962C8B-B14F-4D97-AF65-F5344CB8AC3E}">
        <p14:creationId xmlns:p14="http://schemas.microsoft.com/office/powerpoint/2010/main" val="326932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other hand,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collectivistic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 more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they feel that their;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Job fully utilised their skills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working conditions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Fringe benefits through workshops that pays and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training for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06574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Thailand for example, employees do not like open competition at work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Therefore, introducing a merit or performance base bonus counters their cultural norms which promotes group cooperation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 it could lead to decline of productivity if employees refuse to compete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35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a real thing managers deal with to increase productivity through more performance from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Global businesses should be aware of the cultural differences and variables that influence behaviour and subsequently motivation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should also be aware of how the cultural variables create needs, goals and expectations as a source of motivation for them</a:t>
            </a:r>
          </a:p>
        </p:txBody>
      </p:sp>
    </p:spTree>
    <p:extLst>
      <p:ext uri="{BB962C8B-B14F-4D97-AF65-F5344CB8AC3E}">
        <p14:creationId xmlns:p14="http://schemas.microsoft.com/office/powerpoint/2010/main" val="374563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6" y="227881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44" y="1268760"/>
            <a:ext cx="8964488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Noll, Razzak and Beecham (2020) looked at motivation in the software development sector in different countries in selected Western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found that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is a necessary condition of motivation among experienced team members in an organisation provided it is accompanied by competencies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51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77927-2BFC-463D-AFC0-D06FCFD0E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071"/>
            <a:ext cx="8229600" cy="937655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rgbClr val="996600"/>
                </a:solidFill>
                <a:latin typeface="Perpetua" panose="02020502060401020303" pitchFamily="18" charset="0"/>
              </a:rPr>
              <a:t>The EU Deep Integration and Business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C0FB3-E26C-49D6-9FBF-FA4165C1B16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3776" y="1276311"/>
            <a:ext cx="9036496" cy="4525963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The EU is now compromised of 27 nations and a market of about 447 million people as of 2022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Differences in: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History and language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Government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Business practices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Educational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Religions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National cultures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Demonstrates the need for an </a:t>
            </a:r>
            <a:r>
              <a:rPr lang="ja-JP" altLang="en-US" sz="2400" dirty="0">
                <a:solidFill>
                  <a:srgbClr val="000000"/>
                </a:solidFill>
              </a:rPr>
              <a:t>“</a:t>
            </a:r>
            <a:r>
              <a:rPr lang="en-US" altLang="ja-JP" sz="2400" dirty="0">
                <a:solidFill>
                  <a:srgbClr val="000000"/>
                </a:solidFill>
              </a:rPr>
              <a:t>EU style</a:t>
            </a:r>
            <a:r>
              <a:rPr lang="ja-JP" altLang="en-US" sz="2400" dirty="0">
                <a:solidFill>
                  <a:srgbClr val="000000"/>
                </a:solidFill>
              </a:rPr>
              <a:t>”</a:t>
            </a:r>
            <a:r>
              <a:rPr lang="en-US" altLang="ja-JP" sz="2400" dirty="0">
                <a:solidFill>
                  <a:srgbClr val="000000"/>
                </a:solidFill>
              </a:rPr>
              <a:t> leadership which will work across EU markets?</a:t>
            </a:r>
          </a:p>
          <a:p>
            <a:pPr marL="730250" lvl="1" indent="-457200" eaLnBrk="1" hangingPunct="1">
              <a:defRPr/>
            </a:pPr>
            <a:endParaRPr lang="en-US" altLang="en-US" sz="2400" i="1" dirty="0">
              <a:solidFill>
                <a:srgbClr val="000000"/>
              </a:solidFill>
            </a:endParaRPr>
          </a:p>
          <a:p>
            <a:pPr marL="730250" lvl="1" indent="-457200" eaLnBrk="1" hangingPunct="1">
              <a:defRPr/>
            </a:pPr>
            <a:endParaRPr lang="en-US" altLang="en-US" sz="2200" b="1" dirty="0">
              <a:solidFill>
                <a:srgbClr val="000000"/>
              </a:solidFill>
            </a:endParaRPr>
          </a:p>
        </p:txBody>
      </p:sp>
      <p:sp>
        <p:nvSpPr>
          <p:cNvPr id="9220" name="Slide Number Placeholder 5">
            <a:extLst>
              <a:ext uri="{FF2B5EF4-FFF2-40B4-BE49-F238E27FC236}">
                <a16:creationId xmlns:a16="http://schemas.microsoft.com/office/drawing/2014/main" id="{2E4F7A2B-6C23-4F85-B6D4-D75392624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DD880B58-E3A7-42ED-AE43-6AF3150ED960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24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9221" name="Footer Placeholder 8">
            <a:extLst>
              <a:ext uri="{FF2B5EF4-FFF2-40B4-BE49-F238E27FC236}">
                <a16:creationId xmlns:a16="http://schemas.microsoft.com/office/drawing/2014/main" id="{2F63FA4A-24B3-4D5D-83A1-BCF1F925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1">
            <a:extLst>
              <a:ext uri="{FF2B5EF4-FFF2-40B4-BE49-F238E27FC236}">
                <a16:creationId xmlns:a16="http://schemas.microsoft.com/office/drawing/2014/main" id="{450C86FF-CF4B-46C3-A922-6593F2BCD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740F4301-263A-4718-A97A-4D3D4B8E6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381000" y="6172200"/>
            <a:ext cx="457200" cy="45720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850FCE53-1AD2-4F1D-A664-373056A3B5CB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25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98F85F-EE24-4E2D-AD7E-EEA6908D32FD}"/>
              </a:ext>
            </a:extLst>
          </p:cNvPr>
          <p:cNvSpPr txBox="1">
            <a:spLocks/>
          </p:cNvSpPr>
          <p:nvPr/>
        </p:nvSpPr>
        <p:spPr bwMode="auto">
          <a:xfrm>
            <a:off x="838200" y="53975"/>
            <a:ext cx="7772400" cy="71072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sz="3200" b="1" dirty="0">
                <a:solidFill>
                  <a:srgbClr val="996600"/>
                </a:solidFill>
              </a:rPr>
              <a:t>EU Leadership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B502A1-2272-4B37-B417-A0F188ED1717}"/>
              </a:ext>
            </a:extLst>
          </p:cNvPr>
          <p:cNvSpPr txBox="1">
            <a:spLocks/>
          </p:cNvSpPr>
          <p:nvPr/>
        </p:nvSpPr>
        <p:spPr bwMode="auto">
          <a:xfrm>
            <a:off x="227013" y="798384"/>
            <a:ext cx="8916987" cy="4862864"/>
          </a:xfrm>
          <a:prstGeom prst="rect">
            <a:avLst/>
          </a:prstGeo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marL="273050" indent="-273050" algn="l" rtl="0" eaLnBrk="0" fontAlgn="base" hangingPunct="0">
              <a:spcBef>
                <a:spcPts val="575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7688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 2" pitchFamily="18" charset="2"/>
              <a:buChar char="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E6B1AB"/>
              </a:buClr>
              <a:buSzPct val="85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SzPct val="80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are 3x more likely than British, 8x more likely than Germans to regard being in a position of power as important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leaders like to make decisions unilaterally, but German executives are concerned with the responsibility of their decisions; German's focus is on structured tasks and performance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Leaders in the UK are less troubled about their decisions, more autocratic</a:t>
            </a:r>
          </a:p>
        </p:txBody>
      </p:sp>
      <p:pic>
        <p:nvPicPr>
          <p:cNvPr id="11270" name="Picture 5">
            <a:extLst>
              <a:ext uri="{FF2B5EF4-FFF2-40B4-BE49-F238E27FC236}">
                <a16:creationId xmlns:a16="http://schemas.microsoft.com/office/drawing/2014/main" id="{49B48FB9-8105-48BC-B4C2-83A8AD1D56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2" y="95359"/>
            <a:ext cx="153522" cy="59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A036-8662-48AB-98DF-0436D1D1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A86E-2FB6-41E4-9F0B-23882D65B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89470"/>
            <a:ext cx="8424936" cy="3917032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Chapter 11: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Deresky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(2017). International management. Harlow, Essex: Pearson.</a:t>
            </a:r>
          </a:p>
          <a:p>
            <a:endParaRPr lang="en-GB" sz="1800" i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Section 2: unit 8,9,10 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McMaster, I. (2013).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Collins Effective International Business Communication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Collins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Noll, Razzak and Beecham (2020) Motivation and Autonomy in Global Software Development: An Empirical Study.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https://arxiv.org/pdf/2009.11603.pdf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929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</TotalTime>
  <Words>1472</Words>
  <Application>Microsoft Office PowerPoint</Application>
  <PresentationFormat>On-screen Show (4:3)</PresentationFormat>
  <Paragraphs>212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Myriad Pro</vt:lpstr>
      <vt:lpstr>Arial</vt:lpstr>
      <vt:lpstr>Arial Rounded MT Bold</vt:lpstr>
      <vt:lpstr>Calibri</vt:lpstr>
      <vt:lpstr>Franklin Gothic Book</vt:lpstr>
      <vt:lpstr>Perpetua</vt:lpstr>
      <vt:lpstr>Times New Roman</vt:lpstr>
      <vt:lpstr>Wingdings</vt:lpstr>
      <vt:lpstr>20140311PresentationUWTSDTemplate</vt:lpstr>
      <vt:lpstr>International Business Communications   Week Seven:  People and management </vt:lpstr>
      <vt:lpstr>PowerPoint Presentation</vt:lpstr>
      <vt:lpstr>Learning Goals</vt:lpstr>
      <vt:lpstr>Learning Goals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Motivation</vt:lpstr>
      <vt:lpstr>Cultural View on Motivation</vt:lpstr>
      <vt:lpstr>Cultural View on Motivation</vt:lpstr>
      <vt:lpstr>Implication on Motivation</vt:lpstr>
      <vt:lpstr>Implication on Motivation</vt:lpstr>
      <vt:lpstr>Implication on Motivation</vt:lpstr>
      <vt:lpstr>Implication on Motivation</vt:lpstr>
      <vt:lpstr>Implication on Motivation</vt:lpstr>
      <vt:lpstr>More Research on Motivation</vt:lpstr>
      <vt:lpstr>More Research on Motivation</vt:lpstr>
      <vt:lpstr>More Research on Motivation</vt:lpstr>
      <vt:lpstr>More Research on Motivation</vt:lpstr>
      <vt:lpstr>More Research on Motivation</vt:lpstr>
      <vt:lpstr>The EU Deep Integration and Business Leaders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Yohan Mendis</cp:lastModifiedBy>
  <cp:revision>27</cp:revision>
  <dcterms:created xsi:type="dcterms:W3CDTF">2015-04-14T15:21:28Z</dcterms:created>
  <dcterms:modified xsi:type="dcterms:W3CDTF">2026-10-23T07:42:27Z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