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8" r:id="rId1"/>
  </p:sldMasterIdLst>
  <p:notesMasterIdLst>
    <p:notesMasterId r:id="rId35"/>
  </p:notesMasterIdLst>
  <p:sldIdLst>
    <p:sldId id="257" r:id="rId2"/>
    <p:sldId id="298" r:id="rId3"/>
    <p:sldId id="299" r:id="rId4"/>
    <p:sldId id="300" r:id="rId5"/>
    <p:sldId id="301" r:id="rId6"/>
    <p:sldId id="302" r:id="rId7"/>
    <p:sldId id="303" r:id="rId8"/>
    <p:sldId id="304" r:id="rId9"/>
    <p:sldId id="305" r:id="rId10"/>
    <p:sldId id="306" r:id="rId11"/>
    <p:sldId id="307" r:id="rId12"/>
    <p:sldId id="308" r:id="rId13"/>
    <p:sldId id="309" r:id="rId14"/>
    <p:sldId id="310" r:id="rId15"/>
    <p:sldId id="311" r:id="rId16"/>
    <p:sldId id="312" r:id="rId17"/>
    <p:sldId id="313" r:id="rId18"/>
    <p:sldId id="314" r:id="rId19"/>
    <p:sldId id="315" r:id="rId20"/>
    <p:sldId id="316" r:id="rId21"/>
    <p:sldId id="317" r:id="rId22"/>
    <p:sldId id="318" r:id="rId23"/>
    <p:sldId id="319" r:id="rId24"/>
    <p:sldId id="320" r:id="rId25"/>
    <p:sldId id="321" r:id="rId26"/>
    <p:sldId id="322" r:id="rId27"/>
    <p:sldId id="323" r:id="rId28"/>
    <p:sldId id="324" r:id="rId29"/>
    <p:sldId id="325" r:id="rId30"/>
    <p:sldId id="326" r:id="rId31"/>
    <p:sldId id="327" r:id="rId32"/>
    <p:sldId id="328" r:id="rId33"/>
    <p:sldId id="297" r:id="rId3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CC"/>
    <a:srgbClr val="660066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47861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33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796908"/>
          </a:xfrm>
        </p:spPr>
        <p:txBody>
          <a:bodyPr>
            <a:normAutofit/>
          </a:bodyPr>
          <a:lstStyle>
            <a:lvl1pPr algn="l">
              <a:defRPr sz="40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4983179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43956" cy="796908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2984"/>
            <a:ext cx="4257676" cy="4983179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67266" y="1142984"/>
            <a:ext cx="4233890" cy="498317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472518" cy="797226"/>
          </a:xfrm>
        </p:spPr>
        <p:txBody>
          <a:bodyPr anchor="ctr">
            <a:normAutofit/>
          </a:bodyPr>
          <a:lstStyle>
            <a:lvl1pPr algn="l">
              <a:defRPr sz="40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796908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142984"/>
            <a:ext cx="8543956" cy="498317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Research &amp; Development Methods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M2X8629</a:t>
            </a:r>
          </a:p>
          <a:p>
            <a:r>
              <a:rPr lang="en-GB" dirty="0" smtClean="0"/>
              <a:t>Lecture 4</a:t>
            </a:r>
          </a:p>
          <a:p>
            <a:r>
              <a:rPr lang="en-GB" dirty="0" smtClean="0"/>
              <a:t>Critical Thinking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Critical Thinking</a:t>
            </a:r>
            <a:endParaRPr lang="en-GB" dirty="0" smtClean="0"/>
          </a:p>
        </p:txBody>
      </p:sp>
      <p:sp>
        <p:nvSpPr>
          <p:cNvPr id="1024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Weighing up the arguments and evidence for and against something</a:t>
            </a:r>
          </a:p>
          <a:p>
            <a:endParaRPr lang="en-GB" dirty="0" smtClean="0"/>
          </a:p>
          <a:p>
            <a:pPr lvl="1">
              <a:buNone/>
            </a:pPr>
            <a:r>
              <a:rPr lang="en-GB" dirty="0" smtClean="0"/>
              <a:t>Examining		Reasoning</a:t>
            </a:r>
          </a:p>
          <a:p>
            <a:pPr lvl="1">
              <a:buNone/>
            </a:pPr>
            <a:r>
              <a:rPr lang="en-GB" dirty="0" smtClean="0"/>
              <a:t>	</a:t>
            </a:r>
          </a:p>
          <a:p>
            <a:pPr lvl="1">
              <a:buNone/>
            </a:pPr>
            <a:r>
              <a:rPr lang="en-GB" dirty="0" smtClean="0"/>
              <a:t>Accuracy		Logic			</a:t>
            </a:r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 smtClean="0"/>
              <a:t>Possible flaws	Evidence</a:t>
            </a:r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 smtClean="0"/>
              <a:t>Comparison		Hidden assumptions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Critical Writing</a:t>
            </a:r>
            <a:endParaRPr lang="en-GB" dirty="0" smtClean="0"/>
          </a:p>
        </p:txBody>
      </p:sp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Clear conclusions</a:t>
            </a:r>
          </a:p>
          <a:p>
            <a:r>
              <a:rPr lang="en-GB" smtClean="0"/>
              <a:t>Clear line of reasoning (argument)</a:t>
            </a:r>
          </a:p>
          <a:p>
            <a:r>
              <a:rPr lang="en-GB" smtClean="0"/>
              <a:t>Evidence to support argument</a:t>
            </a:r>
          </a:p>
          <a:p>
            <a:r>
              <a:rPr lang="en-GB" smtClean="0"/>
              <a:t>Reading sources of information critically</a:t>
            </a:r>
          </a:p>
          <a:p>
            <a:r>
              <a:rPr lang="en-GB" smtClean="0"/>
              <a:t>Looking at the subject from different perspectives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Reading</a:t>
            </a:r>
          </a:p>
        </p:txBody>
      </p:sp>
      <p:sp>
        <p:nvSpPr>
          <p:cNvPr id="440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the line of reasoning</a:t>
            </a:r>
          </a:p>
          <a:p>
            <a:r>
              <a:rPr lang="en-GB" dirty="0" smtClean="0"/>
              <a:t>Critically evaluate the line of reasoning</a:t>
            </a:r>
          </a:p>
          <a:p>
            <a:r>
              <a:rPr lang="en-GB" dirty="0" smtClean="0"/>
              <a:t>Question surface appearances</a:t>
            </a:r>
          </a:p>
          <a:p>
            <a:r>
              <a:rPr lang="en-GB" dirty="0" smtClean="0"/>
              <a:t>Identify evidence in the text</a:t>
            </a:r>
          </a:p>
          <a:p>
            <a:r>
              <a:rPr lang="en-GB" dirty="0" smtClean="0"/>
              <a:t>Evaluate the evidence</a:t>
            </a:r>
          </a:p>
          <a:p>
            <a:r>
              <a:rPr lang="en-GB" dirty="0" smtClean="0"/>
              <a:t>Identify the writer’s conclusions</a:t>
            </a:r>
          </a:p>
          <a:p>
            <a:r>
              <a:rPr lang="en-GB" dirty="0" smtClean="0"/>
              <a:t>Evaluate whether the evidence supports the conclusions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 the line of reasoning</a:t>
            </a:r>
          </a:p>
        </p:txBody>
      </p:sp>
      <p:sp>
        <p:nvSpPr>
          <p:cNvPr id="12290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line of reasoning is:</a:t>
            </a:r>
          </a:p>
          <a:p>
            <a:pPr lvl="1"/>
            <a:r>
              <a:rPr lang="en-GB" dirty="0" smtClean="0"/>
              <a:t>The argument</a:t>
            </a:r>
          </a:p>
          <a:p>
            <a:pPr lvl="1"/>
            <a:r>
              <a:rPr lang="en-GB" dirty="0" smtClean="0"/>
              <a:t>The point of view</a:t>
            </a:r>
          </a:p>
          <a:p>
            <a:pPr lvl="1"/>
            <a:r>
              <a:rPr lang="en-GB" dirty="0" smtClean="0"/>
              <a:t>The case that is being made</a:t>
            </a:r>
          </a:p>
          <a:p>
            <a:endParaRPr lang="en-GB" dirty="0" smtClean="0"/>
          </a:p>
          <a:p>
            <a:r>
              <a:rPr lang="en-GB" dirty="0" smtClean="0"/>
              <a:t>Ask yourself:</a:t>
            </a:r>
          </a:p>
          <a:p>
            <a:pPr lvl="1"/>
            <a:r>
              <a:rPr lang="en-GB" dirty="0" smtClean="0"/>
              <a:t>‘What are the main things the writer wants the reader to accept?’</a:t>
            </a:r>
          </a:p>
          <a:p>
            <a:pPr lvl="1"/>
            <a:r>
              <a:rPr lang="en-GB" dirty="0" smtClean="0"/>
              <a:t>‘What reasons does the writer present to encourage the reader to accept this?’</a:t>
            </a:r>
          </a:p>
          <a:p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</a:t>
            </a:r>
          </a:p>
        </p:txBody>
      </p:sp>
      <p:sp>
        <p:nvSpPr>
          <p:cNvPr id="1433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Try to identify the main line of reasoning, that is, the writer’s main point of view, in the passage provided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 Solution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main line of reasoning:</a:t>
            </a:r>
          </a:p>
          <a:p>
            <a:pPr lvl="1"/>
            <a:r>
              <a:rPr lang="en-GB" dirty="0" smtClean="0"/>
              <a:t>Outdoor play is good for children’s health, so </a:t>
            </a:r>
            <a:r>
              <a:rPr lang="en-GB" dirty="0" err="1" smtClean="0"/>
              <a:t>Rochborough</a:t>
            </a:r>
            <a:r>
              <a:rPr lang="en-GB" dirty="0" smtClean="0"/>
              <a:t> needs better facilities for it.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Critically evaluate the line of reasoning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argument is critically evaluated in terms of whether it contains:</a:t>
            </a:r>
          </a:p>
          <a:p>
            <a:pPr lvl="1"/>
            <a:r>
              <a:rPr lang="en-GB" dirty="0" smtClean="0"/>
              <a:t>Relevant reasons to support it</a:t>
            </a:r>
          </a:p>
          <a:p>
            <a:pPr lvl="1"/>
            <a:r>
              <a:rPr lang="en-GB" dirty="0" smtClean="0"/>
              <a:t>Logical progression</a:t>
            </a:r>
          </a:p>
          <a:p>
            <a:pPr lvl="1"/>
            <a:r>
              <a:rPr lang="en-GB" dirty="0" smtClean="0"/>
              <a:t>False premises</a:t>
            </a:r>
          </a:p>
          <a:p>
            <a:pPr lvl="1"/>
            <a:r>
              <a:rPr lang="en-GB" dirty="0" smtClean="0"/>
              <a:t>Flawed reasoning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Relevant/Supportive Reasons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are the relevant reasons given to support the argument</a:t>
            </a:r>
          </a:p>
          <a:p>
            <a:pPr lvl="1"/>
            <a:r>
              <a:rPr lang="en-GB" dirty="0" smtClean="0"/>
              <a:t>Activity</a:t>
            </a:r>
          </a:p>
          <a:p>
            <a:endParaRPr lang="en-GB" dirty="0" smtClean="0"/>
          </a:p>
          <a:p>
            <a:r>
              <a:rPr lang="en-GB" dirty="0" smtClean="0"/>
              <a:t>What reasons does the writer of the passage give to support their argument? Are all the reasons given relevant?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 Solution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Rochborough</a:t>
            </a:r>
            <a:r>
              <a:rPr lang="en-GB" dirty="0" smtClean="0"/>
              <a:t> Health passage makes a number of propositions or reasons to support the argument put forth: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Outdoor play improves levels of social interaction</a:t>
            </a:r>
          </a:p>
          <a:p>
            <a:pPr lvl="1"/>
            <a:r>
              <a:rPr lang="en-GB" dirty="0" smtClean="0"/>
              <a:t>Only 18% of </a:t>
            </a:r>
            <a:r>
              <a:rPr lang="en-GB" dirty="0" err="1" smtClean="0"/>
              <a:t>Rochborough</a:t>
            </a:r>
            <a:r>
              <a:rPr lang="en-GB" dirty="0" smtClean="0"/>
              <a:t> homes have gardens</a:t>
            </a:r>
          </a:p>
          <a:p>
            <a:pPr lvl="1"/>
            <a:r>
              <a:rPr lang="en-GB" dirty="0" smtClean="0"/>
              <a:t>Supervised play areas are expensive</a:t>
            </a:r>
          </a:p>
          <a:p>
            <a:pPr lvl="1"/>
            <a:r>
              <a:rPr lang="en-GB" dirty="0" smtClean="0"/>
              <a:t>The incident of the fox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Logical Progression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line of reasoning:</a:t>
            </a:r>
          </a:p>
          <a:p>
            <a:pPr lvl="1"/>
            <a:r>
              <a:rPr lang="en-GB" dirty="0" smtClean="0"/>
              <a:t>Begins from a premise</a:t>
            </a:r>
          </a:p>
          <a:p>
            <a:pPr lvl="1"/>
            <a:r>
              <a:rPr lang="en-GB" dirty="0" smtClean="0"/>
              <a:t>Follows on in logical stages (A leads to B; B leads to C; C leads to D …)</a:t>
            </a:r>
          </a:p>
          <a:p>
            <a:pPr lvl="1"/>
            <a:r>
              <a:rPr lang="en-GB" dirty="0" smtClean="0"/>
              <a:t>Leads to a conclusion that follows directly from what has gone before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premise and logical progression in the passage?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 Solution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premise is that outdoor play is good for children’s health</a:t>
            </a:r>
          </a:p>
          <a:p>
            <a:pPr lvl="1"/>
            <a:r>
              <a:rPr lang="en-GB" dirty="0" smtClean="0"/>
              <a:t>Logical evidence supports the health argument (that outdoor play is desirable)</a:t>
            </a:r>
          </a:p>
          <a:p>
            <a:pPr lvl="1"/>
            <a:r>
              <a:rPr lang="en-GB" dirty="0" smtClean="0"/>
              <a:t>Parents’ attitudes support this argument</a:t>
            </a:r>
          </a:p>
          <a:p>
            <a:pPr lvl="1"/>
            <a:r>
              <a:rPr lang="en-GB" dirty="0" smtClean="0"/>
              <a:t>A lack of facilities prevents outdoor play</a:t>
            </a:r>
          </a:p>
          <a:p>
            <a:pPr lvl="1"/>
            <a:r>
              <a:rPr lang="en-GB" dirty="0" smtClean="0"/>
              <a:t>More outdoor play facilities are needed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False Premises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there were a reason why outdoor play was not good for </a:t>
            </a:r>
            <a:r>
              <a:rPr lang="en-GB" dirty="0" err="1" smtClean="0"/>
              <a:t>Rochborough</a:t>
            </a:r>
            <a:r>
              <a:rPr lang="en-GB" dirty="0" smtClean="0"/>
              <a:t> children, the writer of the passage would have started from a false premise.</a:t>
            </a:r>
          </a:p>
          <a:p>
            <a:endParaRPr lang="en-GB" dirty="0" smtClean="0"/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 smtClean="0"/>
              <a:t>If there were high levels of pollution in the area, then the premise that outdoor play was good for children would be false.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Flawed Reasoning</a:t>
            </a:r>
          </a:p>
        </p:txBody>
      </p:sp>
      <p:sp>
        <p:nvSpPr>
          <p:cNvPr id="23554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Casual Connection?</a:t>
            </a:r>
          </a:p>
          <a:p>
            <a:pPr lvl="1"/>
            <a:r>
              <a:rPr lang="en-GB" dirty="0" smtClean="0"/>
              <a:t>The number of cows in Britain has gone down, and the amount of cheese consumed is on the increase.</a:t>
            </a:r>
          </a:p>
          <a:p>
            <a:pPr lvl="1"/>
            <a:r>
              <a:rPr lang="en-GB" dirty="0" smtClean="0"/>
              <a:t>Psychologically, people seem to eat more cheese when they feel it will run out.</a:t>
            </a:r>
          </a:p>
          <a:p>
            <a:endParaRPr lang="en-GB" dirty="0" smtClean="0"/>
          </a:p>
          <a:p>
            <a:r>
              <a:rPr lang="en-GB" dirty="0" smtClean="0"/>
              <a:t>This assumes a connection between the number of British cows and cheese consumption	</a:t>
            </a:r>
          </a:p>
          <a:p>
            <a:r>
              <a:rPr lang="en-GB" dirty="0" smtClean="0"/>
              <a:t>What other reasons could there be for the increase in cheese consumption?</a:t>
            </a:r>
          </a:p>
          <a:p>
            <a:pPr lvl="1"/>
            <a:r>
              <a:rPr lang="en-GB" dirty="0" smtClean="0"/>
              <a:t>Increased vegetarianism</a:t>
            </a:r>
          </a:p>
          <a:p>
            <a:pPr lvl="1"/>
            <a:r>
              <a:rPr lang="en-GB" dirty="0" smtClean="0"/>
              <a:t>A rise in cheese imports</a:t>
            </a:r>
          </a:p>
          <a:p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Flawed Reasoning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Drawing general conclusions</a:t>
            </a:r>
          </a:p>
          <a:p>
            <a:pPr lvl="1"/>
            <a:r>
              <a:rPr lang="en-GB" dirty="0" smtClean="0"/>
              <a:t>Eleven students were late for class; the bus was delayed. Therefore can we conclude that the students were late because of the bus?</a:t>
            </a:r>
          </a:p>
          <a:p>
            <a:endParaRPr lang="en-GB" dirty="0" smtClean="0"/>
          </a:p>
          <a:p>
            <a:r>
              <a:rPr lang="en-GB" dirty="0" smtClean="0"/>
              <a:t>Inappropriate comparisons</a:t>
            </a:r>
          </a:p>
          <a:p>
            <a:pPr lvl="1"/>
            <a:r>
              <a:rPr lang="en-GB" dirty="0" smtClean="0"/>
              <a:t>In the passage a comparison is drawn between children who play indoors and those who play outdoors.</a:t>
            </a:r>
          </a:p>
          <a:p>
            <a:pPr lvl="1"/>
            <a:r>
              <a:rPr lang="en-GB" dirty="0" smtClean="0"/>
              <a:t>However, the children who play outdoors might already have been healthier before the clinical trials.</a:t>
            </a:r>
          </a:p>
          <a:p>
            <a:pPr lvl="1"/>
            <a:r>
              <a:rPr lang="en-GB" dirty="0" smtClean="0"/>
              <a:t>Furthermore, the children who play indoors might do so because of other reasons such as asthma, hay fever, etc.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surface appearances</a:t>
            </a:r>
          </a:p>
        </p:txBody>
      </p:sp>
      <p:sp>
        <p:nvSpPr>
          <p:cNvPr id="2765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the evidence what it appears to be?</a:t>
            </a:r>
          </a:p>
          <a:p>
            <a:r>
              <a:rPr lang="en-GB" dirty="0" smtClean="0"/>
              <a:t>Might there be other explanations apart from the obvious one?</a:t>
            </a:r>
          </a:p>
          <a:p>
            <a:r>
              <a:rPr lang="en-GB" dirty="0" smtClean="0"/>
              <a:t>Has all the necessary information been given, or might other details lead to a different conclusion?</a:t>
            </a:r>
          </a:p>
          <a:p>
            <a:r>
              <a:rPr lang="en-GB" dirty="0" smtClean="0"/>
              <a:t>Are there interested parties who would gain if the conclusions were accepted?</a:t>
            </a:r>
          </a:p>
          <a:p>
            <a:r>
              <a:rPr lang="en-GB" dirty="0" smtClean="0"/>
              <a:t>Are there hidden assumptions or agendas?</a:t>
            </a:r>
          </a:p>
          <a:p>
            <a:r>
              <a:rPr lang="en-GB" dirty="0" smtClean="0"/>
              <a:t>Does the evidence come from a reliable source?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286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hidden agendas might there be in the passage you have?</a:t>
            </a:r>
          </a:p>
          <a:p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 Solution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The article was published by the Playcouncil, who are likely to have a vested interest in arguing for more supervised play spaces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 evidence</a:t>
            </a:r>
          </a:p>
        </p:txBody>
      </p:sp>
      <p:sp>
        <p:nvSpPr>
          <p:cNvPr id="3072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Look for:</a:t>
            </a:r>
          </a:p>
          <a:p>
            <a:pPr lvl="1"/>
            <a:r>
              <a:rPr lang="en-GB" dirty="0" smtClean="0"/>
              <a:t>Statistics</a:t>
            </a:r>
          </a:p>
          <a:p>
            <a:pPr lvl="1"/>
            <a:r>
              <a:rPr lang="en-GB" dirty="0" smtClean="0"/>
              <a:t>Examples</a:t>
            </a:r>
          </a:p>
          <a:p>
            <a:pPr lvl="1"/>
            <a:r>
              <a:rPr lang="en-GB" dirty="0" smtClean="0"/>
              <a:t>Case histories</a:t>
            </a:r>
          </a:p>
          <a:p>
            <a:pPr lvl="1"/>
            <a:r>
              <a:rPr lang="en-GB" dirty="0" smtClean="0"/>
              <a:t>Findings from experiments</a:t>
            </a:r>
          </a:p>
          <a:p>
            <a:pPr lvl="1"/>
            <a:r>
              <a:rPr lang="en-GB" dirty="0" smtClean="0"/>
              <a:t>Surveys</a:t>
            </a:r>
          </a:p>
          <a:p>
            <a:pPr lvl="1"/>
            <a:r>
              <a:rPr lang="en-GB" dirty="0" smtClean="0"/>
              <a:t>Questionnaires</a:t>
            </a:r>
          </a:p>
          <a:p>
            <a:pPr lvl="1"/>
            <a:r>
              <a:rPr lang="en-GB" dirty="0" smtClean="0"/>
              <a:t>Case studies</a:t>
            </a:r>
          </a:p>
          <a:p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</a:t>
            </a:r>
          </a:p>
        </p:txBody>
      </p:sp>
      <p:sp>
        <p:nvSpPr>
          <p:cNvPr id="3174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evidence is given in the </a:t>
            </a:r>
            <a:r>
              <a:rPr lang="en-GB" dirty="0" err="1" smtClean="0"/>
              <a:t>Rochborough</a:t>
            </a:r>
            <a:r>
              <a:rPr lang="en-GB" dirty="0" smtClean="0"/>
              <a:t> Health passage?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 Solution</a:t>
            </a:r>
          </a:p>
        </p:txBody>
      </p:sp>
      <p:sp>
        <p:nvSpPr>
          <p:cNvPr id="3277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main types of evidence used in the passage are clinical trials, surveys and anecdotes. </a:t>
            </a:r>
          </a:p>
          <a:p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Evaluate the evidence</a:t>
            </a:r>
          </a:p>
        </p:txBody>
      </p:sp>
      <p:sp>
        <p:nvSpPr>
          <p:cNvPr id="33794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Check the date of research</a:t>
            </a:r>
          </a:p>
          <a:p>
            <a:r>
              <a:rPr lang="en-GB" dirty="0" smtClean="0"/>
              <a:t>Check the source of the information</a:t>
            </a:r>
          </a:p>
          <a:p>
            <a:r>
              <a:rPr lang="en-GB" dirty="0" smtClean="0"/>
              <a:t>Check for bias in the sources</a:t>
            </a:r>
          </a:p>
          <a:p>
            <a:r>
              <a:rPr lang="en-GB" dirty="0" smtClean="0"/>
              <a:t>Beware of numbers and statistics</a:t>
            </a:r>
          </a:p>
          <a:p>
            <a:pPr lvl="1"/>
            <a:r>
              <a:rPr lang="en-GB" dirty="0" smtClean="0"/>
              <a:t>60% sounds like a lot but if only 10 people were surveyed 60% only equals 6 people</a:t>
            </a:r>
          </a:p>
          <a:p>
            <a:r>
              <a:rPr lang="en-GB" dirty="0" smtClean="0"/>
              <a:t>Check the sample size and make-up</a:t>
            </a:r>
          </a:p>
          <a:p>
            <a:r>
              <a:rPr lang="en-GB" dirty="0" smtClean="0"/>
              <a:t>Check for emotive words</a:t>
            </a:r>
          </a:p>
          <a:p>
            <a:pPr lvl="1"/>
            <a:r>
              <a:rPr lang="en-GB" dirty="0" smtClean="0"/>
              <a:t>‘cruel’, ‘unfair’, ‘abuse’, ‘natural’, ‘normal’, ‘innocent child’, ‘old’, ‘little’, ‘massive’</a:t>
            </a:r>
          </a:p>
          <a:p>
            <a:r>
              <a:rPr lang="en-GB" dirty="0" smtClean="0"/>
              <a:t>Check for persuader words</a:t>
            </a:r>
          </a:p>
          <a:p>
            <a:pPr lvl="1"/>
            <a:r>
              <a:rPr lang="en-GB" dirty="0" smtClean="0"/>
              <a:t>‘surely’, ‘clearly’, ‘obviously’, ‘it is evident that’, ‘it is plain to see’, ‘naturally’, ‘of course’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</a:t>
            </a:r>
          </a:p>
        </p:txBody>
      </p:sp>
      <p:sp>
        <p:nvSpPr>
          <p:cNvPr id="3584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smtClean="0"/>
              <a:t>Evaluate the evidence given in the Rochborough Health passage.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 the writer’s conclusions</a:t>
            </a:r>
          </a:p>
        </p:txBody>
      </p:sp>
      <p:sp>
        <p:nvSpPr>
          <p:cNvPr id="3686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Often conclusions are ‘triggered’ by words such as:</a:t>
            </a:r>
          </a:p>
          <a:p>
            <a:pPr lvl="1"/>
            <a:r>
              <a:rPr lang="en-GB" dirty="0" smtClean="0"/>
              <a:t>Therefore</a:t>
            </a:r>
          </a:p>
          <a:p>
            <a:pPr lvl="1"/>
            <a:r>
              <a:rPr lang="en-GB" dirty="0" smtClean="0"/>
              <a:t>So</a:t>
            </a:r>
          </a:p>
          <a:p>
            <a:pPr lvl="1"/>
            <a:r>
              <a:rPr lang="en-GB" dirty="0" smtClean="0"/>
              <a:t>Hence </a:t>
            </a:r>
          </a:p>
          <a:p>
            <a:pPr lvl="1"/>
            <a:r>
              <a:rPr lang="en-GB" dirty="0" smtClean="0"/>
              <a:t>Thus</a:t>
            </a:r>
          </a:p>
          <a:p>
            <a:pPr lvl="1"/>
            <a:r>
              <a:rPr lang="en-GB" dirty="0" smtClean="0"/>
              <a:t>Must</a:t>
            </a:r>
          </a:p>
          <a:p>
            <a:pPr lvl="1"/>
            <a:r>
              <a:rPr lang="en-GB" dirty="0" smtClean="0"/>
              <a:t>Should</a:t>
            </a:r>
          </a:p>
          <a:p>
            <a:pPr lvl="1"/>
            <a:r>
              <a:rPr lang="en-GB" dirty="0" smtClean="0"/>
              <a:t>Need to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</a:t>
            </a:r>
          </a:p>
        </p:txBody>
      </p:sp>
      <p:sp>
        <p:nvSpPr>
          <p:cNvPr id="3789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the conclusion in the </a:t>
            </a:r>
            <a:r>
              <a:rPr lang="en-GB" dirty="0" err="1" smtClean="0"/>
              <a:t>Rochborough</a:t>
            </a:r>
            <a:r>
              <a:rPr lang="en-GB" dirty="0" smtClean="0"/>
              <a:t> Health passage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 Solution</a:t>
            </a:r>
          </a:p>
        </p:txBody>
      </p:sp>
      <p:sp>
        <p:nvSpPr>
          <p:cNvPr id="3891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conclusion is that </a:t>
            </a:r>
            <a:r>
              <a:rPr lang="en-GB" dirty="0" err="1" smtClean="0"/>
              <a:t>Rochborough</a:t>
            </a:r>
            <a:r>
              <a:rPr lang="en-GB" dirty="0" smtClean="0"/>
              <a:t> should provide more supervised play areas.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Evaluate whether the evidence supports the conclusions</a:t>
            </a:r>
          </a:p>
        </p:txBody>
      </p:sp>
      <p:sp>
        <p:nvSpPr>
          <p:cNvPr id="3993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Evidence may be reliable (based on good research/fact) but then draw conclusions which are not warranted by that evidence.</a:t>
            </a:r>
          </a:p>
          <a:p>
            <a:pPr lvl="1"/>
            <a:r>
              <a:rPr lang="en-GB" dirty="0" smtClean="0"/>
              <a:t>The karate champion is a woman 		(verifiable fact)</a:t>
            </a:r>
          </a:p>
          <a:p>
            <a:pPr lvl="1"/>
            <a:r>
              <a:rPr lang="en-GB" dirty="0" smtClean="0"/>
              <a:t>My mother is a woman 			(verifiable fact)</a:t>
            </a:r>
          </a:p>
          <a:p>
            <a:pPr lvl="1"/>
            <a:r>
              <a:rPr lang="en-GB" dirty="0" smtClean="0"/>
              <a:t>Conclusion: My mother is a woman, therefore she is a karate champion 				(false conclusion)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</a:t>
            </a:r>
          </a:p>
        </p:txBody>
      </p:sp>
      <p:sp>
        <p:nvSpPr>
          <p:cNvPr id="4096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you consider that the evidence in the </a:t>
            </a:r>
            <a:r>
              <a:rPr lang="en-GB" dirty="0" err="1" smtClean="0"/>
              <a:t>Rochborough</a:t>
            </a:r>
            <a:r>
              <a:rPr lang="en-GB" dirty="0" smtClean="0"/>
              <a:t> Health passage supports the conclusion drawn?</a:t>
            </a:r>
          </a:p>
          <a:p>
            <a:endParaRPr lang="en-GB" dirty="0" smtClean="0"/>
          </a:p>
          <a:p>
            <a:r>
              <a:rPr lang="en-GB" dirty="0" smtClean="0"/>
              <a:t>What assumptions are made in the passage?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 Solution</a:t>
            </a:r>
          </a:p>
        </p:txBody>
      </p:sp>
      <p:sp>
        <p:nvSpPr>
          <p:cNvPr id="4198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is insufficient evidence to support the conclusion as many assumptions have been made:</a:t>
            </a:r>
          </a:p>
          <a:p>
            <a:pPr lvl="1"/>
            <a:r>
              <a:rPr lang="en-GB" dirty="0" smtClean="0"/>
              <a:t>That playing outdoors is better for all children’s health. This may not be the case.</a:t>
            </a:r>
          </a:p>
          <a:p>
            <a:pPr lvl="1"/>
            <a:r>
              <a:rPr lang="en-GB" dirty="0" smtClean="0"/>
              <a:t>That the health of children who play indoors at present would necessarily improve by playing outdoors. This may not be true.</a:t>
            </a:r>
          </a:p>
          <a:p>
            <a:pPr lvl="1"/>
            <a:r>
              <a:rPr lang="en-GB" dirty="0" smtClean="0"/>
              <a:t>That playing outside decreases the incidence of asthma and bronchial conditions.</a:t>
            </a:r>
          </a:p>
          <a:p>
            <a:pPr lvl="1"/>
            <a:r>
              <a:rPr lang="en-GB" dirty="0" smtClean="0"/>
              <a:t>That beneficial effects are available only from outdoor play areas.</a:t>
            </a:r>
          </a:p>
          <a:p>
            <a:pPr lvl="1"/>
            <a:r>
              <a:rPr lang="en-GB" dirty="0" smtClean="0"/>
              <a:t>That there are not enough supervised play areas already for </a:t>
            </a:r>
            <a:r>
              <a:rPr lang="en-GB" dirty="0" err="1" smtClean="0"/>
              <a:t>Rochborough</a:t>
            </a:r>
            <a:r>
              <a:rPr lang="en-GB" dirty="0" smtClean="0"/>
              <a:t> children – no figures are quoted for existing supervised play areas.</a:t>
            </a:r>
          </a:p>
          <a:p>
            <a:pPr lvl="1"/>
            <a:r>
              <a:rPr lang="en-GB" dirty="0" smtClean="0"/>
              <a:t>We do not know what percentage of children already play outdoors.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Solution</a:t>
            </a:r>
            <a:endParaRPr lang="en-GB" dirty="0"/>
          </a:p>
        </p:txBody>
      </p:sp>
      <p:sp>
        <p:nvSpPr>
          <p:cNvPr id="4301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Although the writer makes a good case, all these gaps mean that the writer has not given sufficient evidence to support the conclusion.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Summary</a:t>
            </a:r>
          </a:p>
        </p:txBody>
      </p:sp>
      <p:sp>
        <p:nvSpPr>
          <p:cNvPr id="440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Identify the line of reasoning</a:t>
            </a:r>
          </a:p>
          <a:p>
            <a:r>
              <a:rPr lang="en-GB" smtClean="0"/>
              <a:t>Critically evaluate the line of reasoning</a:t>
            </a:r>
          </a:p>
          <a:p>
            <a:r>
              <a:rPr lang="en-GB" smtClean="0"/>
              <a:t>Question surface appearances</a:t>
            </a:r>
          </a:p>
          <a:p>
            <a:r>
              <a:rPr lang="en-GB" smtClean="0"/>
              <a:t>Identify evidence in the text</a:t>
            </a:r>
          </a:p>
          <a:p>
            <a:r>
              <a:rPr lang="en-GB" smtClean="0"/>
              <a:t>Evaluate the evidence</a:t>
            </a:r>
          </a:p>
          <a:p>
            <a:r>
              <a:rPr lang="en-GB" smtClean="0"/>
              <a:t>Identify the writer’s conclusions</a:t>
            </a:r>
          </a:p>
          <a:p>
            <a:r>
              <a:rPr lang="en-GB" smtClean="0"/>
              <a:t>Evaluate whether the evidence supports the conclusions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lecture: Research Process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33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988</TotalTime>
  <Words>1174</Words>
  <Application>Microsoft Office PowerPoint</Application>
  <PresentationFormat>On-screen Show (4:3)</PresentationFormat>
  <Paragraphs>178</Paragraphs>
  <Slides>33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Technic</vt:lpstr>
      <vt:lpstr>Research &amp; Development Methods</vt:lpstr>
      <vt:lpstr>Critical Thinking</vt:lpstr>
      <vt:lpstr>Critical Writing</vt:lpstr>
      <vt:lpstr>Critical Reading</vt:lpstr>
      <vt:lpstr>Identify the line of reasoning</vt:lpstr>
      <vt:lpstr>Activity</vt:lpstr>
      <vt:lpstr>Activity Solution</vt:lpstr>
      <vt:lpstr>Critically evaluate the line of reasoning</vt:lpstr>
      <vt:lpstr>Relevant/Supportive Reasons</vt:lpstr>
      <vt:lpstr>Activity Solution</vt:lpstr>
      <vt:lpstr>Logical Progression</vt:lpstr>
      <vt:lpstr>Activity</vt:lpstr>
      <vt:lpstr>Activity Solution</vt:lpstr>
      <vt:lpstr>False Premises</vt:lpstr>
      <vt:lpstr>Flawed Reasoning</vt:lpstr>
      <vt:lpstr>Flawed Reasoning</vt:lpstr>
      <vt:lpstr>Question surface appearances</vt:lpstr>
      <vt:lpstr>Activity</vt:lpstr>
      <vt:lpstr>Activity Solution</vt:lpstr>
      <vt:lpstr>Identify evidence</vt:lpstr>
      <vt:lpstr>Activity</vt:lpstr>
      <vt:lpstr>Activity Solution</vt:lpstr>
      <vt:lpstr>Evaluate the evidence</vt:lpstr>
      <vt:lpstr>Activity</vt:lpstr>
      <vt:lpstr>Identify the writer’s conclusions</vt:lpstr>
      <vt:lpstr>Activity</vt:lpstr>
      <vt:lpstr>Activity Solution</vt:lpstr>
      <vt:lpstr>Evaluate whether the evidence supports the conclusions</vt:lpstr>
      <vt:lpstr>Activity</vt:lpstr>
      <vt:lpstr>Activity Solution</vt:lpstr>
      <vt:lpstr>Activity Solution</vt:lpstr>
      <vt:lpstr>Summary</vt:lpstr>
      <vt:lpstr>Coming Soon…</vt:lpstr>
    </vt:vector>
  </TitlesOfParts>
  <Company>University of Akureyri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Thinking</dc:title>
  <dc:subject>Data Representation</dc:subject>
  <dc:creator>Nik Whitehead</dc:creator>
  <cp:lastModifiedBy>Jones, Gareth</cp:lastModifiedBy>
  <cp:revision>90</cp:revision>
  <dcterms:created xsi:type="dcterms:W3CDTF">2006-01-28T12:00:35Z</dcterms:created>
  <dcterms:modified xsi:type="dcterms:W3CDTF">2013-10-17T16:21:32Z</dcterms:modified>
</cp:coreProperties>
</file>