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7" r:id="rId2"/>
    <p:sldId id="326" r:id="rId3"/>
    <p:sldId id="320" r:id="rId4"/>
    <p:sldId id="318" r:id="rId5"/>
    <p:sldId id="357" r:id="rId6"/>
    <p:sldId id="276" r:id="rId7"/>
    <p:sldId id="314" r:id="rId8"/>
    <p:sldId id="358" r:id="rId9"/>
    <p:sldId id="303" r:id="rId10"/>
  </p:sldIdLst>
  <p:sldSz cx="24384000" cy="13716000"/>
  <p:notesSz cx="6858000" cy="9144000"/>
  <p:defaultText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20">
          <p15:clr>
            <a:srgbClr val="A4A3A4"/>
          </p15:clr>
        </p15:guide>
        <p15:guide id="2" pos="76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C59D4"/>
    <a:srgbClr val="33A9AF"/>
    <a:srgbClr val="767171"/>
    <a:srgbClr val="384C5B"/>
    <a:srgbClr val="507392"/>
    <a:srgbClr val="0D0D0D"/>
    <a:srgbClr val="3A5795"/>
    <a:srgbClr val="C25252"/>
    <a:srgbClr val="DDD937"/>
    <a:srgbClr val="98B5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769" autoAdjust="0"/>
    <p:restoredTop sz="69346" autoAdjust="0"/>
  </p:normalViewPr>
  <p:slideViewPr>
    <p:cSldViewPr snapToGrid="0">
      <p:cViewPr varScale="1">
        <p:scale>
          <a:sx n="19" d="100"/>
          <a:sy n="19" d="100"/>
        </p:scale>
        <p:origin x="1375" y="17"/>
      </p:cViewPr>
      <p:guideLst>
        <p:guide orient="horz" pos="4320"/>
        <p:guide pos="7680"/>
      </p:guideLst>
    </p:cSldViewPr>
  </p:slideViewPr>
  <p:outlineViewPr>
    <p:cViewPr>
      <p:scale>
        <a:sx n="33" d="100"/>
        <a:sy n="33" d="100"/>
      </p:scale>
      <p:origin x="0" y="0"/>
    </p:cViewPr>
  </p:outlineViewPr>
  <p:notesTextViewPr>
    <p:cViewPr>
      <p:scale>
        <a:sx n="1" d="1"/>
        <a:sy n="1" d="1"/>
      </p:scale>
      <p:origin x="0" y="0"/>
    </p:cViewPr>
  </p:notesTextViewPr>
  <p:sorterViewPr>
    <p:cViewPr>
      <p:scale>
        <a:sx n="42" d="100"/>
        <a:sy n="42"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051A69-C562-4FC5-92DC-994CDC1376A2}" type="datetimeFigureOut">
              <a:rPr lang="en-US" smtClean="0"/>
              <a:pPr/>
              <a:t>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47B73-6B03-4EF3-AD40-683CE00DABF6}" type="slidenum">
              <a:rPr lang="en-US" smtClean="0"/>
              <a:pPr/>
              <a:t>‹#›</a:t>
            </a:fld>
            <a:endParaRPr lang="en-US"/>
          </a:p>
        </p:txBody>
      </p:sp>
    </p:spTree>
    <p:extLst>
      <p:ext uri="{BB962C8B-B14F-4D97-AF65-F5344CB8AC3E}">
        <p14:creationId xmlns:p14="http://schemas.microsoft.com/office/powerpoint/2010/main" val="1300632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747B73-6B03-4EF3-AD40-683CE00DABF6}" type="slidenum">
              <a:rPr lang="en-US" smtClean="0"/>
              <a:pPr/>
              <a:t>1</a:t>
            </a:fld>
            <a:endParaRPr lang="en-US"/>
          </a:p>
        </p:txBody>
      </p:sp>
    </p:spTree>
    <p:extLst>
      <p:ext uri="{BB962C8B-B14F-4D97-AF65-F5344CB8AC3E}">
        <p14:creationId xmlns:p14="http://schemas.microsoft.com/office/powerpoint/2010/main" val="3635061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sz="1200" dirty="0">
                <a:effectLst/>
                <a:latin typeface="Times New Roman"/>
                <a:ea typeface="Times New Roman"/>
              </a:rPr>
              <a:t> </a:t>
            </a:r>
          </a:p>
          <a:p>
            <a:pPr marL="0" marR="0" algn="just">
              <a:lnSpc>
                <a:spcPct val="115000"/>
              </a:lnSpc>
              <a:spcBef>
                <a:spcPts val="0"/>
              </a:spcBef>
              <a:spcAft>
                <a:spcPts val="1000"/>
              </a:spcAft>
            </a:pPr>
            <a:r>
              <a:rPr lang="en-US" sz="1200" dirty="0">
                <a:effectLst/>
                <a:latin typeface="Times New Roman"/>
                <a:ea typeface="Times New Roman"/>
              </a:rPr>
              <a:t>In my capacity as a MICE (Meetings, Incentives, Conferences, and Exhibitions) industry event planner working in the hospitality business, I have discovered a prospective event that is both doable and strategically advantageous. There will be a two day conference for the stakeholders of hospitality where  hotel and resort managers from across the world will gather to network, learn from one another's successes and failures, and debate what's new in the hospitality business.. A global gathering of hotels, restaurant owners, chefs, and Food &amp; beverage managers are expected to attend this year's event.</a:t>
            </a:r>
          </a:p>
          <a:p>
            <a:endParaRPr lang="en-US" dirty="0"/>
          </a:p>
        </p:txBody>
      </p:sp>
      <p:sp>
        <p:nvSpPr>
          <p:cNvPr id="4" name="Slide Number Placeholder 3"/>
          <p:cNvSpPr>
            <a:spLocks noGrp="1"/>
          </p:cNvSpPr>
          <p:nvPr>
            <p:ph type="sldNum" sz="quarter" idx="10"/>
          </p:nvPr>
        </p:nvSpPr>
        <p:spPr/>
        <p:txBody>
          <a:bodyPr/>
          <a:lstStyle/>
          <a:p>
            <a:fld id="{8C747B73-6B03-4EF3-AD40-683CE00DABF6}" type="slidenum">
              <a:rPr lang="en-US" smtClean="0"/>
              <a:pPr/>
              <a:t>2</a:t>
            </a:fld>
            <a:endParaRPr lang="en-US"/>
          </a:p>
        </p:txBody>
      </p:sp>
    </p:spTree>
    <p:extLst>
      <p:ext uri="{BB962C8B-B14F-4D97-AF65-F5344CB8AC3E}">
        <p14:creationId xmlns:p14="http://schemas.microsoft.com/office/powerpoint/2010/main" val="3272610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sz="1200" dirty="0">
                <a:effectLst/>
                <a:latin typeface="Times New Roman"/>
                <a:ea typeface="Times New Roman"/>
              </a:rPr>
              <a:t>Situational Analysis</a:t>
            </a:r>
          </a:p>
          <a:p>
            <a:pPr marL="0" marR="0" algn="just">
              <a:lnSpc>
                <a:spcPct val="115000"/>
              </a:lnSpc>
              <a:spcBef>
                <a:spcPts val="0"/>
              </a:spcBef>
              <a:spcAft>
                <a:spcPts val="1000"/>
              </a:spcAft>
            </a:pPr>
            <a:r>
              <a:rPr lang="en-US" sz="1200" dirty="0">
                <a:effectLst/>
                <a:latin typeface="Times New Roman"/>
                <a:ea typeface="Times New Roman"/>
              </a:rPr>
              <a:t>Analysis of market interest, financial stability, and practicality of execution will reveal the event's potential for success.</a:t>
            </a:r>
          </a:p>
          <a:p>
            <a:pPr marL="0" marR="0" algn="just">
              <a:lnSpc>
                <a:spcPct val="115000"/>
              </a:lnSpc>
              <a:spcBef>
                <a:spcPts val="0"/>
              </a:spcBef>
              <a:spcAft>
                <a:spcPts val="1000"/>
              </a:spcAft>
            </a:pPr>
            <a:r>
              <a:rPr lang="en-US" sz="1200" b="1" dirty="0">
                <a:effectLst/>
                <a:latin typeface="Times New Roman"/>
                <a:ea typeface="Times New Roman"/>
              </a:rPr>
              <a:t>Market factors:</a:t>
            </a:r>
            <a:r>
              <a:rPr lang="en-US" sz="1200" dirty="0">
                <a:effectLst/>
                <a:latin typeface="Times New Roman"/>
                <a:ea typeface="Times New Roman"/>
              </a:rPr>
              <a:t> Managers of hotels and resorts who want to improve their businesses and provide better service to their customers will be the major audience for this conference. Market supply can be measured by checking the frequency with which similar occasions occur and the accessibility of necessary infrastructure. While the hospitality industry as a whole hosts a number of conferences and events each year, few are geared toward hotel and resort management(</a:t>
            </a:r>
            <a:r>
              <a:rPr lang="en-US" sz="1200" dirty="0" err="1">
                <a:effectLst/>
                <a:latin typeface="Times New Roman"/>
                <a:ea typeface="Times New Roman"/>
              </a:rPr>
              <a:t>Bandhuseve</a:t>
            </a:r>
            <a:r>
              <a:rPr lang="en-US" sz="1200" dirty="0">
                <a:effectLst/>
                <a:latin typeface="Times New Roman"/>
                <a:ea typeface="Times New Roman"/>
              </a:rPr>
              <a:t>, </a:t>
            </a:r>
            <a:r>
              <a:rPr lang="en-US" sz="1200" dirty="0" err="1">
                <a:effectLst/>
                <a:latin typeface="Times New Roman"/>
                <a:ea typeface="Times New Roman"/>
              </a:rPr>
              <a:t>Limnarat</a:t>
            </a:r>
            <a:r>
              <a:rPr lang="en-US" sz="1200" dirty="0">
                <a:effectLst/>
                <a:latin typeface="Times New Roman"/>
                <a:ea typeface="Times New Roman"/>
              </a:rPr>
              <a:t> and </a:t>
            </a:r>
            <a:r>
              <a:rPr lang="en-US" sz="1200" dirty="0" err="1">
                <a:effectLst/>
                <a:latin typeface="Times New Roman"/>
                <a:ea typeface="Times New Roman"/>
              </a:rPr>
              <a:t>Tangthong</a:t>
            </a:r>
            <a:r>
              <a:rPr lang="en-US" sz="1200" dirty="0">
                <a:effectLst/>
                <a:latin typeface="Times New Roman"/>
                <a:ea typeface="Times New Roman"/>
              </a:rPr>
              <a:t>, 2017). This gathering will face competition from similar gatherings aimed at the same audience. The National Association of Hotels and Lodgings, the Hospitality Industry Technology Exposition &amp; Conference, and the Global Hospitality and Tourism Conference are just a few of the organizations that might present competition. Yet, as was previously indicated, these gatherings do not target hotel and resort managers in particular. As a result, we may set ourselves apart from the competition by targeting this subset of the market. Since the hotel business continues to expand, there is a rising need for conferences that highlight the newest developments in the industry's technology and trends. This gathering will satisfy this need by providing a discussion forum where experts in the field may network and share insights  (MAREK, 2019).</a:t>
            </a:r>
          </a:p>
          <a:p>
            <a:pPr marL="0" marR="0" algn="just">
              <a:lnSpc>
                <a:spcPct val="115000"/>
              </a:lnSpc>
              <a:spcBef>
                <a:spcPts val="0"/>
              </a:spcBef>
              <a:spcAft>
                <a:spcPts val="1000"/>
              </a:spcAft>
            </a:pPr>
            <a:r>
              <a:rPr lang="en-US" sz="1200" dirty="0">
                <a:effectLst/>
                <a:latin typeface="Times New Roman"/>
                <a:ea typeface="Times New Roman"/>
              </a:rPr>
              <a:t>Operational Factors</a:t>
            </a:r>
          </a:p>
          <a:p>
            <a:pPr marL="0" marR="0" algn="just">
              <a:lnSpc>
                <a:spcPct val="115000"/>
              </a:lnSpc>
              <a:spcBef>
                <a:spcPts val="0"/>
              </a:spcBef>
              <a:spcAft>
                <a:spcPts val="1000"/>
              </a:spcAft>
            </a:pPr>
            <a:r>
              <a:rPr lang="en-US" sz="1200" dirty="0">
                <a:effectLst/>
                <a:latin typeface="Times New Roman"/>
                <a:ea typeface="Times New Roman"/>
              </a:rPr>
              <a:t>To guarantee the event goes off without a hitch, it will take a dedicated crew of professional organizers, suppliers, and suppliers. It's additionally important to take into account the accessibility of facilities, lodging, and food service, among other things, for the event. In terms of practical considerations, the conference is scheduled in a luxurious five-star resort in London with convenient access to public transit. The hotel's services will extend to all aspects of the event, with participants having access to conference spaces, AV equipment, food, and lodging. The hotel has a professional event management team that can help with every step of the process, from initial brainstorming to final clean-up. There will be keynote addresses, roundtable discussions, breakout workshops, and chances to connect at the conference. We intend for the conference agenda to include discussions on issues that are presently pressing in the hospitality sector (Jones, 2019). Staff members are being assembled just for this event to make sure everything goes off without a hitch.</a:t>
            </a:r>
          </a:p>
          <a:p>
            <a:pPr marL="0" marR="0" algn="just">
              <a:lnSpc>
                <a:spcPct val="115000"/>
              </a:lnSpc>
              <a:spcBef>
                <a:spcPts val="0"/>
              </a:spcBef>
              <a:spcAft>
                <a:spcPts val="1000"/>
              </a:spcAft>
            </a:pPr>
            <a:r>
              <a:rPr lang="en-US" sz="1200" dirty="0">
                <a:effectLst/>
                <a:latin typeface="Times New Roman"/>
                <a:ea typeface="Times New Roman"/>
              </a:rPr>
              <a:t>Financial Factors: The event can sustain itself financially because of sponsorship, booth fees, and registration costs and the revenue can be predicted at about €250000. Financial sustainability may be guaranteed because proceeds will cover all expenses. Entry fees, sponsorship deals, and deals with associated trade groups will all contribute to the conference's budget. The budget allocated for the event is €200,000. The cost to register will be reasonable , and there's going to be savings for those who sign up early. Venue rental, food and drink, AV equipment, promotion, and personnel costs will all be covered thanks to generous donations from our partners and sponsors. Social networking, trade magazines, and email blasts will all play a role in spreading the word about the next conference. Marketers' primary target audience will be in charge of running hotels and resorts around the world.</a:t>
            </a:r>
          </a:p>
          <a:p>
            <a:endParaRPr lang="en-US" dirty="0"/>
          </a:p>
        </p:txBody>
      </p:sp>
      <p:sp>
        <p:nvSpPr>
          <p:cNvPr id="4" name="Slide Number Placeholder 3"/>
          <p:cNvSpPr>
            <a:spLocks noGrp="1"/>
          </p:cNvSpPr>
          <p:nvPr>
            <p:ph type="sldNum" sz="quarter" idx="10"/>
          </p:nvPr>
        </p:nvSpPr>
        <p:spPr/>
        <p:txBody>
          <a:bodyPr/>
          <a:lstStyle/>
          <a:p>
            <a:fld id="{8C747B73-6B03-4EF3-AD40-683CE00DABF6}" type="slidenum">
              <a:rPr lang="en-US" smtClean="0"/>
              <a:pPr/>
              <a:t>3</a:t>
            </a:fld>
            <a:endParaRPr lang="en-US"/>
          </a:p>
        </p:txBody>
      </p:sp>
    </p:spTree>
    <p:extLst>
      <p:ext uri="{BB962C8B-B14F-4D97-AF65-F5344CB8AC3E}">
        <p14:creationId xmlns:p14="http://schemas.microsoft.com/office/powerpoint/2010/main" val="1228933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sz="1200" dirty="0">
                <a:effectLst/>
                <a:latin typeface="Times New Roman"/>
                <a:ea typeface="Times New Roman"/>
              </a:rPr>
              <a:t>Strategic pre planning for research </a:t>
            </a:r>
          </a:p>
          <a:p>
            <a:pPr marL="0" marR="0" algn="just">
              <a:lnSpc>
                <a:spcPct val="115000"/>
              </a:lnSpc>
              <a:spcBef>
                <a:spcPts val="0"/>
              </a:spcBef>
              <a:spcAft>
                <a:spcPts val="1000"/>
              </a:spcAft>
            </a:pPr>
            <a:r>
              <a:rPr lang="en-US" sz="1200" dirty="0">
                <a:effectLst/>
                <a:latin typeface="Times New Roman"/>
                <a:ea typeface="Times New Roman"/>
              </a:rPr>
              <a:t>The PESTLE and SWOT analyses that are part of the strategic pre-planning phase are crucial. Opportunity, threat, capability, and weakness assessments will help determine the best course of action for organizing and carrying out the conference (Gilbert and </a:t>
            </a:r>
            <a:r>
              <a:rPr lang="en-US" sz="1200" dirty="0" err="1">
                <a:effectLst/>
                <a:latin typeface="Times New Roman"/>
                <a:ea typeface="Times New Roman"/>
              </a:rPr>
              <a:t>Kapur</a:t>
            </a:r>
            <a:r>
              <a:rPr lang="en-US" sz="1200" dirty="0">
                <a:effectLst/>
                <a:latin typeface="Times New Roman"/>
                <a:ea typeface="Times New Roman"/>
              </a:rPr>
              <a:t>, 2020).</a:t>
            </a:r>
          </a:p>
          <a:p>
            <a:pPr marL="342900" marR="0" lvl="0" indent="-342900" algn="just">
              <a:lnSpc>
                <a:spcPct val="115000"/>
              </a:lnSpc>
              <a:spcBef>
                <a:spcPts val="0"/>
              </a:spcBef>
              <a:spcAft>
                <a:spcPts val="0"/>
              </a:spcAft>
              <a:buFont typeface="Arial"/>
              <a:buChar char="●"/>
            </a:pPr>
            <a:r>
              <a:rPr lang="en-US" sz="1200" dirty="0">
                <a:solidFill>
                  <a:srgbClr val="000000"/>
                </a:solidFill>
                <a:effectLst/>
                <a:latin typeface="Noto Sans Symbols"/>
                <a:ea typeface="Noto Sans Symbols"/>
                <a:cs typeface="Noto Sans Symbols"/>
              </a:rPr>
              <a:t>Political: Government tourist fees and other restrictions and regulations can discourage hotel and resort management from showing up to work. It is also important to think about how the present political atmosphere can affect travel restrictions.</a:t>
            </a:r>
            <a:endParaRPr lang="en-US" sz="1200" dirty="0">
              <a:effectLst/>
              <a:latin typeface="Noto Sans Symbols"/>
              <a:ea typeface="Noto Sans Symbols"/>
              <a:cs typeface="Noto Sans Symbols"/>
            </a:endParaRPr>
          </a:p>
          <a:p>
            <a:pPr marL="342900" marR="0" lvl="0" indent="-342900" algn="just">
              <a:lnSpc>
                <a:spcPct val="115000"/>
              </a:lnSpc>
              <a:spcBef>
                <a:spcPts val="0"/>
              </a:spcBef>
              <a:spcAft>
                <a:spcPts val="0"/>
              </a:spcAft>
              <a:buFont typeface="Arial"/>
              <a:buChar char="●"/>
            </a:pPr>
            <a:r>
              <a:rPr lang="en-US" sz="1200" dirty="0">
                <a:solidFill>
                  <a:srgbClr val="000000"/>
                </a:solidFill>
                <a:effectLst/>
                <a:latin typeface="Noto Sans Symbols"/>
                <a:ea typeface="Noto Sans Symbols"/>
                <a:cs typeface="Noto Sans Symbols"/>
              </a:rPr>
              <a:t>Economic: The event's finances could be impacted by the state of the economy, particularly by rising operational expenses in the hospitality industry. Sponsorships, finance, and other income sources are all important economic considerations.</a:t>
            </a:r>
            <a:endParaRPr lang="en-US" sz="1200" dirty="0">
              <a:effectLst/>
              <a:latin typeface="Noto Sans Symbols"/>
              <a:ea typeface="Noto Sans Symbols"/>
              <a:cs typeface="Noto Sans Symbols"/>
            </a:endParaRPr>
          </a:p>
          <a:p>
            <a:pPr marL="342900" marR="0" lvl="0" indent="-342900" algn="just">
              <a:lnSpc>
                <a:spcPct val="115000"/>
              </a:lnSpc>
              <a:spcBef>
                <a:spcPts val="0"/>
              </a:spcBef>
              <a:spcAft>
                <a:spcPts val="0"/>
              </a:spcAft>
              <a:buFont typeface="Arial"/>
              <a:buChar char="●"/>
            </a:pPr>
            <a:r>
              <a:rPr lang="en-US" sz="1200" dirty="0">
                <a:solidFill>
                  <a:srgbClr val="000000"/>
                </a:solidFill>
                <a:effectLst/>
                <a:latin typeface="Noto Sans Symbols"/>
                <a:ea typeface="Noto Sans Symbols"/>
                <a:cs typeface="Noto Sans Symbols"/>
              </a:rPr>
              <a:t>Social: Sustainability and wellbeing, two social themes making waves in the hotel sector, may have an effect on the conference's lineup of speakers and panel discussions. Guests' age ranges, gender identities, and areas of interest must all be taken into account.</a:t>
            </a:r>
            <a:endParaRPr lang="en-US" sz="1200" dirty="0">
              <a:effectLst/>
              <a:latin typeface="Noto Sans Symbols"/>
              <a:ea typeface="Noto Sans Symbols"/>
              <a:cs typeface="Noto Sans Symbols"/>
            </a:endParaRPr>
          </a:p>
          <a:p>
            <a:endParaRPr lang="en-US" dirty="0"/>
          </a:p>
        </p:txBody>
      </p:sp>
      <p:sp>
        <p:nvSpPr>
          <p:cNvPr id="4" name="Slide Number Placeholder 3"/>
          <p:cNvSpPr>
            <a:spLocks noGrp="1"/>
          </p:cNvSpPr>
          <p:nvPr>
            <p:ph type="sldNum" sz="quarter" idx="10"/>
          </p:nvPr>
        </p:nvSpPr>
        <p:spPr/>
        <p:txBody>
          <a:bodyPr/>
          <a:lstStyle/>
          <a:p>
            <a:fld id="{8C747B73-6B03-4EF3-AD40-683CE00DABF6}" type="slidenum">
              <a:rPr lang="en-US" smtClean="0"/>
              <a:pPr/>
              <a:t>4</a:t>
            </a:fld>
            <a:endParaRPr lang="en-US"/>
          </a:p>
        </p:txBody>
      </p:sp>
    </p:spTree>
    <p:extLst>
      <p:ext uri="{BB962C8B-B14F-4D97-AF65-F5344CB8AC3E}">
        <p14:creationId xmlns:p14="http://schemas.microsoft.com/office/powerpoint/2010/main" val="1419443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15000"/>
              </a:lnSpc>
              <a:spcBef>
                <a:spcPts val="0"/>
              </a:spcBef>
              <a:spcAft>
                <a:spcPts val="0"/>
              </a:spcAft>
              <a:buFont typeface="Arial"/>
              <a:buChar char="●"/>
            </a:pPr>
            <a:r>
              <a:rPr lang="en-US" sz="1200" dirty="0">
                <a:solidFill>
                  <a:srgbClr val="000000"/>
                </a:solidFill>
                <a:effectLst/>
                <a:latin typeface="Noto Sans Symbols"/>
                <a:ea typeface="Noto Sans Symbols"/>
                <a:cs typeface="Noto Sans Symbols"/>
              </a:rPr>
              <a:t>Technological Factors; Changing technology may have an effect on how people communicate with one another, how many people sign up for an event, and other logistical details (</a:t>
            </a:r>
            <a:r>
              <a:rPr lang="en-US" sz="1200" dirty="0" err="1">
                <a:solidFill>
                  <a:srgbClr val="000000"/>
                </a:solidFill>
                <a:effectLst/>
                <a:latin typeface="Noto Sans Symbols"/>
                <a:ea typeface="Noto Sans Symbols"/>
                <a:cs typeface="Noto Sans Symbols"/>
              </a:rPr>
              <a:t>Kaan</a:t>
            </a:r>
            <a:r>
              <a:rPr lang="en-US" sz="1200" dirty="0">
                <a:solidFill>
                  <a:srgbClr val="000000"/>
                </a:solidFill>
                <a:effectLst/>
                <a:latin typeface="Noto Sans Symbols"/>
                <a:ea typeface="Noto Sans Symbols"/>
                <a:cs typeface="Noto Sans Symbols"/>
              </a:rPr>
              <a:t> </a:t>
            </a:r>
            <a:r>
              <a:rPr lang="en-US" sz="1200" dirty="0" err="1">
                <a:solidFill>
                  <a:srgbClr val="000000"/>
                </a:solidFill>
                <a:effectLst/>
                <a:latin typeface="Noto Sans Symbols"/>
                <a:ea typeface="Noto Sans Symbols"/>
                <a:cs typeface="Noto Sans Symbols"/>
              </a:rPr>
              <a:t>Zülfikar</a:t>
            </a:r>
            <a:r>
              <a:rPr lang="en-US" sz="1200" dirty="0">
                <a:solidFill>
                  <a:srgbClr val="000000"/>
                </a:solidFill>
                <a:effectLst/>
                <a:latin typeface="Noto Sans Symbols"/>
                <a:ea typeface="Noto Sans Symbols"/>
                <a:cs typeface="Noto Sans Symbols"/>
              </a:rPr>
              <a:t> ; ÇAM, 2018). Artificial intelligence and other emerging AI applications in the hospitality industry could also be discussed.</a:t>
            </a:r>
            <a:endParaRPr lang="en-US" sz="1200" dirty="0">
              <a:effectLst/>
              <a:latin typeface="Noto Sans Symbols"/>
              <a:ea typeface="Noto Sans Symbols"/>
              <a:cs typeface="Noto Sans Symbols"/>
            </a:endParaRPr>
          </a:p>
          <a:p>
            <a:pPr marL="342900" marR="0" lvl="0" indent="-342900" algn="just">
              <a:lnSpc>
                <a:spcPct val="115000"/>
              </a:lnSpc>
              <a:spcBef>
                <a:spcPts val="0"/>
              </a:spcBef>
              <a:spcAft>
                <a:spcPts val="0"/>
              </a:spcAft>
              <a:buFont typeface="Arial"/>
              <a:buChar char="●"/>
            </a:pPr>
            <a:r>
              <a:rPr lang="en-US" sz="1200" dirty="0">
                <a:solidFill>
                  <a:srgbClr val="000000"/>
                </a:solidFill>
                <a:effectLst/>
                <a:latin typeface="Noto Sans Symbols"/>
                <a:ea typeface="Noto Sans Symbols"/>
                <a:cs typeface="Noto Sans Symbols"/>
              </a:rPr>
              <a:t>Legal factors: Compliance with all applicable laws and regulations, including those pertaining to public safety and intellectual property, is essential for the success of any event.\</a:t>
            </a:r>
            <a:endParaRPr lang="en-US" sz="1200" dirty="0">
              <a:effectLst/>
              <a:latin typeface="Noto Sans Symbols"/>
              <a:ea typeface="Noto Sans Symbols"/>
              <a:cs typeface="Noto Sans Symbols"/>
            </a:endParaRPr>
          </a:p>
          <a:p>
            <a:pPr marL="171450" indent="-171450">
              <a:buFont typeface="Arial" pitchFamily="34" charset="0"/>
              <a:buChar char="•"/>
            </a:pPr>
            <a:r>
              <a:rPr lang="en-US" sz="1200" dirty="0">
                <a:solidFill>
                  <a:srgbClr val="000000"/>
                </a:solidFill>
                <a:effectLst/>
                <a:latin typeface="Times New Roman"/>
                <a:ea typeface="Times New Roman"/>
              </a:rPr>
              <a:t>Environmental: The event's turnout and </a:t>
            </a:r>
            <a:r>
              <a:rPr lang="en-US" sz="1200" dirty="0">
                <a:effectLst/>
                <a:latin typeface="Times New Roman"/>
                <a:ea typeface="Times New Roman"/>
              </a:rPr>
              <a:t>organization</a:t>
            </a:r>
            <a:r>
              <a:rPr lang="en-US" sz="1200" dirty="0">
                <a:solidFill>
                  <a:srgbClr val="000000"/>
                </a:solidFill>
                <a:effectLst/>
                <a:latin typeface="Times New Roman"/>
                <a:ea typeface="Times New Roman"/>
              </a:rPr>
              <a:t> are susceptible to environmental factors including bad weather and natural catastrophes. The conference's carbon impact can be </a:t>
            </a:r>
            <a:r>
              <a:rPr lang="en-US" sz="1200" dirty="0">
                <a:effectLst/>
                <a:latin typeface="Times New Roman"/>
                <a:ea typeface="Times New Roman"/>
              </a:rPr>
              <a:t>minimized</a:t>
            </a:r>
            <a:r>
              <a:rPr lang="en-US" sz="1200" dirty="0">
                <a:solidFill>
                  <a:srgbClr val="000000"/>
                </a:solidFill>
                <a:effectLst/>
                <a:latin typeface="Times New Roman"/>
                <a:ea typeface="Times New Roman"/>
              </a:rPr>
              <a:t> by the implementation of sustainable </a:t>
            </a:r>
            <a:r>
              <a:rPr lang="en-US" sz="1200" dirty="0">
                <a:effectLst/>
                <a:latin typeface="Times New Roman"/>
                <a:ea typeface="Times New Roman"/>
              </a:rPr>
              <a:t>practices</a:t>
            </a:r>
            <a:endParaRPr lang="en-US" dirty="0"/>
          </a:p>
        </p:txBody>
      </p:sp>
      <p:sp>
        <p:nvSpPr>
          <p:cNvPr id="4" name="Slide Number Placeholder 3"/>
          <p:cNvSpPr>
            <a:spLocks noGrp="1"/>
          </p:cNvSpPr>
          <p:nvPr>
            <p:ph type="sldNum" sz="quarter" idx="10"/>
          </p:nvPr>
        </p:nvSpPr>
        <p:spPr/>
        <p:txBody>
          <a:bodyPr/>
          <a:lstStyle/>
          <a:p>
            <a:fld id="{8C747B73-6B03-4EF3-AD40-683CE00DABF6}" type="slidenum">
              <a:rPr lang="en-US" smtClean="0"/>
              <a:pPr/>
              <a:t>5</a:t>
            </a:fld>
            <a:endParaRPr lang="en-US"/>
          </a:p>
        </p:txBody>
      </p:sp>
    </p:spTree>
    <p:extLst>
      <p:ext uri="{BB962C8B-B14F-4D97-AF65-F5344CB8AC3E}">
        <p14:creationId xmlns:p14="http://schemas.microsoft.com/office/powerpoint/2010/main" val="3749619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sz="1200" dirty="0">
                <a:effectLst/>
                <a:latin typeface="Times New Roman"/>
                <a:ea typeface="Times New Roman"/>
              </a:rPr>
              <a:t>SWOT analysis</a:t>
            </a:r>
          </a:p>
          <a:p>
            <a:pPr marL="0" marR="0" algn="just">
              <a:lnSpc>
                <a:spcPct val="115000"/>
              </a:lnSpc>
              <a:spcBef>
                <a:spcPts val="0"/>
              </a:spcBef>
              <a:spcAft>
                <a:spcPts val="1000"/>
              </a:spcAft>
            </a:pPr>
            <a:r>
              <a:rPr lang="en-US" sz="1200" dirty="0">
                <a:effectLst/>
                <a:latin typeface="Times New Roman"/>
                <a:ea typeface="Times New Roman"/>
              </a:rPr>
              <a:t>The Strengths, Weaknesses, Opportunities, and Threats (SWOT) analysis is a tool for assessing the potential impact of internal elements on the success of the conference..</a:t>
            </a:r>
          </a:p>
          <a:p>
            <a:pPr marL="342900" marR="0" lvl="0" indent="-342900" algn="just">
              <a:lnSpc>
                <a:spcPct val="115000"/>
              </a:lnSpc>
              <a:spcBef>
                <a:spcPts val="0"/>
              </a:spcBef>
              <a:spcAft>
                <a:spcPts val="0"/>
              </a:spcAft>
              <a:buFont typeface="Arial"/>
              <a:buChar char="●"/>
            </a:pPr>
            <a:r>
              <a:rPr lang="en-US" sz="1200" dirty="0">
                <a:solidFill>
                  <a:srgbClr val="000000"/>
                </a:solidFill>
                <a:effectLst/>
                <a:latin typeface="Noto Sans Symbols"/>
                <a:ea typeface="Noto Sans Symbols"/>
                <a:cs typeface="Noto Sans Symbols"/>
              </a:rPr>
              <a:t>Strengths: The competence of the speakers, the chance to connect, and the topical significance of the talks are all things that can be counted as conference highlights.</a:t>
            </a:r>
            <a:endParaRPr lang="en-US" sz="1200" dirty="0">
              <a:effectLst/>
              <a:latin typeface="Noto Sans Symbols"/>
              <a:ea typeface="Noto Sans Symbols"/>
              <a:cs typeface="Noto Sans Symbols"/>
            </a:endParaRPr>
          </a:p>
          <a:p>
            <a:pPr marL="342900" marR="0" lvl="0" indent="-342900" algn="just">
              <a:lnSpc>
                <a:spcPct val="115000"/>
              </a:lnSpc>
              <a:spcBef>
                <a:spcPts val="0"/>
              </a:spcBef>
              <a:spcAft>
                <a:spcPts val="0"/>
              </a:spcAft>
              <a:buFont typeface="Arial"/>
              <a:buChar char="●"/>
            </a:pPr>
            <a:r>
              <a:rPr lang="en-US" sz="1200" dirty="0">
                <a:solidFill>
                  <a:srgbClr val="000000"/>
                </a:solidFill>
                <a:effectLst/>
                <a:latin typeface="Noto Sans Symbols"/>
                <a:ea typeface="Noto Sans Symbols"/>
                <a:cs typeface="Noto Sans Symbols"/>
              </a:rPr>
              <a:t>Weaknesses: Weaknesses include things like not having enough money, not having a good enough plan, or not putting enough effort into advertising.</a:t>
            </a:r>
            <a:endParaRPr lang="en-US" sz="1200" dirty="0">
              <a:effectLst/>
              <a:latin typeface="Noto Sans Symbols"/>
              <a:ea typeface="Noto Sans Symbols"/>
              <a:cs typeface="Noto Sans Symbols"/>
            </a:endParaRPr>
          </a:p>
          <a:p>
            <a:pPr marL="342900" marR="0" lvl="0" indent="-342900" algn="just">
              <a:lnSpc>
                <a:spcPct val="115000"/>
              </a:lnSpc>
              <a:spcBef>
                <a:spcPts val="0"/>
              </a:spcBef>
              <a:spcAft>
                <a:spcPts val="0"/>
              </a:spcAft>
              <a:buFont typeface="Arial"/>
              <a:buChar char="●"/>
            </a:pPr>
            <a:r>
              <a:rPr lang="en-US" sz="1200" dirty="0">
                <a:solidFill>
                  <a:srgbClr val="000000"/>
                </a:solidFill>
                <a:effectLst/>
                <a:latin typeface="Noto Sans Symbols"/>
                <a:ea typeface="Noto Sans Symbols"/>
                <a:cs typeface="Noto Sans Symbols"/>
              </a:rPr>
              <a:t>Opportunities: Possibilities may consist of working with other companies in the hospitality business, adopting cutting-edge technologies, and adapting to changing consumer preferences.</a:t>
            </a:r>
            <a:endParaRPr lang="en-US" sz="1200" dirty="0">
              <a:effectLst/>
              <a:latin typeface="Noto Sans Symbols"/>
              <a:ea typeface="Noto Sans Symbols"/>
              <a:cs typeface="Noto Sans Symbols"/>
            </a:endParaRPr>
          </a:p>
          <a:p>
            <a:pPr marL="342900" marR="0" lvl="0" indent="-342900" algn="just">
              <a:lnSpc>
                <a:spcPct val="115000"/>
              </a:lnSpc>
              <a:spcBef>
                <a:spcPts val="0"/>
              </a:spcBef>
              <a:spcAft>
                <a:spcPts val="1000"/>
              </a:spcAft>
              <a:buFont typeface="Arial"/>
              <a:buChar char="●"/>
            </a:pPr>
            <a:r>
              <a:rPr lang="en-US" sz="1200" dirty="0">
                <a:solidFill>
                  <a:srgbClr val="000000"/>
                </a:solidFill>
                <a:effectLst/>
                <a:latin typeface="Noto Sans Symbols"/>
                <a:ea typeface="Noto Sans Symbols"/>
                <a:cs typeface="Noto Sans Symbols"/>
              </a:rPr>
              <a:t>Threats: There are a number of possible dangers that must be carefully addressed, including the presence of competing events, the effect of the epidemic, and the availability of participants owing to travel limitations (Anon and Anon, 2021). Dangers might also come in the form of rivalry from other events, environmental issues like natural disasters, or economic downturns.</a:t>
            </a:r>
            <a:endParaRPr lang="en-US" sz="1200" dirty="0">
              <a:effectLst/>
              <a:latin typeface="Noto Sans Symbols"/>
              <a:ea typeface="Noto Sans Symbols"/>
              <a:cs typeface="Noto Sans Symbols"/>
            </a:endParaRPr>
          </a:p>
          <a:p>
            <a:endParaRPr lang="en-US" dirty="0"/>
          </a:p>
        </p:txBody>
      </p:sp>
      <p:sp>
        <p:nvSpPr>
          <p:cNvPr id="4" name="Slide Number Placeholder 3"/>
          <p:cNvSpPr>
            <a:spLocks noGrp="1"/>
          </p:cNvSpPr>
          <p:nvPr>
            <p:ph type="sldNum" sz="quarter" idx="10"/>
          </p:nvPr>
        </p:nvSpPr>
        <p:spPr/>
        <p:txBody>
          <a:bodyPr/>
          <a:lstStyle/>
          <a:p>
            <a:fld id="{8C747B73-6B03-4EF3-AD40-683CE00DABF6}" type="slidenum">
              <a:rPr lang="en-US" smtClean="0"/>
              <a:pPr/>
              <a:t>6</a:t>
            </a:fld>
            <a:endParaRPr lang="en-US"/>
          </a:p>
        </p:txBody>
      </p:sp>
    </p:spTree>
    <p:extLst>
      <p:ext uri="{BB962C8B-B14F-4D97-AF65-F5344CB8AC3E}">
        <p14:creationId xmlns:p14="http://schemas.microsoft.com/office/powerpoint/2010/main" val="961415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sz="1200" dirty="0">
                <a:effectLst/>
                <a:latin typeface="Times New Roman"/>
                <a:ea typeface="Times New Roman"/>
              </a:rPr>
              <a:t>In summation, the great interest in, high-end site, expert organisation, and reasonable cost make a conference for hotel and resort executives a realistic event in the hospitality industry (Jones, 2019). Insights gained and contacts made at this conference will aid in the attendees' future careers and the expansion of the hospitality sector. It is essential to do a PESTLE and SWOT analysis while planning a meeting, incentive, convention, or exhibition (MICE) for the hospitality sector. Informed decision-making based on this data will make it possible to organize a fantastic event that caters to guests' desires and requirements while also contributing to the advancement of chosen fields (Anon and Anon, 2021).</a:t>
            </a:r>
          </a:p>
          <a:p>
            <a:endParaRPr lang="en-US" dirty="0"/>
          </a:p>
        </p:txBody>
      </p:sp>
      <p:sp>
        <p:nvSpPr>
          <p:cNvPr id="4" name="Slide Number Placeholder 3"/>
          <p:cNvSpPr>
            <a:spLocks noGrp="1"/>
          </p:cNvSpPr>
          <p:nvPr>
            <p:ph type="sldNum" sz="quarter" idx="10"/>
          </p:nvPr>
        </p:nvSpPr>
        <p:spPr/>
        <p:txBody>
          <a:bodyPr/>
          <a:lstStyle/>
          <a:p>
            <a:fld id="{8C747B73-6B03-4EF3-AD40-683CE00DABF6}" type="slidenum">
              <a:rPr lang="en-US" smtClean="0"/>
              <a:pPr/>
              <a:t>7</a:t>
            </a:fld>
            <a:endParaRPr lang="en-US"/>
          </a:p>
        </p:txBody>
      </p:sp>
    </p:spTree>
    <p:extLst>
      <p:ext uri="{BB962C8B-B14F-4D97-AF65-F5344CB8AC3E}">
        <p14:creationId xmlns:p14="http://schemas.microsoft.com/office/powerpoint/2010/main" val="868075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sz="1200" dirty="0">
                <a:effectLst/>
                <a:latin typeface="Times New Roman"/>
                <a:ea typeface="Times New Roman"/>
              </a:rPr>
              <a:t>Reference list</a:t>
            </a:r>
          </a:p>
          <a:p>
            <a:pPr marL="0" marR="0" algn="just">
              <a:lnSpc>
                <a:spcPct val="115000"/>
              </a:lnSpc>
              <a:spcBef>
                <a:spcPts val="0"/>
              </a:spcBef>
              <a:spcAft>
                <a:spcPts val="1000"/>
              </a:spcAft>
            </a:pPr>
            <a:r>
              <a:rPr lang="en-US" sz="1200" dirty="0">
                <a:effectLst/>
                <a:latin typeface="Times New Roman"/>
                <a:ea typeface="Times New Roman"/>
              </a:rPr>
              <a:t>Anon, C. and Anon, L. (2021). SWOT analysis of the community extension services conducted by hospitality and tourism management programs: Strategies for service enhancement. </a:t>
            </a:r>
            <a:r>
              <a:rPr lang="en-US" sz="1200" i="1" dirty="0">
                <a:effectLst/>
                <a:latin typeface="Times New Roman"/>
                <a:ea typeface="Times New Roman"/>
              </a:rPr>
              <a:t>International Journal of Tourism and Hospitality</a:t>
            </a:r>
            <a:r>
              <a:rPr lang="en-US" sz="1200" dirty="0">
                <a:effectLst/>
                <a:latin typeface="Times New Roman"/>
                <a:ea typeface="Times New Roman"/>
              </a:rPr>
              <a:t>, 1(3), p.36. </a:t>
            </a:r>
            <a:r>
              <a:rPr lang="en-US" sz="1200" dirty="0" err="1">
                <a:effectLst/>
                <a:latin typeface="Times New Roman"/>
                <a:ea typeface="Times New Roman"/>
              </a:rPr>
              <a:t>doi:https</a:t>
            </a:r>
            <a:r>
              <a:rPr lang="en-US" sz="1200" dirty="0">
                <a:effectLst/>
                <a:latin typeface="Times New Roman"/>
                <a:ea typeface="Times New Roman"/>
              </a:rPr>
              <a:t>://doi.org/10.51483/ijth.1.3.2021.36-40.</a:t>
            </a:r>
          </a:p>
          <a:p>
            <a:pPr marL="0" marR="0" algn="just">
              <a:lnSpc>
                <a:spcPct val="115000"/>
              </a:lnSpc>
              <a:spcBef>
                <a:spcPts val="0"/>
              </a:spcBef>
              <a:spcAft>
                <a:spcPts val="1000"/>
              </a:spcAft>
            </a:pPr>
            <a:r>
              <a:rPr lang="en-US" sz="1200" dirty="0" err="1">
                <a:effectLst/>
                <a:latin typeface="Times New Roman"/>
                <a:ea typeface="Times New Roman"/>
              </a:rPr>
              <a:t>Bandhuseve</a:t>
            </a:r>
            <a:r>
              <a:rPr lang="en-US" sz="1200" dirty="0">
                <a:effectLst/>
                <a:latin typeface="Times New Roman"/>
                <a:ea typeface="Times New Roman"/>
              </a:rPr>
              <a:t>, S., </a:t>
            </a:r>
            <a:r>
              <a:rPr lang="en-US" sz="1200" dirty="0" err="1">
                <a:effectLst/>
                <a:latin typeface="Times New Roman"/>
                <a:ea typeface="Times New Roman"/>
              </a:rPr>
              <a:t>Limnarat</a:t>
            </a:r>
            <a:r>
              <a:rPr lang="en-US" sz="1200" dirty="0">
                <a:effectLst/>
                <a:latin typeface="Times New Roman"/>
                <a:ea typeface="Times New Roman"/>
              </a:rPr>
              <a:t>, S. and </a:t>
            </a:r>
            <a:r>
              <a:rPr lang="en-US" sz="1200" dirty="0" err="1">
                <a:effectLst/>
                <a:latin typeface="Times New Roman"/>
                <a:ea typeface="Times New Roman"/>
              </a:rPr>
              <a:t>Tangthong</a:t>
            </a:r>
            <a:r>
              <a:rPr lang="en-US" sz="1200" dirty="0">
                <a:effectLst/>
                <a:latin typeface="Times New Roman"/>
                <a:ea typeface="Times New Roman"/>
              </a:rPr>
              <a:t>, S. (2017). The meetings, incentives, conferences, and exhibitions (MICE) industry: Determinants of Thai organizational effectiveness. </a:t>
            </a:r>
            <a:r>
              <a:rPr lang="en-US" sz="1200" i="1" dirty="0">
                <a:effectLst/>
                <a:latin typeface="Times New Roman"/>
                <a:ea typeface="Times New Roman"/>
              </a:rPr>
              <a:t>Asian International Journal of Social Sciences</a:t>
            </a:r>
            <a:r>
              <a:rPr lang="en-US" sz="1200" dirty="0">
                <a:effectLst/>
                <a:latin typeface="Times New Roman"/>
                <a:ea typeface="Times New Roman"/>
              </a:rPr>
              <a:t>, 17(1), pp.125–175. </a:t>
            </a:r>
            <a:r>
              <a:rPr lang="en-US" sz="1200" dirty="0" err="1">
                <a:effectLst/>
                <a:latin typeface="Times New Roman"/>
                <a:ea typeface="Times New Roman"/>
              </a:rPr>
              <a:t>doi:https</a:t>
            </a:r>
            <a:r>
              <a:rPr lang="en-US" sz="1200" dirty="0">
                <a:effectLst/>
                <a:latin typeface="Times New Roman"/>
                <a:ea typeface="Times New Roman"/>
              </a:rPr>
              <a:t>://doi.org/10.29139/aijss.20170105.</a:t>
            </a:r>
          </a:p>
          <a:p>
            <a:pPr marL="0" marR="0" algn="just">
              <a:lnSpc>
                <a:spcPct val="115000"/>
              </a:lnSpc>
              <a:spcBef>
                <a:spcPts val="0"/>
              </a:spcBef>
              <a:spcAft>
                <a:spcPts val="1000"/>
              </a:spcAft>
            </a:pPr>
            <a:r>
              <a:rPr lang="en-US" sz="1200" dirty="0">
                <a:effectLst/>
                <a:latin typeface="Times New Roman"/>
                <a:ea typeface="Times New Roman"/>
              </a:rPr>
              <a:t>Gilbert, D.C. and </a:t>
            </a:r>
            <a:r>
              <a:rPr lang="en-US" sz="1200" dirty="0" err="1">
                <a:effectLst/>
                <a:latin typeface="Times New Roman"/>
                <a:ea typeface="Times New Roman"/>
              </a:rPr>
              <a:t>Kapur</a:t>
            </a:r>
            <a:r>
              <a:rPr lang="en-US" sz="1200" dirty="0">
                <a:effectLst/>
                <a:latin typeface="Times New Roman"/>
                <a:ea typeface="Times New Roman"/>
              </a:rPr>
              <a:t>, R. (2020). Strategic marketing planning and the hotel industry. </a:t>
            </a:r>
            <a:r>
              <a:rPr lang="en-US" sz="1200" i="1" dirty="0">
                <a:effectLst/>
                <a:latin typeface="Times New Roman"/>
                <a:ea typeface="Times New Roman"/>
              </a:rPr>
              <a:t>International Journal of Hospitality Management</a:t>
            </a:r>
            <a:r>
              <a:rPr lang="en-US" sz="1200" dirty="0">
                <a:effectLst/>
                <a:latin typeface="Times New Roman"/>
                <a:ea typeface="Times New Roman"/>
              </a:rPr>
              <a:t>, 9(1), pp.27–43. </a:t>
            </a:r>
            <a:r>
              <a:rPr lang="en-US" sz="1200" dirty="0" err="1">
                <a:effectLst/>
                <a:latin typeface="Times New Roman"/>
                <a:ea typeface="Times New Roman"/>
              </a:rPr>
              <a:t>doi:https</a:t>
            </a:r>
            <a:r>
              <a:rPr lang="en-US" sz="1200" dirty="0">
                <a:effectLst/>
                <a:latin typeface="Times New Roman"/>
                <a:ea typeface="Times New Roman"/>
              </a:rPr>
              <a:t>://doi.org/10.1016/0278-4319(90)90032-s.</a:t>
            </a:r>
          </a:p>
          <a:p>
            <a:pPr marL="0" marR="0" algn="just">
              <a:lnSpc>
                <a:spcPct val="115000"/>
              </a:lnSpc>
              <a:spcBef>
                <a:spcPts val="0"/>
              </a:spcBef>
              <a:spcAft>
                <a:spcPts val="1000"/>
              </a:spcAft>
            </a:pPr>
            <a:r>
              <a:rPr lang="en-US" sz="1200" dirty="0">
                <a:effectLst/>
                <a:latin typeface="Times New Roman"/>
                <a:ea typeface="Times New Roman"/>
              </a:rPr>
              <a:t>Jones, P. (2019). Operational issues and trends in the hospitality industry. </a:t>
            </a:r>
            <a:r>
              <a:rPr lang="en-US" sz="1200" i="1" dirty="0">
                <a:effectLst/>
                <a:latin typeface="Times New Roman"/>
                <a:ea typeface="Times New Roman"/>
              </a:rPr>
              <a:t>International Journal of Hospitality Management</a:t>
            </a:r>
            <a:r>
              <a:rPr lang="en-US" sz="1200" dirty="0">
                <a:effectLst/>
                <a:latin typeface="Times New Roman"/>
                <a:ea typeface="Times New Roman"/>
              </a:rPr>
              <a:t>, 18(4), pp.427–442. </a:t>
            </a:r>
            <a:r>
              <a:rPr lang="en-US" sz="1200" dirty="0" err="1">
                <a:effectLst/>
                <a:latin typeface="Times New Roman"/>
                <a:ea typeface="Times New Roman"/>
              </a:rPr>
              <a:t>doi:https</a:t>
            </a:r>
            <a:r>
              <a:rPr lang="en-US" sz="1200" dirty="0">
                <a:effectLst/>
                <a:latin typeface="Times New Roman"/>
                <a:ea typeface="Times New Roman"/>
              </a:rPr>
              <a:t>://doi.org/10.1016/s0278-4319(99)00047-x.</a:t>
            </a:r>
          </a:p>
          <a:p>
            <a:pPr marL="0" marR="0" algn="just">
              <a:lnSpc>
                <a:spcPct val="115000"/>
              </a:lnSpc>
              <a:spcBef>
                <a:spcPts val="0"/>
              </a:spcBef>
              <a:spcAft>
                <a:spcPts val="1000"/>
              </a:spcAft>
            </a:pPr>
            <a:r>
              <a:rPr lang="en-US" sz="1200" dirty="0" err="1">
                <a:effectLst/>
                <a:latin typeface="Times New Roman"/>
                <a:ea typeface="Times New Roman"/>
              </a:rPr>
              <a:t>Kaan</a:t>
            </a:r>
            <a:r>
              <a:rPr lang="en-US" sz="1200" dirty="0">
                <a:effectLst/>
                <a:latin typeface="Times New Roman"/>
                <a:ea typeface="Times New Roman"/>
              </a:rPr>
              <a:t> </a:t>
            </a:r>
            <a:r>
              <a:rPr lang="en-US" sz="1200" dirty="0" err="1">
                <a:effectLst/>
                <a:latin typeface="Times New Roman"/>
                <a:ea typeface="Times New Roman"/>
              </a:rPr>
              <a:t>Zülfikar</a:t>
            </a:r>
            <a:r>
              <a:rPr lang="en-US" sz="1200" dirty="0">
                <a:effectLst/>
                <a:latin typeface="Times New Roman"/>
                <a:ea typeface="Times New Roman"/>
              </a:rPr>
              <a:t> ; ÇAM, D. (2018). Investigating certain statistical analyses used in multiple prediction studies by SWOT analysis. </a:t>
            </a:r>
            <a:r>
              <a:rPr lang="en-US" sz="1200" i="1" dirty="0">
                <a:effectLst/>
                <a:latin typeface="Times New Roman"/>
                <a:ea typeface="Times New Roman"/>
              </a:rPr>
              <a:t>Ankara </a:t>
            </a:r>
            <a:r>
              <a:rPr lang="en-US" sz="1200" i="1" dirty="0" err="1">
                <a:effectLst/>
                <a:latin typeface="Times New Roman"/>
                <a:ea typeface="Times New Roman"/>
              </a:rPr>
              <a:t>Universitesi</a:t>
            </a:r>
            <a:r>
              <a:rPr lang="en-US" sz="1200" i="1" dirty="0">
                <a:effectLst/>
                <a:latin typeface="Times New Roman"/>
                <a:ea typeface="Times New Roman"/>
              </a:rPr>
              <a:t> </a:t>
            </a:r>
            <a:r>
              <a:rPr lang="en-US" sz="1200" i="1" dirty="0" err="1">
                <a:effectLst/>
                <a:latin typeface="Times New Roman"/>
                <a:ea typeface="Times New Roman"/>
              </a:rPr>
              <a:t>Egitim</a:t>
            </a:r>
            <a:r>
              <a:rPr lang="en-US" sz="1200" i="1" dirty="0">
                <a:effectLst/>
                <a:latin typeface="Times New Roman"/>
                <a:ea typeface="Times New Roman"/>
              </a:rPr>
              <a:t> </a:t>
            </a:r>
            <a:r>
              <a:rPr lang="en-US" sz="1200" i="1" dirty="0" err="1">
                <a:effectLst/>
                <a:latin typeface="Times New Roman"/>
                <a:ea typeface="Times New Roman"/>
              </a:rPr>
              <a:t>Bilimleri</a:t>
            </a:r>
            <a:r>
              <a:rPr lang="en-US" sz="1200" i="1" dirty="0">
                <a:effectLst/>
                <a:latin typeface="Times New Roman"/>
                <a:ea typeface="Times New Roman"/>
              </a:rPr>
              <a:t> </a:t>
            </a:r>
            <a:r>
              <a:rPr lang="en-US" sz="1200" i="1" dirty="0" err="1">
                <a:effectLst/>
                <a:latin typeface="Times New Roman"/>
                <a:ea typeface="Times New Roman"/>
              </a:rPr>
              <a:t>Fakultesi</a:t>
            </a:r>
            <a:r>
              <a:rPr lang="en-US" sz="1200" i="1" dirty="0">
                <a:effectLst/>
                <a:latin typeface="Times New Roman"/>
                <a:ea typeface="Times New Roman"/>
              </a:rPr>
              <a:t> </a:t>
            </a:r>
            <a:r>
              <a:rPr lang="en-US" sz="1200" i="1" dirty="0" err="1">
                <a:effectLst/>
                <a:latin typeface="Times New Roman"/>
                <a:ea typeface="Times New Roman"/>
              </a:rPr>
              <a:t>Dergisi</a:t>
            </a:r>
            <a:r>
              <a:rPr lang="en-US" sz="1200" dirty="0">
                <a:effectLst/>
                <a:latin typeface="Times New Roman"/>
                <a:ea typeface="Times New Roman"/>
              </a:rPr>
              <a:t>, 46(2), pp.277–295. </a:t>
            </a:r>
            <a:r>
              <a:rPr lang="en-US" sz="1200" dirty="0" err="1">
                <a:effectLst/>
                <a:latin typeface="Times New Roman"/>
                <a:ea typeface="Times New Roman"/>
              </a:rPr>
              <a:t>doi:https</a:t>
            </a:r>
            <a:r>
              <a:rPr lang="en-US" sz="1200" dirty="0">
                <a:effectLst/>
                <a:latin typeface="Times New Roman"/>
                <a:ea typeface="Times New Roman"/>
              </a:rPr>
              <a:t>://doi.org/10.1501/egifak_0000001306.</a:t>
            </a:r>
          </a:p>
          <a:p>
            <a:pPr marL="0" marR="0" algn="just">
              <a:lnSpc>
                <a:spcPct val="115000"/>
              </a:lnSpc>
              <a:spcBef>
                <a:spcPts val="0"/>
              </a:spcBef>
              <a:spcAft>
                <a:spcPts val="1000"/>
              </a:spcAft>
            </a:pPr>
            <a:r>
              <a:rPr lang="en-US" sz="1200" dirty="0">
                <a:effectLst/>
                <a:latin typeface="Times New Roman"/>
                <a:ea typeface="Times New Roman"/>
              </a:rPr>
              <a:t>MAREK, L.F. (2019). Factors in Market </a:t>
            </a:r>
            <a:r>
              <a:rPr lang="en-US" sz="1200" dirty="0" err="1">
                <a:effectLst/>
                <a:latin typeface="Times New Roman"/>
                <a:ea typeface="Times New Roman"/>
              </a:rPr>
              <a:t>Researh</a:t>
            </a:r>
            <a:r>
              <a:rPr lang="en-US" sz="1200" dirty="0">
                <a:effectLst/>
                <a:latin typeface="Times New Roman"/>
                <a:ea typeface="Times New Roman"/>
              </a:rPr>
              <a:t>. </a:t>
            </a:r>
            <a:r>
              <a:rPr lang="en-US" sz="1200" i="1" dirty="0">
                <a:effectLst/>
                <a:latin typeface="Times New Roman"/>
                <a:ea typeface="Times New Roman"/>
              </a:rPr>
              <a:t>Chemical &amp; Engineering News</a:t>
            </a:r>
            <a:r>
              <a:rPr lang="en-US" sz="1200" dirty="0">
                <a:effectLst/>
                <a:latin typeface="Times New Roman"/>
                <a:ea typeface="Times New Roman"/>
              </a:rPr>
              <a:t>, 36(28), p.56. </a:t>
            </a:r>
            <a:r>
              <a:rPr lang="en-US" sz="1200" dirty="0" err="1">
                <a:effectLst/>
                <a:latin typeface="Times New Roman"/>
                <a:ea typeface="Times New Roman"/>
              </a:rPr>
              <a:t>doi:https</a:t>
            </a:r>
            <a:r>
              <a:rPr lang="en-US" sz="1200" dirty="0">
                <a:effectLst/>
                <a:latin typeface="Times New Roman"/>
                <a:ea typeface="Times New Roman"/>
              </a:rPr>
              <a:t>://doi.org/10.1021/cen-v036n028.p056.</a:t>
            </a:r>
          </a:p>
          <a:p>
            <a:pPr marL="0" marR="0" algn="just">
              <a:lnSpc>
                <a:spcPct val="115000"/>
              </a:lnSpc>
              <a:spcBef>
                <a:spcPts val="0"/>
              </a:spcBef>
              <a:spcAft>
                <a:spcPts val="1000"/>
              </a:spcAft>
            </a:pPr>
            <a:r>
              <a:rPr lang="en-US" sz="1200" dirty="0" err="1">
                <a:effectLst/>
                <a:latin typeface="Times New Roman"/>
                <a:ea typeface="Times New Roman"/>
              </a:rPr>
              <a:t>Sarr</a:t>
            </a:r>
            <a:r>
              <a:rPr lang="en-US" sz="1200" dirty="0">
                <a:effectLst/>
                <a:latin typeface="Times New Roman"/>
                <a:ea typeface="Times New Roman"/>
              </a:rPr>
              <a:t>, A. (2016). Financial Liberalization, Bank Market Structure, and Financial Deepening: An Interest Margin Analysis. </a:t>
            </a:r>
            <a:r>
              <a:rPr lang="en-US" sz="1200" i="1" dirty="0">
                <a:effectLst/>
                <a:latin typeface="Times New Roman"/>
                <a:ea typeface="Times New Roman"/>
              </a:rPr>
              <a:t>SSRN Electronic Journal</a:t>
            </a:r>
            <a:r>
              <a:rPr lang="en-US" sz="1200" dirty="0">
                <a:effectLst/>
                <a:latin typeface="Times New Roman"/>
                <a:ea typeface="Times New Roman"/>
              </a:rPr>
              <a:t>. </a:t>
            </a:r>
            <a:r>
              <a:rPr lang="en-US" sz="1200" dirty="0" err="1">
                <a:effectLst/>
                <a:latin typeface="Times New Roman"/>
                <a:ea typeface="Times New Roman"/>
              </a:rPr>
              <a:t>doi:https</a:t>
            </a:r>
            <a:r>
              <a:rPr lang="en-US" sz="1200" dirty="0">
                <a:effectLst/>
                <a:latin typeface="Times New Roman"/>
                <a:ea typeface="Times New Roman"/>
              </a:rPr>
              <a:t>://doi.org/10.2139/ssrn.879413.</a:t>
            </a:r>
          </a:p>
          <a:p>
            <a:pPr marL="0" marR="0" algn="just">
              <a:lnSpc>
                <a:spcPct val="115000"/>
              </a:lnSpc>
              <a:spcBef>
                <a:spcPts val="0"/>
              </a:spcBef>
              <a:spcAft>
                <a:spcPts val="1000"/>
              </a:spcAft>
            </a:pPr>
            <a:r>
              <a:rPr lang="en-US" sz="1200" dirty="0">
                <a:effectLst/>
                <a:latin typeface="Times New Roman"/>
                <a:ea typeface="Times New Roman"/>
              </a:rPr>
              <a:t> </a:t>
            </a:r>
          </a:p>
          <a:p>
            <a:pPr marL="0" marR="0" algn="just">
              <a:lnSpc>
                <a:spcPct val="115000"/>
              </a:lnSpc>
              <a:spcBef>
                <a:spcPts val="0"/>
              </a:spcBef>
              <a:spcAft>
                <a:spcPts val="1000"/>
              </a:spcAft>
            </a:pPr>
            <a:r>
              <a:rPr lang="en-US" sz="1200" dirty="0">
                <a:effectLst/>
                <a:latin typeface="Times New Roman"/>
                <a:ea typeface="Times New Roman"/>
              </a:rPr>
              <a:t> </a:t>
            </a:r>
          </a:p>
          <a:p>
            <a:endParaRPr lang="en-US" dirty="0"/>
          </a:p>
        </p:txBody>
      </p:sp>
      <p:sp>
        <p:nvSpPr>
          <p:cNvPr id="4" name="Slide Number Placeholder 3"/>
          <p:cNvSpPr>
            <a:spLocks noGrp="1"/>
          </p:cNvSpPr>
          <p:nvPr>
            <p:ph type="sldNum" sz="quarter" idx="10"/>
          </p:nvPr>
        </p:nvSpPr>
        <p:spPr/>
        <p:txBody>
          <a:bodyPr/>
          <a:lstStyle/>
          <a:p>
            <a:fld id="{8C747B73-6B03-4EF3-AD40-683CE00DABF6}" type="slidenum">
              <a:rPr lang="en-US" smtClean="0"/>
              <a:pPr/>
              <a:t>8</a:t>
            </a:fld>
            <a:endParaRPr lang="en-US"/>
          </a:p>
        </p:txBody>
      </p:sp>
    </p:spTree>
    <p:extLst>
      <p:ext uri="{BB962C8B-B14F-4D97-AF65-F5344CB8AC3E}">
        <p14:creationId xmlns:p14="http://schemas.microsoft.com/office/powerpoint/2010/main" val="3198364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048000" y="2244726"/>
            <a:ext cx="18288000" cy="4775200"/>
          </a:xfrm>
        </p:spPr>
        <p:txBody>
          <a:bodyPr anchor="b"/>
          <a:lstStyle>
            <a:lvl1pPr algn="ctr">
              <a:defRPr sz="12000"/>
            </a:lvl1pPr>
          </a:lstStyle>
          <a:p>
            <a:r>
              <a:rPr lang="en-US"/>
              <a:t>Click to edit Master title style</a:t>
            </a:r>
            <a:endParaRPr lang="en-US" dirty="0"/>
          </a:p>
        </p:txBody>
      </p:sp>
      <p:sp>
        <p:nvSpPr>
          <p:cNvPr id="3" name="Subtitle 2"/>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0F2AF2-EA92-44F8-853B-5E3554E36C48}" type="datetimeFigureOut">
              <a:rPr lang="en-US" smtClean="0"/>
              <a:pPr/>
              <a:t>3/1/2023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3244808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0F2AF2-EA92-44F8-853B-5E3554E36C48}" type="datetimeFigureOut">
              <a:rPr lang="en-US" smtClean="0"/>
              <a:pPr/>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2030080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63700" y="3419477"/>
            <a:ext cx="21031200" cy="5705474"/>
          </a:xfrm>
        </p:spPr>
        <p:txBody>
          <a:bodyPr anchor="b"/>
          <a:lstStyle>
            <a:lvl1pPr>
              <a:defRPr sz="12000"/>
            </a:lvl1pPr>
          </a:lstStyle>
          <a:p>
            <a:r>
              <a:rPr lang="en-US"/>
              <a:t>Click to edit Master title style</a:t>
            </a:r>
            <a:endParaRPr lang="en-US" dirty="0"/>
          </a:p>
        </p:txBody>
      </p:sp>
      <p:sp>
        <p:nvSpPr>
          <p:cNvPr id="3" name="Text Placeholder 2"/>
          <p:cNvSpPr>
            <a:spLocks noGrp="1"/>
          </p:cNvSpPr>
          <p:nvPr>
            <p:ph type="body" idx="1"/>
          </p:nvPr>
        </p:nvSpPr>
        <p:spPr>
          <a:xfrm>
            <a:off x="1663700" y="9178927"/>
            <a:ext cx="21031200" cy="3000374"/>
          </a:xfrm>
        </p:spPr>
        <p:txBody>
          <a:bodyPr/>
          <a:lstStyle>
            <a:lvl1pPr marL="0" indent="0">
              <a:buNone/>
              <a:defRPr sz="4800">
                <a:solidFill>
                  <a:schemeClr val="tx1">
                    <a:tint val="75000"/>
                  </a:schemeClr>
                </a:solidFill>
              </a:defRPr>
            </a:lvl1pPr>
            <a:lvl2pPr marL="914400" indent="0">
              <a:buNone/>
              <a:defRPr sz="4000">
                <a:solidFill>
                  <a:schemeClr val="tx1">
                    <a:tint val="75000"/>
                  </a:schemeClr>
                </a:solidFill>
              </a:defRPr>
            </a:lvl2pPr>
            <a:lvl3pPr marL="1828800" indent="0">
              <a:buNone/>
              <a:defRPr sz="3600">
                <a:solidFill>
                  <a:schemeClr val="tx1">
                    <a:tint val="75000"/>
                  </a:schemeClr>
                </a:solidFill>
              </a:defRPr>
            </a:lvl3pPr>
            <a:lvl4pPr marL="2743200" indent="0">
              <a:buNone/>
              <a:defRPr sz="3200">
                <a:solidFill>
                  <a:schemeClr val="tx1">
                    <a:tint val="75000"/>
                  </a:schemeClr>
                </a:solidFill>
              </a:defRPr>
            </a:lvl4pPr>
            <a:lvl5pPr marL="3657600" indent="0">
              <a:buNone/>
              <a:defRPr sz="3200">
                <a:solidFill>
                  <a:schemeClr val="tx1">
                    <a:tint val="75000"/>
                  </a:schemeClr>
                </a:solidFill>
              </a:defRPr>
            </a:lvl5pPr>
            <a:lvl6pPr marL="4572000" indent="0">
              <a:buNone/>
              <a:defRPr sz="3200">
                <a:solidFill>
                  <a:schemeClr val="tx1">
                    <a:tint val="75000"/>
                  </a:schemeClr>
                </a:solidFill>
              </a:defRPr>
            </a:lvl6pPr>
            <a:lvl7pPr marL="5486400" indent="0">
              <a:buNone/>
              <a:defRPr sz="3200">
                <a:solidFill>
                  <a:schemeClr val="tx1">
                    <a:tint val="75000"/>
                  </a:schemeClr>
                </a:solidFill>
              </a:defRPr>
            </a:lvl7pPr>
            <a:lvl8pPr marL="6400800" indent="0">
              <a:buNone/>
              <a:defRPr sz="3200">
                <a:solidFill>
                  <a:schemeClr val="tx1">
                    <a:tint val="75000"/>
                  </a:schemeClr>
                </a:solidFill>
              </a:defRPr>
            </a:lvl8pPr>
            <a:lvl9pPr marL="7315200" indent="0">
              <a:buNone/>
              <a:defRPr sz="3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0F2AF2-EA92-44F8-853B-5E3554E36C48}" type="datetimeFigureOut">
              <a:rPr lang="en-US" smtClean="0"/>
              <a:pPr/>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2026334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76400" y="3651250"/>
            <a:ext cx="10363200" cy="87026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344400" y="3651250"/>
            <a:ext cx="10363200" cy="87026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0F2AF2-EA92-44F8-853B-5E3554E36C48}" type="datetimeFigureOut">
              <a:rPr lang="en-US" smtClean="0"/>
              <a:pPr/>
              <a:t>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116196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79576" y="730251"/>
            <a:ext cx="21031200" cy="265112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4" name="Content Placeholder 3"/>
          <p:cNvSpPr>
            <a:spLocks noGrp="1"/>
          </p:cNvSpPr>
          <p:nvPr>
            <p:ph sz="half" idx="2"/>
          </p:nvPr>
        </p:nvSpPr>
        <p:spPr>
          <a:xfrm>
            <a:off x="1679577" y="5010150"/>
            <a:ext cx="10315574" cy="7369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6" name="Content Placeholder 5"/>
          <p:cNvSpPr>
            <a:spLocks noGrp="1"/>
          </p:cNvSpPr>
          <p:nvPr>
            <p:ph sz="quarter" idx="4"/>
          </p:nvPr>
        </p:nvSpPr>
        <p:spPr>
          <a:xfrm>
            <a:off x="12344400" y="5010150"/>
            <a:ext cx="10366376" cy="7369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0F2AF2-EA92-44F8-853B-5E3554E36C48}" type="datetimeFigureOut">
              <a:rPr lang="en-US" smtClean="0"/>
              <a:pPr/>
              <a:t>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406902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0F2AF2-EA92-44F8-853B-5E3554E36C48}" type="datetimeFigureOut">
              <a:rPr lang="en-US" smtClean="0"/>
              <a:pPr/>
              <a:t>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1045409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0F2AF2-EA92-44F8-853B-5E3554E36C48}" type="datetimeFigureOut">
              <a:rPr lang="en-US" smtClean="0"/>
              <a:pPr/>
              <a:t>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1097284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7" y="914400"/>
            <a:ext cx="7864474" cy="3200400"/>
          </a:xfrm>
        </p:spPr>
        <p:txBody>
          <a:bodyPr anchor="b"/>
          <a:lstStyle>
            <a:lvl1pPr>
              <a:defRPr sz="6400"/>
            </a:lvl1pPr>
          </a:lstStyle>
          <a:p>
            <a:r>
              <a:rPr lang="en-US"/>
              <a:t>Click to edit Master title style</a:t>
            </a:r>
            <a:endParaRPr lang="en-US" dirty="0"/>
          </a:p>
        </p:txBody>
      </p:sp>
      <p:sp>
        <p:nvSpPr>
          <p:cNvPr id="3" name="Content Placeholder 2"/>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en-US"/>
              <a:t>Click to edit Master text styles</a:t>
            </a:r>
          </a:p>
        </p:txBody>
      </p:sp>
      <p:sp>
        <p:nvSpPr>
          <p:cNvPr id="5" name="Date Placeholder 4"/>
          <p:cNvSpPr>
            <a:spLocks noGrp="1"/>
          </p:cNvSpPr>
          <p:nvPr>
            <p:ph type="dt" sz="half" idx="10"/>
          </p:nvPr>
        </p:nvSpPr>
        <p:spPr/>
        <p:txBody>
          <a:bodyPr/>
          <a:lstStyle/>
          <a:p>
            <a:fld id="{C20F2AF2-EA92-44F8-853B-5E3554E36C48}" type="datetimeFigureOut">
              <a:rPr lang="en-US" smtClean="0"/>
              <a:pPr/>
              <a:t>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3344504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7" y="914400"/>
            <a:ext cx="7864474" cy="3200400"/>
          </a:xfrm>
        </p:spPr>
        <p:txBody>
          <a:bodyPr anchor="b"/>
          <a:lstStyle>
            <a:lvl1pPr>
              <a:defRPr sz="6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366376" y="1974851"/>
            <a:ext cx="12344400" cy="9747250"/>
          </a:xfrm>
        </p:spPr>
        <p:txBody>
          <a:bodyPr anchor="t"/>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r>
              <a:rPr lang="en-US"/>
              <a:t>Click icon to add picture</a:t>
            </a:r>
            <a:endParaRPr lang="en-US" dirty="0"/>
          </a:p>
        </p:txBody>
      </p:sp>
      <p:sp>
        <p:nvSpPr>
          <p:cNvPr id="4" name="Text Placeholder 3"/>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en-US"/>
              <a:t>Click to edit Master text styles</a:t>
            </a:r>
          </a:p>
        </p:txBody>
      </p:sp>
      <p:sp>
        <p:nvSpPr>
          <p:cNvPr id="5" name="Date Placeholder 4"/>
          <p:cNvSpPr>
            <a:spLocks noGrp="1"/>
          </p:cNvSpPr>
          <p:nvPr>
            <p:ph type="dt" sz="half" idx="10"/>
          </p:nvPr>
        </p:nvSpPr>
        <p:spPr/>
        <p:txBody>
          <a:bodyPr/>
          <a:lstStyle/>
          <a:p>
            <a:fld id="{C20F2AF2-EA92-44F8-853B-5E3554E36C48}" type="datetimeFigureOut">
              <a:rPr lang="en-US" smtClean="0"/>
              <a:pPr/>
              <a:t>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3642426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0F2AF2-EA92-44F8-853B-5E3554E36C48}" type="datetimeFigureOut">
              <a:rPr lang="en-US" smtClean="0"/>
              <a:pPr/>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1262527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449800" y="730250"/>
            <a:ext cx="5257800" cy="1162367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76400" y="730250"/>
            <a:ext cx="15468600" cy="116236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0F2AF2-EA92-44F8-853B-5E3554E36C48}" type="datetimeFigureOut">
              <a:rPr lang="en-US" smtClean="0"/>
              <a:pPr/>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575539-BFBE-477A-BDB6-9CA7B44D81A5}" type="slidenum">
              <a:rPr lang="en-US" smtClean="0"/>
              <a:pPr/>
              <a:t>‹#›</a:t>
            </a:fld>
            <a:endParaRPr lang="en-US"/>
          </a:p>
        </p:txBody>
      </p:sp>
    </p:spTree>
    <p:extLst>
      <p:ext uri="{BB962C8B-B14F-4D97-AF65-F5344CB8AC3E}">
        <p14:creationId xmlns:p14="http://schemas.microsoft.com/office/powerpoint/2010/main" val="1023411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Default Footer">
    <p:spTree>
      <p:nvGrpSpPr>
        <p:cNvPr id="1" name=""/>
        <p:cNvGrpSpPr/>
        <p:nvPr/>
      </p:nvGrpSpPr>
      <p:grpSpPr>
        <a:xfrm>
          <a:off x="0" y="0"/>
          <a:ext cx="0" cy="0"/>
          <a:chOff x="0" y="0"/>
          <a:chExt cx="0" cy="0"/>
        </a:xfrm>
      </p:grpSpPr>
      <p:sp>
        <p:nvSpPr>
          <p:cNvPr id="7" name="Rectangle 6"/>
          <p:cNvSpPr/>
          <p:nvPr userDrawn="1"/>
        </p:nvSpPr>
        <p:spPr>
          <a:xfrm>
            <a:off x="0" y="13582650"/>
            <a:ext cx="24383999" cy="133350"/>
          </a:xfrm>
          <a:prstGeom prst="rect">
            <a:avLst/>
          </a:prstGeom>
          <a:solidFill>
            <a:srgbClr val="384C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Tree>
    <p:extLst>
      <p:ext uri="{BB962C8B-B14F-4D97-AF65-F5344CB8AC3E}">
        <p14:creationId xmlns:p14="http://schemas.microsoft.com/office/powerpoint/2010/main" val="52271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fld id="{C20F2AF2-EA92-44F8-853B-5E3554E36C48}" type="datetimeFigureOut">
              <a:rPr lang="en-US" smtClean="0"/>
              <a:pPr/>
              <a:t>3/1/2023</a:t>
            </a:fld>
            <a:endParaRPr lang="en-US"/>
          </a:p>
        </p:txBody>
      </p:sp>
      <p:sp>
        <p:nvSpPr>
          <p:cNvPr id="5" name="Footer Placeholder 4"/>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fld id="{C7575539-BFBE-477A-BDB6-9CA7B44D81A5}" type="slidenum">
              <a:rPr lang="en-US" smtClean="0"/>
              <a:pPr/>
              <a:t>‹#›</a:t>
            </a:fld>
            <a:endParaRPr lang="en-US"/>
          </a:p>
        </p:txBody>
      </p:sp>
    </p:spTree>
    <p:extLst>
      <p:ext uri="{BB962C8B-B14F-4D97-AF65-F5344CB8AC3E}">
        <p14:creationId xmlns:p14="http://schemas.microsoft.com/office/powerpoint/2010/main" val="26792467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Rectangle 2"/>
          <p:cNvSpPr/>
          <p:nvPr/>
        </p:nvSpPr>
        <p:spPr>
          <a:xfrm>
            <a:off x="3703174" y="3403164"/>
            <a:ext cx="17531226" cy="5450550"/>
          </a:xfrm>
          <a:prstGeom prst="rect">
            <a:avLst/>
          </a:prstGeom>
          <a:solidFill>
            <a:schemeClr val="tx1">
              <a:lumMod val="95000"/>
              <a:lumOff val="5000"/>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extBox 1"/>
          <p:cNvSpPr txBox="1"/>
          <p:nvPr/>
        </p:nvSpPr>
        <p:spPr>
          <a:xfrm>
            <a:off x="3456432" y="5269973"/>
            <a:ext cx="16990568" cy="2308324"/>
          </a:xfrm>
          <a:prstGeom prst="rect">
            <a:avLst/>
          </a:prstGeom>
          <a:noFill/>
        </p:spPr>
        <p:txBody>
          <a:bodyPr wrap="square" rtlCol="0">
            <a:spAutoFit/>
          </a:bodyPr>
          <a:lstStyle/>
          <a:p>
            <a:pPr algn="ctr"/>
            <a:r>
              <a:rPr lang="en-US" sz="4800" dirty="0">
                <a:solidFill>
                  <a:schemeClr val="bg1"/>
                </a:solidFill>
                <a:latin typeface="Times New Roman" panose="02020603050405020304" pitchFamily="18" charset="0"/>
                <a:ea typeface="Times New Roman"/>
                <a:cs typeface="Times New Roman" panose="02020603050405020304" pitchFamily="18" charset="0"/>
              </a:rPr>
              <a:t>Welcome to the presentation </a:t>
            </a:r>
          </a:p>
          <a:p>
            <a:pPr algn="ctr"/>
            <a:r>
              <a:rPr lang="en-US" sz="4800" dirty="0">
                <a:solidFill>
                  <a:schemeClr val="bg1"/>
                </a:solidFill>
                <a:latin typeface="Times New Roman" panose="02020603050405020304" pitchFamily="18" charset="0"/>
                <a:ea typeface="Times New Roman"/>
                <a:cs typeface="Times New Roman" panose="02020603050405020304" pitchFamily="18" charset="0"/>
              </a:rPr>
              <a:t>on </a:t>
            </a:r>
          </a:p>
          <a:p>
            <a:pPr algn="ctr"/>
            <a:r>
              <a:rPr lang="en-US" sz="4800" dirty="0">
                <a:solidFill>
                  <a:schemeClr val="bg1"/>
                </a:solidFill>
                <a:latin typeface="Times New Roman" panose="02020603050405020304" pitchFamily="18" charset="0"/>
                <a:ea typeface="Times New Roman"/>
                <a:cs typeface="Times New Roman" panose="02020603050405020304" pitchFamily="18" charset="0"/>
              </a:rPr>
              <a:t>the feasibility and strategic pre-planning research for a conference </a:t>
            </a:r>
          </a:p>
        </p:txBody>
      </p:sp>
      <p:cxnSp>
        <p:nvCxnSpPr>
          <p:cNvPr id="22" name="Straight Connector 21"/>
          <p:cNvCxnSpPr>
            <a:cxnSpLocks/>
          </p:cNvCxnSpPr>
          <p:nvPr/>
        </p:nvCxnSpPr>
        <p:spPr>
          <a:xfrm rot="10800000">
            <a:off x="5098037" y="8132295"/>
            <a:ext cx="14126966"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5950857" y="10312836"/>
            <a:ext cx="12279085" cy="1569660"/>
          </a:xfrm>
          <a:prstGeom prst="rect">
            <a:avLst/>
          </a:prstGeom>
          <a:noFill/>
        </p:spPr>
        <p:txBody>
          <a:bodyPr wrap="square" rtlCol="0">
            <a:spAutoFit/>
          </a:bodyPr>
          <a:lstStyle/>
          <a:p>
            <a:r>
              <a:rPr lang="en-US" sz="4800" b="1" dirty="0">
                <a:solidFill>
                  <a:srgbClr val="3C59D4"/>
                </a:solidFill>
                <a:latin typeface="Times New Roman" panose="02020603050405020304" pitchFamily="18" charset="0"/>
                <a:cs typeface="Times New Roman" panose="02020603050405020304" pitchFamily="18" charset="0"/>
              </a:rPr>
              <a:t>Student Name: </a:t>
            </a:r>
            <a:r>
              <a:rPr lang="en-US" sz="4800" b="1" dirty="0" err="1">
                <a:solidFill>
                  <a:srgbClr val="3C59D4"/>
                </a:solidFill>
                <a:latin typeface="Times New Roman" panose="02020603050405020304" pitchFamily="18" charset="0"/>
                <a:cs typeface="Times New Roman" panose="02020603050405020304" pitchFamily="18" charset="0"/>
              </a:rPr>
              <a:t>Roussebelle</a:t>
            </a:r>
            <a:r>
              <a:rPr lang="en-US" sz="4800" b="1" dirty="0">
                <a:solidFill>
                  <a:srgbClr val="3C59D4"/>
                </a:solidFill>
                <a:latin typeface="Times New Roman" panose="02020603050405020304" pitchFamily="18" charset="0"/>
                <a:cs typeface="Times New Roman" panose="02020603050405020304" pitchFamily="18" charset="0"/>
              </a:rPr>
              <a:t> </a:t>
            </a:r>
            <a:r>
              <a:rPr lang="en-US" sz="4800" b="1" dirty="0" err="1">
                <a:solidFill>
                  <a:srgbClr val="3C59D4"/>
                </a:solidFill>
                <a:latin typeface="Times New Roman" panose="02020603050405020304" pitchFamily="18" charset="0"/>
                <a:cs typeface="Times New Roman" panose="02020603050405020304" pitchFamily="18" charset="0"/>
              </a:rPr>
              <a:t>Dimundu</a:t>
            </a:r>
            <a:r>
              <a:rPr lang="en-US" sz="4800" b="1" dirty="0">
                <a:solidFill>
                  <a:srgbClr val="3C59D4"/>
                </a:solidFill>
                <a:latin typeface="Times New Roman" panose="02020603050405020304" pitchFamily="18" charset="0"/>
                <a:cs typeface="Times New Roman" panose="02020603050405020304" pitchFamily="18" charset="0"/>
              </a:rPr>
              <a:t> </a:t>
            </a:r>
            <a:r>
              <a:rPr lang="en-US" sz="4800" b="1" dirty="0" err="1">
                <a:solidFill>
                  <a:srgbClr val="3C59D4"/>
                </a:solidFill>
                <a:latin typeface="Times New Roman" panose="02020603050405020304" pitchFamily="18" charset="0"/>
                <a:cs typeface="Times New Roman" panose="02020603050405020304" pitchFamily="18" charset="0"/>
              </a:rPr>
              <a:t>Miesi</a:t>
            </a:r>
            <a:endParaRPr lang="en-US" sz="4800" b="1" dirty="0">
              <a:solidFill>
                <a:srgbClr val="3C59D4"/>
              </a:solidFill>
              <a:latin typeface="Times New Roman" panose="02020603050405020304" pitchFamily="18" charset="0"/>
              <a:cs typeface="Times New Roman" panose="02020603050405020304" pitchFamily="18" charset="0"/>
            </a:endParaRPr>
          </a:p>
          <a:p>
            <a:r>
              <a:rPr lang="en-US" sz="4800" b="1" dirty="0">
                <a:solidFill>
                  <a:srgbClr val="3C59D4"/>
                </a:solidFill>
                <a:latin typeface="Times New Roman" panose="02020603050405020304" pitchFamily="18" charset="0"/>
                <a:cs typeface="Times New Roman" panose="02020603050405020304" pitchFamily="18" charset="0"/>
              </a:rPr>
              <a:t>Student ID: 2022878</a:t>
            </a:r>
          </a:p>
        </p:txBody>
      </p:sp>
    </p:spTree>
    <p:extLst>
      <p:ext uri="{BB962C8B-B14F-4D97-AF65-F5344CB8AC3E}">
        <p14:creationId xmlns:p14="http://schemas.microsoft.com/office/powerpoint/2010/main" val="2612876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013316" y="1859944"/>
            <a:ext cx="6252033" cy="707886"/>
          </a:xfrm>
          <a:prstGeom prst="rect">
            <a:avLst/>
          </a:prstGeom>
          <a:noFill/>
        </p:spPr>
        <p:txBody>
          <a:bodyPr wrap="none" rtlCol="0">
            <a:spAutoFit/>
          </a:bodyPr>
          <a:lstStyle/>
          <a:p>
            <a:r>
              <a:rPr lang="en-US" sz="4000" b="1" spc="20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Introduction</a:t>
            </a:r>
          </a:p>
        </p:txBody>
      </p:sp>
      <p:sp>
        <p:nvSpPr>
          <p:cNvPr id="13" name="Rectangle 12"/>
          <p:cNvSpPr/>
          <p:nvPr/>
        </p:nvSpPr>
        <p:spPr>
          <a:xfrm>
            <a:off x="0" y="1085850"/>
            <a:ext cx="247650" cy="909638"/>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82" name="TextBox 81"/>
          <p:cNvSpPr txBox="1"/>
          <p:nvPr/>
        </p:nvSpPr>
        <p:spPr>
          <a:xfrm>
            <a:off x="1032368" y="3320444"/>
            <a:ext cx="10905632" cy="6042680"/>
          </a:xfrm>
          <a:prstGeom prst="rect">
            <a:avLst/>
          </a:prstGeom>
          <a:noFill/>
        </p:spPr>
        <p:txBody>
          <a:bodyPr wrap="square" rtlCol="0">
            <a:spAutoFit/>
          </a:bodyPr>
          <a:lstStyle/>
          <a:p>
            <a:pPr algn="just">
              <a:lnSpc>
                <a:spcPct val="115000"/>
              </a:lnSpc>
              <a:spcAft>
                <a:spcPts val="1000"/>
              </a:spcAft>
            </a:pPr>
            <a:r>
              <a:rPr lang="en-US" sz="2800" dirty="0">
                <a:latin typeface="Times New Roman"/>
                <a:ea typeface="Times New Roman"/>
              </a:rPr>
              <a:t>In my capacity as a MICE (Meetings, Incentives, Conferences, and Exhibitions) industry event planner working in the hospitality business, I have discovered a prospective event that is both doable and strategically advantageous.</a:t>
            </a:r>
          </a:p>
          <a:p>
            <a:pPr algn="just">
              <a:lnSpc>
                <a:spcPct val="115000"/>
              </a:lnSpc>
              <a:spcAft>
                <a:spcPts val="1000"/>
              </a:spcAft>
            </a:pPr>
            <a:r>
              <a:rPr lang="en-US" sz="2800" dirty="0">
                <a:latin typeface="Times New Roman"/>
                <a:ea typeface="Times New Roman"/>
              </a:rPr>
              <a:t>There will be a two day conference for the stakeholders of hospitality where  hotel and resort managers from across the world will gather to network, learn from one another's successes and failures, and debate what's new in the hospitality business.. A global gathering of hotels, restaurant owners, chefs, and Food &amp; beverage managers are expected to attend this year's event.</a:t>
            </a:r>
          </a:p>
          <a:p>
            <a:endParaRPr lang="tr-TR" sz="24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a:p>
            <a:endParaRPr lang="tr-TR" sz="24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76200" y="3073400"/>
            <a:ext cx="9575800" cy="6019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9727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51417" y="2579688"/>
            <a:ext cx="10102446" cy="707886"/>
          </a:xfrm>
          <a:prstGeom prst="rect">
            <a:avLst/>
          </a:prstGeom>
          <a:noFill/>
        </p:spPr>
        <p:txBody>
          <a:bodyPr wrap="none" rtlCol="0">
            <a:spAutoFit/>
          </a:bodyPr>
          <a:lstStyle/>
          <a:p>
            <a:pPr lvl="0"/>
            <a:r>
              <a:rPr lang="en-US" sz="4000" b="1" spc="2000" dirty="0">
                <a:solidFill>
                  <a:prstClr val="black">
                    <a:lumMod val="95000"/>
                    <a:lumOff val="5000"/>
                  </a:prstClr>
                </a:solidFill>
                <a:latin typeface="Open Sans" panose="020B0606030504020204" pitchFamily="34" charset="0"/>
                <a:ea typeface="Open Sans" panose="020B0606030504020204" pitchFamily="34" charset="0"/>
                <a:cs typeface="Open Sans" panose="020B0606030504020204" pitchFamily="34" charset="0"/>
              </a:rPr>
              <a:t>Situational analysis</a:t>
            </a:r>
          </a:p>
        </p:txBody>
      </p:sp>
      <p:sp>
        <p:nvSpPr>
          <p:cNvPr id="13" name="Rectangle 12"/>
          <p:cNvSpPr/>
          <p:nvPr/>
        </p:nvSpPr>
        <p:spPr>
          <a:xfrm>
            <a:off x="0" y="1085850"/>
            <a:ext cx="247650" cy="909638"/>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3" name="Pentagon 2"/>
          <p:cNvSpPr/>
          <p:nvPr/>
        </p:nvSpPr>
        <p:spPr>
          <a:xfrm flipV="1">
            <a:off x="3439017" y="4397376"/>
            <a:ext cx="889716" cy="882158"/>
          </a:xfrm>
          <a:prstGeom prst="homePlat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latin typeface="Open Sans" panose="020B0606030504020204" pitchFamily="34" charset="0"/>
              <a:ea typeface="Open Sans" panose="020B0606030504020204" pitchFamily="34" charset="0"/>
              <a:cs typeface="Open Sans" panose="020B0606030504020204" pitchFamily="34" charset="0"/>
            </a:endParaRPr>
          </a:p>
        </p:txBody>
      </p:sp>
      <p:sp>
        <p:nvSpPr>
          <p:cNvPr id="4" name="Chevron 3"/>
          <p:cNvSpPr/>
          <p:nvPr/>
        </p:nvSpPr>
        <p:spPr>
          <a:xfrm flipV="1">
            <a:off x="8698989" y="4397376"/>
            <a:ext cx="843803" cy="882158"/>
          </a:xfrm>
          <a:prstGeom prst="chevron">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latin typeface="Open Sans" panose="020B0606030504020204" pitchFamily="34" charset="0"/>
              <a:ea typeface="Open Sans" panose="020B0606030504020204" pitchFamily="34" charset="0"/>
              <a:cs typeface="Open Sans" panose="020B0606030504020204" pitchFamily="34" charset="0"/>
            </a:endParaRPr>
          </a:p>
        </p:txBody>
      </p:sp>
      <p:sp>
        <p:nvSpPr>
          <p:cNvPr id="14" name="Chevron 13"/>
          <p:cNvSpPr/>
          <p:nvPr/>
        </p:nvSpPr>
        <p:spPr>
          <a:xfrm flipV="1">
            <a:off x="13994656" y="4397376"/>
            <a:ext cx="843803" cy="882158"/>
          </a:xfrm>
          <a:prstGeom prst="chevron">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latin typeface="Open Sans" panose="020B0606030504020204" pitchFamily="34" charset="0"/>
              <a:ea typeface="Open Sans" panose="020B0606030504020204" pitchFamily="34" charset="0"/>
              <a:cs typeface="Open Sans" panose="020B0606030504020204" pitchFamily="34" charset="0"/>
            </a:endParaRPr>
          </a:p>
        </p:txBody>
      </p:sp>
      <p:sp>
        <p:nvSpPr>
          <p:cNvPr id="15" name="Chevron 14"/>
          <p:cNvSpPr/>
          <p:nvPr/>
        </p:nvSpPr>
        <p:spPr>
          <a:xfrm flipV="1">
            <a:off x="19499001" y="4397376"/>
            <a:ext cx="843803" cy="882158"/>
          </a:xfrm>
          <a:prstGeom prst="chevron">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latin typeface="Open Sans" panose="020B0606030504020204" pitchFamily="34" charset="0"/>
              <a:ea typeface="Open Sans" panose="020B0606030504020204" pitchFamily="34" charset="0"/>
              <a:cs typeface="Open Sans" panose="020B0606030504020204" pitchFamily="34" charset="0"/>
            </a:endParaRPr>
          </a:p>
        </p:txBody>
      </p:sp>
      <p:sp>
        <p:nvSpPr>
          <p:cNvPr id="17" name="TextBox 16"/>
          <p:cNvSpPr txBox="1"/>
          <p:nvPr/>
        </p:nvSpPr>
        <p:spPr>
          <a:xfrm>
            <a:off x="9688900" y="4525484"/>
            <a:ext cx="4054316" cy="584775"/>
          </a:xfrm>
          <a:prstGeom prst="rect">
            <a:avLst/>
          </a:prstGeom>
          <a:noFill/>
        </p:spPr>
        <p:txBody>
          <a:bodyPr wrap="none" rtlCol="0">
            <a:spAutoFit/>
          </a:bodyPr>
          <a:lstStyle/>
          <a:p>
            <a:pPr algn="ctr"/>
            <a:r>
              <a:rPr lang="en-US" sz="32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Operational Factors</a:t>
            </a:r>
            <a:endParaRPr lang="tr-TR" sz="32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8" name="TextBox 17"/>
          <p:cNvSpPr txBox="1"/>
          <p:nvPr/>
        </p:nvSpPr>
        <p:spPr>
          <a:xfrm>
            <a:off x="9833061" y="5448808"/>
            <a:ext cx="4583495" cy="5262979"/>
          </a:xfrm>
          <a:prstGeom prst="rect">
            <a:avLst/>
          </a:prstGeom>
          <a:noFill/>
        </p:spPr>
        <p:txBody>
          <a:bodyPr wrap="square" rtlCol="0">
            <a:spAutoFit/>
          </a:bodyPr>
          <a:lstStyle>
            <a:defPPr>
              <a:defRPr lang="en-US"/>
            </a:defPPr>
            <a:lvl1pPr algn="ctr">
              <a:defRPr sz="18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defRPr>
            </a:lvl1pPr>
          </a:lstStyle>
          <a:p>
            <a:pPr marL="342900" indent="-342900" algn="just">
              <a:buFont typeface="Arial" pitchFamily="34" charset="0"/>
              <a:buChar char="•"/>
            </a:pPr>
            <a:r>
              <a:rPr lang="en-US" sz="2400" dirty="0">
                <a:latin typeface="Times New Roman"/>
                <a:ea typeface="Times New Roman"/>
              </a:rPr>
              <a:t>The conference is scheduled in a luxurious five-star resort in London with convenient access to public transit</a:t>
            </a:r>
          </a:p>
          <a:p>
            <a:pPr marL="342900" indent="-342900" algn="just">
              <a:buFont typeface="Arial" pitchFamily="34" charset="0"/>
              <a:buChar char="•"/>
            </a:pPr>
            <a:r>
              <a:rPr lang="en-US" sz="2400" dirty="0"/>
              <a:t>There will be keynote addresses, roundtable discussions, breakout workshops, and chances to connect at the conference. </a:t>
            </a:r>
          </a:p>
          <a:p>
            <a:pPr marL="342900" indent="-342900" algn="just">
              <a:buFont typeface="Arial" pitchFamily="34" charset="0"/>
              <a:buChar char="•"/>
            </a:pPr>
            <a:r>
              <a:rPr lang="en-US" sz="2400" dirty="0"/>
              <a:t>To guarantee the event goes off without a hitch, it will take a dedicated crew of professional organizers, suppliers, and suppliers. </a:t>
            </a:r>
            <a:endParaRPr lang="en-US" sz="2400" dirty="0">
              <a:latin typeface="Times New Roman"/>
              <a:ea typeface="Times New Roman"/>
            </a:endParaRPr>
          </a:p>
        </p:txBody>
      </p:sp>
      <p:sp>
        <p:nvSpPr>
          <p:cNvPr id="19" name="TextBox 18"/>
          <p:cNvSpPr txBox="1"/>
          <p:nvPr/>
        </p:nvSpPr>
        <p:spPr>
          <a:xfrm>
            <a:off x="15432538" y="4546153"/>
            <a:ext cx="3552576" cy="584775"/>
          </a:xfrm>
          <a:prstGeom prst="rect">
            <a:avLst/>
          </a:prstGeom>
          <a:noFill/>
        </p:spPr>
        <p:txBody>
          <a:bodyPr wrap="none" rtlCol="0">
            <a:spAutoFit/>
          </a:bodyPr>
          <a:lstStyle/>
          <a:p>
            <a:pPr algn="ctr"/>
            <a:r>
              <a:rPr lang="tr-TR" sz="32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Financial Factors</a:t>
            </a:r>
          </a:p>
        </p:txBody>
      </p:sp>
      <p:sp>
        <p:nvSpPr>
          <p:cNvPr id="20" name="TextBox 19"/>
          <p:cNvSpPr txBox="1"/>
          <p:nvPr/>
        </p:nvSpPr>
        <p:spPr>
          <a:xfrm>
            <a:off x="15316018" y="5448808"/>
            <a:ext cx="4604884" cy="5632311"/>
          </a:xfrm>
          <a:prstGeom prst="rect">
            <a:avLst/>
          </a:prstGeom>
          <a:noFill/>
        </p:spPr>
        <p:txBody>
          <a:bodyPr wrap="square" rtlCol="0">
            <a:spAutoFit/>
          </a:bodyPr>
          <a:lstStyle>
            <a:defPPr>
              <a:defRPr lang="en-US"/>
            </a:defPPr>
            <a:lvl1pPr algn="ctr">
              <a:defRPr sz="1800">
                <a:solidFill>
                  <a:schemeClr val="tx1">
                    <a:lumMod val="85000"/>
                    <a:lumOff val="15000"/>
                  </a:schemeClr>
                </a:solidFill>
                <a:latin typeface="Open Sans" panose="020B0606030504020204" pitchFamily="34" charset="0"/>
                <a:ea typeface="Open Sans" panose="020B0606030504020204" pitchFamily="34" charset="0"/>
                <a:cs typeface="Open Sans" panose="020B0606030504020204" pitchFamily="34" charset="0"/>
              </a:defRPr>
            </a:lvl1pPr>
          </a:lstStyle>
          <a:p>
            <a:pPr marL="342900" indent="-342900" algn="just">
              <a:buFont typeface="Arial" pitchFamily="34" charset="0"/>
              <a:buChar char="•"/>
            </a:pPr>
            <a:r>
              <a:rPr lang="en-US" sz="2400" dirty="0">
                <a:latin typeface="Times New Roman"/>
                <a:ea typeface="Times New Roman"/>
              </a:rPr>
              <a:t>The budget allocated for the event is €200,000.</a:t>
            </a:r>
          </a:p>
          <a:p>
            <a:pPr marL="342900" indent="-342900" algn="just">
              <a:buFont typeface="Arial" pitchFamily="34" charset="0"/>
              <a:buChar char="•"/>
            </a:pPr>
            <a:r>
              <a:rPr lang="en-US" sz="2400" dirty="0">
                <a:latin typeface="Times New Roman"/>
                <a:ea typeface="Times New Roman"/>
              </a:rPr>
              <a:t>Venue rental, food and drink, AV equipment, promotion, and personnel costs will all be covered thanks to generous donations from our partners and sponsors. </a:t>
            </a:r>
          </a:p>
          <a:p>
            <a:pPr marL="342900" indent="-342900" algn="just">
              <a:buFont typeface="Arial" pitchFamily="34" charset="0"/>
              <a:buChar char="•"/>
            </a:pPr>
            <a:r>
              <a:rPr lang="en-US" sz="2400" dirty="0">
                <a:latin typeface="Times New Roman"/>
                <a:ea typeface="Times New Roman"/>
              </a:rPr>
              <a:t>The event can sustain itself financially because of sponsorship, booth fees, and registration costs and the revenue can be predicted at about €250000. </a:t>
            </a:r>
          </a:p>
          <a:p>
            <a:r>
              <a:rPr lang="en-US" sz="2400" dirty="0">
                <a:latin typeface="Times New Roman"/>
                <a:ea typeface="Times New Roman"/>
              </a:rPr>
              <a:t> </a:t>
            </a:r>
            <a:r>
              <a:rPr lang="tr-TR" sz="2400" dirty="0">
                <a:solidFill>
                  <a:schemeClr val="tx1">
                    <a:lumMod val="95000"/>
                    <a:lumOff val="5000"/>
                  </a:schemeClr>
                </a:solidFill>
              </a:rPr>
              <a:t>.</a:t>
            </a:r>
          </a:p>
        </p:txBody>
      </p:sp>
      <p:sp>
        <p:nvSpPr>
          <p:cNvPr id="21" name="TextBox 20"/>
          <p:cNvSpPr txBox="1"/>
          <p:nvPr/>
        </p:nvSpPr>
        <p:spPr>
          <a:xfrm>
            <a:off x="5068724" y="4546153"/>
            <a:ext cx="2985113" cy="584775"/>
          </a:xfrm>
          <a:prstGeom prst="rect">
            <a:avLst/>
          </a:prstGeom>
          <a:noFill/>
        </p:spPr>
        <p:txBody>
          <a:bodyPr wrap="none" rtlCol="0">
            <a:spAutoFit/>
          </a:bodyPr>
          <a:lstStyle/>
          <a:p>
            <a:pPr algn="ctr"/>
            <a:r>
              <a:rPr lang="tr-TR" sz="32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Market factors</a:t>
            </a:r>
          </a:p>
        </p:txBody>
      </p:sp>
      <p:sp>
        <p:nvSpPr>
          <p:cNvPr id="23" name="TextBox 22"/>
          <p:cNvSpPr txBox="1"/>
          <p:nvPr/>
        </p:nvSpPr>
        <p:spPr>
          <a:xfrm>
            <a:off x="4140200" y="5448808"/>
            <a:ext cx="4338864" cy="6370975"/>
          </a:xfrm>
          <a:prstGeom prst="rect">
            <a:avLst/>
          </a:prstGeom>
          <a:noFill/>
        </p:spPr>
        <p:txBody>
          <a:bodyPr wrap="square" rtlCol="0">
            <a:spAutoFit/>
          </a:bodyPr>
          <a:lstStyle/>
          <a:p>
            <a:pPr marL="342900" indent="-342900" algn="just">
              <a:buFont typeface="Arial" pitchFamily="34" charset="0"/>
              <a:buChar char="•"/>
            </a:pPr>
            <a:r>
              <a:rPr lang="en-US" sz="2400" dirty="0">
                <a:latin typeface="Times New Roman"/>
                <a:ea typeface="Times New Roman"/>
              </a:rPr>
              <a:t>Managers of hotels and resorts who want to improve their businesses and provide better service to their customers will be the major audience for this conference</a:t>
            </a:r>
          </a:p>
          <a:p>
            <a:pPr marL="342900" indent="-342900" algn="just">
              <a:buFont typeface="Arial" pitchFamily="34" charset="0"/>
              <a:buChar char="•"/>
            </a:pPr>
            <a:r>
              <a:rPr lang="en-US" sz="2400" dirty="0">
                <a:latin typeface="Times New Roman"/>
                <a:ea typeface="Times New Roman"/>
              </a:rPr>
              <a:t>Market supply can be measured by checking the frequency with which similar occasions occur and the accessibility of necessary infrastructure.</a:t>
            </a:r>
          </a:p>
          <a:p>
            <a:pPr marL="342900" indent="-342900" algn="just">
              <a:buFont typeface="Arial" pitchFamily="34" charset="0"/>
              <a:buChar char="•"/>
            </a:pPr>
            <a:r>
              <a:rPr lang="en-US" sz="2400" dirty="0">
                <a:latin typeface="Times New Roman"/>
                <a:ea typeface="Times New Roman"/>
              </a:rPr>
              <a:t>This gathering will face competition from similar gatherings aimed at the same audience. </a:t>
            </a:r>
          </a:p>
          <a:p>
            <a:pPr algn="ctr"/>
            <a:endParaRPr lang="en-US" sz="24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3260967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p:cNvSpPr/>
          <p:nvPr/>
        </p:nvSpPr>
        <p:spPr>
          <a:xfrm>
            <a:off x="9655917" y="64897"/>
            <a:ext cx="14728083" cy="13716000"/>
          </a:xfrm>
          <a:custGeom>
            <a:avLst/>
            <a:gdLst>
              <a:gd name="connsiteX0" fmla="*/ 0 w 14728083"/>
              <a:gd name="connsiteY0" fmla="*/ 0 h 13716000"/>
              <a:gd name="connsiteX1" fmla="*/ 14728083 w 14728083"/>
              <a:gd name="connsiteY1" fmla="*/ 0 h 13716000"/>
              <a:gd name="connsiteX2" fmla="*/ 14728083 w 14728083"/>
              <a:gd name="connsiteY2" fmla="*/ 13716000 h 13716000"/>
              <a:gd name="connsiteX3" fmla="*/ 0 w 14728083"/>
              <a:gd name="connsiteY3" fmla="*/ 13716000 h 13716000"/>
              <a:gd name="connsiteX4" fmla="*/ 0 w 14728083"/>
              <a:gd name="connsiteY4" fmla="*/ 0 h 13716000"/>
              <a:gd name="connsiteX0" fmla="*/ 0 w 14728083"/>
              <a:gd name="connsiteY0" fmla="*/ 0 h 13716000"/>
              <a:gd name="connsiteX1" fmla="*/ 14728083 w 14728083"/>
              <a:gd name="connsiteY1" fmla="*/ 0 h 13716000"/>
              <a:gd name="connsiteX2" fmla="*/ 14728083 w 14728083"/>
              <a:gd name="connsiteY2" fmla="*/ 13716000 h 13716000"/>
              <a:gd name="connsiteX3" fmla="*/ 4096512 w 14728083"/>
              <a:gd name="connsiteY3" fmla="*/ 13697712 h 13716000"/>
              <a:gd name="connsiteX4" fmla="*/ 0 w 14728083"/>
              <a:gd name="connsiteY4" fmla="*/ 0 h 1371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28083" h="13716000">
                <a:moveTo>
                  <a:pt x="0" y="0"/>
                </a:moveTo>
                <a:lnTo>
                  <a:pt x="14728083" y="0"/>
                </a:lnTo>
                <a:lnTo>
                  <a:pt x="14728083" y="13716000"/>
                </a:lnTo>
                <a:lnTo>
                  <a:pt x="4096512" y="13697712"/>
                </a:lnTo>
                <a:lnTo>
                  <a:pt x="0" y="0"/>
                </a:ln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0" name="Parallelogram 9"/>
          <p:cNvSpPr/>
          <p:nvPr/>
        </p:nvSpPr>
        <p:spPr>
          <a:xfrm flipH="1">
            <a:off x="9655917" y="0"/>
            <a:ext cx="6986162" cy="13716000"/>
          </a:xfrm>
          <a:prstGeom prst="parallelogram">
            <a:avLst>
              <a:gd name="adj" fmla="val 58679"/>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3" name="Rectangle 12"/>
          <p:cNvSpPr/>
          <p:nvPr/>
        </p:nvSpPr>
        <p:spPr>
          <a:xfrm>
            <a:off x="0" y="679450"/>
            <a:ext cx="247650" cy="909638"/>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3" name="Oval 2"/>
          <p:cNvSpPr/>
          <p:nvPr/>
        </p:nvSpPr>
        <p:spPr>
          <a:xfrm>
            <a:off x="8960112" y="3673531"/>
            <a:ext cx="1483205" cy="1483206"/>
          </a:xfrm>
          <a:prstGeom prst="ellipse">
            <a:avLst/>
          </a:prstGeom>
          <a:solidFill>
            <a:schemeClr val="accent2">
              <a:lumMod val="75000"/>
            </a:schemeClr>
          </a:solidFill>
          <a:ln w="31750">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9340077" y="4091969"/>
            <a:ext cx="723275" cy="646331"/>
          </a:xfrm>
          <a:prstGeom prst="rect">
            <a:avLst/>
          </a:prstGeom>
        </p:spPr>
        <p:txBody>
          <a:bodyPr wrap="none">
            <a:spAutoFit/>
          </a:bodyPr>
          <a:lstStyle/>
          <a:p>
            <a:r>
              <a:rPr lang="en-US" spc="600" dirty="0">
                <a:solidFill>
                  <a:schemeClr val="tx1">
                    <a:lumMod val="95000"/>
                    <a:lumOff val="5000"/>
                  </a:schemeClr>
                </a:solidFill>
                <a:latin typeface="FontAwesome" pitchFamily="2" charset="0"/>
              </a:rPr>
              <a:t></a:t>
            </a:r>
            <a:endParaRPr lang="en-US" dirty="0">
              <a:solidFill>
                <a:schemeClr val="tx1">
                  <a:lumMod val="95000"/>
                  <a:lumOff val="5000"/>
                </a:schemeClr>
              </a:solidFill>
            </a:endParaRPr>
          </a:p>
        </p:txBody>
      </p:sp>
      <p:sp>
        <p:nvSpPr>
          <p:cNvPr id="12" name="Oval 11"/>
          <p:cNvSpPr/>
          <p:nvPr/>
        </p:nvSpPr>
        <p:spPr>
          <a:xfrm>
            <a:off x="9578950" y="5477402"/>
            <a:ext cx="1483205" cy="1483206"/>
          </a:xfrm>
          <a:prstGeom prst="ellipse">
            <a:avLst/>
          </a:prstGeom>
          <a:solidFill>
            <a:srgbClr val="FFFF00"/>
          </a:solidFill>
          <a:ln w="31750">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10303171" y="7560673"/>
            <a:ext cx="1483205" cy="1483206"/>
          </a:xfrm>
          <a:prstGeom prst="ellipse">
            <a:avLst/>
          </a:prstGeom>
          <a:solidFill>
            <a:srgbClr val="FF0000"/>
          </a:solidFill>
          <a:ln w="31750">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10752829" y="7979110"/>
            <a:ext cx="689612" cy="646331"/>
          </a:xfrm>
          <a:prstGeom prst="rect">
            <a:avLst/>
          </a:prstGeom>
        </p:spPr>
        <p:txBody>
          <a:bodyPr wrap="none">
            <a:spAutoFit/>
          </a:bodyPr>
          <a:lstStyle/>
          <a:p>
            <a:r>
              <a:rPr lang="en-US" spc="600" dirty="0">
                <a:solidFill>
                  <a:schemeClr val="tx1">
                    <a:lumMod val="95000"/>
                    <a:lumOff val="5000"/>
                  </a:schemeClr>
                </a:solidFill>
                <a:latin typeface="FontAwesome" pitchFamily="2" charset="0"/>
              </a:rPr>
              <a:t></a:t>
            </a:r>
            <a:endParaRPr lang="en-US" dirty="0">
              <a:solidFill>
                <a:schemeClr val="tx1">
                  <a:lumMod val="95000"/>
                  <a:lumOff val="5000"/>
                </a:schemeClr>
              </a:solidFill>
            </a:endParaRPr>
          </a:p>
        </p:txBody>
      </p:sp>
      <p:sp>
        <p:nvSpPr>
          <p:cNvPr id="16" name="Rectangle 15"/>
          <p:cNvSpPr/>
          <p:nvPr/>
        </p:nvSpPr>
        <p:spPr>
          <a:xfrm>
            <a:off x="10046640" y="5895840"/>
            <a:ext cx="657552" cy="646331"/>
          </a:xfrm>
          <a:prstGeom prst="rect">
            <a:avLst/>
          </a:prstGeom>
        </p:spPr>
        <p:txBody>
          <a:bodyPr wrap="none">
            <a:spAutoFit/>
          </a:bodyPr>
          <a:lstStyle/>
          <a:p>
            <a:r>
              <a:rPr lang="en-US" spc="600" dirty="0">
                <a:solidFill>
                  <a:schemeClr val="tx1">
                    <a:lumMod val="95000"/>
                    <a:lumOff val="5000"/>
                  </a:schemeClr>
                </a:solidFill>
                <a:latin typeface="FontAwesome" pitchFamily="2" charset="0"/>
              </a:rPr>
              <a:t></a:t>
            </a:r>
            <a:endParaRPr lang="en-US" dirty="0">
              <a:solidFill>
                <a:schemeClr val="tx1">
                  <a:lumMod val="95000"/>
                  <a:lumOff val="5000"/>
                </a:schemeClr>
              </a:solidFill>
            </a:endParaRPr>
          </a:p>
        </p:txBody>
      </p:sp>
      <p:sp>
        <p:nvSpPr>
          <p:cNvPr id="27" name="TextBox 26"/>
          <p:cNvSpPr txBox="1"/>
          <p:nvPr/>
        </p:nvSpPr>
        <p:spPr>
          <a:xfrm>
            <a:off x="6205602" y="5942006"/>
            <a:ext cx="2258952" cy="523220"/>
          </a:xfrm>
          <a:prstGeom prst="rect">
            <a:avLst/>
          </a:prstGeom>
          <a:noFill/>
        </p:spPr>
        <p:txBody>
          <a:bodyPr wrap="none" rtlCol="0">
            <a:spAutoFit/>
          </a:bodyPr>
          <a:lstStyle/>
          <a:p>
            <a:pPr algn="r"/>
            <a:r>
              <a:rPr lang="tr-TR"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ECONOMİC </a:t>
            </a:r>
            <a:endPar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28" name="TextBox 27"/>
          <p:cNvSpPr txBox="1"/>
          <p:nvPr/>
        </p:nvSpPr>
        <p:spPr>
          <a:xfrm>
            <a:off x="5769212" y="4138135"/>
            <a:ext cx="2079415" cy="523220"/>
          </a:xfrm>
          <a:prstGeom prst="rect">
            <a:avLst/>
          </a:prstGeom>
          <a:noFill/>
        </p:spPr>
        <p:txBody>
          <a:bodyPr wrap="none" rtlCol="0">
            <a:spAutoFit/>
          </a:bodyPr>
          <a:lstStyle/>
          <a:p>
            <a:pPr algn="r"/>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POLITICAL</a:t>
            </a:r>
          </a:p>
        </p:txBody>
      </p:sp>
      <p:sp>
        <p:nvSpPr>
          <p:cNvPr id="29" name="TextBox 28"/>
          <p:cNvSpPr txBox="1"/>
          <p:nvPr/>
        </p:nvSpPr>
        <p:spPr>
          <a:xfrm>
            <a:off x="7631190" y="8025277"/>
            <a:ext cx="1540806" cy="523220"/>
          </a:xfrm>
          <a:prstGeom prst="rect">
            <a:avLst/>
          </a:prstGeom>
          <a:noFill/>
        </p:spPr>
        <p:txBody>
          <a:bodyPr wrap="none" rtlCol="0">
            <a:spAutoFit/>
          </a:bodyPr>
          <a:lstStyle/>
          <a:p>
            <a:pPr algn="r"/>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SOCIAL</a:t>
            </a:r>
          </a:p>
        </p:txBody>
      </p:sp>
      <p:sp>
        <p:nvSpPr>
          <p:cNvPr id="5" name="TextBox 4"/>
          <p:cNvSpPr txBox="1"/>
          <p:nvPr/>
        </p:nvSpPr>
        <p:spPr>
          <a:xfrm>
            <a:off x="1035050" y="4731463"/>
            <a:ext cx="6813577" cy="830997"/>
          </a:xfrm>
          <a:prstGeom prst="rect">
            <a:avLst/>
          </a:prstGeom>
          <a:noFill/>
        </p:spPr>
        <p:txBody>
          <a:bodyPr wrap="square" rtlCol="0">
            <a:spAutoFit/>
          </a:bodyPr>
          <a:lstStyle/>
          <a:p>
            <a:pPr algn="ctr"/>
            <a:r>
              <a:rPr lang="en-US" sz="2400" dirty="0">
                <a:solidFill>
                  <a:srgbClr val="000000"/>
                </a:solidFill>
                <a:latin typeface="Times New Roman"/>
                <a:ea typeface="Times New Roman"/>
              </a:rPr>
              <a:t>It is also important to think about how the present political atmosphere can affect travel restrictions</a:t>
            </a:r>
            <a:endParaRPr lang="en-US" sz="2400" dirty="0"/>
          </a:p>
        </p:txBody>
      </p:sp>
      <p:sp>
        <p:nvSpPr>
          <p:cNvPr id="6" name="TextBox 5"/>
          <p:cNvSpPr txBox="1"/>
          <p:nvPr/>
        </p:nvSpPr>
        <p:spPr>
          <a:xfrm>
            <a:off x="1035050" y="6567571"/>
            <a:ext cx="8062592" cy="1200329"/>
          </a:xfrm>
          <a:prstGeom prst="rect">
            <a:avLst/>
          </a:prstGeom>
          <a:noFill/>
        </p:spPr>
        <p:txBody>
          <a:bodyPr wrap="square" rtlCol="0">
            <a:spAutoFit/>
          </a:bodyPr>
          <a:lstStyle/>
          <a:p>
            <a:pPr algn="ctr"/>
            <a:r>
              <a:rPr lang="en-US" sz="2400" dirty="0">
                <a:solidFill>
                  <a:srgbClr val="000000"/>
                </a:solidFill>
                <a:latin typeface="Times New Roman"/>
                <a:ea typeface="Times New Roman"/>
              </a:rPr>
              <a:t>The event's finances could be impacted by the state of the economy, particularly by rising operational expenses in the hospitality industry. </a:t>
            </a:r>
            <a:endParaRPr lang="en-US" sz="2400" dirty="0"/>
          </a:p>
        </p:txBody>
      </p:sp>
      <p:sp>
        <p:nvSpPr>
          <p:cNvPr id="31" name="TextBox 30"/>
          <p:cNvSpPr txBox="1"/>
          <p:nvPr/>
        </p:nvSpPr>
        <p:spPr>
          <a:xfrm>
            <a:off x="1995610" y="8628380"/>
            <a:ext cx="6813577" cy="830997"/>
          </a:xfrm>
          <a:prstGeom prst="rect">
            <a:avLst/>
          </a:prstGeom>
          <a:noFill/>
        </p:spPr>
        <p:txBody>
          <a:bodyPr wrap="square" rtlCol="0">
            <a:spAutoFit/>
          </a:bodyPr>
          <a:lstStyle/>
          <a:p>
            <a:pPr algn="ctr"/>
            <a:r>
              <a:rPr lang="en-US" sz="2400" dirty="0">
                <a:solidFill>
                  <a:srgbClr val="000000"/>
                </a:solidFill>
                <a:latin typeface="Times New Roman"/>
                <a:ea typeface="Times New Roman"/>
              </a:rPr>
              <a:t>Guests' age ranges, gender identities, and areas of interest must all be taken into account.</a:t>
            </a:r>
            <a:endParaRPr lang="en-US" sz="24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430441">
            <a:off x="12487949" y="3149604"/>
            <a:ext cx="12074828" cy="6758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 name="Rectangle 17"/>
          <p:cNvSpPr/>
          <p:nvPr/>
        </p:nvSpPr>
        <p:spPr>
          <a:xfrm>
            <a:off x="177646" y="1976535"/>
            <a:ext cx="9274304" cy="523220"/>
          </a:xfrm>
          <a:prstGeom prst="rect">
            <a:avLst/>
          </a:prstGeom>
        </p:spPr>
        <p:txBody>
          <a:bodyPr wrap="square">
            <a:spAutoFit/>
          </a:bodyPr>
          <a:lstStyle/>
          <a:p>
            <a:pPr algn="just"/>
            <a:r>
              <a:rPr lang="en-US" sz="2800" b="1" spc="2000" dirty="0">
                <a:solidFill>
                  <a:prstClr val="black">
                    <a:lumMod val="95000"/>
                    <a:lumOff val="5000"/>
                  </a:prstClr>
                </a:solidFill>
                <a:latin typeface="Open Sans" panose="020B0606030504020204" pitchFamily="34" charset="0"/>
                <a:ea typeface="Open Sans" panose="020B0606030504020204" pitchFamily="34" charset="0"/>
                <a:cs typeface="Open Sans" panose="020B0606030504020204" pitchFamily="34" charset="0"/>
              </a:rPr>
              <a:t>The PESTLE Analysis</a:t>
            </a:r>
          </a:p>
        </p:txBody>
      </p:sp>
    </p:spTree>
    <p:extLst>
      <p:ext uri="{BB962C8B-B14F-4D97-AF65-F5344CB8AC3E}">
        <p14:creationId xmlns:p14="http://schemas.microsoft.com/office/powerpoint/2010/main" val="3601432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p:cNvSpPr/>
          <p:nvPr/>
        </p:nvSpPr>
        <p:spPr>
          <a:xfrm>
            <a:off x="9732117" y="-214503"/>
            <a:ext cx="14728083" cy="13716000"/>
          </a:xfrm>
          <a:custGeom>
            <a:avLst/>
            <a:gdLst>
              <a:gd name="connsiteX0" fmla="*/ 0 w 14728083"/>
              <a:gd name="connsiteY0" fmla="*/ 0 h 13716000"/>
              <a:gd name="connsiteX1" fmla="*/ 14728083 w 14728083"/>
              <a:gd name="connsiteY1" fmla="*/ 0 h 13716000"/>
              <a:gd name="connsiteX2" fmla="*/ 14728083 w 14728083"/>
              <a:gd name="connsiteY2" fmla="*/ 13716000 h 13716000"/>
              <a:gd name="connsiteX3" fmla="*/ 0 w 14728083"/>
              <a:gd name="connsiteY3" fmla="*/ 13716000 h 13716000"/>
              <a:gd name="connsiteX4" fmla="*/ 0 w 14728083"/>
              <a:gd name="connsiteY4" fmla="*/ 0 h 13716000"/>
              <a:gd name="connsiteX0" fmla="*/ 0 w 14728083"/>
              <a:gd name="connsiteY0" fmla="*/ 0 h 13716000"/>
              <a:gd name="connsiteX1" fmla="*/ 14728083 w 14728083"/>
              <a:gd name="connsiteY1" fmla="*/ 0 h 13716000"/>
              <a:gd name="connsiteX2" fmla="*/ 14728083 w 14728083"/>
              <a:gd name="connsiteY2" fmla="*/ 13716000 h 13716000"/>
              <a:gd name="connsiteX3" fmla="*/ 4096512 w 14728083"/>
              <a:gd name="connsiteY3" fmla="*/ 13697712 h 13716000"/>
              <a:gd name="connsiteX4" fmla="*/ 0 w 14728083"/>
              <a:gd name="connsiteY4" fmla="*/ 0 h 1371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28083" h="13716000">
                <a:moveTo>
                  <a:pt x="0" y="0"/>
                </a:moveTo>
                <a:lnTo>
                  <a:pt x="14728083" y="0"/>
                </a:lnTo>
                <a:lnTo>
                  <a:pt x="14728083" y="13716000"/>
                </a:lnTo>
                <a:lnTo>
                  <a:pt x="4096512" y="13697712"/>
                </a:lnTo>
                <a:lnTo>
                  <a:pt x="0" y="0"/>
                </a:ln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10" name="Parallelogram 9"/>
          <p:cNvSpPr/>
          <p:nvPr/>
        </p:nvSpPr>
        <p:spPr>
          <a:xfrm flipH="1">
            <a:off x="9859117" y="0"/>
            <a:ext cx="6986162" cy="13716000"/>
          </a:xfrm>
          <a:prstGeom prst="parallelogram">
            <a:avLst>
              <a:gd name="adj" fmla="val 58679"/>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2" name="TextBox 1"/>
          <p:cNvSpPr txBox="1"/>
          <p:nvPr/>
        </p:nvSpPr>
        <p:spPr>
          <a:xfrm>
            <a:off x="465888" y="2228394"/>
            <a:ext cx="8678113" cy="1446550"/>
          </a:xfrm>
          <a:prstGeom prst="rect">
            <a:avLst/>
          </a:prstGeom>
          <a:noFill/>
        </p:spPr>
        <p:txBody>
          <a:bodyPr wrap="square" rtlCol="0">
            <a:spAutoFit/>
          </a:bodyPr>
          <a:lstStyle/>
          <a:p>
            <a:pPr lvl="0" algn="just"/>
            <a:r>
              <a:rPr lang="en-US" sz="2400" b="1" spc="2000" dirty="0">
                <a:solidFill>
                  <a:prstClr val="black">
                    <a:lumMod val="95000"/>
                    <a:lumOff val="5000"/>
                  </a:prstClr>
                </a:solidFill>
                <a:latin typeface="Open Sans" panose="020B0606030504020204" pitchFamily="34" charset="0"/>
                <a:ea typeface="Open Sans" panose="020B0606030504020204" pitchFamily="34" charset="0"/>
                <a:cs typeface="Open Sans" panose="020B0606030504020204" pitchFamily="34" charset="0"/>
              </a:rPr>
              <a:t>The PESTLE Analysis Cont’d</a:t>
            </a:r>
          </a:p>
          <a:p>
            <a:pPr algn="r"/>
            <a:endParaRPr lang="en-US" sz="4000" spc="20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3" name="Rectangle 12"/>
          <p:cNvSpPr/>
          <p:nvPr/>
        </p:nvSpPr>
        <p:spPr>
          <a:xfrm>
            <a:off x="0" y="679450"/>
            <a:ext cx="247650" cy="909638"/>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25" name="Oval 24"/>
          <p:cNvSpPr/>
          <p:nvPr/>
        </p:nvSpPr>
        <p:spPr>
          <a:xfrm>
            <a:off x="8860769" y="3674944"/>
            <a:ext cx="1483205" cy="1483206"/>
          </a:xfrm>
          <a:prstGeom prst="ellipse">
            <a:avLst/>
          </a:prstGeom>
          <a:solidFill>
            <a:schemeClr val="accent6"/>
          </a:solidFill>
          <a:ln w="31750">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4447115" y="4137978"/>
            <a:ext cx="3316934" cy="523220"/>
          </a:xfrm>
          <a:prstGeom prst="rect">
            <a:avLst/>
          </a:prstGeom>
          <a:noFill/>
        </p:spPr>
        <p:txBody>
          <a:bodyPr wrap="none" rtlCol="0">
            <a:spAutoFit/>
          </a:bodyPr>
          <a:lstStyle/>
          <a:p>
            <a:pPr algn="r"/>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TECHNOLOGICAL</a:t>
            </a:r>
          </a:p>
        </p:txBody>
      </p:sp>
      <p:sp>
        <p:nvSpPr>
          <p:cNvPr id="20" name="Oval 19"/>
          <p:cNvSpPr/>
          <p:nvPr/>
        </p:nvSpPr>
        <p:spPr>
          <a:xfrm>
            <a:off x="9673569" y="5783144"/>
            <a:ext cx="1483205" cy="1483206"/>
          </a:xfrm>
          <a:prstGeom prst="ellipse">
            <a:avLst/>
          </a:prstGeom>
          <a:solidFill>
            <a:schemeClr val="accent2"/>
          </a:solidFill>
          <a:ln w="31750">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p:cNvSpPr txBox="1"/>
          <p:nvPr/>
        </p:nvSpPr>
        <p:spPr>
          <a:xfrm>
            <a:off x="7175503" y="6246178"/>
            <a:ext cx="1401346" cy="523220"/>
          </a:xfrm>
          <a:prstGeom prst="rect">
            <a:avLst/>
          </a:prstGeom>
          <a:noFill/>
        </p:spPr>
        <p:txBody>
          <a:bodyPr wrap="none" rtlCol="0">
            <a:spAutoFit/>
          </a:bodyPr>
          <a:lstStyle/>
          <a:p>
            <a:pPr algn="r"/>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LEGAL</a:t>
            </a:r>
          </a:p>
        </p:txBody>
      </p:sp>
      <p:sp>
        <p:nvSpPr>
          <p:cNvPr id="7" name="Rectangle 6"/>
          <p:cNvSpPr/>
          <p:nvPr/>
        </p:nvSpPr>
        <p:spPr>
          <a:xfrm>
            <a:off x="465888" y="4700298"/>
            <a:ext cx="7675752" cy="1200329"/>
          </a:xfrm>
          <a:prstGeom prst="rect">
            <a:avLst/>
          </a:prstGeom>
        </p:spPr>
        <p:txBody>
          <a:bodyPr wrap="square">
            <a:spAutoFit/>
          </a:bodyPr>
          <a:lstStyle/>
          <a:p>
            <a:pPr algn="ctr"/>
            <a:r>
              <a:rPr lang="en-US" sz="2400" dirty="0">
                <a:solidFill>
                  <a:srgbClr val="000000"/>
                </a:solidFill>
                <a:latin typeface="Times New Roman"/>
                <a:ea typeface="Times New Roman"/>
              </a:rPr>
              <a:t>Changing technology may have an effect on how people communicate with one another, how many people sign up for an event, and other logistical details.</a:t>
            </a:r>
            <a:endParaRPr lang="en-US" sz="2400" dirty="0"/>
          </a:p>
        </p:txBody>
      </p:sp>
      <p:sp>
        <p:nvSpPr>
          <p:cNvPr id="8" name="Rectangle 7"/>
          <p:cNvSpPr/>
          <p:nvPr/>
        </p:nvSpPr>
        <p:spPr>
          <a:xfrm>
            <a:off x="1499708" y="6847913"/>
            <a:ext cx="8295070" cy="1200329"/>
          </a:xfrm>
          <a:prstGeom prst="rect">
            <a:avLst/>
          </a:prstGeom>
        </p:spPr>
        <p:txBody>
          <a:bodyPr wrap="square">
            <a:spAutoFit/>
          </a:bodyPr>
          <a:lstStyle/>
          <a:p>
            <a:pPr algn="ctr"/>
            <a:r>
              <a:rPr lang="en-US" sz="2400" dirty="0">
                <a:solidFill>
                  <a:srgbClr val="000000"/>
                </a:solidFill>
                <a:latin typeface="Times New Roman"/>
                <a:ea typeface="Times New Roman"/>
              </a:rPr>
              <a:t>Compliance with all applicable laws and regulations, including those pertaining to public safety and intellectual property, is essential for the success of any event.</a:t>
            </a:r>
            <a:endParaRPr lang="en-US" sz="2400" dirty="0"/>
          </a:p>
        </p:txBody>
      </p:sp>
      <p:sp>
        <p:nvSpPr>
          <p:cNvPr id="32" name="Oval 31"/>
          <p:cNvSpPr/>
          <p:nvPr/>
        </p:nvSpPr>
        <p:spPr>
          <a:xfrm>
            <a:off x="10435569" y="7789744"/>
            <a:ext cx="1483205" cy="1483206"/>
          </a:xfrm>
          <a:prstGeom prst="ellipse">
            <a:avLst/>
          </a:prstGeom>
          <a:solidFill>
            <a:srgbClr val="00B0F0"/>
          </a:solidFill>
          <a:ln w="31750">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p:cNvSpPr txBox="1"/>
          <p:nvPr/>
        </p:nvSpPr>
        <p:spPr>
          <a:xfrm>
            <a:off x="6048589" y="8252778"/>
            <a:ext cx="3290260" cy="523220"/>
          </a:xfrm>
          <a:prstGeom prst="rect">
            <a:avLst/>
          </a:prstGeom>
          <a:noFill/>
        </p:spPr>
        <p:txBody>
          <a:bodyPr wrap="none" rtlCol="0">
            <a:spAutoFit/>
          </a:bodyPr>
          <a:lstStyle/>
          <a:p>
            <a:pPr algn="r"/>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ENVIRONMENTAL</a:t>
            </a:r>
          </a:p>
        </p:txBody>
      </p:sp>
      <p:sp>
        <p:nvSpPr>
          <p:cNvPr id="35" name="Rectangle 34"/>
          <p:cNvSpPr/>
          <p:nvPr/>
        </p:nvSpPr>
        <p:spPr>
          <a:xfrm>
            <a:off x="2261708" y="8854513"/>
            <a:ext cx="8295070" cy="1200329"/>
          </a:xfrm>
          <a:prstGeom prst="rect">
            <a:avLst/>
          </a:prstGeom>
        </p:spPr>
        <p:txBody>
          <a:bodyPr wrap="square">
            <a:spAutoFit/>
          </a:bodyPr>
          <a:lstStyle/>
          <a:p>
            <a:pPr algn="ctr"/>
            <a:r>
              <a:rPr lang="en-US" sz="2400" dirty="0">
                <a:solidFill>
                  <a:srgbClr val="000000"/>
                </a:solidFill>
                <a:latin typeface="Times New Roman"/>
                <a:ea typeface="Times New Roman"/>
              </a:rPr>
              <a:t>The event's turnout and </a:t>
            </a:r>
            <a:r>
              <a:rPr lang="en-US" sz="2400" dirty="0">
                <a:latin typeface="Times New Roman"/>
                <a:ea typeface="Times New Roman"/>
              </a:rPr>
              <a:t>organization</a:t>
            </a:r>
            <a:r>
              <a:rPr lang="en-US" sz="2400" dirty="0">
                <a:solidFill>
                  <a:srgbClr val="000000"/>
                </a:solidFill>
                <a:latin typeface="Times New Roman"/>
                <a:ea typeface="Times New Roman"/>
              </a:rPr>
              <a:t> are susceptible to environmental factors including bad weather and natural catastrophes</a:t>
            </a:r>
            <a:endParaRPr lang="en-US" sz="24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399661">
            <a:off x="12263200" y="3200991"/>
            <a:ext cx="12958337" cy="7184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5104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013316" y="2113944"/>
            <a:ext cx="7223452" cy="707886"/>
          </a:xfrm>
          <a:prstGeom prst="rect">
            <a:avLst/>
          </a:prstGeom>
          <a:noFill/>
        </p:spPr>
        <p:txBody>
          <a:bodyPr wrap="none" rtlCol="0">
            <a:spAutoFit/>
          </a:bodyPr>
          <a:lstStyle/>
          <a:p>
            <a:r>
              <a:rPr lang="en-US" sz="4000" b="1" spc="20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SWOT analysis</a:t>
            </a:r>
          </a:p>
        </p:txBody>
      </p:sp>
      <p:sp>
        <p:nvSpPr>
          <p:cNvPr id="13" name="Rectangle 12"/>
          <p:cNvSpPr/>
          <p:nvPr/>
        </p:nvSpPr>
        <p:spPr>
          <a:xfrm>
            <a:off x="0" y="1085850"/>
            <a:ext cx="247650" cy="909638"/>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5" name="Teardrop 4"/>
          <p:cNvSpPr/>
          <p:nvPr/>
        </p:nvSpPr>
        <p:spPr>
          <a:xfrm>
            <a:off x="9563100" y="7258050"/>
            <a:ext cx="2743200" cy="2743200"/>
          </a:xfrm>
          <a:prstGeom prst="teardrop">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ardrop 21"/>
          <p:cNvSpPr/>
          <p:nvPr/>
        </p:nvSpPr>
        <p:spPr>
          <a:xfrm rot="16200000">
            <a:off x="12573000" y="7258050"/>
            <a:ext cx="2743200" cy="2743200"/>
          </a:xfrm>
          <a:prstGeom prst="teardrop">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ardrop 23"/>
          <p:cNvSpPr/>
          <p:nvPr/>
        </p:nvSpPr>
        <p:spPr>
          <a:xfrm rot="10800000">
            <a:off x="12573000" y="4267200"/>
            <a:ext cx="2743200" cy="2743200"/>
          </a:xfrm>
          <a:prstGeom prst="teardrop">
            <a:avLst/>
          </a:prstGeom>
          <a:solidFill>
            <a:srgbClr val="33A9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ardrop 24"/>
          <p:cNvSpPr/>
          <p:nvPr/>
        </p:nvSpPr>
        <p:spPr>
          <a:xfrm rot="5400000">
            <a:off x="9563100" y="4267199"/>
            <a:ext cx="2743200" cy="2743200"/>
          </a:xfrm>
          <a:prstGeom prst="teardrop">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p:cNvSpPr txBox="1"/>
          <p:nvPr/>
        </p:nvSpPr>
        <p:spPr>
          <a:xfrm>
            <a:off x="6721263" y="4182813"/>
            <a:ext cx="2398413" cy="523220"/>
          </a:xfrm>
          <a:prstGeom prst="rect">
            <a:avLst/>
          </a:prstGeom>
          <a:noFill/>
        </p:spPr>
        <p:txBody>
          <a:bodyPr wrap="none" rtlCol="0">
            <a:spAutoFit/>
          </a:bodyPr>
          <a:lstStyle/>
          <a:p>
            <a:pPr algn="r"/>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STRENGTHS</a:t>
            </a:r>
          </a:p>
        </p:txBody>
      </p:sp>
      <p:sp>
        <p:nvSpPr>
          <p:cNvPr id="29" name="Rectangle 28"/>
          <p:cNvSpPr/>
          <p:nvPr/>
        </p:nvSpPr>
        <p:spPr>
          <a:xfrm>
            <a:off x="2032000" y="4779912"/>
            <a:ext cx="7087676" cy="1791260"/>
          </a:xfrm>
          <a:prstGeom prst="rect">
            <a:avLst/>
          </a:prstGeom>
        </p:spPr>
        <p:txBody>
          <a:bodyPr wrap="square">
            <a:spAutoFit/>
          </a:bodyPr>
          <a:lstStyle/>
          <a:p>
            <a:pPr marR="0" lvl="0" algn="ctr">
              <a:lnSpc>
                <a:spcPct val="115000"/>
              </a:lnSpc>
              <a:spcBef>
                <a:spcPts val="0"/>
              </a:spcBef>
              <a:spcAft>
                <a:spcPts val="0"/>
              </a:spcAft>
            </a:pPr>
            <a:r>
              <a:rPr lang="en-US" sz="2400" dirty="0">
                <a:solidFill>
                  <a:srgbClr val="000000"/>
                </a:solidFill>
                <a:latin typeface="Noto Sans Symbols"/>
                <a:ea typeface="Noto Sans Symbols"/>
                <a:cs typeface="Noto Sans Symbols"/>
              </a:rPr>
              <a:t>The competence of the speakers, the chance to connect, and the topical significance of the talks are all things that can be counted as conference highlights.</a:t>
            </a:r>
            <a:endParaRPr lang="en-US" sz="2400" dirty="0">
              <a:effectLst/>
              <a:latin typeface="Noto Sans Symbols"/>
              <a:ea typeface="Noto Sans Symbols"/>
              <a:cs typeface="Noto Sans Symbols"/>
            </a:endParaRPr>
          </a:p>
        </p:txBody>
      </p:sp>
      <p:sp>
        <p:nvSpPr>
          <p:cNvPr id="16" name="TextBox 15"/>
          <p:cNvSpPr txBox="1"/>
          <p:nvPr/>
        </p:nvSpPr>
        <p:spPr>
          <a:xfrm>
            <a:off x="15762194" y="4182813"/>
            <a:ext cx="2735044" cy="523220"/>
          </a:xfrm>
          <a:prstGeom prst="rect">
            <a:avLst/>
          </a:prstGeom>
          <a:noFill/>
        </p:spPr>
        <p:txBody>
          <a:bodyPr wrap="none" rtlCol="0">
            <a:spAutoFit/>
          </a:bodyPr>
          <a:lstStyle/>
          <a:p>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WEAKNESSES</a:t>
            </a:r>
          </a:p>
        </p:txBody>
      </p:sp>
      <p:sp>
        <p:nvSpPr>
          <p:cNvPr id="17" name="Rectangle 16"/>
          <p:cNvSpPr/>
          <p:nvPr/>
        </p:nvSpPr>
        <p:spPr>
          <a:xfrm>
            <a:off x="15762194" y="4779912"/>
            <a:ext cx="7123206" cy="1200329"/>
          </a:xfrm>
          <a:prstGeom prst="rect">
            <a:avLst/>
          </a:prstGeom>
        </p:spPr>
        <p:txBody>
          <a:bodyPr wrap="square">
            <a:spAutoFit/>
          </a:bodyPr>
          <a:lstStyle/>
          <a:p>
            <a:pPr algn="ctr"/>
            <a:r>
              <a:rPr lang="en-US" sz="2400" dirty="0">
                <a:solidFill>
                  <a:srgbClr val="000000"/>
                </a:solidFill>
                <a:latin typeface="Times New Roman"/>
                <a:ea typeface="Times New Roman"/>
              </a:rPr>
              <a:t>Weaknesses include things like not having enough money, not having a good enough plan, or not putting enough effort into advertising.</a:t>
            </a:r>
            <a:endParaRPr lang="en-US" sz="2400" dirty="0">
              <a:latin typeface="Open Sans" panose="020B0606030504020204" pitchFamily="34" charset="0"/>
              <a:ea typeface="Open Sans" panose="020B0606030504020204" pitchFamily="34" charset="0"/>
              <a:cs typeface="Open Sans" panose="020B0606030504020204" pitchFamily="34" charset="0"/>
            </a:endParaRPr>
          </a:p>
        </p:txBody>
      </p:sp>
      <p:sp>
        <p:nvSpPr>
          <p:cNvPr id="18" name="TextBox 17"/>
          <p:cNvSpPr txBox="1"/>
          <p:nvPr/>
        </p:nvSpPr>
        <p:spPr>
          <a:xfrm>
            <a:off x="15762194" y="8034744"/>
            <a:ext cx="1853969" cy="523220"/>
          </a:xfrm>
          <a:prstGeom prst="rect">
            <a:avLst/>
          </a:prstGeom>
          <a:noFill/>
        </p:spPr>
        <p:txBody>
          <a:bodyPr wrap="none" rtlCol="0">
            <a:spAutoFit/>
          </a:bodyPr>
          <a:lstStyle/>
          <a:p>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THREATS</a:t>
            </a:r>
          </a:p>
        </p:txBody>
      </p:sp>
      <p:sp>
        <p:nvSpPr>
          <p:cNvPr id="19" name="Rectangle 18"/>
          <p:cNvSpPr/>
          <p:nvPr/>
        </p:nvSpPr>
        <p:spPr>
          <a:xfrm>
            <a:off x="15762194" y="8631843"/>
            <a:ext cx="7529606" cy="1569660"/>
          </a:xfrm>
          <a:prstGeom prst="rect">
            <a:avLst/>
          </a:prstGeom>
        </p:spPr>
        <p:txBody>
          <a:bodyPr wrap="square">
            <a:spAutoFit/>
          </a:bodyPr>
          <a:lstStyle/>
          <a:p>
            <a:pPr algn="ctr"/>
            <a:r>
              <a:rPr lang="en-US" sz="2400" dirty="0">
                <a:solidFill>
                  <a:srgbClr val="000000"/>
                </a:solidFill>
                <a:latin typeface="Times New Roman"/>
                <a:ea typeface="Times New Roman"/>
              </a:rPr>
              <a:t>There are a number of possible dangers that must be carefully addressed, including the presence of competing events, the effect of the epidemic, and the availability of participants owing to travel limitations </a:t>
            </a:r>
            <a:endParaRPr lang="en-US" sz="2400" dirty="0">
              <a:latin typeface="Open Sans" panose="020B0606030504020204" pitchFamily="34" charset="0"/>
              <a:ea typeface="Open Sans" panose="020B0606030504020204" pitchFamily="34" charset="0"/>
              <a:cs typeface="Open Sans" panose="020B0606030504020204" pitchFamily="34" charset="0"/>
            </a:endParaRPr>
          </a:p>
        </p:txBody>
      </p:sp>
      <p:sp>
        <p:nvSpPr>
          <p:cNvPr id="20" name="TextBox 19"/>
          <p:cNvSpPr txBox="1"/>
          <p:nvPr/>
        </p:nvSpPr>
        <p:spPr>
          <a:xfrm>
            <a:off x="6011196" y="8029484"/>
            <a:ext cx="3108480" cy="523220"/>
          </a:xfrm>
          <a:prstGeom prst="rect">
            <a:avLst/>
          </a:prstGeom>
          <a:noFill/>
        </p:spPr>
        <p:txBody>
          <a:bodyPr wrap="none" rtlCol="0">
            <a:spAutoFit/>
          </a:bodyPr>
          <a:lstStyle/>
          <a:p>
            <a:pPr algn="r"/>
            <a:r>
              <a:rPr lang="en-US" sz="28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OPPORTUNITIES</a:t>
            </a:r>
          </a:p>
        </p:txBody>
      </p:sp>
      <p:sp>
        <p:nvSpPr>
          <p:cNvPr id="21" name="Rectangle 20"/>
          <p:cNvSpPr/>
          <p:nvPr/>
        </p:nvSpPr>
        <p:spPr>
          <a:xfrm>
            <a:off x="2540000" y="8626583"/>
            <a:ext cx="6579676" cy="1569660"/>
          </a:xfrm>
          <a:prstGeom prst="rect">
            <a:avLst/>
          </a:prstGeom>
        </p:spPr>
        <p:txBody>
          <a:bodyPr wrap="square">
            <a:spAutoFit/>
          </a:bodyPr>
          <a:lstStyle/>
          <a:p>
            <a:pPr algn="ctr"/>
            <a:r>
              <a:rPr lang="en-US" sz="2400" dirty="0">
                <a:solidFill>
                  <a:srgbClr val="000000"/>
                </a:solidFill>
                <a:latin typeface="Times New Roman"/>
                <a:ea typeface="Times New Roman"/>
              </a:rPr>
              <a:t>Possibilities may consist of working with other companies in the hospitality business, adopting cutting-edge technologies, and adapting to changing consumer preferences.</a:t>
            </a:r>
            <a:endParaRPr lang="en-US" sz="2400" dirty="0">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823245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013316" y="3011488"/>
            <a:ext cx="4318811" cy="707886"/>
          </a:xfrm>
          <a:prstGeom prst="rect">
            <a:avLst/>
          </a:prstGeom>
          <a:noFill/>
        </p:spPr>
        <p:txBody>
          <a:bodyPr wrap="none" rtlCol="0">
            <a:spAutoFit/>
          </a:bodyPr>
          <a:lstStyle/>
          <a:p>
            <a:r>
              <a:rPr lang="en-US" sz="4000" b="1" spc="20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Summary</a:t>
            </a:r>
          </a:p>
        </p:txBody>
      </p:sp>
      <p:sp>
        <p:nvSpPr>
          <p:cNvPr id="10" name="TextBox 9"/>
          <p:cNvSpPr txBox="1"/>
          <p:nvPr/>
        </p:nvSpPr>
        <p:spPr>
          <a:xfrm>
            <a:off x="3225800" y="4336444"/>
            <a:ext cx="18643600" cy="2554545"/>
          </a:xfrm>
          <a:prstGeom prst="rect">
            <a:avLst/>
          </a:prstGeom>
          <a:noFill/>
        </p:spPr>
        <p:txBody>
          <a:bodyPr wrap="square" rtlCol="0">
            <a:spAutoFit/>
          </a:bodyPr>
          <a:lstStyle/>
          <a:p>
            <a:pPr algn="just"/>
            <a:r>
              <a:rPr lang="en-US" sz="3200" dirty="0">
                <a:latin typeface="Times New Roman"/>
                <a:ea typeface="Times New Roman"/>
              </a:rPr>
              <a:t>The great interest in, high-end site, expert organisation, and reasonable cost make a conference for hotel and resort executives a realistic event in the hospitality industry (Jones, 2019).  It is essential to do a PESTLE and SWOT analysis while planning a meeting, incentive, convention, or exhibition (MICE) for the hospitality sector. Informed decision-making based on this data will make it possible to organize a fantastic event that caters to guests' desires and requirements while also contributing to the advancement of chosen fields </a:t>
            </a:r>
            <a:endParaRPr lang="tr-TR" sz="32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3" name="Rectangle 12"/>
          <p:cNvSpPr/>
          <p:nvPr/>
        </p:nvSpPr>
        <p:spPr>
          <a:xfrm>
            <a:off x="0" y="1085850"/>
            <a:ext cx="247650" cy="909638"/>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Tree>
    <p:extLst>
      <p:ext uri="{BB962C8B-B14F-4D97-AF65-F5344CB8AC3E}">
        <p14:creationId xmlns:p14="http://schemas.microsoft.com/office/powerpoint/2010/main" val="124213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013316" y="1995488"/>
            <a:ext cx="5516254" cy="707886"/>
          </a:xfrm>
          <a:prstGeom prst="rect">
            <a:avLst/>
          </a:prstGeom>
          <a:noFill/>
        </p:spPr>
        <p:txBody>
          <a:bodyPr wrap="none" rtlCol="0">
            <a:spAutoFit/>
          </a:bodyPr>
          <a:lstStyle/>
          <a:p>
            <a:r>
              <a:rPr lang="en-US" sz="4000" b="1" spc="20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References</a:t>
            </a:r>
          </a:p>
        </p:txBody>
      </p:sp>
      <p:sp>
        <p:nvSpPr>
          <p:cNvPr id="10" name="TextBox 9"/>
          <p:cNvSpPr txBox="1"/>
          <p:nvPr/>
        </p:nvSpPr>
        <p:spPr>
          <a:xfrm>
            <a:off x="3225800" y="3320444"/>
            <a:ext cx="18643600" cy="6349239"/>
          </a:xfrm>
          <a:prstGeom prst="rect">
            <a:avLst/>
          </a:prstGeom>
          <a:noFill/>
        </p:spPr>
        <p:txBody>
          <a:bodyPr wrap="square" rtlCol="0">
            <a:spAutoFit/>
          </a:bodyPr>
          <a:lstStyle/>
          <a:p>
            <a:pPr algn="just">
              <a:lnSpc>
                <a:spcPct val="115000"/>
              </a:lnSpc>
              <a:spcAft>
                <a:spcPts val="1000"/>
              </a:spcAft>
            </a:pPr>
            <a:r>
              <a:rPr lang="en-US" sz="2400" dirty="0">
                <a:latin typeface="Times New Roman"/>
                <a:ea typeface="Times New Roman"/>
              </a:rPr>
              <a:t>Anon, C. and Anon, L. (2021). SWOT analysis of the community extension services conducted by hospitality and tourism management programs: Strategies for service enhancement. </a:t>
            </a:r>
            <a:r>
              <a:rPr lang="en-US" sz="2400" i="1" dirty="0">
                <a:latin typeface="Times New Roman"/>
                <a:ea typeface="Times New Roman"/>
              </a:rPr>
              <a:t>International Journal of Tourism and Hospitality</a:t>
            </a:r>
            <a:r>
              <a:rPr lang="en-US" sz="2400" dirty="0">
                <a:latin typeface="Times New Roman"/>
                <a:ea typeface="Times New Roman"/>
              </a:rPr>
              <a:t>, 1(3), p.36. </a:t>
            </a:r>
            <a:r>
              <a:rPr lang="en-US" sz="2400" dirty="0" err="1">
                <a:latin typeface="Times New Roman"/>
                <a:ea typeface="Times New Roman"/>
              </a:rPr>
              <a:t>doi:https</a:t>
            </a:r>
            <a:r>
              <a:rPr lang="en-US" sz="2400" dirty="0">
                <a:latin typeface="Times New Roman"/>
                <a:ea typeface="Times New Roman"/>
              </a:rPr>
              <a:t>://doi.org/10.51483/ijth.1.3.2021.36-40.</a:t>
            </a:r>
          </a:p>
          <a:p>
            <a:pPr algn="just">
              <a:lnSpc>
                <a:spcPct val="115000"/>
              </a:lnSpc>
              <a:spcAft>
                <a:spcPts val="1000"/>
              </a:spcAft>
            </a:pPr>
            <a:r>
              <a:rPr lang="en-US" sz="2400" dirty="0" err="1">
                <a:latin typeface="Times New Roman"/>
                <a:ea typeface="Times New Roman"/>
              </a:rPr>
              <a:t>Bandhuseve</a:t>
            </a:r>
            <a:r>
              <a:rPr lang="en-US" sz="2400" dirty="0">
                <a:latin typeface="Times New Roman"/>
                <a:ea typeface="Times New Roman"/>
              </a:rPr>
              <a:t>, S., </a:t>
            </a:r>
            <a:r>
              <a:rPr lang="en-US" sz="2400" dirty="0" err="1">
                <a:latin typeface="Times New Roman"/>
                <a:ea typeface="Times New Roman"/>
              </a:rPr>
              <a:t>Limnarat</a:t>
            </a:r>
            <a:r>
              <a:rPr lang="en-US" sz="2400" dirty="0">
                <a:latin typeface="Times New Roman"/>
                <a:ea typeface="Times New Roman"/>
              </a:rPr>
              <a:t>, S. and </a:t>
            </a:r>
            <a:r>
              <a:rPr lang="en-US" sz="2400" dirty="0" err="1">
                <a:latin typeface="Times New Roman"/>
                <a:ea typeface="Times New Roman"/>
              </a:rPr>
              <a:t>Tangthong</a:t>
            </a:r>
            <a:r>
              <a:rPr lang="en-US" sz="2400" dirty="0">
                <a:latin typeface="Times New Roman"/>
                <a:ea typeface="Times New Roman"/>
              </a:rPr>
              <a:t>, S. (2017). The meetings, incentives, conferences, and exhibitions (MICE) industry: Determinants of Thai organizational effectiveness. </a:t>
            </a:r>
            <a:r>
              <a:rPr lang="en-US" sz="2400" i="1" dirty="0">
                <a:latin typeface="Times New Roman"/>
                <a:ea typeface="Times New Roman"/>
              </a:rPr>
              <a:t>Asian International Journal of Social Sciences</a:t>
            </a:r>
            <a:r>
              <a:rPr lang="en-US" sz="2400" dirty="0">
                <a:latin typeface="Times New Roman"/>
                <a:ea typeface="Times New Roman"/>
              </a:rPr>
              <a:t>, 17(1), pp.125–175. </a:t>
            </a:r>
            <a:r>
              <a:rPr lang="en-US" sz="2400" dirty="0" err="1">
                <a:latin typeface="Times New Roman"/>
                <a:ea typeface="Times New Roman"/>
              </a:rPr>
              <a:t>doi:https</a:t>
            </a:r>
            <a:r>
              <a:rPr lang="en-US" sz="2400" dirty="0">
                <a:latin typeface="Times New Roman"/>
                <a:ea typeface="Times New Roman"/>
              </a:rPr>
              <a:t>://doi.org/10.29139/aijss.20170105.</a:t>
            </a:r>
          </a:p>
          <a:p>
            <a:pPr algn="just">
              <a:lnSpc>
                <a:spcPct val="115000"/>
              </a:lnSpc>
              <a:spcAft>
                <a:spcPts val="1000"/>
              </a:spcAft>
            </a:pPr>
            <a:r>
              <a:rPr lang="en-US" sz="2400" dirty="0">
                <a:latin typeface="Times New Roman"/>
                <a:ea typeface="Times New Roman"/>
              </a:rPr>
              <a:t>Gilbert, D.C. and </a:t>
            </a:r>
            <a:r>
              <a:rPr lang="en-US" sz="2400" dirty="0" err="1">
                <a:latin typeface="Times New Roman"/>
                <a:ea typeface="Times New Roman"/>
              </a:rPr>
              <a:t>Kapur</a:t>
            </a:r>
            <a:r>
              <a:rPr lang="en-US" sz="2400" dirty="0">
                <a:latin typeface="Times New Roman"/>
                <a:ea typeface="Times New Roman"/>
              </a:rPr>
              <a:t>, R. (2020). Strategic marketing planning and the hotel industry. </a:t>
            </a:r>
            <a:r>
              <a:rPr lang="en-US" sz="2400" i="1" dirty="0">
                <a:latin typeface="Times New Roman"/>
                <a:ea typeface="Times New Roman"/>
              </a:rPr>
              <a:t>International Journal of Hospitality Management</a:t>
            </a:r>
            <a:r>
              <a:rPr lang="en-US" sz="2400" dirty="0">
                <a:latin typeface="Times New Roman"/>
                <a:ea typeface="Times New Roman"/>
              </a:rPr>
              <a:t>, 9(1), pp.27–43. </a:t>
            </a:r>
            <a:r>
              <a:rPr lang="en-US" sz="2400" dirty="0" err="1">
                <a:latin typeface="Times New Roman"/>
                <a:ea typeface="Times New Roman"/>
              </a:rPr>
              <a:t>doi:https</a:t>
            </a:r>
            <a:r>
              <a:rPr lang="en-US" sz="2400" dirty="0">
                <a:latin typeface="Times New Roman"/>
                <a:ea typeface="Times New Roman"/>
              </a:rPr>
              <a:t>://doi.org/10.1016/0278-4319(90)90032-s.</a:t>
            </a:r>
          </a:p>
          <a:p>
            <a:pPr algn="just">
              <a:lnSpc>
                <a:spcPct val="115000"/>
              </a:lnSpc>
              <a:spcAft>
                <a:spcPts val="1000"/>
              </a:spcAft>
            </a:pPr>
            <a:r>
              <a:rPr lang="en-US" sz="2400" dirty="0">
                <a:latin typeface="Times New Roman"/>
                <a:ea typeface="Times New Roman"/>
              </a:rPr>
              <a:t>Jones, P. (2019). Operational issues and trends in the hospitality industry. </a:t>
            </a:r>
            <a:r>
              <a:rPr lang="en-US" sz="2400" i="1" dirty="0">
                <a:latin typeface="Times New Roman"/>
                <a:ea typeface="Times New Roman"/>
              </a:rPr>
              <a:t>International Journal of Hospitality Management</a:t>
            </a:r>
            <a:r>
              <a:rPr lang="en-US" sz="2400" dirty="0">
                <a:latin typeface="Times New Roman"/>
                <a:ea typeface="Times New Roman"/>
              </a:rPr>
              <a:t>, 18(4), pp.427–442. </a:t>
            </a:r>
            <a:r>
              <a:rPr lang="en-US" sz="2400" dirty="0" err="1">
                <a:latin typeface="Times New Roman"/>
                <a:ea typeface="Times New Roman"/>
              </a:rPr>
              <a:t>doi:https</a:t>
            </a:r>
            <a:r>
              <a:rPr lang="en-US" sz="2400" dirty="0">
                <a:latin typeface="Times New Roman"/>
                <a:ea typeface="Times New Roman"/>
              </a:rPr>
              <a:t>://doi.org/10.1016/s0278-4319(99)00047-x.</a:t>
            </a:r>
          </a:p>
          <a:p>
            <a:pPr algn="just">
              <a:lnSpc>
                <a:spcPct val="115000"/>
              </a:lnSpc>
              <a:spcAft>
                <a:spcPts val="1000"/>
              </a:spcAft>
            </a:pPr>
            <a:r>
              <a:rPr lang="en-US" sz="2400" dirty="0" err="1">
                <a:latin typeface="Times New Roman"/>
                <a:ea typeface="Times New Roman"/>
              </a:rPr>
              <a:t>Kaan</a:t>
            </a:r>
            <a:r>
              <a:rPr lang="en-US" sz="2400" dirty="0">
                <a:latin typeface="Times New Roman"/>
                <a:ea typeface="Times New Roman"/>
              </a:rPr>
              <a:t> </a:t>
            </a:r>
            <a:r>
              <a:rPr lang="en-US" sz="2400" dirty="0" err="1">
                <a:latin typeface="Times New Roman"/>
                <a:ea typeface="Times New Roman"/>
              </a:rPr>
              <a:t>Zülfikar</a:t>
            </a:r>
            <a:r>
              <a:rPr lang="en-US" sz="2400" dirty="0">
                <a:latin typeface="Times New Roman"/>
                <a:ea typeface="Times New Roman"/>
              </a:rPr>
              <a:t> ; ÇAM, D. (2018). Investigating certain statistical analyses used in multiple prediction studies by SWOT analysis. </a:t>
            </a:r>
            <a:r>
              <a:rPr lang="en-US" sz="2400" i="1" dirty="0">
                <a:latin typeface="Times New Roman"/>
                <a:ea typeface="Times New Roman"/>
              </a:rPr>
              <a:t>Ankara </a:t>
            </a:r>
            <a:r>
              <a:rPr lang="en-US" sz="2400" i="1" dirty="0" err="1">
                <a:latin typeface="Times New Roman"/>
                <a:ea typeface="Times New Roman"/>
              </a:rPr>
              <a:t>Universitesi</a:t>
            </a:r>
            <a:r>
              <a:rPr lang="en-US" sz="2400" i="1" dirty="0">
                <a:latin typeface="Times New Roman"/>
                <a:ea typeface="Times New Roman"/>
              </a:rPr>
              <a:t> </a:t>
            </a:r>
            <a:r>
              <a:rPr lang="en-US" sz="2400" i="1" dirty="0" err="1">
                <a:latin typeface="Times New Roman"/>
                <a:ea typeface="Times New Roman"/>
              </a:rPr>
              <a:t>Egitim</a:t>
            </a:r>
            <a:r>
              <a:rPr lang="en-US" sz="2400" i="1" dirty="0">
                <a:latin typeface="Times New Roman"/>
                <a:ea typeface="Times New Roman"/>
              </a:rPr>
              <a:t> </a:t>
            </a:r>
            <a:r>
              <a:rPr lang="en-US" sz="2400" i="1" dirty="0" err="1">
                <a:latin typeface="Times New Roman"/>
                <a:ea typeface="Times New Roman"/>
              </a:rPr>
              <a:t>Bilimleri</a:t>
            </a:r>
            <a:r>
              <a:rPr lang="en-US" sz="2400" i="1" dirty="0">
                <a:latin typeface="Times New Roman"/>
                <a:ea typeface="Times New Roman"/>
              </a:rPr>
              <a:t> </a:t>
            </a:r>
            <a:r>
              <a:rPr lang="en-US" sz="2400" i="1" dirty="0" err="1">
                <a:latin typeface="Times New Roman"/>
                <a:ea typeface="Times New Roman"/>
              </a:rPr>
              <a:t>Fakultesi</a:t>
            </a:r>
            <a:r>
              <a:rPr lang="en-US" sz="2400" i="1" dirty="0">
                <a:latin typeface="Times New Roman"/>
                <a:ea typeface="Times New Roman"/>
              </a:rPr>
              <a:t> </a:t>
            </a:r>
            <a:r>
              <a:rPr lang="en-US" sz="2400" i="1" dirty="0" err="1">
                <a:latin typeface="Times New Roman"/>
                <a:ea typeface="Times New Roman"/>
              </a:rPr>
              <a:t>Dergisi</a:t>
            </a:r>
            <a:r>
              <a:rPr lang="en-US" sz="2400" dirty="0">
                <a:latin typeface="Times New Roman"/>
                <a:ea typeface="Times New Roman"/>
              </a:rPr>
              <a:t>, 46(2), pp.277–295. </a:t>
            </a:r>
            <a:r>
              <a:rPr lang="en-US" sz="2400" dirty="0" err="1">
                <a:latin typeface="Times New Roman"/>
                <a:ea typeface="Times New Roman"/>
              </a:rPr>
              <a:t>doi:https</a:t>
            </a:r>
            <a:r>
              <a:rPr lang="en-US" sz="2400" dirty="0">
                <a:latin typeface="Times New Roman"/>
                <a:ea typeface="Times New Roman"/>
              </a:rPr>
              <a:t>://doi.org/10.1501/egifak_0000001306.</a:t>
            </a:r>
          </a:p>
          <a:p>
            <a:pPr algn="just">
              <a:lnSpc>
                <a:spcPct val="115000"/>
              </a:lnSpc>
              <a:spcAft>
                <a:spcPts val="1000"/>
              </a:spcAft>
            </a:pPr>
            <a:r>
              <a:rPr lang="en-US" sz="2400" dirty="0">
                <a:latin typeface="Times New Roman"/>
                <a:ea typeface="Times New Roman"/>
              </a:rPr>
              <a:t>MAREK, L.F. (2019). Factors in Market </a:t>
            </a:r>
            <a:r>
              <a:rPr lang="en-US" sz="2400" dirty="0" err="1">
                <a:latin typeface="Times New Roman"/>
                <a:ea typeface="Times New Roman"/>
              </a:rPr>
              <a:t>Researh</a:t>
            </a:r>
            <a:r>
              <a:rPr lang="en-US" sz="2400" dirty="0">
                <a:latin typeface="Times New Roman"/>
                <a:ea typeface="Times New Roman"/>
              </a:rPr>
              <a:t>. </a:t>
            </a:r>
            <a:r>
              <a:rPr lang="en-US" sz="2400" i="1" dirty="0">
                <a:latin typeface="Times New Roman"/>
                <a:ea typeface="Times New Roman"/>
              </a:rPr>
              <a:t>Chemical &amp; Engineering News</a:t>
            </a:r>
            <a:r>
              <a:rPr lang="en-US" sz="2400" dirty="0">
                <a:latin typeface="Times New Roman"/>
                <a:ea typeface="Times New Roman"/>
              </a:rPr>
              <a:t>, 36(28), p.56. </a:t>
            </a:r>
            <a:r>
              <a:rPr lang="en-US" sz="2400" dirty="0" err="1">
                <a:latin typeface="Times New Roman"/>
                <a:ea typeface="Times New Roman"/>
              </a:rPr>
              <a:t>doi:https</a:t>
            </a:r>
            <a:r>
              <a:rPr lang="en-US" sz="2400" dirty="0">
                <a:latin typeface="Times New Roman"/>
                <a:ea typeface="Times New Roman"/>
              </a:rPr>
              <a:t>://doi.org/10.1021/cen-v036n028.p056.</a:t>
            </a:r>
          </a:p>
          <a:p>
            <a:pPr algn="just">
              <a:lnSpc>
                <a:spcPct val="115000"/>
              </a:lnSpc>
              <a:spcAft>
                <a:spcPts val="1000"/>
              </a:spcAft>
            </a:pPr>
            <a:r>
              <a:rPr lang="en-US" sz="2400" dirty="0" err="1">
                <a:latin typeface="Times New Roman"/>
                <a:ea typeface="Times New Roman"/>
              </a:rPr>
              <a:t>Sarr</a:t>
            </a:r>
            <a:r>
              <a:rPr lang="en-US" sz="2400" dirty="0">
                <a:latin typeface="Times New Roman"/>
                <a:ea typeface="Times New Roman"/>
              </a:rPr>
              <a:t>, A. (2016). Financial Liberalization, Bank Market Structure, and Financial Deepening: An Interest Margin Analysis. </a:t>
            </a:r>
            <a:r>
              <a:rPr lang="en-US" sz="2400" i="1" dirty="0">
                <a:latin typeface="Times New Roman"/>
                <a:ea typeface="Times New Roman"/>
              </a:rPr>
              <a:t>SSRN Electronic Journal</a:t>
            </a:r>
            <a:r>
              <a:rPr lang="en-US" sz="2400" dirty="0">
                <a:latin typeface="Times New Roman"/>
                <a:ea typeface="Times New Roman"/>
              </a:rPr>
              <a:t>. </a:t>
            </a:r>
            <a:r>
              <a:rPr lang="en-US" sz="2400" dirty="0" err="1">
                <a:latin typeface="Times New Roman"/>
                <a:ea typeface="Times New Roman"/>
              </a:rPr>
              <a:t>doi:https</a:t>
            </a:r>
            <a:r>
              <a:rPr lang="en-US" sz="2400" dirty="0">
                <a:latin typeface="Times New Roman"/>
                <a:ea typeface="Times New Roman"/>
              </a:rPr>
              <a:t>://doi.org/10.2139/ssrn.879413.</a:t>
            </a:r>
            <a:endParaRPr lang="en-US" sz="2400" dirty="0">
              <a:effectLst/>
              <a:latin typeface="Times New Roman"/>
              <a:ea typeface="Times New Roman"/>
            </a:endParaRPr>
          </a:p>
        </p:txBody>
      </p:sp>
      <p:sp>
        <p:nvSpPr>
          <p:cNvPr id="13" name="Rectangle 12"/>
          <p:cNvSpPr/>
          <p:nvPr/>
        </p:nvSpPr>
        <p:spPr>
          <a:xfrm>
            <a:off x="0" y="1085850"/>
            <a:ext cx="247650" cy="909638"/>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Tree>
    <p:extLst>
      <p:ext uri="{BB962C8B-B14F-4D97-AF65-F5344CB8AC3E}">
        <p14:creationId xmlns:p14="http://schemas.microsoft.com/office/powerpoint/2010/main" val="447845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5" name="Rectangle 4"/>
          <p:cNvSpPr/>
          <p:nvPr/>
        </p:nvSpPr>
        <p:spPr>
          <a:xfrm>
            <a:off x="0" y="4854633"/>
            <a:ext cx="24384000" cy="4006734"/>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tr-TR"/>
          </a:p>
        </p:txBody>
      </p:sp>
      <p:sp>
        <p:nvSpPr>
          <p:cNvPr id="8" name="TextBox 7"/>
          <p:cNvSpPr txBox="1"/>
          <p:nvPr/>
        </p:nvSpPr>
        <p:spPr>
          <a:xfrm>
            <a:off x="4405262" y="5950059"/>
            <a:ext cx="15573495" cy="1107996"/>
          </a:xfrm>
          <a:prstGeom prst="rect">
            <a:avLst/>
          </a:prstGeom>
          <a:noFill/>
        </p:spPr>
        <p:txBody>
          <a:bodyPr wrap="none" rtlCol="0">
            <a:spAutoFit/>
          </a:bodyPr>
          <a:lstStyle/>
          <a:p>
            <a:pPr algn="ctr"/>
            <a:r>
              <a:rPr lang="en-US" sz="6600" b="1" spc="2000"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Thank you For watching</a:t>
            </a:r>
          </a:p>
        </p:txBody>
      </p:sp>
    </p:spTree>
    <p:extLst>
      <p:ext uri="{BB962C8B-B14F-4D97-AF65-F5344CB8AC3E}">
        <p14:creationId xmlns:p14="http://schemas.microsoft.com/office/powerpoint/2010/main" val="134178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75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2696</Words>
  <Application>Microsoft Office PowerPoint</Application>
  <PresentationFormat>Custom</PresentationFormat>
  <Paragraphs>100</Paragraphs>
  <Slides>9</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Calibri Light</vt:lpstr>
      <vt:lpstr>FontAwesome</vt:lpstr>
      <vt:lpstr>Noto Sans Symbols</vt:lpstr>
      <vt:lpstr>Open Sans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Dell</cp:lastModifiedBy>
  <cp:revision>590</cp:revision>
  <dcterms:created xsi:type="dcterms:W3CDTF">2014-09-26T10:57:37Z</dcterms:created>
  <dcterms:modified xsi:type="dcterms:W3CDTF">2023-03-01T20:34:35Z</dcterms:modified>
</cp:coreProperties>
</file>