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8288000" cy="10287000"/>
  <p:notesSz cx="6858000" cy="9144000"/>
  <p:embeddedFontLst>
    <p:embeddedFont>
      <p:font typeface="Calibri" panose="020F0502020204030204" pitchFamily="34" charset="0"/>
      <p:regular r:id="rId17"/>
      <p:bold r:id="rId18"/>
      <p:italic r:id="rId19"/>
      <p:boldItalic r:id="rId20"/>
    </p:embeddedFont>
    <p:embeddedFont>
      <p:font typeface="League Gothic" panose="020B0604020202020204" charset="0"/>
      <p:regular r:id="rId21"/>
    </p:embeddedFont>
    <p:embeddedFont>
      <p:font typeface="Montserrat Classic" panose="020B0604020202020204" charset="0"/>
      <p:regular r:id="rId22"/>
    </p:embeddedFont>
    <p:embeddedFont>
      <p:font typeface="Montserrat Classic Bold" panose="020B0604020202020204" charset="0"/>
      <p:regular r:id="rId23"/>
    </p:embeddedFont>
    <p:embeddedFont>
      <p:font typeface="Montserrat Light" panose="020B0604020202020204" charset="0"/>
      <p:regular r:id="rId24"/>
    </p:embeddedFont>
    <p:embeddedFont>
      <p:font typeface="Montserrat Light Bold" panose="020B0604020202020204" charset="0"/>
      <p:regular r:id="rId25"/>
    </p:embeddedFont>
    <p:embeddedFont>
      <p:font typeface="Montserrat Light Italics" panose="020B0604020202020204" charset="0"/>
      <p:regular r:id="rId2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46" d="100"/>
          <a:sy n="46" d="100"/>
        </p:scale>
        <p:origin x="738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4.fntdata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youtu.be/Ja--GHOVcAM" TargetMode="External"/><Relationship Id="rId5" Type="http://schemas.openxmlformats.org/officeDocument/2006/relationships/hyperlink" Target="https://www.youtube.com/watch?v=Ja--GHOVcAM" TargetMode="Externa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1.jpe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media12.m4a"/><Relationship Id="rId7" Type="http://schemas.openxmlformats.org/officeDocument/2006/relationships/image" Target="../media/image20.jpeg"/><Relationship Id="rId2" Type="http://schemas.microsoft.com/office/2007/relationships/media" Target="../media/media12.m4a"/><Relationship Id="rId1" Type="http://schemas.openxmlformats.org/officeDocument/2006/relationships/tags" Target="../tags/tag1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18288000" cy="72466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71500" y="4000500"/>
            <a:ext cx="17145000" cy="5715000"/>
          </a:xfrm>
          <a:prstGeom prst="rect">
            <a:avLst/>
          </a:prstGeom>
          <a:solidFill>
            <a:srgbClr val="F8CF2C">
              <a:alpha val="29803"/>
            </a:srgbClr>
          </a:solidFill>
        </p:spPr>
      </p:sp>
      <p:sp>
        <p:nvSpPr>
          <p:cNvPr id="4" name="TextBox 4"/>
          <p:cNvSpPr txBox="1"/>
          <p:nvPr/>
        </p:nvSpPr>
        <p:spPr>
          <a:xfrm>
            <a:off x="2002617" y="5518310"/>
            <a:ext cx="15713883" cy="37328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4399"/>
              </a:lnSpc>
            </a:pPr>
            <a:r>
              <a:rPr lang="en-US" sz="14400" spc="-144">
                <a:solidFill>
                  <a:srgbClr val="FFFEE6"/>
                </a:solidFill>
                <a:latin typeface="League Gothic"/>
              </a:rPr>
              <a:t>MELODY VR - </a:t>
            </a:r>
          </a:p>
          <a:p>
            <a:pPr algn="r">
              <a:lnSpc>
                <a:spcPts val="14400"/>
              </a:lnSpc>
            </a:pPr>
            <a:r>
              <a:rPr lang="en-US" sz="14400" spc="-144">
                <a:solidFill>
                  <a:srgbClr val="FFFEE6"/>
                </a:solidFill>
                <a:latin typeface="League Gothic"/>
              </a:rPr>
              <a:t>LIVE MUSIC IN VIRTUAL REALITY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189739" y="571500"/>
            <a:ext cx="9526761" cy="4822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839"/>
              </a:lnSpc>
            </a:pPr>
            <a:r>
              <a:rPr lang="en-US" sz="3199" spc="319">
                <a:solidFill>
                  <a:srgbClr val="FFFEE6"/>
                </a:solidFill>
                <a:latin typeface="Montserrat Classic"/>
              </a:rPr>
              <a:t>MARCH 7, 2020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6D5B62DC-0F1D-4519-97D5-6AF45A22AD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836"/>
    </mc:Choice>
    <mc:Fallback>
      <p:transition spd="slow" advTm="188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rcRect t="7786" b="778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71500" y="571500"/>
            <a:ext cx="7810500" cy="9144000"/>
          </a:xfrm>
          <a:prstGeom prst="rect">
            <a:avLst/>
          </a:prstGeom>
          <a:solidFill>
            <a:srgbClr val="F8CF2C">
              <a:alpha val="29803"/>
            </a:srgbClr>
          </a:solidFill>
        </p:spPr>
      </p:sp>
      <p:grpSp>
        <p:nvGrpSpPr>
          <p:cNvPr id="3" name="Group 3"/>
          <p:cNvGrpSpPr/>
          <p:nvPr/>
        </p:nvGrpSpPr>
        <p:grpSpPr>
          <a:xfrm>
            <a:off x="1569951" y="3005346"/>
            <a:ext cx="5813598" cy="4276308"/>
            <a:chOff x="0" y="0"/>
            <a:chExt cx="7751464" cy="5701745"/>
          </a:xfrm>
        </p:grpSpPr>
        <p:sp>
          <p:nvSpPr>
            <p:cNvPr id="4" name="TextBox 4"/>
            <p:cNvSpPr txBox="1"/>
            <p:nvPr/>
          </p:nvSpPr>
          <p:spPr>
            <a:xfrm>
              <a:off x="0" y="892175"/>
              <a:ext cx="7751464" cy="48095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199"/>
                </a:lnSpc>
              </a:pPr>
              <a:r>
                <a:rPr lang="en-US" sz="2799" spc="27">
                  <a:solidFill>
                    <a:srgbClr val="FFFEE6"/>
                  </a:solidFill>
                  <a:latin typeface="Montserrat Light"/>
                </a:rPr>
                <a:t>Problem</a:t>
              </a:r>
            </a:p>
            <a:p>
              <a:pPr>
                <a:lnSpc>
                  <a:spcPts val="4199"/>
                </a:lnSpc>
              </a:pPr>
              <a:r>
                <a:rPr lang="en-US" sz="2800" spc="28">
                  <a:solidFill>
                    <a:srgbClr val="FFFEE6"/>
                  </a:solidFill>
                  <a:latin typeface="Montserrat Light"/>
                </a:rPr>
                <a:t>How It Works?</a:t>
              </a:r>
            </a:p>
            <a:p>
              <a:pPr>
                <a:lnSpc>
                  <a:spcPts val="4199"/>
                </a:lnSpc>
              </a:pPr>
              <a:r>
                <a:rPr lang="en-US" sz="2799" spc="27">
                  <a:solidFill>
                    <a:srgbClr val="FFFEE6"/>
                  </a:solidFill>
                  <a:latin typeface="Montserrat Light"/>
                </a:rPr>
                <a:t>Solution </a:t>
              </a:r>
            </a:p>
            <a:p>
              <a:pPr>
                <a:lnSpc>
                  <a:spcPts val="4199"/>
                </a:lnSpc>
              </a:pPr>
              <a:r>
                <a:rPr lang="en-US" sz="2800" spc="28">
                  <a:solidFill>
                    <a:srgbClr val="FFFEE6"/>
                  </a:solidFill>
                  <a:latin typeface="Montserrat Light"/>
                </a:rPr>
                <a:t>Market Analysis</a:t>
              </a:r>
              <a:r>
                <a:rPr lang="en-US" sz="2799" spc="27">
                  <a:solidFill>
                    <a:srgbClr val="FFFEE6"/>
                  </a:solidFill>
                  <a:latin typeface="Montserrat Light"/>
                </a:rPr>
                <a:t> </a:t>
              </a:r>
            </a:p>
            <a:p>
              <a:pPr>
                <a:lnSpc>
                  <a:spcPts val="4200"/>
                </a:lnSpc>
              </a:pPr>
              <a:r>
                <a:rPr lang="en-US" sz="2799" spc="27">
                  <a:solidFill>
                    <a:srgbClr val="FFFEE6"/>
                  </a:solidFill>
                  <a:latin typeface="Montserrat Light"/>
                </a:rPr>
                <a:t>Statistics </a:t>
              </a:r>
            </a:p>
            <a:p>
              <a:pPr>
                <a:lnSpc>
                  <a:spcPts val="4200"/>
                </a:lnSpc>
              </a:pPr>
              <a:r>
                <a:rPr lang="en-US" sz="2800" spc="28">
                  <a:solidFill>
                    <a:srgbClr val="FFFEE6"/>
                  </a:solidFill>
                  <a:latin typeface="Montserrat Light"/>
                </a:rPr>
                <a:t>Market Strategy</a:t>
              </a:r>
            </a:p>
            <a:p>
              <a:pPr>
                <a:lnSpc>
                  <a:spcPts val="4200"/>
                </a:lnSpc>
              </a:pPr>
              <a:r>
                <a:rPr lang="en-US" sz="2800" spc="28">
                  <a:solidFill>
                    <a:srgbClr val="FFFEE6"/>
                  </a:solidFill>
                  <a:latin typeface="Montserrat Light"/>
                </a:rPr>
                <a:t>Team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7751464" cy="7239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320"/>
                </a:lnSpc>
              </a:pPr>
              <a:r>
                <a:rPr lang="en-US" sz="3600" spc="179">
                  <a:solidFill>
                    <a:srgbClr val="F8CF2C"/>
                  </a:solidFill>
                  <a:latin typeface="Montserrat Classic Bold"/>
                </a:rPr>
                <a:t>DISCUSSION FLOW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7584902" y="3415189"/>
            <a:ext cx="9674398" cy="37328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399"/>
              </a:lnSpc>
            </a:pPr>
            <a:r>
              <a:rPr lang="en-US" sz="14400" spc="-144">
                <a:solidFill>
                  <a:srgbClr val="FFFEE6"/>
                </a:solidFill>
                <a:latin typeface="League Gothic"/>
              </a:rPr>
              <a:t>CRUCIAL </a:t>
            </a:r>
          </a:p>
          <a:p>
            <a:pPr>
              <a:lnSpc>
                <a:spcPts val="14400"/>
              </a:lnSpc>
            </a:pPr>
            <a:r>
              <a:rPr lang="en-US" sz="14400" spc="-144">
                <a:solidFill>
                  <a:srgbClr val="FFFEE6"/>
                </a:solidFill>
                <a:latin typeface="League Gothic"/>
              </a:rPr>
              <a:t>TALKING POINTS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153B5D0-36F6-4EDD-8037-95CCC1676B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027"/>
    </mc:Choice>
    <mc:Fallback>
      <p:transition spd="slow" advTm="240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rcRect t="7786" b="778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71500" y="571500"/>
            <a:ext cx="17145000" cy="9144000"/>
          </a:xfrm>
          <a:prstGeom prst="rect">
            <a:avLst/>
          </a:prstGeom>
          <a:solidFill>
            <a:srgbClr val="F8CF2C">
              <a:alpha val="29803"/>
            </a:srgbClr>
          </a:solidFill>
        </p:spPr>
      </p:sp>
      <p:sp>
        <p:nvSpPr>
          <p:cNvPr id="3" name="TextBox 3"/>
          <p:cNvSpPr txBox="1"/>
          <p:nvPr/>
        </p:nvSpPr>
        <p:spPr>
          <a:xfrm>
            <a:off x="1028700" y="2236887"/>
            <a:ext cx="16230600" cy="58132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59"/>
              </a:lnSpc>
            </a:pPr>
            <a:r>
              <a:rPr lang="en-US" sz="4800" spc="720">
                <a:solidFill>
                  <a:srgbClr val="FFFEE6"/>
                </a:solidFill>
                <a:latin typeface="Montserrat Light"/>
              </a:rPr>
              <a:t>"VR HAS BEEN AROUND FOR DECADES, BUT NEVER REALLY TAKEN OFF. THIS IS CHANGING FAST AS THE TECH IS ADVANCING AT A RATE OF KNOTS, WITH SEVERAL BRANDS NOW VYING FOR SPACE"</a:t>
            </a:r>
          </a:p>
          <a:p>
            <a:pPr algn="ctr">
              <a:lnSpc>
                <a:spcPts val="5759"/>
              </a:lnSpc>
            </a:pPr>
            <a:endParaRPr lang="en-US" sz="4800" spc="720">
              <a:solidFill>
                <a:srgbClr val="FFFEE6"/>
              </a:solidFill>
              <a:latin typeface="Montserrat Light"/>
            </a:endParaRPr>
          </a:p>
          <a:p>
            <a:pPr algn="r">
              <a:lnSpc>
                <a:spcPts val="5759"/>
              </a:lnSpc>
            </a:pPr>
            <a:r>
              <a:rPr lang="en-US" sz="4799" spc="719">
                <a:solidFill>
                  <a:srgbClr val="FFFEE6"/>
                </a:solidFill>
                <a:latin typeface="Montserrat Light Italics"/>
              </a:rPr>
              <a:t>SAVILLS, 2019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6F84FEEA-A6CE-4D12-A09D-D649E8D065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4465">
        <p159:morph option="byObject"/>
      </p:transition>
    </mc:Choice>
    <mc:Fallback>
      <p:transition spd="slow" advTm="2446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rcRect t="7786" b="778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71500" y="571500"/>
            <a:ext cx="17145000" cy="9144000"/>
          </a:xfrm>
          <a:prstGeom prst="rect">
            <a:avLst/>
          </a:prstGeom>
          <a:solidFill>
            <a:srgbClr val="F8CF2C">
              <a:alpha val="29803"/>
            </a:srgbClr>
          </a:solidFill>
        </p:spPr>
      </p:sp>
      <p:sp>
        <p:nvSpPr>
          <p:cNvPr id="3" name="TextBox 3"/>
          <p:cNvSpPr txBox="1"/>
          <p:nvPr/>
        </p:nvSpPr>
        <p:spPr>
          <a:xfrm>
            <a:off x="-402161" y="8507561"/>
            <a:ext cx="18118661" cy="17396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3000"/>
              </a:lnSpc>
            </a:pPr>
            <a:r>
              <a:rPr lang="en-US" sz="13000" spc="-130">
                <a:solidFill>
                  <a:srgbClr val="FFFEE6"/>
                </a:solidFill>
                <a:latin typeface="League Gothic"/>
              </a:rPr>
              <a:t>IMMERSIVE TECHNOLOGY IS GROWING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803672"/>
            <a:ext cx="16230600" cy="77420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8319" lvl="1" indent="-264160">
              <a:lnSpc>
                <a:spcPts val="3839"/>
              </a:lnSpc>
              <a:buFont typeface="Arial"/>
              <a:buChar char="•"/>
            </a:pPr>
            <a:r>
              <a:rPr lang="en-US" sz="3199" spc="479">
                <a:solidFill>
                  <a:srgbClr val="FFFEE6"/>
                </a:solidFill>
                <a:latin typeface="Montserrat Light"/>
              </a:rPr>
              <a:t>WHAT DO YOU DO WHEN TICKETS ARE SOLD OUT OR YOU CANNOT ATTEND AN EVENT? </a:t>
            </a:r>
          </a:p>
          <a:p>
            <a:pPr marL="528319" lvl="1" indent="-264160">
              <a:lnSpc>
                <a:spcPts val="3839"/>
              </a:lnSpc>
              <a:buFont typeface="Arial"/>
              <a:buChar char="•"/>
            </a:pPr>
            <a:r>
              <a:rPr lang="en-US" sz="3199" spc="479">
                <a:solidFill>
                  <a:srgbClr val="FFFEE6"/>
                </a:solidFill>
                <a:latin typeface="Montserrat Light"/>
              </a:rPr>
              <a:t>WOULD YOU STILL LIKE THE OPPORTUNITY TO EXPERIENCE IT AS IF YOU WERE THERE? </a:t>
            </a:r>
          </a:p>
          <a:p>
            <a:pPr>
              <a:lnSpc>
                <a:spcPts val="3839"/>
              </a:lnSpc>
            </a:pPr>
            <a:endParaRPr lang="en-US" sz="3199" spc="479">
              <a:solidFill>
                <a:srgbClr val="FFFEE6"/>
              </a:solidFill>
              <a:latin typeface="Montserrat Light"/>
            </a:endParaRPr>
          </a:p>
          <a:p>
            <a:pPr>
              <a:lnSpc>
                <a:spcPts val="3839"/>
              </a:lnSpc>
            </a:pPr>
            <a:r>
              <a:rPr lang="en-US" sz="3199" spc="479">
                <a:solidFill>
                  <a:srgbClr val="FFFEE6"/>
                </a:solidFill>
                <a:latin typeface="Montserrat Light"/>
              </a:rPr>
              <a:t>IN LIGHT OF THE RECENT COVID-19 PANDEMIC, VIRTUAL REALITY (VR) &amp; AUGMENTED REALITY (AR) HAVE SOARED.</a:t>
            </a:r>
          </a:p>
          <a:p>
            <a:pPr>
              <a:lnSpc>
                <a:spcPts val="3839"/>
              </a:lnSpc>
            </a:pPr>
            <a:endParaRPr lang="en-US" sz="3199" spc="479">
              <a:solidFill>
                <a:srgbClr val="FFFEE6"/>
              </a:solidFill>
              <a:latin typeface="Montserrat Light"/>
            </a:endParaRPr>
          </a:p>
          <a:p>
            <a:pPr>
              <a:lnSpc>
                <a:spcPts val="3839"/>
              </a:lnSpc>
            </a:pPr>
            <a:r>
              <a:rPr lang="en-US" sz="3199" u="sng" spc="479">
                <a:solidFill>
                  <a:srgbClr val="FFFEE6"/>
                </a:solidFill>
                <a:latin typeface="Montserrat Light Bold"/>
              </a:rPr>
              <a:t>FURTHER INFORMATION</a:t>
            </a:r>
          </a:p>
          <a:p>
            <a:pPr>
              <a:lnSpc>
                <a:spcPts val="3839"/>
              </a:lnSpc>
            </a:pPr>
            <a:r>
              <a:rPr lang="en-US" sz="3199" spc="479">
                <a:solidFill>
                  <a:srgbClr val="FFFEE6"/>
                </a:solidFill>
                <a:latin typeface="Montserrat Light"/>
              </a:rPr>
              <a:t>- AR MARKET IS WORTH A PURPORTED $3.5 BILLION</a:t>
            </a:r>
          </a:p>
          <a:p>
            <a:pPr>
              <a:lnSpc>
                <a:spcPts val="3839"/>
              </a:lnSpc>
            </a:pPr>
            <a:r>
              <a:rPr lang="en-US" sz="3199" spc="479">
                <a:solidFill>
                  <a:srgbClr val="FFFEE6"/>
                </a:solidFill>
                <a:latin typeface="Montserrat Light"/>
              </a:rPr>
              <a:t>- MOST AR USERS FALL INTO THE 16-34 AGE GROUP</a:t>
            </a:r>
          </a:p>
          <a:p>
            <a:pPr>
              <a:lnSpc>
                <a:spcPts val="3839"/>
              </a:lnSpc>
            </a:pPr>
            <a:r>
              <a:rPr lang="en-US" sz="3199" spc="479">
                <a:solidFill>
                  <a:srgbClr val="FFFEE6"/>
                </a:solidFill>
                <a:latin typeface="Montserrat Light"/>
              </a:rPr>
              <a:t>- DURING THE LAST FEW YEARS, FACEBOOK ACQUIRED 11               AR/VR COMPANIES</a:t>
            </a:r>
          </a:p>
          <a:p>
            <a:pPr>
              <a:lnSpc>
                <a:spcPts val="3839"/>
              </a:lnSpc>
            </a:pPr>
            <a:r>
              <a:rPr lang="en-US" sz="3199" spc="479">
                <a:solidFill>
                  <a:srgbClr val="FFFEE6"/>
                </a:solidFill>
                <a:latin typeface="Montserrat Light"/>
              </a:rPr>
              <a:t>- VIRTUAL REALITY IS A WAY FOR ARTISTS TO OFFER MORE CREATIVE CONTENT FOR FANS</a:t>
            </a:r>
          </a:p>
          <a:p>
            <a:pPr>
              <a:lnSpc>
                <a:spcPts val="3839"/>
              </a:lnSpc>
            </a:pPr>
            <a:endParaRPr lang="en-US" sz="3199" spc="479">
              <a:solidFill>
                <a:srgbClr val="FFFEE6"/>
              </a:solidFill>
              <a:latin typeface="Montserrat Light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82B5F68-3E44-44A1-ACC1-3DE21DF148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858"/>
    </mc:Choice>
    <mc:Fallback>
      <p:transition spd="slow" advTm="1078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rcRect l="7532" t="16000" r="846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304612" y="5143500"/>
            <a:ext cx="5678776" cy="3297543"/>
            <a:chOff x="0" y="0"/>
            <a:chExt cx="7571701" cy="4396723"/>
          </a:xfrm>
        </p:grpSpPr>
        <p:sp>
          <p:nvSpPr>
            <p:cNvPr id="3" name="TextBox 3"/>
            <p:cNvSpPr txBox="1"/>
            <p:nvPr/>
          </p:nvSpPr>
          <p:spPr>
            <a:xfrm>
              <a:off x="0" y="1526446"/>
              <a:ext cx="7571701" cy="23010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581"/>
                </a:lnSpc>
              </a:pPr>
              <a:r>
                <a:rPr lang="en-US" sz="3817" u="sng" dirty="0">
                  <a:solidFill>
                    <a:srgbClr val="F8CF2C"/>
                  </a:solidFill>
                  <a:latin typeface="Montserrat Classic Bold"/>
                  <a:hlinkClick r:id="rId5"/>
                </a:rPr>
                <a:t>Teaser Video: A New Way of Live Music </a:t>
              </a:r>
              <a:r>
                <a:rPr lang="en-US" sz="3817" dirty="0">
                  <a:solidFill>
                    <a:srgbClr val="F8CF2C"/>
                  </a:solidFill>
                  <a:latin typeface="Montserrat Classic"/>
                  <a:hlinkClick r:id="rId5"/>
                </a:rPr>
                <a:t>(Click here)</a:t>
              </a:r>
              <a:endParaRPr lang="en-US" sz="3817" dirty="0">
                <a:solidFill>
                  <a:srgbClr val="F8CF2C"/>
                </a:solidFill>
                <a:latin typeface="Montserrat Classic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57541" y="4008954"/>
              <a:ext cx="6056618" cy="3877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05"/>
                </a:lnSpc>
              </a:pPr>
              <a:endParaRPr/>
            </a:p>
          </p:txBody>
        </p:sp>
        <p:pic>
          <p:nvPicPr>
            <p:cNvPr id="5" name="Picture 5">
              <a:hlinkClick r:id="rId6"/>
            </p:cNvPr>
            <p:cNvPicPr>
              <a:picLocks noChangeAspect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>
            <a:xfrm>
              <a:off x="3141940" y="0"/>
              <a:ext cx="1287821" cy="1287821"/>
            </a:xfrm>
            <a:prstGeom prst="rect">
              <a:avLst/>
            </a:prstGeom>
          </p:spPr>
        </p:pic>
      </p:grp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4FB4EAA-8C80-4DB0-A1A9-778FEBCA9A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033"/>
    </mc:Choice>
    <mc:Fallback>
      <p:transition spd="slow" advTm="210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71500" y="-148114"/>
            <a:ext cx="17145000" cy="2000250"/>
          </a:xfrm>
          <a:prstGeom prst="rect">
            <a:avLst/>
          </a:prstGeom>
          <a:solidFill>
            <a:srgbClr val="F8CF2C">
              <a:alpha val="29803"/>
            </a:srgbClr>
          </a:solidFill>
        </p:spPr>
      </p:sp>
      <p:sp>
        <p:nvSpPr>
          <p:cNvPr id="3" name="TextBox 3"/>
          <p:cNvSpPr txBox="1"/>
          <p:nvPr/>
        </p:nvSpPr>
        <p:spPr>
          <a:xfrm>
            <a:off x="1049251" y="834628"/>
            <a:ext cx="16189498" cy="19207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400"/>
              </a:lnSpc>
            </a:pPr>
            <a:r>
              <a:rPr lang="en-US" sz="14400" spc="-144">
                <a:solidFill>
                  <a:srgbClr val="FFFEE6"/>
                </a:solidFill>
                <a:latin typeface="League Gothic"/>
              </a:rPr>
              <a:t>HOW IT WORKS?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1500" y="3300966"/>
            <a:ext cx="17145000" cy="6126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8131"/>
              </a:lnSpc>
            </a:pPr>
            <a:r>
              <a:rPr lang="en-US" sz="6776" spc="1016">
                <a:solidFill>
                  <a:srgbClr val="FFFEE6"/>
                </a:solidFill>
                <a:latin typeface="Montserrat Light"/>
              </a:rPr>
              <a:t>"TRANSPORT YOURSELF INSIDE HUGE LIVE PERFORMANCES. SWITCH JUMP SPOTS SO YOU NEVER MISS A MOMENT. DISCOVER A COMPLETELY NEW WAY TO EXPERIENCE MUSIC"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628C694-95F1-44D4-BE80-14C57F1C90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 advTm="23887">
        <p15:prstTrans prst="peelOff"/>
      </p:transition>
    </mc:Choice>
    <mc:Fallback>
      <p:transition spd="slow" advTm="2388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8953500" y="571500"/>
            <a:ext cx="8763000" cy="9144000"/>
          </a:xfrm>
          <a:prstGeom prst="rect">
            <a:avLst/>
          </a:prstGeom>
          <a:solidFill>
            <a:srgbClr val="F8CF2C">
              <a:alpha val="29803"/>
            </a:srgb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alphaModFix amt="60000"/>
          </a:blip>
          <a:srcRect l="25979" r="25979"/>
          <a:stretch>
            <a:fillRect/>
          </a:stretch>
        </p:blipFill>
        <p:spPr>
          <a:xfrm>
            <a:off x="571500" y="571500"/>
            <a:ext cx="7809688" cy="9144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7176664" y="637066"/>
            <a:ext cx="10707078" cy="19207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4400"/>
              </a:lnSpc>
            </a:pPr>
            <a:r>
              <a:rPr lang="en-US" sz="14400" spc="-144">
                <a:solidFill>
                  <a:srgbClr val="FFFEE6"/>
                </a:solidFill>
                <a:latin typeface="League Gothic"/>
              </a:rPr>
              <a:t>MARKET ANALYSIS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9343833" y="2892445"/>
            <a:ext cx="7982334" cy="6365855"/>
            <a:chOff x="0" y="0"/>
            <a:chExt cx="10643112" cy="8487807"/>
          </a:xfrm>
        </p:grpSpPr>
        <p:sp>
          <p:nvSpPr>
            <p:cNvPr id="6" name="TextBox 6"/>
            <p:cNvSpPr txBox="1"/>
            <p:nvPr/>
          </p:nvSpPr>
          <p:spPr>
            <a:xfrm>
              <a:off x="0" y="892175"/>
              <a:ext cx="10643112" cy="75956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4199"/>
                </a:lnSpc>
              </a:pPr>
              <a:r>
                <a:rPr lang="en-US" sz="2800" spc="28">
                  <a:solidFill>
                    <a:srgbClr val="FFFEE6"/>
                  </a:solidFill>
                  <a:latin typeface="Montserrat Light"/>
                </a:rPr>
                <a:t>While the company is moving to a Spotify-like subscription model of £10 a month, it currently charges its users between £7 and £12 depending on the content. There is also many similar companies like WAVE or Digital Domain that exist within the marketplace. </a:t>
              </a:r>
            </a:p>
            <a:p>
              <a:pPr algn="r">
                <a:lnSpc>
                  <a:spcPts val="4199"/>
                </a:lnSpc>
              </a:pPr>
              <a:endParaRPr lang="en-US" sz="2800" spc="28">
                <a:solidFill>
                  <a:srgbClr val="FFFEE6"/>
                </a:solidFill>
                <a:latin typeface="Montserrat Light"/>
              </a:endParaRPr>
            </a:p>
            <a:p>
              <a:pPr algn="r">
                <a:lnSpc>
                  <a:spcPts val="4200"/>
                </a:lnSpc>
              </a:pPr>
              <a:r>
                <a:rPr lang="en-US" sz="2799" spc="27">
                  <a:solidFill>
                    <a:srgbClr val="FFFEE6"/>
                  </a:solidFill>
                  <a:latin typeface="Montserrat Light"/>
                </a:rPr>
                <a:t>The question with VR is how are we going incorporate this into an industry that has relied heavily on traditional methods?</a:t>
              </a:r>
              <a:r>
                <a:rPr lang="en-US" sz="2800" spc="28">
                  <a:solidFill>
                    <a:srgbClr val="FFFEE6"/>
                  </a:solidFill>
                  <a:latin typeface="Montserrat Light"/>
                </a:rPr>
                <a:t>.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10643112" cy="7239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4320"/>
                </a:lnSpc>
              </a:pPr>
              <a:r>
                <a:rPr lang="en-US" sz="3600" spc="179">
                  <a:solidFill>
                    <a:srgbClr val="F8CF2C"/>
                  </a:solidFill>
                  <a:latin typeface="Montserrat Classic Bold"/>
                </a:rPr>
                <a:t>ASSESSING THE LANDSCAPE</a:t>
              </a:r>
            </a:p>
          </p:txBody>
        </p:sp>
      </p:grp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75F943A-9C79-408A-BC42-D45598C118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6010"/>
    </mc:Choice>
    <mc:Fallback>
      <p:transition spd="slow" advTm="1260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73123" y="571500"/>
            <a:ext cx="17145000" cy="9144000"/>
            <a:chOff x="0" y="0"/>
            <a:chExt cx="22860000" cy="12192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4"/>
            <a:srcRect l="19198" r="19198"/>
            <a:stretch>
              <a:fillRect/>
            </a:stretch>
          </p:blipFill>
          <p:spPr>
            <a:xfrm>
              <a:off x="0" y="0"/>
              <a:ext cx="7450667" cy="8043333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5"/>
            <a:srcRect t="23863" b="23863"/>
            <a:stretch>
              <a:fillRect/>
            </a:stretch>
          </p:blipFill>
          <p:spPr>
            <a:xfrm>
              <a:off x="0" y="8297333"/>
              <a:ext cx="7450667" cy="3894667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6"/>
            <a:srcRect t="18240" b="43259"/>
            <a:stretch>
              <a:fillRect/>
            </a:stretch>
          </p:blipFill>
          <p:spPr>
            <a:xfrm>
              <a:off x="7704667" y="0"/>
              <a:ext cx="15155333" cy="3894667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7"/>
            <a:srcRect l="19142" r="19142"/>
            <a:stretch>
              <a:fillRect/>
            </a:stretch>
          </p:blipFill>
          <p:spPr>
            <a:xfrm>
              <a:off x="7704667" y="4148667"/>
              <a:ext cx="7450667" cy="8043333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8"/>
            <a:srcRect l="15307" r="15307"/>
            <a:stretch>
              <a:fillRect/>
            </a:stretch>
          </p:blipFill>
          <p:spPr>
            <a:xfrm>
              <a:off x="15409333" y="4148667"/>
              <a:ext cx="7450667" cy="8043333"/>
            </a:xfrm>
            <a:prstGeom prst="rect">
              <a:avLst/>
            </a:prstGeom>
          </p:spPr>
        </p:pic>
      </p:grpSp>
      <p:sp>
        <p:nvSpPr>
          <p:cNvPr id="8" name="AutoShape 8"/>
          <p:cNvSpPr/>
          <p:nvPr/>
        </p:nvSpPr>
        <p:spPr>
          <a:xfrm>
            <a:off x="-209550" y="2857500"/>
            <a:ext cx="18707100" cy="4572000"/>
          </a:xfrm>
          <a:prstGeom prst="rect">
            <a:avLst/>
          </a:prstGeom>
          <a:solidFill>
            <a:srgbClr val="F8CF2C">
              <a:alpha val="29803"/>
            </a:srgbClr>
          </a:solidFill>
        </p:spPr>
      </p:sp>
      <p:sp>
        <p:nvSpPr>
          <p:cNvPr id="9" name="TextBox 9"/>
          <p:cNvSpPr txBox="1"/>
          <p:nvPr/>
        </p:nvSpPr>
        <p:spPr>
          <a:xfrm>
            <a:off x="5813374" y="2857500"/>
            <a:ext cx="6664498" cy="21699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59"/>
              </a:lnSpc>
            </a:pPr>
            <a:r>
              <a:rPr lang="en-US" sz="4800" spc="240">
                <a:solidFill>
                  <a:srgbClr val="FFFEE6"/>
                </a:solidFill>
                <a:latin typeface="Montserrat Classic Bold"/>
              </a:rPr>
              <a:t>ARTISTS' INVOLVED WITH MELODY VR 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F8CD7AB5-EC41-4D6C-9E19-D86C1A9848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53232">
        <p159:morph option="byObject"/>
      </p:transition>
    </mc:Choice>
    <mc:Fallback>
      <p:transition spd="slow" advTm="5323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rcRect t="1557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71500" y="571500"/>
            <a:ext cx="8763000" cy="9144000"/>
          </a:xfrm>
          <a:prstGeom prst="rect">
            <a:avLst/>
          </a:prstGeom>
          <a:solidFill>
            <a:srgbClr val="F8CF2C">
              <a:alpha val="29803"/>
            </a:srgb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9613962" y="2922372"/>
            <a:ext cx="8424582" cy="573003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188951" y="266700"/>
            <a:ext cx="8569498" cy="19207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400"/>
              </a:lnSpc>
            </a:pPr>
            <a:r>
              <a:rPr lang="en-US" sz="14400" spc="-144">
                <a:solidFill>
                  <a:srgbClr val="FFFEE6"/>
                </a:solidFill>
                <a:latin typeface="League Gothic"/>
              </a:rPr>
              <a:t>STATISTICS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188951" y="2316480"/>
            <a:ext cx="7528098" cy="6941820"/>
            <a:chOff x="0" y="0"/>
            <a:chExt cx="10037464" cy="9255760"/>
          </a:xfrm>
        </p:grpSpPr>
        <p:sp>
          <p:nvSpPr>
            <p:cNvPr id="6" name="TextBox 6"/>
            <p:cNvSpPr txBox="1"/>
            <p:nvPr/>
          </p:nvSpPr>
          <p:spPr>
            <a:xfrm>
              <a:off x="0" y="3025775"/>
              <a:ext cx="10037464" cy="62299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200"/>
                </a:lnSpc>
              </a:pPr>
              <a:endParaRPr/>
            </a:p>
            <a:p>
              <a:pPr>
                <a:lnSpc>
                  <a:spcPts val="4199"/>
                </a:lnSpc>
              </a:pPr>
              <a:r>
                <a:rPr lang="en-US" sz="2800" spc="28">
                  <a:solidFill>
                    <a:srgbClr val="FFFEE6"/>
                  </a:solidFill>
                  <a:latin typeface="Montserrat Light"/>
                </a:rPr>
                <a:t>In 2016, the market value was 46.4 million British pounds and is predicted to grow by a total of 390 percent over four years, bringing it to approximately 354.3 million in 2020.</a:t>
              </a:r>
            </a:p>
            <a:p>
              <a:pPr>
                <a:lnSpc>
                  <a:spcPts val="4199"/>
                </a:lnSpc>
              </a:pPr>
              <a:endParaRPr lang="en-US" sz="2800" spc="28">
                <a:solidFill>
                  <a:srgbClr val="FFFEE6"/>
                </a:solidFill>
                <a:latin typeface="Montserrat Light"/>
              </a:endParaRPr>
            </a:p>
            <a:p>
              <a:pPr>
                <a:lnSpc>
                  <a:spcPts val="4200"/>
                </a:lnSpc>
              </a:pPr>
              <a:r>
                <a:rPr lang="en-US" sz="2799" spc="27">
                  <a:solidFill>
                    <a:srgbClr val="FFFEE6"/>
                  </a:solidFill>
                  <a:latin typeface="Montserrat Light Italics"/>
                </a:rPr>
                <a:t>Statista Research Department (2020)</a:t>
              </a:r>
            </a:p>
            <a:p>
              <a:pPr>
                <a:lnSpc>
                  <a:spcPts val="4200"/>
                </a:lnSpc>
              </a:pPr>
              <a:endParaRPr lang="en-US" sz="2799" spc="27">
                <a:solidFill>
                  <a:srgbClr val="FFFEE6"/>
                </a:solidFill>
                <a:latin typeface="Montserrat Light Italics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10037464" cy="28670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320"/>
                </a:lnSpc>
              </a:pPr>
              <a:r>
                <a:rPr lang="en-US" sz="3600" spc="179">
                  <a:solidFill>
                    <a:srgbClr val="F8CF2C"/>
                  </a:solidFill>
                  <a:latin typeface="Montserrat Classic"/>
                </a:rPr>
                <a:t>MARKET VALUE OF VIRTUAL REALITY (VR) IN THE UNITED KINGDOM (UK) IN 2016 WITH A FORECAST TO 2020</a:t>
              </a:r>
            </a:p>
          </p:txBody>
        </p:sp>
      </p:grp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C519576F-9353-422A-AEBC-17509434DF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199"/>
    </mc:Choice>
    <mc:Fallback>
      <p:transition spd="slow" advTm="441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rcRect t="2500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239250" y="6762750"/>
            <a:ext cx="8477250" cy="2952750"/>
          </a:xfrm>
          <a:prstGeom prst="rect">
            <a:avLst/>
          </a:prstGeom>
          <a:solidFill>
            <a:srgbClr val="F8CF2C">
              <a:alpha val="29803"/>
            </a:srgbClr>
          </a:solidFill>
        </p:spPr>
      </p:sp>
      <p:sp>
        <p:nvSpPr>
          <p:cNvPr id="3" name="AutoShape 3"/>
          <p:cNvSpPr/>
          <p:nvPr/>
        </p:nvSpPr>
        <p:spPr>
          <a:xfrm>
            <a:off x="571500" y="3667125"/>
            <a:ext cx="8477250" cy="2952750"/>
          </a:xfrm>
          <a:prstGeom prst="rect">
            <a:avLst/>
          </a:prstGeom>
          <a:solidFill>
            <a:srgbClr val="F8CF2C">
              <a:alpha val="29803"/>
            </a:srgbClr>
          </a:solidFill>
        </p:spPr>
      </p:sp>
      <p:sp>
        <p:nvSpPr>
          <p:cNvPr id="4" name="AutoShape 4"/>
          <p:cNvSpPr/>
          <p:nvPr/>
        </p:nvSpPr>
        <p:spPr>
          <a:xfrm>
            <a:off x="9239250" y="571500"/>
            <a:ext cx="8477250" cy="2952750"/>
          </a:xfrm>
          <a:prstGeom prst="rect">
            <a:avLst/>
          </a:prstGeom>
          <a:solidFill>
            <a:srgbClr val="F8CF2C">
              <a:alpha val="29803"/>
            </a:srgbClr>
          </a:solidFill>
        </p:spPr>
      </p:sp>
      <p:grpSp>
        <p:nvGrpSpPr>
          <p:cNvPr id="5" name="Group 5"/>
          <p:cNvGrpSpPr/>
          <p:nvPr/>
        </p:nvGrpSpPr>
        <p:grpSpPr>
          <a:xfrm>
            <a:off x="9903687" y="1349454"/>
            <a:ext cx="7148377" cy="1396841"/>
            <a:chOff x="0" y="0"/>
            <a:chExt cx="9531169" cy="1862455"/>
          </a:xfrm>
        </p:grpSpPr>
        <p:sp>
          <p:nvSpPr>
            <p:cNvPr id="6" name="TextBox 6"/>
            <p:cNvSpPr txBox="1"/>
            <p:nvPr/>
          </p:nvSpPr>
          <p:spPr>
            <a:xfrm>
              <a:off x="0" y="0"/>
              <a:ext cx="9531169" cy="6429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839"/>
                </a:lnSpc>
              </a:pPr>
              <a:r>
                <a:rPr lang="en-US" sz="3199" spc="479">
                  <a:solidFill>
                    <a:srgbClr val="FFFEE6"/>
                  </a:solidFill>
                  <a:latin typeface="Montserrat Light"/>
                </a:rPr>
                <a:t>PRICE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086" y="693737"/>
              <a:ext cx="9520998" cy="11687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600"/>
                </a:lnSpc>
              </a:pPr>
              <a:r>
                <a:rPr lang="en-US" sz="2400" spc="24">
                  <a:solidFill>
                    <a:srgbClr val="FFFEE6"/>
                  </a:solidFill>
                  <a:latin typeface="Montserrat Light"/>
                </a:rPr>
                <a:t>Price mark depends on market, subscription-led service in conjunction with 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235937" y="4445079"/>
            <a:ext cx="7148377" cy="1396841"/>
            <a:chOff x="0" y="0"/>
            <a:chExt cx="9531169" cy="1862455"/>
          </a:xfrm>
        </p:grpSpPr>
        <p:sp>
          <p:nvSpPr>
            <p:cNvPr id="9" name="TextBox 9"/>
            <p:cNvSpPr txBox="1"/>
            <p:nvPr/>
          </p:nvSpPr>
          <p:spPr>
            <a:xfrm>
              <a:off x="0" y="0"/>
              <a:ext cx="9531169" cy="6429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839"/>
                </a:lnSpc>
              </a:pPr>
              <a:r>
                <a:rPr lang="en-US" sz="3199" spc="479">
                  <a:solidFill>
                    <a:srgbClr val="FFFEE6"/>
                  </a:solidFill>
                  <a:latin typeface="Montserrat Light"/>
                </a:rPr>
                <a:t>PLACE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086" y="693738"/>
              <a:ext cx="9520998" cy="11687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600"/>
                </a:lnSpc>
              </a:pPr>
              <a:r>
                <a:rPr lang="en-US" sz="2400" spc="24">
                  <a:solidFill>
                    <a:srgbClr val="FFFEE6"/>
                  </a:solidFill>
                  <a:latin typeface="Montserrat Light"/>
                </a:rPr>
                <a:t>Launching in 4 additional territories, Canada, Spain, Italy and Portugal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903687" y="7540704"/>
            <a:ext cx="7148377" cy="1396841"/>
            <a:chOff x="0" y="0"/>
            <a:chExt cx="9531169" cy="1862455"/>
          </a:xfrm>
        </p:grpSpPr>
        <p:sp>
          <p:nvSpPr>
            <p:cNvPr id="12" name="TextBox 12"/>
            <p:cNvSpPr txBox="1"/>
            <p:nvPr/>
          </p:nvSpPr>
          <p:spPr>
            <a:xfrm>
              <a:off x="0" y="0"/>
              <a:ext cx="9531169" cy="6429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839"/>
                </a:lnSpc>
              </a:pPr>
              <a:r>
                <a:rPr lang="en-US" sz="3199" spc="479">
                  <a:solidFill>
                    <a:srgbClr val="FFFEE6"/>
                  </a:solidFill>
                  <a:latin typeface="Montserrat Light"/>
                </a:rPr>
                <a:t>PROCESS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086" y="693738"/>
              <a:ext cx="9520998" cy="11687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600"/>
                </a:lnSpc>
              </a:pPr>
              <a:r>
                <a:rPr lang="en-US" sz="2400" spc="24">
                  <a:solidFill>
                    <a:srgbClr val="FFFEE6"/>
                  </a:solidFill>
                  <a:latin typeface="Montserrat Light"/>
                </a:rPr>
                <a:t>A native iOS app was developed and launched on the App Store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235937" y="7312997"/>
            <a:ext cx="7148377" cy="1852255"/>
            <a:chOff x="0" y="0"/>
            <a:chExt cx="9531169" cy="2469674"/>
          </a:xfrm>
        </p:grpSpPr>
        <p:sp>
          <p:nvSpPr>
            <p:cNvPr id="15" name="TextBox 15"/>
            <p:cNvSpPr txBox="1"/>
            <p:nvPr/>
          </p:nvSpPr>
          <p:spPr>
            <a:xfrm>
              <a:off x="0" y="0"/>
              <a:ext cx="9531169" cy="6429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839"/>
                </a:lnSpc>
              </a:pPr>
              <a:r>
                <a:rPr lang="en-US" sz="3199" spc="479">
                  <a:solidFill>
                    <a:srgbClr val="FFFEE6"/>
                  </a:solidFill>
                  <a:latin typeface="Montserrat Light"/>
                </a:rPr>
                <a:t>PEOPLE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086" y="693737"/>
              <a:ext cx="9520998" cy="17759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600"/>
                </a:lnSpc>
              </a:pPr>
              <a:r>
                <a:rPr lang="en-US" sz="2400" spc="24">
                  <a:solidFill>
                    <a:srgbClr val="FFFEE6"/>
                  </a:solidFill>
                  <a:latin typeface="Montserrat Light"/>
                </a:rPr>
                <a:t>Target audience is music enthusiasts, people all over the world, both existing &amp; new consumers 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903687" y="3989665"/>
            <a:ext cx="7148377" cy="2307669"/>
            <a:chOff x="0" y="0"/>
            <a:chExt cx="9531169" cy="3076892"/>
          </a:xfrm>
        </p:grpSpPr>
        <p:sp>
          <p:nvSpPr>
            <p:cNvPr id="18" name="TextBox 18"/>
            <p:cNvSpPr txBox="1"/>
            <p:nvPr/>
          </p:nvSpPr>
          <p:spPr>
            <a:xfrm>
              <a:off x="0" y="0"/>
              <a:ext cx="9531169" cy="6429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839"/>
                </a:lnSpc>
              </a:pPr>
              <a:r>
                <a:rPr lang="en-US" sz="3199" spc="479">
                  <a:solidFill>
                    <a:srgbClr val="FFFEE6"/>
                  </a:solidFill>
                  <a:latin typeface="Montserrat Light"/>
                </a:rPr>
                <a:t>PROMOTION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5086" y="693737"/>
              <a:ext cx="9520998" cy="23831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600"/>
                </a:lnSpc>
              </a:pPr>
              <a:r>
                <a:rPr lang="en-US" sz="2400" spc="24">
                  <a:solidFill>
                    <a:srgbClr val="FFFEE6"/>
                  </a:solidFill>
                  <a:latin typeface="Montserrat Light"/>
                </a:rPr>
                <a:t>The main challenge for MelodyVR is converting non-VR users to VR, help by partnering with brands &amp; other music companies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235937" y="894040"/>
            <a:ext cx="7148377" cy="2307669"/>
            <a:chOff x="0" y="0"/>
            <a:chExt cx="9531169" cy="3076892"/>
          </a:xfrm>
        </p:grpSpPr>
        <p:sp>
          <p:nvSpPr>
            <p:cNvPr id="21" name="TextBox 21"/>
            <p:cNvSpPr txBox="1"/>
            <p:nvPr/>
          </p:nvSpPr>
          <p:spPr>
            <a:xfrm>
              <a:off x="0" y="0"/>
              <a:ext cx="9531169" cy="6429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839"/>
                </a:lnSpc>
              </a:pPr>
              <a:r>
                <a:rPr lang="en-US" sz="3199" spc="479">
                  <a:solidFill>
                    <a:srgbClr val="FFFEE6"/>
                  </a:solidFill>
                  <a:latin typeface="Montserrat Light"/>
                </a:rPr>
                <a:t>PRODUCT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5086" y="693737"/>
              <a:ext cx="9520998" cy="23831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600"/>
                </a:lnSpc>
              </a:pPr>
              <a:r>
                <a:rPr lang="en-US" sz="2400" spc="24">
                  <a:solidFill>
                    <a:srgbClr val="FFFEE6"/>
                  </a:solidFill>
                  <a:latin typeface="Montserrat Light"/>
                </a:rPr>
                <a:t>VR already comes in various different device types. There are devices based on game consoles, personal computers, and mobile devices</a:t>
              </a:r>
            </a:p>
          </p:txBody>
        </p:sp>
      </p:grp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E4BF19D7-6E1D-4D2B-9DBD-A85C8E32E7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5937"/>
    </mc:Choice>
    <mc:Fallback>
      <p:transition spd="slow" advTm="1259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228600" y="9239250"/>
            <a:ext cx="18745200" cy="1238250"/>
          </a:xfrm>
          <a:prstGeom prst="rect">
            <a:avLst/>
          </a:prstGeom>
          <a:solidFill>
            <a:srgbClr val="F8CF2C">
              <a:alpha val="29803"/>
            </a:srgbClr>
          </a:solidFill>
        </p:spPr>
      </p:sp>
      <p:sp>
        <p:nvSpPr>
          <p:cNvPr id="3" name="TextBox 3"/>
          <p:cNvSpPr txBox="1"/>
          <p:nvPr/>
        </p:nvSpPr>
        <p:spPr>
          <a:xfrm>
            <a:off x="571500" y="571500"/>
            <a:ext cx="17510501" cy="13394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559"/>
              </a:lnSpc>
            </a:pPr>
            <a:r>
              <a:rPr lang="en-US" sz="8799" spc="-175">
                <a:solidFill>
                  <a:srgbClr val="FFFEE6"/>
                </a:solidFill>
                <a:latin typeface="Montserrat Classic Bold"/>
              </a:rPr>
              <a:t>What does the future look like? 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 amt="91000"/>
          </a:blip>
          <a:srcRect/>
          <a:stretch>
            <a:fillRect/>
          </a:stretch>
        </p:blipFill>
        <p:spPr>
          <a:xfrm>
            <a:off x="10426224" y="2633005"/>
            <a:ext cx="6833076" cy="590206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108917" y="2633005"/>
            <a:ext cx="7911671" cy="6606245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27CF96B-9EBA-4BF3-81ED-7125EC8569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365"/>
    </mc:Choice>
    <mc:Fallback>
      <p:transition spd="slow" advTm="433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144000" y="8318117"/>
            <a:ext cx="8296083" cy="940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7959"/>
              </a:lnSpc>
            </a:pPr>
            <a:r>
              <a:rPr lang="en-US" sz="5306" spc="53">
                <a:solidFill>
                  <a:srgbClr val="FFFEE6"/>
                </a:solidFill>
                <a:latin typeface="Montserrat Light"/>
              </a:rPr>
              <a:t>  </a:t>
            </a:r>
          </a:p>
        </p:txBody>
      </p:sp>
      <p:sp>
        <p:nvSpPr>
          <p:cNvPr id="3" name="AutoShape 3"/>
          <p:cNvSpPr/>
          <p:nvPr/>
        </p:nvSpPr>
        <p:spPr>
          <a:xfrm>
            <a:off x="-228600" y="-190500"/>
            <a:ext cx="18745200" cy="4286250"/>
          </a:xfrm>
          <a:prstGeom prst="rect">
            <a:avLst/>
          </a:prstGeom>
          <a:solidFill>
            <a:srgbClr val="F8CF2C">
              <a:alpha val="29803"/>
            </a:srgbClr>
          </a:solidFill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rcRect l="21618" r="21618"/>
          <a:stretch>
            <a:fillRect/>
          </a:stretch>
        </p:blipFill>
        <p:spPr>
          <a:xfrm>
            <a:off x="13354862" y="-190500"/>
            <a:ext cx="4361638" cy="571500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rcRect l="11840" r="11840"/>
          <a:stretch>
            <a:fillRect/>
          </a:stretch>
        </p:blipFill>
        <p:spPr>
          <a:xfrm>
            <a:off x="8421723" y="-190500"/>
            <a:ext cx="4361638" cy="57150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rcRect b="26296"/>
          <a:stretch>
            <a:fillRect/>
          </a:stretch>
        </p:blipFill>
        <p:spPr>
          <a:xfrm>
            <a:off x="3488585" y="-190500"/>
            <a:ext cx="4361638" cy="5715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488585" y="6072651"/>
            <a:ext cx="4377776" cy="1945660"/>
            <a:chOff x="0" y="0"/>
            <a:chExt cx="5837034" cy="2594213"/>
          </a:xfrm>
        </p:grpSpPr>
        <p:sp>
          <p:nvSpPr>
            <p:cNvPr id="8" name="TextBox 8"/>
            <p:cNvSpPr txBox="1"/>
            <p:nvPr/>
          </p:nvSpPr>
          <p:spPr>
            <a:xfrm>
              <a:off x="0" y="504031"/>
              <a:ext cx="5837034" cy="12858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3839"/>
                </a:lnSpc>
              </a:pPr>
              <a:r>
                <a:rPr lang="en-US" sz="3199" spc="479">
                  <a:solidFill>
                    <a:srgbClr val="FFFEE6"/>
                  </a:solidFill>
                  <a:latin typeface="Montserrat Light"/>
                </a:rPr>
                <a:t>TRACEY KASONGO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4186034" y="0"/>
              <a:ext cx="1651000" cy="254000"/>
            </a:xfrm>
            <a:prstGeom prst="rect">
              <a:avLst/>
            </a:prstGeom>
            <a:solidFill>
              <a:srgbClr val="F8CF2C">
                <a:alpha val="40000"/>
              </a:srgbClr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1954212"/>
              <a:ext cx="5837034" cy="6400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4200"/>
                </a:lnSpc>
              </a:pPr>
              <a:r>
                <a:rPr lang="en-US" sz="2800" spc="28">
                  <a:solidFill>
                    <a:srgbClr val="FFFEE6"/>
                  </a:solidFill>
                  <a:latin typeface="Montserrat Light"/>
                </a:rPr>
                <a:t>CEO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421723" y="6072651"/>
            <a:ext cx="4377776" cy="1945660"/>
            <a:chOff x="0" y="0"/>
            <a:chExt cx="5837034" cy="2594213"/>
          </a:xfrm>
        </p:grpSpPr>
        <p:sp>
          <p:nvSpPr>
            <p:cNvPr id="12" name="TextBox 12"/>
            <p:cNvSpPr txBox="1"/>
            <p:nvPr/>
          </p:nvSpPr>
          <p:spPr>
            <a:xfrm>
              <a:off x="0" y="504031"/>
              <a:ext cx="5837034" cy="12858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3839"/>
                </a:lnSpc>
              </a:pPr>
              <a:r>
                <a:rPr lang="en-US" sz="3199" spc="479">
                  <a:solidFill>
                    <a:srgbClr val="FFFEE6"/>
                  </a:solidFill>
                  <a:latin typeface="Montserrat Light"/>
                </a:rPr>
                <a:t>STEVE </a:t>
              </a:r>
            </a:p>
            <a:p>
              <a:pPr algn="r">
                <a:lnSpc>
                  <a:spcPts val="3839"/>
                </a:lnSpc>
              </a:pPr>
              <a:r>
                <a:rPr lang="en-US" sz="3199" spc="479">
                  <a:solidFill>
                    <a:srgbClr val="FFFEE6"/>
                  </a:solidFill>
                  <a:latin typeface="Montserrat Light"/>
                </a:rPr>
                <a:t>HANNOCK</a:t>
              </a:r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186034" y="0"/>
              <a:ext cx="1651000" cy="254000"/>
            </a:xfrm>
            <a:prstGeom prst="rect">
              <a:avLst/>
            </a:prstGeom>
            <a:solidFill>
              <a:srgbClr val="F8CF2C">
                <a:alpha val="40000"/>
              </a:srgbClr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1954212"/>
              <a:ext cx="5837034" cy="6400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4200"/>
                </a:lnSpc>
              </a:pPr>
              <a:r>
                <a:rPr lang="en-US" sz="2800" spc="28">
                  <a:solidFill>
                    <a:srgbClr val="FFFEE6"/>
                  </a:solidFill>
                  <a:latin typeface="Montserrat Light"/>
                </a:rPr>
                <a:t>COO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354862" y="6072651"/>
            <a:ext cx="4377776" cy="2468047"/>
            <a:chOff x="0" y="0"/>
            <a:chExt cx="5837034" cy="3290729"/>
          </a:xfrm>
        </p:grpSpPr>
        <p:sp>
          <p:nvSpPr>
            <p:cNvPr id="16" name="TextBox 16"/>
            <p:cNvSpPr txBox="1"/>
            <p:nvPr/>
          </p:nvSpPr>
          <p:spPr>
            <a:xfrm>
              <a:off x="0" y="504031"/>
              <a:ext cx="5837034" cy="12858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3839"/>
                </a:lnSpc>
              </a:pPr>
              <a:r>
                <a:rPr lang="en-US" sz="3199" spc="479">
                  <a:solidFill>
                    <a:srgbClr val="FFFEE6"/>
                  </a:solidFill>
                  <a:latin typeface="Montserrat Light"/>
                </a:rPr>
                <a:t>JAMES </a:t>
              </a:r>
            </a:p>
            <a:p>
              <a:pPr algn="r">
                <a:lnSpc>
                  <a:spcPts val="3839"/>
                </a:lnSpc>
              </a:pPr>
              <a:r>
                <a:rPr lang="en-US" sz="3199" spc="479">
                  <a:solidFill>
                    <a:srgbClr val="FFFEE6"/>
                  </a:solidFill>
                  <a:latin typeface="Montserrat Light"/>
                </a:rPr>
                <a:t>GARSIDE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186034" y="0"/>
              <a:ext cx="1651000" cy="254000"/>
            </a:xfrm>
            <a:prstGeom prst="rect">
              <a:avLst/>
            </a:prstGeom>
            <a:solidFill>
              <a:srgbClr val="F8CF2C">
                <a:alpha val="40000"/>
              </a:srgbClr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1963738"/>
              <a:ext cx="5837034" cy="13269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4199"/>
                </a:lnSpc>
              </a:pPr>
              <a:r>
                <a:rPr lang="en-US" sz="2800" spc="28">
                  <a:solidFill>
                    <a:srgbClr val="FFFEE6"/>
                  </a:solidFill>
                  <a:latin typeface="Montserrat Light"/>
                </a:rPr>
                <a:t>Head of Product </a:t>
              </a:r>
            </a:p>
            <a:p>
              <a:pPr algn="r">
                <a:lnSpc>
                  <a:spcPts val="4200"/>
                </a:lnSpc>
              </a:pPr>
              <a:r>
                <a:rPr lang="en-US" sz="2800" spc="28">
                  <a:solidFill>
                    <a:srgbClr val="FFFEE6"/>
                  </a:solidFill>
                  <a:latin typeface="Montserrat Light"/>
                </a:rPr>
                <a:t>(Former @ DAZN)</a:t>
              </a:r>
            </a:p>
          </p:txBody>
        </p:sp>
      </p:grp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F15E4677-B648-4F88-AD89-32ECDE2475E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0061"/>
    </mc:Choice>
    <mc:Fallback>
      <p:transition spd="slow" advTm="1400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236974" y="-171735"/>
            <a:ext cx="6363050" cy="10630469"/>
          </a:xfrm>
          <a:prstGeom prst="rect">
            <a:avLst/>
          </a:prstGeom>
          <a:solidFill>
            <a:srgbClr val="F8CF2C">
              <a:alpha val="29803"/>
            </a:srgbClr>
          </a:solidFill>
        </p:spPr>
      </p:sp>
      <p:sp>
        <p:nvSpPr>
          <p:cNvPr id="3" name="TextBox 3"/>
          <p:cNvSpPr txBox="1"/>
          <p:nvPr/>
        </p:nvSpPr>
        <p:spPr>
          <a:xfrm>
            <a:off x="1028700" y="1504950"/>
            <a:ext cx="11810728" cy="66285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519"/>
              </a:lnSpc>
            </a:pPr>
            <a:r>
              <a:rPr lang="en-US" sz="25519" spc="-255">
                <a:solidFill>
                  <a:srgbClr val="FFFEE6"/>
                </a:solidFill>
                <a:latin typeface="League Gothic"/>
              </a:rPr>
              <a:t>ANY QUESTIONS!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DA9E436-122A-4289-B50E-B833D2BE74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389"/>
    </mc:Choice>
    <mc:Fallback>
      <p:transition spd="slow" advTm="213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 t="31261" b="3126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71500" y="571500"/>
            <a:ext cx="17145000" cy="9144000"/>
          </a:xfrm>
          <a:prstGeom prst="rect">
            <a:avLst/>
          </a:prstGeom>
          <a:solidFill>
            <a:srgbClr val="F8CF2C">
              <a:alpha val="29803"/>
            </a:srgbClr>
          </a:solidFill>
        </p:spPr>
      </p:sp>
      <p:grpSp>
        <p:nvGrpSpPr>
          <p:cNvPr id="3" name="Group 3"/>
          <p:cNvGrpSpPr/>
          <p:nvPr/>
        </p:nvGrpSpPr>
        <p:grpSpPr>
          <a:xfrm>
            <a:off x="1028700" y="1521085"/>
            <a:ext cx="16230600" cy="8444988"/>
            <a:chOff x="0" y="0"/>
            <a:chExt cx="21640800" cy="11259984"/>
          </a:xfrm>
        </p:grpSpPr>
        <p:sp>
          <p:nvSpPr>
            <p:cNvPr id="4" name="TextBox 4"/>
            <p:cNvSpPr txBox="1"/>
            <p:nvPr/>
          </p:nvSpPr>
          <p:spPr>
            <a:xfrm>
              <a:off x="0" y="0"/>
              <a:ext cx="21640800" cy="6429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3839"/>
                </a:lnSpc>
              </a:pPr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806852"/>
              <a:ext cx="21640800" cy="104531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462279" lvl="1" indent="-231140">
                <a:lnSpc>
                  <a:spcPts val="4199"/>
                </a:lnSpc>
                <a:buFont typeface="Arial"/>
                <a:buChar char="•"/>
              </a:pPr>
              <a:r>
                <a:rPr lang="en-US" sz="2800" spc="28">
                  <a:solidFill>
                    <a:srgbClr val="FFFEE6"/>
                  </a:solidFill>
                  <a:latin typeface="Montserrat Light"/>
                </a:rPr>
                <a:t>Cremades, A. 2018. </a:t>
              </a:r>
              <a:r>
                <a:rPr lang="en-US" sz="2800" spc="28">
                  <a:solidFill>
                    <a:srgbClr val="FFFEE6"/>
                  </a:solidFill>
                  <a:latin typeface="Montserrat Light Italics"/>
                </a:rPr>
                <a:t>How To Create A Pitch Dec</a:t>
              </a:r>
              <a:r>
                <a:rPr lang="en-US" sz="2800" spc="28">
                  <a:solidFill>
                    <a:srgbClr val="FFFEE6"/>
                  </a:solidFill>
                  <a:latin typeface="Montserrat Light"/>
                </a:rPr>
                <a:t>k. [online] Available from: https://www.forbes.com/sites/alejandrocremades/2018/03/02/how-to-create-a-pitch-deck/#6a07674f56c0Country</a:t>
              </a:r>
            </a:p>
            <a:p>
              <a:pPr>
                <a:lnSpc>
                  <a:spcPts val="4199"/>
                </a:lnSpc>
              </a:pPr>
              <a:endParaRPr lang="en-US" sz="2800" spc="28">
                <a:solidFill>
                  <a:srgbClr val="FFFEE6"/>
                </a:solidFill>
                <a:latin typeface="Montserrat Light"/>
              </a:endParaRPr>
            </a:p>
            <a:p>
              <a:pPr marL="462279" lvl="1" indent="-231140">
                <a:lnSpc>
                  <a:spcPts val="4199"/>
                </a:lnSpc>
                <a:buFont typeface="Arial"/>
                <a:buChar char="•"/>
              </a:pPr>
              <a:r>
                <a:rPr lang="en-US" sz="2799" spc="27">
                  <a:solidFill>
                    <a:srgbClr val="FFFEE6"/>
                  </a:solidFill>
                  <a:latin typeface="Montserrat Light"/>
                </a:rPr>
                <a:t>Cremades, A. 2018. </a:t>
              </a:r>
              <a:r>
                <a:rPr lang="en-US" sz="2799" spc="27">
                  <a:solidFill>
                    <a:srgbClr val="FFFEE6"/>
                  </a:solidFill>
                  <a:latin typeface="Montserrat Light Italics"/>
                </a:rPr>
                <a:t>How To Create A Pitch Deck.</a:t>
              </a:r>
              <a:r>
                <a:rPr lang="en-US" sz="2799" spc="27">
                  <a:solidFill>
                    <a:srgbClr val="FFFEE6"/>
                  </a:solidFill>
                  <a:latin typeface="Montserrat Light"/>
                </a:rPr>
                <a:t> [online] Available from: https://www.forbes.com/sites/alejandrocremades/2018/03/02/how-to-create-a-pitch-deck/#3ac6ef0656c0</a:t>
              </a:r>
            </a:p>
            <a:p>
              <a:pPr>
                <a:lnSpc>
                  <a:spcPts val="4199"/>
                </a:lnSpc>
              </a:pPr>
              <a:endParaRPr lang="en-US" sz="2799" spc="27">
                <a:solidFill>
                  <a:srgbClr val="FFFEE6"/>
                </a:solidFill>
                <a:latin typeface="Montserrat Light"/>
              </a:endParaRPr>
            </a:p>
            <a:p>
              <a:pPr marL="462279" lvl="1" indent="-231140">
                <a:lnSpc>
                  <a:spcPts val="4199"/>
                </a:lnSpc>
                <a:buFont typeface="Arial"/>
                <a:buChar char="•"/>
              </a:pPr>
              <a:r>
                <a:rPr lang="en-US" sz="2799" spc="27">
                  <a:solidFill>
                    <a:srgbClr val="FFFEE6"/>
                  </a:solidFill>
                  <a:latin typeface="Montserrat Light"/>
                </a:rPr>
                <a:t>Hogan, M. 2020.</a:t>
              </a:r>
              <a:r>
                <a:rPr lang="en-US" sz="2799" spc="27">
                  <a:solidFill>
                    <a:srgbClr val="FFFEE6"/>
                  </a:solidFill>
                  <a:latin typeface="Montserrat Light Italics"/>
                </a:rPr>
                <a:t> Where Can Virtual Concerts Go After Travis Scott’s Fortnite Extravaganza? </a:t>
              </a:r>
              <a:r>
                <a:rPr lang="en-US" sz="2799" spc="27">
                  <a:solidFill>
                    <a:srgbClr val="FFFEE6"/>
                  </a:solidFill>
                  <a:latin typeface="Montserrat Light"/>
                </a:rPr>
                <a:t>[online] Available from: https://pitchfork.com/thepitch/virtual-concerts-travis-scotts-fortnite-100-gecs-minecraft/ curator=MusicREDEF&amp;utm_source=AWAL+Marketing+List&amp;utm_campaign=0db1d61fdb-EMAIL_CAMPAIGN_2019_06_06_09_20_COPY_01&amp;utm_medium=email&amp;utm_term=0_e19704b81a-0db1d61fdb-375978481&amp;mc_cid=0db1d61fdb&amp;mc_eid=f2cbec5b9e</a:t>
              </a:r>
            </a:p>
            <a:p>
              <a:pPr algn="just">
                <a:lnSpc>
                  <a:spcPts val="4200"/>
                </a:lnSpc>
              </a:pPr>
              <a:endParaRPr lang="en-US" sz="2799" spc="27">
                <a:solidFill>
                  <a:srgbClr val="FFFEE6"/>
                </a:solidFill>
                <a:latin typeface="Montserrat Light"/>
              </a:endParaRP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028700" y="266700"/>
            <a:ext cx="8654560" cy="19207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400"/>
              </a:lnSpc>
            </a:pPr>
            <a:r>
              <a:rPr lang="en-US" sz="14400" spc="-144">
                <a:solidFill>
                  <a:srgbClr val="FFFEE6"/>
                </a:solidFill>
                <a:latin typeface="League Gothic"/>
              </a:rPr>
              <a:t>BIBLIOGRAPHY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 t="31261" b="3126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71500" y="571500"/>
            <a:ext cx="17145000" cy="9144000"/>
          </a:xfrm>
          <a:prstGeom prst="rect">
            <a:avLst/>
          </a:prstGeom>
          <a:solidFill>
            <a:srgbClr val="F8CF2C">
              <a:alpha val="29803"/>
            </a:srgbClr>
          </a:solidFill>
        </p:spPr>
      </p:sp>
      <p:grpSp>
        <p:nvGrpSpPr>
          <p:cNvPr id="3" name="Group 3"/>
          <p:cNvGrpSpPr/>
          <p:nvPr/>
        </p:nvGrpSpPr>
        <p:grpSpPr>
          <a:xfrm>
            <a:off x="1028700" y="1592466"/>
            <a:ext cx="16230600" cy="7935996"/>
            <a:chOff x="0" y="0"/>
            <a:chExt cx="21640800" cy="10581328"/>
          </a:xfrm>
        </p:grpSpPr>
        <p:sp>
          <p:nvSpPr>
            <p:cNvPr id="4" name="TextBox 4"/>
            <p:cNvSpPr txBox="1"/>
            <p:nvPr/>
          </p:nvSpPr>
          <p:spPr>
            <a:xfrm>
              <a:off x="0" y="0"/>
              <a:ext cx="21640800" cy="6429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3839"/>
                </a:lnSpc>
              </a:pPr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806852"/>
              <a:ext cx="21640800" cy="97744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462279" lvl="1" indent="-231140" algn="just">
                <a:lnSpc>
                  <a:spcPts val="4199"/>
                </a:lnSpc>
                <a:buFont typeface="Arial"/>
                <a:buChar char="•"/>
              </a:pPr>
              <a:r>
                <a:rPr lang="en-US" sz="2800" spc="28">
                  <a:solidFill>
                    <a:srgbClr val="FFFEE6"/>
                  </a:solidFill>
                  <a:latin typeface="Montserrat Light Italics"/>
                </a:rPr>
                <a:t>Petrock, V. 2019. Virtual and Augmented Reality Users 2019. </a:t>
              </a:r>
              <a:r>
                <a:rPr lang="en-US" sz="2800" spc="28">
                  <a:solidFill>
                    <a:srgbClr val="FFFEE6"/>
                  </a:solidFill>
                  <a:latin typeface="Montserrat Light"/>
                </a:rPr>
                <a:t>[online] Available from: https://www.emarketer.com/content/virtual-and-augmented-reality-users-2019</a:t>
              </a:r>
            </a:p>
            <a:p>
              <a:pPr algn="just">
                <a:lnSpc>
                  <a:spcPts val="4199"/>
                </a:lnSpc>
              </a:pPr>
              <a:endParaRPr lang="en-US" sz="2800" spc="28">
                <a:solidFill>
                  <a:srgbClr val="FFFEE6"/>
                </a:solidFill>
                <a:latin typeface="Montserrat Light"/>
              </a:endParaRPr>
            </a:p>
            <a:p>
              <a:pPr marL="462279" lvl="1" indent="-231140" algn="just">
                <a:lnSpc>
                  <a:spcPts val="4199"/>
                </a:lnSpc>
                <a:buFont typeface="Arial"/>
                <a:buChar char="•"/>
              </a:pPr>
              <a:r>
                <a:rPr lang="en-US" sz="2799" spc="27">
                  <a:solidFill>
                    <a:srgbClr val="FFFEE6"/>
                  </a:solidFill>
                  <a:latin typeface="Montserrat Light"/>
                </a:rPr>
                <a:t>PWC. 2017. </a:t>
              </a:r>
              <a:r>
                <a:rPr lang="en-US" sz="2799" spc="27">
                  <a:solidFill>
                    <a:srgbClr val="FFFEE6"/>
                  </a:solidFill>
                  <a:latin typeface="Montserrat Light Italics"/>
                </a:rPr>
                <a:t>Growing VR/AR companies in the UK </a:t>
              </a:r>
              <a:r>
                <a:rPr lang="en-US" sz="2799" spc="27">
                  <a:solidFill>
                    <a:srgbClr val="FFFEE6"/>
                  </a:solidFill>
                  <a:latin typeface="Montserrat Light"/>
                </a:rPr>
                <a:t>[online] Available from: https://www.pwc.co.uk/intelligent-digital/vr/growing-vr-ar-companies-in-the-uk.pdf [Accessed 5 May 2020]</a:t>
              </a:r>
            </a:p>
            <a:p>
              <a:pPr algn="just">
                <a:lnSpc>
                  <a:spcPts val="4199"/>
                </a:lnSpc>
              </a:pPr>
              <a:endParaRPr lang="en-US" sz="2799" spc="27">
                <a:solidFill>
                  <a:srgbClr val="FFFEE6"/>
                </a:solidFill>
                <a:latin typeface="Montserrat Light"/>
              </a:endParaRPr>
            </a:p>
            <a:p>
              <a:pPr marL="462279" lvl="1" indent="-231140" algn="just">
                <a:lnSpc>
                  <a:spcPts val="4199"/>
                </a:lnSpc>
                <a:buFont typeface="Arial"/>
                <a:buChar char="•"/>
              </a:pPr>
              <a:r>
                <a:rPr lang="en-US" sz="2799" spc="27">
                  <a:solidFill>
                    <a:srgbClr val="FFFEE6"/>
                  </a:solidFill>
                  <a:latin typeface="Montserrat Light"/>
                </a:rPr>
                <a:t>Savills. 2019. </a:t>
              </a:r>
              <a:r>
                <a:rPr lang="en-US" sz="2799" spc="27">
                  <a:solidFill>
                    <a:srgbClr val="FFFEE6"/>
                  </a:solidFill>
                  <a:latin typeface="Montserrat Light Italics"/>
                </a:rPr>
                <a:t>Leisure Market: Virtual Reality and Gaming </a:t>
              </a:r>
              <a:r>
                <a:rPr lang="en-US" sz="2799" spc="27">
                  <a:solidFill>
                    <a:srgbClr val="FFFEE6"/>
                  </a:solidFill>
                  <a:latin typeface="Montserrat Light"/>
                </a:rPr>
                <a:t>[online] Available from: https://www.savills.co.uk/research_articles/229130/274839-0</a:t>
              </a:r>
            </a:p>
            <a:p>
              <a:pPr algn="just">
                <a:lnSpc>
                  <a:spcPts val="4199"/>
                </a:lnSpc>
              </a:pPr>
              <a:endParaRPr lang="en-US" sz="2799" spc="27">
                <a:solidFill>
                  <a:srgbClr val="FFFEE6"/>
                </a:solidFill>
                <a:latin typeface="Montserrat Light"/>
              </a:endParaRPr>
            </a:p>
            <a:p>
              <a:pPr marL="462280" lvl="1" indent="-231140">
                <a:lnSpc>
                  <a:spcPts val="4200"/>
                </a:lnSpc>
                <a:buFont typeface="Arial"/>
                <a:buChar char="•"/>
              </a:pPr>
              <a:r>
                <a:rPr lang="en-US" sz="2799" spc="27">
                  <a:solidFill>
                    <a:srgbClr val="FFFEE6"/>
                  </a:solidFill>
                  <a:latin typeface="Montserrat Light"/>
                </a:rPr>
                <a:t>Statista. 2016.</a:t>
              </a:r>
              <a:r>
                <a:rPr lang="en-US" sz="2799" spc="27">
                  <a:solidFill>
                    <a:srgbClr val="FFFEE6"/>
                  </a:solidFill>
                  <a:latin typeface="Montserrat Light Italics"/>
                </a:rPr>
                <a:t> Market value of virtual reality (VR) in the United Kingdom (UK) in 2016 with a forecast to 2020. </a:t>
              </a:r>
              <a:r>
                <a:rPr lang="en-US" sz="2799" spc="27">
                  <a:solidFill>
                    <a:srgbClr val="FFFEE6"/>
                  </a:solidFill>
                  <a:latin typeface="Montserrat Light"/>
                </a:rPr>
                <a:t>[online] Available from: https://www.statista.com/statistics/706194/virtual-reality-market-value-united-kingdom-uk/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028700" y="266700"/>
            <a:ext cx="8654560" cy="19207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400"/>
              </a:lnSpc>
            </a:pPr>
            <a:r>
              <a:rPr lang="en-US" sz="14400" spc="-144">
                <a:solidFill>
                  <a:srgbClr val="FFFEE6"/>
                </a:solidFill>
                <a:latin typeface="League Gothic"/>
              </a:rPr>
              <a:t>BIBLIOGRAPHY </a:t>
            </a: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6.8|29.5|12.7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807</Words>
  <Application>Microsoft Office PowerPoint</Application>
  <PresentationFormat>Custom</PresentationFormat>
  <Paragraphs>80</Paragraphs>
  <Slides>15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Montserrat Classic</vt:lpstr>
      <vt:lpstr>Montserrat Light Bold</vt:lpstr>
      <vt:lpstr>Montserrat Light</vt:lpstr>
      <vt:lpstr>Calibri</vt:lpstr>
      <vt:lpstr>Montserrat Classic Bold</vt:lpstr>
      <vt:lpstr>Arial</vt:lpstr>
      <vt:lpstr>League Gothic</vt:lpstr>
      <vt:lpstr>Montserrat Light Italics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Kasongo_T_BMTY7004_component2_Presentation</dc:title>
  <cp:lastModifiedBy>Anifa Siraju</cp:lastModifiedBy>
  <cp:revision>3</cp:revision>
  <dcterms:created xsi:type="dcterms:W3CDTF">2006-08-16T00:00:00Z</dcterms:created>
  <dcterms:modified xsi:type="dcterms:W3CDTF">2020-05-08T21:20:40Z</dcterms:modified>
  <dc:identifier>DAD4gn1UIZI</dc:identifier>
</cp:coreProperties>
</file>