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3"/>
    <p:sldId id="257" r:id="rId4"/>
    <p:sldId id="291" r:id="rId5"/>
    <p:sldId id="278" r:id="rId6"/>
    <p:sldId id="282" r:id="rId7"/>
    <p:sldId id="292" r:id="rId8"/>
    <p:sldId id="290" r:id="rId9"/>
    <p:sldId id="260" r:id="rId10"/>
    <p:sldId id="261" r:id="rId11"/>
    <p:sldId id="283" r:id="rId12"/>
    <p:sldId id="279" r:id="rId13"/>
    <p:sldId id="262" r:id="rId14"/>
    <p:sldId id="293" r:id="rId15"/>
    <p:sldId id="267" r:id="rId16"/>
    <p:sldId id="263" r:id="rId17"/>
    <p:sldId id="271" r:id="rId18"/>
    <p:sldId id="265" r:id="rId19"/>
    <p:sldId id="331" r:id="rId20"/>
    <p:sldId id="275" r:id="rId21"/>
    <p:sldId id="281" r:id="rId22"/>
    <p:sldId id="286" r:id="rId23"/>
    <p:sldId id="332" r:id="rId24"/>
    <p:sldId id="269" r:id="rId25"/>
    <p:sldId id="323" r:id="rId26"/>
    <p:sldId id="287" r:id="rId27"/>
    <p:sldId id="317" r:id="rId28"/>
    <p:sldId id="318" r:id="rId29"/>
    <p:sldId id="319" r:id="rId30"/>
    <p:sldId id="320" r:id="rId31"/>
    <p:sldId id="321" r:id="rId32"/>
    <p:sldId id="322"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haleda" initials="k"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2" autoAdjust="0"/>
    <p:restoredTop sz="94660"/>
  </p:normalViewPr>
  <p:slideViewPr>
    <p:cSldViewPr snapToGrid="0">
      <p:cViewPr varScale="1">
        <p:scale>
          <a:sx n="84" d="100"/>
          <a:sy n="84" d="100"/>
        </p:scale>
        <p:origin x="1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7" Type="http://schemas.openxmlformats.org/officeDocument/2006/relationships/commentAuthors" Target="commentAuthors.xml"/><Relationship Id="rId36" Type="http://schemas.openxmlformats.org/officeDocument/2006/relationships/tableStyles" Target="tableStyles.xml"/><Relationship Id="rId35" Type="http://schemas.openxmlformats.org/officeDocument/2006/relationships/viewProps" Target="viewProps.xml"/><Relationship Id="rId34" Type="http://schemas.openxmlformats.org/officeDocument/2006/relationships/presProps" Target="presProps.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42A54C80-263E-416B-A8E0-580EDEADCBDC}"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6855" y="443947"/>
            <a:ext cx="7766685" cy="2259883"/>
          </a:xfrm>
        </p:spPr>
        <p:txBody>
          <a:bodyPr/>
          <a:lstStyle/>
          <a:p>
            <a:pPr algn="ctr"/>
            <a:r>
              <a:rPr lang="en-US" altLang="en-GB" sz="2000" dirty="0"/>
              <a:t>University of Trinity Saint David</a:t>
            </a:r>
            <a:br>
              <a:rPr lang="en-US" altLang="en-GB" sz="2000" dirty="0"/>
            </a:br>
            <a:r>
              <a:rPr lang="en-US" altLang="en-GB" sz="2000" dirty="0"/>
              <a:t>MODULE CODE/: EMPL4013</a:t>
            </a:r>
            <a:br>
              <a:rPr lang="en-US" altLang="en-GB" sz="2000" dirty="0"/>
            </a:br>
            <a:r>
              <a:rPr lang="en-US" altLang="en-GB" sz="2000" dirty="0"/>
              <a:t> PATHWAY PROJECT 1</a:t>
            </a:r>
            <a:br>
              <a:rPr lang="en-GB" sz="2000" dirty="0"/>
            </a:br>
            <a:r>
              <a:rPr lang="en-US" altLang="en-GB" sz="2000" dirty="0"/>
              <a:t>Tutor : Husam Alharasheh</a:t>
            </a:r>
            <a:br>
              <a:rPr lang="en-US" altLang="en-GB" sz="2000" dirty="0"/>
            </a:br>
            <a:r>
              <a:rPr lang="en-US" altLang="en-GB" sz="2000" dirty="0"/>
              <a:t>Term 3</a:t>
            </a:r>
            <a:br>
              <a:rPr lang="en-GB" sz="2000" dirty="0"/>
            </a:br>
            <a:endParaRPr lang="en-GB" sz="2000" dirty="0"/>
          </a:p>
        </p:txBody>
      </p:sp>
      <p:sp>
        <p:nvSpPr>
          <p:cNvPr id="3" name="Subtitle 2"/>
          <p:cNvSpPr>
            <a:spLocks noGrp="1"/>
          </p:cNvSpPr>
          <p:nvPr>
            <p:ph type="subTitle" idx="1"/>
          </p:nvPr>
        </p:nvSpPr>
        <p:spPr>
          <a:xfrm>
            <a:off x="1506855" y="2927985"/>
            <a:ext cx="7766685" cy="3486150"/>
          </a:xfrm>
        </p:spPr>
        <p:txBody>
          <a:bodyPr>
            <a:normAutofit/>
          </a:bodyPr>
          <a:lstStyle/>
          <a:p>
            <a:endParaRPr lang="en-GB" dirty="0"/>
          </a:p>
          <a:p>
            <a:pPr algn="ctr"/>
            <a:r>
              <a:rPr lang="en-US" altLang="en-GB" sz="2000" dirty="0">
                <a:solidFill>
                  <a:schemeClr val="tx1"/>
                </a:solidFill>
              </a:rPr>
              <a:t>Presentation topic of Community participation by the following;</a:t>
            </a:r>
            <a:endParaRPr lang="en-US" altLang="en-GB" sz="2000" dirty="0">
              <a:solidFill>
                <a:schemeClr val="tx1"/>
              </a:solidFill>
            </a:endParaRPr>
          </a:p>
          <a:p>
            <a:pPr algn="ctr"/>
            <a:r>
              <a:rPr lang="en-GB" sz="2000" dirty="0">
                <a:solidFill>
                  <a:schemeClr val="tx1"/>
                </a:solidFill>
              </a:rPr>
              <a:t>Matilda </a:t>
            </a:r>
            <a:r>
              <a:rPr lang="en-US" altLang="en-GB" sz="2000" dirty="0">
                <a:solidFill>
                  <a:schemeClr val="tx1"/>
                </a:solidFill>
              </a:rPr>
              <a:t>Trye (1605824) Team leader</a:t>
            </a:r>
            <a:endParaRPr lang="en-US" altLang="en-GB" sz="2000" dirty="0">
              <a:solidFill>
                <a:schemeClr val="tx1"/>
              </a:solidFill>
            </a:endParaRPr>
          </a:p>
          <a:p>
            <a:pPr algn="ctr"/>
            <a:r>
              <a:rPr lang="en-US" altLang="en-GB" sz="2000" dirty="0">
                <a:solidFill>
                  <a:schemeClr val="tx1"/>
                </a:solidFill>
              </a:rPr>
              <a:t>Neslihan Aydin (1606007)</a:t>
            </a:r>
            <a:endParaRPr lang="en-US" altLang="en-GB" sz="2000" dirty="0">
              <a:solidFill>
                <a:schemeClr val="tx1"/>
              </a:solidFill>
            </a:endParaRPr>
          </a:p>
          <a:p>
            <a:pPr algn="ctr"/>
            <a:r>
              <a:rPr lang="en-US" altLang="en-GB" sz="2000" dirty="0">
                <a:solidFill>
                  <a:schemeClr val="tx1"/>
                </a:solidFill>
              </a:rPr>
              <a:t>Eunice Ojo (1703977)</a:t>
            </a:r>
            <a:endParaRPr lang="en-US" altLang="en-GB" sz="2000" dirty="0">
              <a:solidFill>
                <a:schemeClr val="tx1"/>
              </a:solidFill>
            </a:endParaRPr>
          </a:p>
          <a:p>
            <a:pPr algn="ctr"/>
            <a:r>
              <a:rPr lang="en-GB" sz="2000" dirty="0">
                <a:solidFill>
                  <a:schemeClr val="tx1"/>
                </a:solidFill>
              </a:rPr>
              <a:t>Khaled</a:t>
            </a:r>
            <a:r>
              <a:rPr lang="en-US" altLang="en-GB" sz="2000" dirty="0">
                <a:solidFill>
                  <a:schemeClr val="tx1"/>
                </a:solidFill>
              </a:rPr>
              <a:t>a Begun (1606009)</a:t>
            </a:r>
            <a:endParaRPr lang="en-US" altLang="en-GB" sz="2000" dirty="0">
              <a:solidFill>
                <a:schemeClr val="tx1"/>
              </a:solidFill>
            </a:endParaRPr>
          </a:p>
          <a:p>
            <a:pPr algn="ctr"/>
            <a:r>
              <a:rPr lang="en-GB" sz="2000" dirty="0">
                <a:solidFill>
                  <a:schemeClr val="tx1"/>
                </a:solidFill>
              </a:rPr>
              <a:t>Charlotte </a:t>
            </a:r>
            <a:r>
              <a:rPr lang="en-US" altLang="en-GB" sz="2000" dirty="0">
                <a:solidFill>
                  <a:schemeClr val="tx1"/>
                </a:solidFill>
              </a:rPr>
              <a:t>Hartford</a:t>
            </a:r>
            <a:r>
              <a:rPr lang="en-GB" sz="2000" dirty="0">
                <a:solidFill>
                  <a:schemeClr val="tx1"/>
                </a:solidFill>
              </a:rPr>
              <a:t> </a:t>
            </a:r>
            <a:r>
              <a:rPr lang="en-US" altLang="en-GB" sz="2000" dirty="0">
                <a:solidFill>
                  <a:schemeClr val="tx1"/>
                </a:solidFill>
              </a:rPr>
              <a:t>(1605806)</a:t>
            </a:r>
            <a:endParaRPr lang="en-US" altLang="en-GB" sz="2000" dirty="0">
              <a:solidFill>
                <a:schemeClr val="tx1"/>
              </a:solidFill>
            </a:endParaRPr>
          </a:p>
          <a:p>
            <a:pPr algn="ctr"/>
            <a:r>
              <a:rPr lang="en-US" altLang="en-GB" sz="2000" dirty="0">
                <a:solidFill>
                  <a:schemeClr val="tx1"/>
                </a:solidFill>
              </a:rPr>
              <a:t>MD Kamali (1605371)</a:t>
            </a:r>
            <a:endParaRPr lang="en-US" altLang="en-GB" sz="2000" dirty="0">
              <a:solidFill>
                <a:schemeClr val="tx1"/>
              </a:solidFill>
            </a:endParaRPr>
          </a:p>
          <a:p>
            <a:pPr algn="ctr"/>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t>Contents</a:t>
            </a:r>
            <a:endParaRPr lang="en-GB" sz="5400" dirty="0"/>
          </a:p>
        </p:txBody>
      </p:sp>
      <p:sp>
        <p:nvSpPr>
          <p:cNvPr id="3" name="Content Placeholder 2"/>
          <p:cNvSpPr>
            <a:spLocks noGrp="1"/>
          </p:cNvSpPr>
          <p:nvPr>
            <p:ph idx="1"/>
          </p:nvPr>
        </p:nvSpPr>
        <p:spPr>
          <a:xfrm>
            <a:off x="677334" y="1586753"/>
            <a:ext cx="8596668" cy="4893560"/>
          </a:xfrm>
        </p:spPr>
        <p:txBody>
          <a:bodyPr/>
          <a:lstStyle/>
          <a:p>
            <a:pPr>
              <a:buFont typeface="Wingdings" panose="05000000000000000000" charset="0"/>
              <a:buChar char=""/>
            </a:pPr>
            <a:r>
              <a:rPr lang="en-GB" sz="1600" dirty="0">
                <a:solidFill>
                  <a:schemeClr val="tx1">
                    <a:lumMod val="85000"/>
                  </a:schemeClr>
                </a:solidFill>
              </a:rPr>
              <a:t>What is community participation</a:t>
            </a:r>
            <a:endParaRPr lang="en-GB" sz="1600" dirty="0">
              <a:solidFill>
                <a:schemeClr val="tx1">
                  <a:lumMod val="85000"/>
                </a:schemeClr>
              </a:solidFill>
            </a:endParaRPr>
          </a:p>
          <a:p>
            <a:pPr>
              <a:buFont typeface="Wingdings" panose="05000000000000000000" charset="0"/>
              <a:buChar char=""/>
            </a:pPr>
            <a:r>
              <a:rPr lang="en-US" altLang="en-GB" sz="1600" dirty="0">
                <a:solidFill>
                  <a:schemeClr val="tx1">
                    <a:lumMod val="85000"/>
                  </a:schemeClr>
                </a:solidFill>
              </a:rPr>
              <a:t>Introduction</a:t>
            </a:r>
            <a:endParaRPr lang="en-US" alt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About Princes Trust</a:t>
            </a:r>
            <a:endParaRPr 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Why was Princes Trust created </a:t>
            </a:r>
            <a:endParaRPr 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Founder of Princes Trust </a:t>
            </a:r>
            <a:endParaRPr lang="en-GB" sz="1600" dirty="0">
              <a:solidFill>
                <a:schemeClr val="tx1">
                  <a:lumMod val="85000"/>
                </a:schemeClr>
              </a:solidFill>
            </a:endParaRPr>
          </a:p>
          <a:p>
            <a:pPr>
              <a:buFont typeface="Wingdings" panose="05000000000000000000" charset="0"/>
              <a:buChar char=""/>
            </a:pPr>
            <a:r>
              <a:rPr lang="en-US" altLang="en-GB" sz="1600" dirty="0">
                <a:solidFill>
                  <a:schemeClr val="tx1">
                    <a:lumMod val="85000"/>
                  </a:schemeClr>
                </a:solidFill>
              </a:rPr>
              <a:t>Mission statement</a:t>
            </a:r>
            <a:endParaRPr lang="en-US" alt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Benefits</a:t>
            </a:r>
            <a:endParaRPr 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Success stories </a:t>
            </a:r>
            <a:endParaRPr 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Testimonies </a:t>
            </a:r>
            <a:endParaRPr 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Funding </a:t>
            </a:r>
            <a:endParaRPr lang="en-GB" sz="1600" dirty="0">
              <a:solidFill>
                <a:schemeClr val="tx1">
                  <a:lumMod val="85000"/>
                </a:schemeClr>
              </a:solidFill>
            </a:endParaRPr>
          </a:p>
          <a:p>
            <a:pPr>
              <a:buFont typeface="Wingdings" panose="05000000000000000000" charset="0"/>
              <a:buChar char=""/>
            </a:pPr>
            <a:r>
              <a:rPr lang="en-GB" sz="1600" dirty="0">
                <a:solidFill>
                  <a:schemeClr val="tx1">
                    <a:lumMod val="85000"/>
                  </a:schemeClr>
                </a:solidFill>
              </a:rPr>
              <a:t>Conclusion </a:t>
            </a:r>
            <a:endParaRPr lang="en-GB" sz="1600" dirty="0">
              <a:solidFill>
                <a:schemeClr val="tx1">
                  <a:lumMod val="85000"/>
                </a:schemeClr>
              </a:solidFill>
            </a:endParaRPr>
          </a:p>
          <a:p>
            <a:pPr>
              <a:buFont typeface="Wingdings" panose="05000000000000000000" charset="0"/>
              <a:buChar char=""/>
            </a:pPr>
            <a:r>
              <a:rPr lang="en-US" altLang="en-GB" sz="1600" dirty="0">
                <a:solidFill>
                  <a:schemeClr val="tx1">
                    <a:lumMod val="85000"/>
                  </a:schemeClr>
                </a:solidFill>
              </a:rPr>
              <a:t>References</a:t>
            </a:r>
            <a:r>
              <a:rPr lang="en-GB" sz="1600" dirty="0">
                <a:solidFill>
                  <a:schemeClr val="tx1">
                    <a:lumMod val="85000"/>
                  </a:schemeClr>
                </a:solidFill>
              </a:rPr>
              <a:t> </a:t>
            </a:r>
            <a:endParaRPr lang="en-GB" sz="1600" dirty="0">
              <a:solidFill>
                <a:schemeClr val="tx1">
                  <a:lumMod val="85000"/>
                </a:schemeClr>
              </a:solidFill>
            </a:endParaRPr>
          </a:p>
          <a:p>
            <a:pPr>
              <a:buFont typeface="Wingdings" panose="05000000000000000000" charset="0"/>
              <a:buChar char=""/>
            </a:pPr>
            <a:r>
              <a:rPr lang="en-US" altLang="en-GB" sz="1600" dirty="0">
                <a:solidFill>
                  <a:schemeClr val="tx1">
                    <a:lumMod val="85000"/>
                  </a:schemeClr>
                </a:solidFill>
              </a:rPr>
              <a:t>Index (learning Log)</a:t>
            </a:r>
            <a:endParaRPr lang="en-US" altLang="en-GB" sz="1600" dirty="0">
              <a:solidFill>
                <a:schemeClr val="tx1">
                  <a:lumMod val="85000"/>
                </a:schemeClr>
              </a:solidFill>
            </a:endParaRPr>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354" y="609600"/>
            <a:ext cx="8596668" cy="1320800"/>
          </a:xfrm>
        </p:spPr>
        <p:txBody>
          <a:bodyPr>
            <a:noAutofit/>
          </a:bodyPr>
          <a:lstStyle/>
          <a:p>
            <a:pPr algn="ctr"/>
            <a:r>
              <a:rPr lang="en-US" sz="2000" dirty="0"/>
              <a:t>What is community participation?</a:t>
            </a:r>
            <a:br>
              <a:rPr lang="en-US" sz="2000" dirty="0"/>
            </a:br>
            <a:br>
              <a:rPr lang="en-US" sz="2000" dirty="0"/>
            </a:br>
            <a:r>
              <a:rPr lang="en-US" sz="2000" dirty="0"/>
              <a:t>By Matilda Trye</a:t>
            </a:r>
            <a:br>
              <a:rPr lang="en-US" sz="2000" dirty="0"/>
            </a:br>
            <a:r>
              <a:rPr lang="en-US" sz="2000" dirty="0"/>
              <a:t>(Team leader)</a:t>
            </a:r>
            <a:endParaRPr lang="en-US" sz="2000" dirty="0"/>
          </a:p>
        </p:txBody>
      </p:sp>
      <p:sp>
        <p:nvSpPr>
          <p:cNvPr id="3" name="Content Placeholder 2"/>
          <p:cNvSpPr>
            <a:spLocks noGrp="1"/>
          </p:cNvSpPr>
          <p:nvPr>
            <p:ph idx="1"/>
          </p:nvPr>
        </p:nvSpPr>
        <p:spPr>
          <a:xfrm>
            <a:off x="1014766" y="2540001"/>
            <a:ext cx="8749567" cy="4110962"/>
          </a:xfrm>
        </p:spPr>
        <p:txBody>
          <a:bodyPr>
            <a:normAutofit/>
          </a:bodyPr>
          <a:lstStyle/>
          <a:p>
            <a:pPr marL="0" indent="0">
              <a:buNone/>
            </a:pPr>
            <a:r>
              <a:rPr lang="en-US" sz="2000" dirty="0"/>
              <a:t>Definition</a:t>
            </a:r>
            <a:endParaRPr lang="en-US" sz="2000" dirty="0"/>
          </a:p>
          <a:p>
            <a:pPr marL="0" indent="0">
              <a:buNone/>
            </a:pPr>
            <a:endParaRPr lang="en-US" sz="2000" dirty="0"/>
          </a:p>
          <a:p>
            <a:pPr marL="0" indent="0">
              <a:buNone/>
            </a:pPr>
            <a:r>
              <a:rPr lang="en-US" sz="2000" dirty="0"/>
              <a:t>Community participation can be defined as people getting together to form projects that will help solve the problems of the community.</a:t>
            </a:r>
            <a:endParaRPr lang="en-US" sz="2000" dirty="0"/>
          </a:p>
          <a:p>
            <a:pPr marL="0" indent="0">
              <a:buNone/>
            </a:pPr>
            <a:r>
              <a:rPr lang="en-US" sz="2000" dirty="0"/>
              <a:t>people come together responding to community issues in development programmers that can help and support and sustain the development of their community in different ways.</a:t>
            </a:r>
            <a:endParaRPr lang="en-US" sz="2000" dirty="0"/>
          </a:p>
          <a:p>
            <a:pPr marL="0" indent="0">
              <a:buNone/>
            </a:pPr>
            <a:r>
              <a:rPr lang="en-US" sz="2000" dirty="0"/>
              <a:t>It is also when communities move their resources around and develops its own activities and initiating developed programs</a:t>
            </a:r>
            <a:endParaRPr lang="en-US" sz="2000" dirty="0"/>
          </a:p>
          <a:p>
            <a:pPr marL="0" indent="0">
              <a:buNone/>
            </a:pPr>
            <a:r>
              <a:rPr lang="en-US" sz="2000" dirty="0"/>
              <a:t>E.g. Education, political, economic, health, social and community associations.</a:t>
            </a:r>
            <a:endParaRPr lang="en-US" sz="2000" dirty="0"/>
          </a:p>
          <a:p>
            <a:pPr marL="0" indent="0">
              <a:buNone/>
            </a:pP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dirty="0"/>
              <a:t>Community participation (locally and nationally)</a:t>
            </a:r>
            <a:br>
              <a:rPr lang="en-US" sz="2800" dirty="0"/>
            </a:br>
            <a:br>
              <a:rPr lang="en-US" sz="2800" dirty="0"/>
            </a:br>
            <a:r>
              <a:rPr lang="en-US" sz="2800" dirty="0"/>
              <a:t>By Matilda Trye</a:t>
            </a:r>
            <a:endParaRPr lang="en-US" sz="2800" dirty="0"/>
          </a:p>
        </p:txBody>
      </p:sp>
      <p:sp>
        <p:nvSpPr>
          <p:cNvPr id="3" name="Content Placeholder 2"/>
          <p:cNvSpPr>
            <a:spLocks noGrp="1"/>
          </p:cNvSpPr>
          <p:nvPr>
            <p:ph idx="1"/>
          </p:nvPr>
        </p:nvSpPr>
        <p:spPr/>
        <p:txBody>
          <a:bodyPr/>
          <a:lstStyle/>
          <a:p>
            <a:pPr marL="0" indent="0">
              <a:buFont typeface="Wingdings" panose="05000000000000000000" charset="0"/>
              <a:buNone/>
            </a:pPr>
            <a:endParaRPr lang="en-US" dirty="0"/>
          </a:p>
          <a:p>
            <a:pPr marL="0" indent="0">
              <a:buFont typeface="Wingdings" panose="05000000000000000000" charset="0"/>
              <a:buNone/>
            </a:pPr>
            <a:endParaRPr lang="en-US" sz="2800" dirty="0"/>
          </a:p>
          <a:p>
            <a:pPr marL="0" indent="0">
              <a:buFont typeface="Wingdings" panose="05000000000000000000" charset="0"/>
              <a:buNone/>
            </a:pPr>
            <a:r>
              <a:rPr lang="en-US" sz="2000" dirty="0"/>
              <a:t>The community participation of our choice is, </a:t>
            </a:r>
            <a:endParaRPr lang="en-US" sz="2000" dirty="0"/>
          </a:p>
          <a:p>
            <a:pPr marL="0" indent="0">
              <a:buFont typeface="Wingdings" panose="05000000000000000000" charset="0"/>
              <a:buNone/>
            </a:pPr>
            <a:r>
              <a:rPr lang="en-US" sz="2000" b="1" dirty="0"/>
              <a:t>The Princes Trust </a:t>
            </a:r>
            <a:endParaRPr lang="en-US" sz="2000" b="1" dirty="0"/>
          </a:p>
          <a:p>
            <a:pPr marL="0" indent="0">
              <a:buFont typeface="Wingdings" panose="05000000000000000000" charset="0"/>
              <a:buNone/>
            </a:pPr>
            <a:r>
              <a:rPr lang="en-US" sz="2000" dirty="0"/>
              <a:t>known both locally and nationally.</a:t>
            </a:r>
            <a:endParaRPr lang="en-US" sz="2000" dirty="0"/>
          </a:p>
          <a:p>
            <a:pPr marL="0" indent="0">
              <a:buFont typeface="Wingdings" panose="05000000000000000000" charset="0"/>
              <a:buNone/>
            </a:pPr>
            <a:endParaRPr lang="en-US" sz="2000" dirty="0"/>
          </a:p>
          <a:p>
            <a:pPr marL="0" indent="0">
              <a:buFont typeface="Wingdings" panose="05000000000000000000" charset="0"/>
              <a:buNone/>
            </a:pP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2456330"/>
          </a:xfrm>
        </p:spPr>
        <p:txBody>
          <a:bodyPr>
            <a:normAutofit/>
          </a:bodyPr>
          <a:lstStyle/>
          <a:p>
            <a:pPr algn="ctr"/>
            <a:r>
              <a:rPr lang="en-US" altLang="en-GB" sz="3200" dirty="0">
                <a:sym typeface="+mn-ea"/>
              </a:rPr>
              <a:t>I</a:t>
            </a:r>
            <a:r>
              <a:rPr lang="en-GB" sz="3200" dirty="0">
                <a:sym typeface="+mn-ea"/>
              </a:rPr>
              <a:t>ntroduction </a:t>
            </a:r>
            <a:br>
              <a:rPr lang="en-GB" sz="1800" dirty="0">
                <a:sym typeface="+mn-ea"/>
              </a:rPr>
            </a:br>
            <a:br>
              <a:rPr lang="en-GB" sz="1800" dirty="0">
                <a:sym typeface="+mn-ea"/>
              </a:rPr>
            </a:br>
            <a:r>
              <a:rPr lang="en-US" altLang="en-GB" sz="1800" dirty="0">
                <a:sym typeface="+mn-ea"/>
              </a:rPr>
              <a:t>The Princes Trust was founded in 1976 by Prince Charles HRH The Prince of Wales.</a:t>
            </a:r>
            <a:br>
              <a:rPr lang="en-US" altLang="en-GB" sz="1800" dirty="0">
                <a:sym typeface="+mn-ea"/>
              </a:rPr>
            </a:br>
            <a:r>
              <a:rPr lang="en-US" altLang="en-GB" sz="1800" dirty="0">
                <a:sym typeface="+mn-ea"/>
              </a:rPr>
              <a:t>The Princes mission to help disadvantaged youth with opportunities to change their lives.</a:t>
            </a:r>
            <a:br>
              <a:rPr lang="en-US" altLang="en-GB" sz="1800" dirty="0"/>
            </a:br>
            <a:br>
              <a:rPr lang="en-US" altLang="en-GB" sz="1800" dirty="0"/>
            </a:br>
            <a:r>
              <a:rPr lang="en-US" altLang="en-GB" sz="1800" dirty="0"/>
              <a:t>By Matilda Trye</a:t>
            </a:r>
            <a:endParaRPr lang="en-US" sz="1800" dirty="0"/>
          </a:p>
        </p:txBody>
      </p:sp>
      <p:pic>
        <p:nvPicPr>
          <p:cNvPr id="4" name="Content Placeholder 3"/>
          <p:cNvPicPr>
            <a:picLocks noGrp="1" noChangeAspect="1"/>
          </p:cNvPicPr>
          <p:nvPr>
            <p:ph idx="1"/>
          </p:nvPr>
        </p:nvPicPr>
        <p:blipFill>
          <a:blip r:embed="rId1"/>
          <a:stretch>
            <a:fillRect/>
          </a:stretch>
        </p:blipFill>
        <p:spPr>
          <a:xfrm>
            <a:off x="2423192" y="3429000"/>
            <a:ext cx="5400787" cy="331753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a:t>Founder of The Princes Trust.</a:t>
            </a:r>
            <a:br>
              <a:rPr lang="en-US" sz="2400" dirty="0"/>
            </a:br>
            <a:br>
              <a:rPr lang="en-US" sz="2400" dirty="0"/>
            </a:br>
            <a:r>
              <a:rPr lang="en-US" sz="2400" dirty="0"/>
              <a:t>By Matilda Trye</a:t>
            </a:r>
            <a:endParaRPr lang="en-US" sz="2400" dirty="0"/>
          </a:p>
        </p:txBody>
      </p:sp>
      <p:sp>
        <p:nvSpPr>
          <p:cNvPr id="3" name="Content Placeholder 2"/>
          <p:cNvSpPr>
            <a:spLocks noGrp="1"/>
          </p:cNvSpPr>
          <p:nvPr>
            <p:ph idx="1"/>
          </p:nvPr>
        </p:nvSpPr>
        <p:spPr/>
        <p:txBody>
          <a:bodyPr/>
          <a:lstStyle/>
          <a:p>
            <a:endParaRPr lang="en-US" sz="2800" dirty="0">
              <a:solidFill>
                <a:schemeClr val="tx1"/>
              </a:solidFill>
            </a:endParaRPr>
          </a:p>
          <a:p>
            <a:pPr>
              <a:buFont typeface="Wingdings" panose="05000000000000000000" charset="0"/>
              <a:buChar char=""/>
            </a:pPr>
            <a:r>
              <a:rPr lang="en-US" altLang="en-GB" sz="2800" dirty="0">
                <a:solidFill>
                  <a:schemeClr val="tx1"/>
                </a:solidFill>
                <a:latin typeface="Times New Roman" panose="02020603050405020304" charset="0"/>
                <a:sym typeface="+mn-ea"/>
              </a:rPr>
              <a:t>It was created as a pilot scheme by HRH the Prince of Whales to help with the </a:t>
            </a:r>
            <a:endParaRPr lang="en-US" altLang="en-GB" sz="2800" dirty="0">
              <a:solidFill>
                <a:schemeClr val="tx1"/>
              </a:solidFill>
              <a:latin typeface="Times New Roman" panose="02020603050405020304" charset="0"/>
            </a:endParaRPr>
          </a:p>
          <a:p>
            <a:pPr>
              <a:buFont typeface="Wingdings" panose="05000000000000000000" charset="0"/>
              <a:buChar char=""/>
            </a:pPr>
            <a:r>
              <a:rPr lang="en-US" altLang="en-GB" sz="2800" dirty="0">
                <a:solidFill>
                  <a:schemeClr val="tx1"/>
                </a:solidFill>
                <a:latin typeface="Times New Roman" panose="02020603050405020304" charset="0"/>
                <a:sym typeface="+mn-ea"/>
              </a:rPr>
              <a:t>Problems faced by so many whom society has left to languish with no further assistance put in place to support their plight, coming out of care or prison.</a:t>
            </a:r>
            <a:endParaRPr lang="en-US" altLang="en-GB" sz="2800" dirty="0">
              <a:solidFill>
                <a:schemeClr val="tx1"/>
              </a:solidFill>
              <a:latin typeface="Times New Roman" panose="02020603050405020304" charset="0"/>
            </a:endParaRPr>
          </a:p>
          <a:p>
            <a:endParaRPr lang="en-US" sz="2800" dirty="0"/>
          </a:p>
          <a:p>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99104"/>
            <a:ext cx="8596668" cy="1320800"/>
          </a:xfrm>
        </p:spPr>
        <p:txBody>
          <a:bodyPr>
            <a:noAutofit/>
          </a:bodyPr>
          <a:lstStyle/>
          <a:p>
            <a:pPr algn="ctr"/>
            <a:r>
              <a:rPr lang="en-US" sz="4000" dirty="0"/>
              <a:t>The mission statement.</a:t>
            </a:r>
            <a:br>
              <a:rPr lang="en-US" sz="4000" dirty="0"/>
            </a:br>
            <a:br>
              <a:rPr lang="en-US" sz="4000" dirty="0"/>
            </a:br>
            <a:r>
              <a:rPr lang="en-US" sz="2400" dirty="0"/>
              <a:t>By Matilda Trye</a:t>
            </a:r>
            <a:endParaRPr lang="en-US" sz="2400" dirty="0"/>
          </a:p>
        </p:txBody>
      </p:sp>
      <p:pic>
        <p:nvPicPr>
          <p:cNvPr id="4" name="Content Placeholder 3"/>
          <p:cNvPicPr>
            <a:picLocks noGrp="1" noChangeAspect="1"/>
          </p:cNvPicPr>
          <p:nvPr>
            <p:ph idx="1"/>
          </p:nvPr>
        </p:nvPicPr>
        <p:blipFill>
          <a:blip r:embed="rId1"/>
          <a:stretch>
            <a:fillRect/>
          </a:stretch>
        </p:blipFill>
        <p:spPr>
          <a:xfrm>
            <a:off x="5738191" y="2922164"/>
            <a:ext cx="3922644" cy="3153410"/>
          </a:xfrm>
          <a:prstGeom prst="rect">
            <a:avLst/>
          </a:prstGeom>
        </p:spPr>
      </p:pic>
      <p:sp>
        <p:nvSpPr>
          <p:cNvPr id="3" name="TextBox 2"/>
          <p:cNvSpPr txBox="1"/>
          <p:nvPr/>
        </p:nvSpPr>
        <p:spPr>
          <a:xfrm>
            <a:off x="877359" y="2922164"/>
            <a:ext cx="4294716" cy="3139321"/>
          </a:xfrm>
          <a:prstGeom prst="rect">
            <a:avLst/>
          </a:prstGeom>
          <a:noFill/>
        </p:spPr>
        <p:txBody>
          <a:bodyPr wrap="square" rtlCol="0">
            <a:spAutoFit/>
          </a:bodyPr>
          <a:lstStyle/>
          <a:p>
            <a:r>
              <a:rPr lang="en-GB"/>
              <a:t>Diversity Every young person should have the chance to succeed.</a:t>
            </a:r>
            <a:endParaRPr lang="en-GB"/>
          </a:p>
          <a:p>
            <a:endParaRPr lang="en-GB"/>
          </a:p>
          <a:p>
            <a:r>
              <a:rPr lang="en-GB" b="1"/>
              <a:t>Our mission</a:t>
            </a:r>
            <a:endParaRPr lang="en-GB" b="1"/>
          </a:p>
          <a:p>
            <a:r>
              <a:rPr lang="en-GB"/>
              <a:t>To help disadvantaged young people in the UK to change their lives and get into employment, education or training</a:t>
            </a:r>
            <a:endParaRPr lang="en-GB"/>
          </a:p>
          <a:p>
            <a:r>
              <a:rPr lang="en-GB" b="1"/>
              <a:t>Our equality and diversity objective</a:t>
            </a:r>
            <a:endParaRPr lang="en-GB" b="1"/>
          </a:p>
          <a:p>
            <a:r>
              <a:rPr lang="en-GB"/>
              <a:t>To build a diverse organisation that is responsive to the needs of young people and all our stakeholders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800" dirty="0"/>
              <a:t>About Princes Trust</a:t>
            </a:r>
            <a:br>
              <a:rPr lang="en-GB" sz="2800" dirty="0"/>
            </a:br>
            <a:br>
              <a:rPr lang="en-GB" sz="2800" dirty="0"/>
            </a:br>
            <a:r>
              <a:rPr lang="en-US" altLang="en-GB" sz="2800" dirty="0"/>
              <a:t>By Nez</a:t>
            </a:r>
            <a:br>
              <a:rPr lang="en-GB" sz="2800" dirty="0"/>
            </a:br>
            <a:endParaRPr lang="en-GB" sz="2800" dirty="0"/>
          </a:p>
        </p:txBody>
      </p:sp>
      <p:sp>
        <p:nvSpPr>
          <p:cNvPr id="3" name="Content Placeholder 2"/>
          <p:cNvSpPr>
            <a:spLocks noGrp="1"/>
          </p:cNvSpPr>
          <p:nvPr>
            <p:ph idx="1"/>
          </p:nvPr>
        </p:nvSpPr>
        <p:spPr/>
        <p:txBody>
          <a:bodyPr>
            <a:normAutofit lnSpcReduction="10000"/>
          </a:bodyPr>
          <a:lstStyle/>
          <a:p>
            <a:pPr marL="0" indent="0">
              <a:buNone/>
            </a:pPr>
            <a:endParaRPr lang="en-GB" dirty="0"/>
          </a:p>
          <a:p>
            <a:pPr>
              <a:buFont typeface="Wingdings" panose="05000000000000000000" charset="0"/>
              <a:buChar char=""/>
            </a:pPr>
            <a:r>
              <a:rPr lang="en-US" altLang="en-GB" sz="2400" dirty="0"/>
              <a:t>The Princes trust helps from 11 - 30years old who are faced with critical disadvantaged situations with key learning skills.</a:t>
            </a:r>
            <a:endParaRPr lang="en-US" altLang="en-GB" sz="2400" dirty="0"/>
          </a:p>
          <a:p>
            <a:pPr>
              <a:buFont typeface="Wingdings" panose="05000000000000000000" charset="0"/>
              <a:buChar char=""/>
            </a:pPr>
            <a:r>
              <a:rPr lang="en-US" altLang="en-GB" sz="2400" dirty="0"/>
              <a:t>Most of these people have left care without education and are faced with homelessness. some have been out of prison.</a:t>
            </a:r>
            <a:endParaRPr lang="en-US" altLang="en-GB" sz="2400" dirty="0"/>
          </a:p>
          <a:p>
            <a:pPr>
              <a:buFont typeface="Wingdings" panose="05000000000000000000" charset="0"/>
              <a:buChar char=""/>
            </a:pPr>
            <a:r>
              <a:rPr lang="en-US" altLang="en-GB" sz="2400" dirty="0"/>
              <a:t>They help those who find it difficult to blend into society, they are helped with finding jobs, apprenticeship and accommodation.</a:t>
            </a:r>
            <a:endParaRPr lang="en-US" altLang="en-GB" sz="2400" dirty="0"/>
          </a:p>
          <a:p>
            <a:pPr>
              <a:buFont typeface="Wingdings" panose="05000000000000000000" charset="0"/>
              <a:buChar char=""/>
            </a:pPr>
            <a:endParaRPr lang="en-US" altLang="en-GB"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000" dirty="0"/>
              <a:t>Why was The Princes Trust created </a:t>
            </a:r>
            <a:br>
              <a:rPr lang="en-US" sz="2000" dirty="0"/>
            </a:br>
            <a:r>
              <a:rPr lang="en-US" sz="2000" dirty="0"/>
              <a:t>Part 1</a:t>
            </a:r>
            <a:br>
              <a:rPr lang="en-US" sz="2000" dirty="0"/>
            </a:br>
            <a:r>
              <a:rPr lang="en-US" sz="2000" dirty="0"/>
              <a:t>By Nez</a:t>
            </a:r>
            <a:endParaRPr lang="en-US" sz="2000" dirty="0"/>
          </a:p>
        </p:txBody>
      </p:sp>
      <p:sp>
        <p:nvSpPr>
          <p:cNvPr id="3" name="Content Placeholder 2"/>
          <p:cNvSpPr>
            <a:spLocks noGrp="1"/>
          </p:cNvSpPr>
          <p:nvPr>
            <p:ph idx="1"/>
          </p:nvPr>
        </p:nvSpPr>
        <p:spPr>
          <a:xfrm>
            <a:off x="677334" y="1930400"/>
            <a:ext cx="8596668" cy="4604871"/>
          </a:xfrm>
        </p:spPr>
        <p:txBody>
          <a:bodyPr>
            <a:normAutofit/>
          </a:bodyPr>
          <a:lstStyle/>
          <a:p>
            <a:pPr marL="0" indent="0">
              <a:buNone/>
            </a:pPr>
            <a:r>
              <a:rPr lang="en-US" altLang="en-GB" dirty="0">
                <a:solidFill>
                  <a:schemeClr val="tx1">
                    <a:lumMod val="65000"/>
                    <a:lumOff val="35000"/>
                  </a:schemeClr>
                </a:solidFill>
                <a:latin typeface="Calibri" panose="020F0502020204030204" pitchFamily="34" charset="0"/>
                <a:cs typeface="Calibri" panose="020F0502020204030204" pitchFamily="34" charset="0"/>
              </a:rPr>
              <a:t>The reason is was created was to help young people aged 11-30 years</a:t>
            </a:r>
            <a:endParaRPr lang="en-US" altLang="en-GB" dirty="0">
              <a:solidFill>
                <a:schemeClr val="tx1">
                  <a:lumMod val="65000"/>
                  <a:lumOff val="35000"/>
                </a:schemeClr>
              </a:solidFill>
              <a:latin typeface="Calibri" panose="020F0502020204030204" pitchFamily="34" charset="0"/>
              <a:cs typeface="Calibri" panose="020F0502020204030204" pitchFamily="34" charset="0"/>
            </a:endParaRPr>
          </a:p>
          <a:p>
            <a:pPr marL="0" indent="0">
              <a:buNone/>
            </a:pPr>
            <a:r>
              <a:rPr lang="en-US" altLang="en-GB" dirty="0">
                <a:solidFill>
                  <a:schemeClr val="tx1">
                    <a:lumMod val="65000"/>
                    <a:lumOff val="35000"/>
                  </a:schemeClr>
                </a:solidFill>
                <a:latin typeface="Calibri" panose="020F0502020204030204" pitchFamily="34" charset="0"/>
                <a:cs typeface="Calibri" panose="020F0502020204030204" pitchFamily="34" charset="0"/>
              </a:rPr>
              <a:t>who are either unemployed or struggling at school in order to transform their lives. </a:t>
            </a:r>
            <a:endParaRPr lang="en-US" altLang="en-GB" dirty="0">
              <a:solidFill>
                <a:schemeClr val="tx1">
                  <a:lumMod val="65000"/>
                  <a:lumOff val="35000"/>
                </a:schemeClr>
              </a:solidFill>
              <a:latin typeface="Calibri" panose="020F0502020204030204" pitchFamily="34" charset="0"/>
              <a:cs typeface="Calibri" panose="020F0502020204030204" pitchFamily="34" charset="0"/>
            </a:endParaRPr>
          </a:p>
          <a:p>
            <a:pPr marL="0" indent="0">
              <a:buNone/>
            </a:pPr>
            <a:r>
              <a:rPr lang="en-US" altLang="en-GB" dirty="0">
                <a:solidFill>
                  <a:schemeClr val="tx1">
                    <a:lumMod val="65000"/>
                    <a:lumOff val="35000"/>
                  </a:schemeClr>
                </a:solidFill>
                <a:latin typeface="Calibri" panose="020F0502020204030204" pitchFamily="34" charset="0"/>
                <a:cs typeface="Calibri" panose="020F0502020204030204" pitchFamily="34" charset="0"/>
              </a:rPr>
              <a:t>They offer the following to young people:</a:t>
            </a:r>
            <a:endParaRPr lang="en-US" altLang="en-GB" dirty="0">
              <a:solidFill>
                <a:schemeClr val="tx1">
                  <a:lumMod val="65000"/>
                  <a:lumOff val="35000"/>
                </a:schemeClr>
              </a:solidFill>
              <a:latin typeface="Calibri" panose="020F0502020204030204" pitchFamily="34" charset="0"/>
              <a:cs typeface="Calibri" panose="020F0502020204030204" pitchFamily="34" charset="0"/>
            </a:endParaRPr>
          </a:p>
          <a:p>
            <a:pPr>
              <a:buFont typeface="Wingdings" panose="05000000000000000000" charset="0"/>
              <a:buChar char=""/>
            </a:pPr>
            <a:r>
              <a:rPr lang="en-US" altLang="en-GB" dirty="0">
                <a:latin typeface="Calibri" panose="020F0502020204030204" pitchFamily="34" charset="0"/>
                <a:cs typeface="Calibri" panose="020F0502020204030204" pitchFamily="34" charset="0"/>
              </a:rPr>
              <a:t>Boost confidence by working in teams</a:t>
            </a:r>
            <a:endParaRPr lang="en-US" altLang="en-GB" dirty="0">
              <a:latin typeface="Calibri" panose="020F0502020204030204" pitchFamily="34" charset="0"/>
              <a:cs typeface="Calibri" panose="020F0502020204030204" pitchFamily="34" charset="0"/>
            </a:endParaRPr>
          </a:p>
          <a:p>
            <a:pPr>
              <a:buFont typeface="Wingdings" panose="05000000000000000000" charset="0"/>
              <a:buChar char=""/>
            </a:pPr>
            <a:r>
              <a:rPr lang="en-US" altLang="en-GB" dirty="0">
                <a:latin typeface="Calibri" panose="020F0502020204030204" pitchFamily="34" charset="0"/>
                <a:cs typeface="Calibri" panose="020F0502020204030204" pitchFamily="34" charset="0"/>
              </a:rPr>
              <a:t>Help getting a job</a:t>
            </a:r>
            <a:endParaRPr lang="en-US" altLang="en-GB" dirty="0">
              <a:latin typeface="Calibri" panose="020F0502020204030204" pitchFamily="34" charset="0"/>
              <a:cs typeface="Calibri" panose="020F0502020204030204" pitchFamily="34" charset="0"/>
            </a:endParaRPr>
          </a:p>
          <a:p>
            <a:pPr>
              <a:buFont typeface="Wingdings" panose="05000000000000000000" charset="0"/>
              <a:buChar char=""/>
            </a:pPr>
            <a:r>
              <a:rPr lang="en-US" altLang="en-GB" dirty="0">
                <a:latin typeface="Calibri" panose="020F0502020204030204" pitchFamily="34" charset="0"/>
                <a:cs typeface="Calibri" panose="020F0502020204030204" pitchFamily="34" charset="0"/>
              </a:rPr>
              <a:t>Get funding to train &amp; learn</a:t>
            </a:r>
            <a:endParaRPr lang="en-US" altLang="en-GB" dirty="0">
              <a:latin typeface="Calibri" panose="020F0502020204030204" pitchFamily="34" charset="0"/>
              <a:cs typeface="Calibri" panose="020F0502020204030204" pitchFamily="34" charset="0"/>
            </a:endParaRPr>
          </a:p>
          <a:p>
            <a:pPr>
              <a:buFont typeface="Wingdings" panose="05000000000000000000" charset="0"/>
              <a:buChar char=""/>
            </a:pPr>
            <a:r>
              <a:rPr lang="en-US" altLang="en-GB" dirty="0">
                <a:latin typeface="Calibri" panose="020F0502020204030204" pitchFamily="34" charset="0"/>
                <a:cs typeface="Calibri" panose="020F0502020204030204" pitchFamily="34" charset="0"/>
              </a:rPr>
              <a:t>Unlock their potential</a:t>
            </a:r>
            <a:endParaRPr lang="en-US" altLang="en-GB" dirty="0">
              <a:latin typeface="Calibri" panose="020F0502020204030204" pitchFamily="34" charset="0"/>
              <a:cs typeface="Calibri" panose="020F0502020204030204" pitchFamily="34" charset="0"/>
            </a:endParaRPr>
          </a:p>
          <a:p>
            <a:pPr>
              <a:buFont typeface="Wingdings" panose="05000000000000000000" charset="0"/>
              <a:buChar char=""/>
            </a:pPr>
            <a:r>
              <a:rPr lang="en-US" altLang="en-GB" dirty="0">
                <a:latin typeface="Calibri" panose="020F0502020204030204" pitchFamily="34" charset="0"/>
                <a:cs typeface="Calibri" panose="020F0502020204030204" pitchFamily="34" charset="0"/>
              </a:rPr>
              <a:t>Start a Business</a:t>
            </a:r>
            <a:endParaRPr lang="en-US" altLang="en-GB" dirty="0">
              <a:latin typeface="Calibri" panose="020F0502020204030204" pitchFamily="34" charset="0"/>
              <a:cs typeface="Calibri" panose="020F0502020204030204" pitchFamily="34" charset="0"/>
            </a:endParaRPr>
          </a:p>
          <a:p>
            <a:pPr marL="0" indent="0">
              <a:buFont typeface="Wingdings" panose="05000000000000000000" charset="0"/>
              <a:buNone/>
            </a:pPr>
            <a:r>
              <a:rPr lang="en-US" altLang="en-GB" dirty="0">
                <a:latin typeface="Calibri" panose="020F0502020204030204" pitchFamily="34" charset="0"/>
                <a:cs typeface="Calibri" panose="020F0502020204030204" pitchFamily="34" charset="0"/>
              </a:rPr>
              <a:t>Most of these young people are in care or facing issues like homelessness or mental health issues or been in trouble within the law.</a:t>
            </a:r>
            <a:endParaRPr lang="en-US" altLang="en-GB" dirty="0">
              <a:latin typeface="Calibri" panose="020F0502020204030204" pitchFamily="34" charset="0"/>
              <a:cs typeface="Calibri" panose="020F0502020204030204" pitchFamily="34" charset="0"/>
            </a:endParaRPr>
          </a:p>
          <a:p>
            <a:pPr marL="0" indent="0">
              <a:buFont typeface="Wingdings" panose="05000000000000000000" charset="0"/>
              <a:buNone/>
            </a:pPr>
            <a:endParaRPr lang="en-US" altLang="en-GB" sz="1400" dirty="0">
              <a:latin typeface="Times New Roman" panose="0202060305040502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dirty="0"/>
              <a:t>Benefits of The Princes Trust.</a:t>
            </a:r>
            <a:br>
              <a:rPr lang="en-US" sz="2800" dirty="0"/>
            </a:br>
            <a:r>
              <a:rPr lang="en-US" sz="2800" dirty="0"/>
              <a:t>making an impact.</a:t>
            </a:r>
            <a:br>
              <a:rPr lang="en-US" sz="2800" dirty="0"/>
            </a:br>
            <a:br>
              <a:rPr lang="en-US" sz="2800" dirty="0"/>
            </a:br>
            <a:r>
              <a:rPr lang="en-US" sz="2800" dirty="0"/>
              <a:t>By Eunice</a:t>
            </a:r>
            <a:br>
              <a:rPr lang="en-US" sz="2000" dirty="0"/>
            </a:br>
            <a:endParaRPr lang="en-US" sz="2000" dirty="0"/>
          </a:p>
        </p:txBody>
      </p:sp>
      <p:pic>
        <p:nvPicPr>
          <p:cNvPr id="4" name="Content Placeholder 3"/>
          <p:cNvPicPr>
            <a:picLocks noGrp="1" noChangeAspect="1"/>
          </p:cNvPicPr>
          <p:nvPr>
            <p:ph idx="1"/>
          </p:nvPr>
        </p:nvPicPr>
        <p:blipFill>
          <a:blip r:embed="rId1"/>
          <a:stretch>
            <a:fillRect/>
          </a:stretch>
        </p:blipFill>
        <p:spPr>
          <a:xfrm>
            <a:off x="2579482" y="2787538"/>
            <a:ext cx="5333365" cy="378968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altLang="en-GB" sz="2000" dirty="0">
                <a:sym typeface="+mn-ea"/>
              </a:rPr>
              <a:t>Based on our research of community participation, </a:t>
            </a:r>
            <a:br>
              <a:rPr lang="en-US" altLang="en-GB" sz="2000" dirty="0">
                <a:sym typeface="+mn-ea"/>
              </a:rPr>
            </a:br>
            <a:r>
              <a:rPr lang="en-US" altLang="en-GB" sz="2000" dirty="0">
                <a:sym typeface="+mn-ea"/>
              </a:rPr>
              <a:t>here are the benefits acquired through </a:t>
            </a:r>
            <a:br>
              <a:rPr lang="en-US" altLang="en-GB" sz="2000" dirty="0">
                <a:sym typeface="+mn-ea"/>
              </a:rPr>
            </a:br>
            <a:r>
              <a:rPr lang="en-US" altLang="en-GB" sz="2000" dirty="0">
                <a:sym typeface="+mn-ea"/>
              </a:rPr>
              <a:t>The Princes Trust.</a:t>
            </a:r>
            <a:br>
              <a:rPr lang="en-US" altLang="en-GB" sz="2000" dirty="0">
                <a:sym typeface="+mn-ea"/>
              </a:rPr>
            </a:br>
            <a:r>
              <a:rPr lang="en-US" altLang="en-GB" sz="2000" dirty="0">
                <a:sym typeface="+mn-ea"/>
              </a:rPr>
              <a:t>Part 1</a:t>
            </a:r>
            <a:br>
              <a:rPr lang="en-US" altLang="en-GB" sz="2000" dirty="0"/>
            </a:br>
            <a:endParaRPr lang="en-US" altLang="en-GB" sz="2000" dirty="0"/>
          </a:p>
        </p:txBody>
      </p:sp>
      <p:sp>
        <p:nvSpPr>
          <p:cNvPr id="3" name="Content Placeholder 2"/>
          <p:cNvSpPr>
            <a:spLocks noGrp="1"/>
          </p:cNvSpPr>
          <p:nvPr>
            <p:ph idx="1"/>
          </p:nvPr>
        </p:nvSpPr>
        <p:spPr>
          <a:xfrm>
            <a:off x="677545" y="2671445"/>
            <a:ext cx="8596630" cy="3850640"/>
          </a:xfrm>
        </p:spPr>
        <p:txBody>
          <a:bodyPr>
            <a:normAutofit fontScale="80000"/>
          </a:bodyPr>
          <a:lstStyle/>
          <a:p>
            <a:pPr marL="0" indent="0">
              <a:buNone/>
            </a:pPr>
            <a:endParaRPr lang="en-US" dirty="0"/>
          </a:p>
          <a:p>
            <a:pPr marL="0" indent="0">
              <a:buNone/>
            </a:pPr>
            <a:endParaRPr lang="en-GB" dirty="0"/>
          </a:p>
          <a:p>
            <a:endParaRPr lang="en-GB" dirty="0"/>
          </a:p>
          <a:p>
            <a:pPr>
              <a:buFont typeface="Wingdings" panose="05000000000000000000" charset="0"/>
              <a:buChar char=""/>
            </a:pPr>
            <a:r>
              <a:rPr lang="en-GB" sz="2400" dirty="0">
                <a:sym typeface="+mn-ea"/>
              </a:rPr>
              <a:t>Organisations are put in place to help young individuals struggling </a:t>
            </a:r>
            <a:endParaRPr lang="en-GB" sz="2400" dirty="0">
              <a:sym typeface="+mn-ea"/>
            </a:endParaRPr>
          </a:p>
          <a:p>
            <a:pPr marL="0" indent="0">
              <a:buFont typeface="Wingdings" panose="05000000000000000000" charset="0"/>
              <a:buNone/>
            </a:pPr>
            <a:r>
              <a:rPr lang="en-GB" sz="2400" dirty="0">
                <a:sym typeface="+mn-ea"/>
              </a:rPr>
              <a:t>     with debt </a:t>
            </a:r>
            <a:r>
              <a:rPr lang="en-US" altLang="en-GB" sz="2400" dirty="0">
                <a:sym typeface="+mn-ea"/>
              </a:rPr>
              <a:t>p</a:t>
            </a:r>
            <a:r>
              <a:rPr lang="en-GB" sz="2400" dirty="0">
                <a:sym typeface="+mn-ea"/>
              </a:rPr>
              <a:t>ay on time</a:t>
            </a:r>
            <a:endParaRPr lang="en-GB" sz="2400" dirty="0"/>
          </a:p>
          <a:p>
            <a:pPr>
              <a:buFont typeface="Wingdings" panose="05000000000000000000" charset="0"/>
              <a:buChar char=""/>
            </a:pPr>
            <a:r>
              <a:rPr lang="en-GB" sz="2400" dirty="0">
                <a:sym typeface="+mn-ea"/>
              </a:rPr>
              <a:t>Citizens advice bureau</a:t>
            </a:r>
            <a:endParaRPr lang="en-GB" sz="2400" dirty="0"/>
          </a:p>
          <a:p>
            <a:pPr>
              <a:buFont typeface="Wingdings" panose="05000000000000000000" charset="0"/>
              <a:buChar char=""/>
            </a:pPr>
            <a:r>
              <a:rPr lang="en-GB" sz="2400" dirty="0">
                <a:sym typeface="+mn-ea"/>
              </a:rPr>
              <a:t>National Debt line.</a:t>
            </a:r>
            <a:endParaRPr lang="en-GB" sz="2400" dirty="0"/>
          </a:p>
          <a:p>
            <a:pPr>
              <a:buFont typeface="Wingdings" panose="05000000000000000000" charset="0"/>
              <a:buChar char=""/>
            </a:pPr>
            <a:r>
              <a:rPr lang="en-GB" sz="2400" dirty="0">
                <a:sym typeface="+mn-ea"/>
              </a:rPr>
              <a:t>This will later help with the everyday struggle with debt and this </a:t>
            </a:r>
            <a:endParaRPr lang="en-GB" sz="2400" dirty="0">
              <a:sym typeface="+mn-ea"/>
            </a:endParaRPr>
          </a:p>
          <a:p>
            <a:pPr marL="0" indent="0">
              <a:buFont typeface="Wingdings" panose="05000000000000000000" charset="0"/>
              <a:buNone/>
            </a:pPr>
            <a:r>
              <a:rPr lang="en-GB" sz="2400" dirty="0">
                <a:sym typeface="+mn-ea"/>
              </a:rPr>
              <a:t>     will help young people gain better skills on money management.</a:t>
            </a:r>
            <a:endParaRPr lang="en-GB" sz="2400" dirty="0"/>
          </a:p>
          <a:p>
            <a:pPr>
              <a:buFont typeface="Wingdings" panose="05000000000000000000" charset="0"/>
              <a:buChar char=""/>
            </a:pPr>
            <a:endParaRPr lang="en-GB" sz="2400" dirty="0"/>
          </a:p>
          <a:p>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958788"/>
          </a:xfrm>
        </p:spPr>
        <p:txBody>
          <a:bodyPr>
            <a:normAutofit fontScale="90000"/>
          </a:bodyPr>
          <a:lstStyle/>
          <a:p>
            <a:pPr algn="ctr"/>
            <a:r>
              <a:rPr lang="en-GB" sz="2200" dirty="0">
                <a:sym typeface="+mn-ea"/>
              </a:rPr>
              <a:t>As one of the largest charities in the UK, there are a lot of                </a:t>
            </a:r>
            <a:br>
              <a:rPr lang="en-GB" sz="2200" dirty="0">
                <a:sym typeface="+mn-ea"/>
              </a:rPr>
            </a:br>
            <a:r>
              <a:rPr lang="en-GB" sz="2200" dirty="0">
                <a:sym typeface="+mn-ea"/>
              </a:rPr>
              <a:t>beneficial support that can help young vulnerable individuals.</a:t>
            </a:r>
            <a:br>
              <a:rPr lang="en-GB" sz="2200" dirty="0">
                <a:sym typeface="+mn-ea"/>
              </a:rPr>
            </a:br>
            <a:br>
              <a:rPr lang="en-GB" sz="2200" dirty="0">
                <a:sym typeface="+mn-ea"/>
              </a:rPr>
            </a:br>
            <a:r>
              <a:rPr lang="en-US" altLang="en-GB" sz="2200" dirty="0">
                <a:sym typeface="+mn-ea"/>
              </a:rPr>
              <a:t>Benefits</a:t>
            </a:r>
            <a:br>
              <a:rPr lang="en-US" altLang="en-GB" sz="2200" dirty="0">
                <a:sym typeface="+mn-ea"/>
              </a:rPr>
            </a:br>
            <a:r>
              <a:rPr lang="en-US" altLang="en-GB" sz="2200" dirty="0">
                <a:sym typeface="+mn-ea"/>
              </a:rPr>
              <a:t>Part 2</a:t>
            </a:r>
            <a:br>
              <a:rPr lang="en-US" altLang="en-GB" sz="2200" dirty="0">
                <a:sym typeface="+mn-ea"/>
              </a:rPr>
            </a:br>
            <a:r>
              <a:rPr lang="en-US" altLang="en-GB" sz="2200" dirty="0">
                <a:sym typeface="+mn-ea"/>
              </a:rPr>
              <a:t>By Eunice</a:t>
            </a:r>
            <a:br>
              <a:rPr lang="en-GB" sz="1400" dirty="0"/>
            </a:br>
            <a:br>
              <a:rPr lang="en-GB" sz="1400" dirty="0"/>
            </a:br>
            <a:endParaRPr lang="en-US" altLang="en-GB" sz="1400" dirty="0"/>
          </a:p>
        </p:txBody>
      </p:sp>
      <p:sp>
        <p:nvSpPr>
          <p:cNvPr id="3" name="Content Placeholder 2"/>
          <p:cNvSpPr>
            <a:spLocks noGrp="1"/>
          </p:cNvSpPr>
          <p:nvPr>
            <p:ph idx="1"/>
          </p:nvPr>
        </p:nvSpPr>
        <p:spPr>
          <a:xfrm>
            <a:off x="677334" y="2568388"/>
            <a:ext cx="8596668" cy="3880773"/>
          </a:xfrm>
        </p:spPr>
        <p:txBody>
          <a:bodyPr>
            <a:normAutofit lnSpcReduction="10000"/>
          </a:bodyPr>
          <a:lstStyle/>
          <a:p>
            <a:pPr marL="0" indent="0">
              <a:buNone/>
            </a:pPr>
            <a:endParaRPr lang="en-GB" sz="1400" dirty="0"/>
          </a:p>
          <a:p>
            <a:pPr marL="0" indent="0">
              <a:buNone/>
            </a:pPr>
            <a:endParaRPr lang="en-GB" sz="14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Providing support and partnerships for young ex-offenders.</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Nacro, helping ex-offenders with resettlement providing support also to family and friends.</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Apex Charitable Trust, this is to help young individuals with criminal records, to obtain jobs</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Women in prison, this is an organisation that helps females who feel they have been affected by the justice system.</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Unlock, this is an independent charity who provide support for individuals finding employment hard.</a:t>
            </a:r>
            <a:endParaRPr lang="en-GB" sz="2000" dirty="0">
              <a:latin typeface="Times New Roman" panose="02020603050405020304" charset="0"/>
            </a:endParaRPr>
          </a:p>
          <a:p>
            <a:pPr>
              <a:buFont typeface="Wingdings" panose="05000000000000000000" charset="0"/>
              <a:buChar char=""/>
            </a:pPr>
            <a:endParaRPr lang="en-GB" sz="2000" dirty="0">
              <a:latin typeface="Times New Roman" panose="02020603050405020304" charset="0"/>
            </a:endParaRPr>
          </a:p>
          <a:p>
            <a:pPr>
              <a:buFont typeface="Wingdings" panose="05000000000000000000" charset="0"/>
              <a:buChar char=""/>
            </a:pPr>
            <a:endParaRPr lang="en-US" altLang="en-GB" sz="1400" dirty="0">
              <a:latin typeface="Times New Roman" panose="02020603050405020304" charset="0"/>
              <a:sym typeface="+mn-e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545" y="311785"/>
            <a:ext cx="8596630" cy="1618615"/>
          </a:xfrm>
        </p:spPr>
        <p:txBody>
          <a:bodyPr>
            <a:normAutofit fontScale="90000"/>
          </a:bodyPr>
          <a:lstStyle/>
          <a:p>
            <a:pPr algn="ctr"/>
            <a:r>
              <a:rPr lang="en-US" altLang="en-GB" sz="2700" dirty="0">
                <a:latin typeface="Times New Roman" panose="02020603050405020304" charset="0"/>
                <a:sym typeface="+mn-ea"/>
              </a:rPr>
              <a:t>D</a:t>
            </a:r>
            <a:r>
              <a:rPr lang="en-GB" sz="2700" dirty="0">
                <a:latin typeface="Times New Roman" panose="02020603050405020304" charset="0"/>
                <a:sym typeface="+mn-ea"/>
              </a:rPr>
              <a:t>ifferent support and counselling methods set in place which can be </a:t>
            </a:r>
            <a:br>
              <a:rPr lang="en-GB" sz="2700" dirty="0">
                <a:latin typeface="Times New Roman" panose="02020603050405020304" charset="0"/>
                <a:sym typeface="+mn-ea"/>
              </a:rPr>
            </a:br>
            <a:r>
              <a:rPr lang="en-GB" sz="2700" dirty="0">
                <a:latin typeface="Times New Roman" panose="02020603050405020304" charset="0"/>
                <a:sym typeface="+mn-ea"/>
              </a:rPr>
              <a:t>beneficial for young individuals.</a:t>
            </a:r>
            <a:br>
              <a:rPr lang="en-GB" sz="2700" dirty="0">
                <a:latin typeface="Times New Roman" panose="02020603050405020304" charset="0"/>
                <a:sym typeface="+mn-ea"/>
              </a:rPr>
            </a:br>
            <a:r>
              <a:rPr lang="en-US" altLang="en-GB" sz="2700" dirty="0">
                <a:latin typeface="Times New Roman" panose="02020603050405020304" charset="0"/>
                <a:sym typeface="+mn-ea"/>
              </a:rPr>
              <a:t>Benefits Part 3</a:t>
            </a:r>
            <a:br>
              <a:rPr lang="en-US" altLang="en-GB" sz="2700" dirty="0">
                <a:latin typeface="Times New Roman" panose="02020603050405020304" charset="0"/>
                <a:sym typeface="+mn-ea"/>
              </a:rPr>
            </a:br>
            <a:r>
              <a:rPr lang="en-US" altLang="en-GB" sz="2700" dirty="0">
                <a:latin typeface="Times New Roman" panose="02020603050405020304" charset="0"/>
                <a:sym typeface="+mn-ea"/>
              </a:rPr>
              <a:t>By Eunice / MD Kamali</a:t>
            </a:r>
            <a:br>
              <a:rPr lang="en-GB" sz="1600" dirty="0">
                <a:sym typeface="+mn-ea"/>
              </a:rPr>
            </a:br>
            <a:endParaRPr lang="en-US" sz="1600" dirty="0"/>
          </a:p>
        </p:txBody>
      </p:sp>
      <p:sp>
        <p:nvSpPr>
          <p:cNvPr id="3" name="Content Placeholder 2"/>
          <p:cNvSpPr>
            <a:spLocks noGrp="1"/>
          </p:cNvSpPr>
          <p:nvPr>
            <p:ph idx="1"/>
          </p:nvPr>
        </p:nvSpPr>
        <p:spPr>
          <a:xfrm>
            <a:off x="677334" y="2819495"/>
            <a:ext cx="8596668" cy="3880773"/>
          </a:xfrm>
        </p:spPr>
        <p:txBody>
          <a:bodyPr/>
          <a:lstStyle/>
          <a:p>
            <a:pPr>
              <a:buFont typeface="Wingdings" panose="05000000000000000000" charset="0"/>
              <a:buChar char=""/>
            </a:pPr>
            <a:endParaRPr lang="en-GB" dirty="0">
              <a:latin typeface="Times New Roman" panose="02020603050405020304" charset="0"/>
              <a:sym typeface="+mn-ea"/>
            </a:endParaRPr>
          </a:p>
          <a:p>
            <a:pPr>
              <a:buFont typeface="Wingdings" panose="05000000000000000000" charset="0"/>
              <a:buChar char=""/>
            </a:pPr>
            <a:r>
              <a:rPr lang="en-GB" sz="2000" dirty="0">
                <a:latin typeface="Times New Roman" panose="02020603050405020304" charset="0"/>
                <a:sym typeface="+mn-ea"/>
              </a:rPr>
              <a:t>Smoking and Drugs Support.</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Relationship advice.</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Mental health advice.</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Bereavement support.</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Helping young people resettle into everyday life</a:t>
            </a:r>
            <a:endParaRPr lang="en-GB" sz="2000" dirty="0">
              <a:latin typeface="Times New Roman" panose="02020603050405020304" charset="0"/>
            </a:endParaRPr>
          </a:p>
          <a:p>
            <a:pPr>
              <a:buFont typeface="Wingdings" panose="05000000000000000000" charset="0"/>
              <a:buChar char=""/>
            </a:pPr>
            <a:r>
              <a:rPr lang="en-GB" sz="2000" dirty="0">
                <a:latin typeface="Times New Roman" panose="02020603050405020304" charset="0"/>
                <a:sym typeface="+mn-ea"/>
              </a:rPr>
              <a:t>This is beneficial because, this will later help improve the wellbeing of a vulnerable young person.</a:t>
            </a:r>
            <a:endParaRPr lang="en-GB" sz="2000" dirty="0">
              <a:latin typeface="Times New Roman" panose="02020603050405020304" charset="0"/>
            </a:endParaRPr>
          </a:p>
          <a:p>
            <a:pPr>
              <a:buFont typeface="Wingdings" panose="05000000000000000000" charset="0"/>
              <a:buChar char=""/>
            </a:pPr>
            <a:endParaRPr lang="en-GB" sz="1400" dirty="0">
              <a:latin typeface="Times New Roman" panose="02020603050405020304" charset="0"/>
            </a:endParaRPr>
          </a:p>
          <a:p>
            <a:pPr marL="0" indent="0">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800" dirty="0"/>
              <a:t>Benefits </a:t>
            </a:r>
            <a:r>
              <a:rPr lang="en-US" altLang="en-GB" sz="2800" dirty="0"/>
              <a:t>of the Princes Trust.</a:t>
            </a:r>
            <a:br>
              <a:rPr lang="en-US" altLang="en-GB" sz="2800" dirty="0"/>
            </a:br>
            <a:r>
              <a:rPr lang="en-US" altLang="en-GB" sz="2800" dirty="0"/>
              <a:t>Part 4</a:t>
            </a:r>
            <a:br>
              <a:rPr lang="en-US" altLang="en-GB" sz="2800" dirty="0"/>
            </a:br>
            <a:r>
              <a:rPr lang="en-US" altLang="en-GB" sz="2800" dirty="0"/>
              <a:t>By Eunice</a:t>
            </a:r>
            <a:endParaRPr lang="en-US" altLang="en-GB" sz="2800" dirty="0"/>
          </a:p>
        </p:txBody>
      </p:sp>
      <p:sp>
        <p:nvSpPr>
          <p:cNvPr id="3" name="Content Placeholder 2"/>
          <p:cNvSpPr>
            <a:spLocks noGrp="1"/>
          </p:cNvSpPr>
          <p:nvPr>
            <p:ph sz="half" idx="1"/>
          </p:nvPr>
        </p:nvSpPr>
        <p:spPr>
          <a:xfrm flipH="1">
            <a:off x="565150" y="1463675"/>
            <a:ext cx="10363200" cy="4577715"/>
          </a:xfrm>
        </p:spPr>
        <p:txBody>
          <a:bodyPr>
            <a:normAutofit/>
          </a:bodyPr>
          <a:lstStyle/>
          <a:p>
            <a:pPr marL="0" indent="0">
              <a:buNone/>
            </a:pPr>
            <a:endParaRPr lang="en-GB" dirty="0"/>
          </a:p>
          <a:p>
            <a:pPr marL="0" indent="0">
              <a:buNone/>
            </a:pPr>
            <a:endParaRPr lang="en-GB" dirty="0"/>
          </a:p>
          <a:p>
            <a:pPr marL="0" indent="0">
              <a:buNone/>
            </a:pPr>
            <a:endParaRPr lang="en-GB" dirty="0"/>
          </a:p>
          <a:p>
            <a:pPr>
              <a:buFont typeface="Wingdings" panose="05000000000000000000" charset="0"/>
              <a:buChar char=""/>
            </a:pPr>
            <a:r>
              <a:rPr lang="en-GB" sz="2000" dirty="0"/>
              <a:t>Supported Housing</a:t>
            </a:r>
            <a:endParaRPr lang="en-GB" sz="2000" dirty="0"/>
          </a:p>
          <a:p>
            <a:pPr>
              <a:buFont typeface="Wingdings" panose="05000000000000000000" charset="0"/>
              <a:buChar char=""/>
            </a:pPr>
            <a:r>
              <a:rPr lang="en-GB" sz="2000" dirty="0"/>
              <a:t>DePaul UK, charity who helps young homeless individuals.</a:t>
            </a:r>
            <a:endParaRPr lang="en-GB" sz="2000" dirty="0"/>
          </a:p>
          <a:p>
            <a:pPr>
              <a:buFont typeface="Wingdings" panose="05000000000000000000" charset="0"/>
              <a:buChar char=""/>
            </a:pPr>
            <a:r>
              <a:rPr lang="en-GB" sz="2000" dirty="0"/>
              <a:t>Centrepoint, help excluded young people with an emergency accommodation and assistance.</a:t>
            </a:r>
            <a:endParaRPr lang="en-GB" sz="2000" dirty="0"/>
          </a:p>
          <a:p>
            <a:pPr>
              <a:buFont typeface="Wingdings" panose="05000000000000000000" charset="0"/>
              <a:buChar char=""/>
            </a:pPr>
            <a:r>
              <a:rPr lang="en-GB" sz="2000" dirty="0"/>
              <a:t>Foyer, support and training with supported accommodation.</a:t>
            </a:r>
            <a:endParaRPr lang="en-GB" sz="2000" dirty="0"/>
          </a:p>
          <a:p>
            <a:pPr>
              <a:buFont typeface="Wingdings" panose="05000000000000000000" charset="0"/>
              <a:buChar char=""/>
            </a:pPr>
            <a:r>
              <a:rPr lang="en-GB" sz="2000" dirty="0"/>
              <a:t>Shelter, helping with confidential advice about housing issues.</a:t>
            </a:r>
            <a:endParaRPr lang="en-GB" sz="2000" dirty="0"/>
          </a:p>
          <a:p>
            <a:pPr>
              <a:buFont typeface="Wingdings" panose="05000000000000000000" charset="0"/>
              <a:buChar char=""/>
            </a:pPr>
            <a:r>
              <a:rPr lang="en-GB" sz="2000" dirty="0"/>
              <a:t>This will later help young vulnerable homeless people with a permanent accommodation in the future.</a:t>
            </a:r>
            <a:endParaRPr lang="en-GB" sz="2000" dirty="0"/>
          </a:p>
        </p:txBody>
      </p:sp>
      <p:sp>
        <p:nvSpPr>
          <p:cNvPr id="4" name="Content Placeholder 3"/>
          <p:cNvSpPr>
            <a:spLocks noGrp="1"/>
          </p:cNvSpPr>
          <p:nvPr>
            <p:ph sz="half" idx="2"/>
          </p:nvPr>
        </p:nvSpPr>
        <p:spPr>
          <a:xfrm>
            <a:off x="10447655" y="4101465"/>
            <a:ext cx="1562735" cy="1939925"/>
          </a:xfrm>
        </p:spPr>
        <p:txBody>
          <a:bodyPr/>
          <a:lstStyle/>
          <a:p>
            <a:pPr marL="0" indent="0">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89113"/>
          </a:xfrm>
        </p:spPr>
        <p:txBody>
          <a:bodyPr>
            <a:noAutofit/>
          </a:bodyPr>
          <a:lstStyle/>
          <a:p>
            <a:pPr algn="ctr"/>
            <a:r>
              <a:rPr lang="en-GB" sz="2400" dirty="0"/>
              <a:t>Success Stories and Testimonies </a:t>
            </a:r>
            <a:r>
              <a:rPr lang="en-US" altLang="en-GB" sz="2400" dirty="0"/>
              <a:t>of The Princes Trust.</a:t>
            </a:r>
            <a:br>
              <a:rPr lang="en-US" altLang="en-GB" sz="2400" dirty="0"/>
            </a:br>
            <a:r>
              <a:rPr lang="en-US" altLang="en-GB" sz="2400" dirty="0"/>
              <a:t>Part 1</a:t>
            </a:r>
            <a:br>
              <a:rPr lang="en-US" altLang="en-GB" sz="2400" dirty="0"/>
            </a:br>
            <a:r>
              <a:rPr lang="en-US" altLang="en-GB" sz="2400" dirty="0"/>
              <a:t>By Khaleda</a:t>
            </a:r>
            <a:endParaRPr lang="en-US" altLang="en-GB" sz="2400" dirty="0"/>
          </a:p>
        </p:txBody>
      </p:sp>
      <p:sp>
        <p:nvSpPr>
          <p:cNvPr id="3" name="Content Placeholder 2"/>
          <p:cNvSpPr>
            <a:spLocks noGrp="1"/>
          </p:cNvSpPr>
          <p:nvPr>
            <p:ph idx="1"/>
          </p:nvPr>
        </p:nvSpPr>
        <p:spPr>
          <a:xfrm>
            <a:off x="838698" y="1928971"/>
            <a:ext cx="8596668" cy="4623379"/>
          </a:xfrm>
        </p:spPr>
        <p:txBody>
          <a:bodyPr/>
          <a:lstStyle/>
          <a:p>
            <a:pPr>
              <a:buFont typeface="Wingdings" panose="05000000000000000000" charset="0"/>
              <a:buChar char=""/>
            </a:pPr>
            <a:r>
              <a:rPr lang="en-US" b="1" dirty="0"/>
              <a:t>Jay’s father committed suicide when she was 8 years old, this incident seriously affected her mental health and viewpoint on life.</a:t>
            </a:r>
            <a:endParaRPr lang="en-US" b="1" dirty="0"/>
          </a:p>
          <a:p>
            <a:pPr>
              <a:buFont typeface="Wingdings" panose="05000000000000000000" charset="0"/>
              <a:buChar char=""/>
            </a:pPr>
            <a:r>
              <a:rPr lang="en-US" dirty="0"/>
              <a:t>After becoming troublesome at school, Jay was referred to us, where she was introduced to her youth worker Katie who helped her to transform her life. </a:t>
            </a:r>
            <a:endParaRPr lang="en-US" dirty="0"/>
          </a:p>
          <a:p>
            <a:pPr>
              <a:buFont typeface="Wingdings" panose="05000000000000000000" charset="0"/>
              <a:buChar char=""/>
            </a:pPr>
            <a:r>
              <a:rPr lang="en-US" dirty="0"/>
              <a:t>"My dad committed suicide when I was younger. My best pal told me how he took his life when I was eight years old. It made me sick to the stomach and it affected my mental health.</a:t>
            </a:r>
            <a:endParaRPr lang="en-US" dirty="0"/>
          </a:p>
          <a:p>
            <a:pPr marL="0" indent="0">
              <a:buFont typeface="Wingdings" panose="05000000000000000000" charset="0"/>
              <a:buNone/>
            </a:pPr>
            <a:endParaRPr lang="en-GB" sz="1400" dirty="0"/>
          </a:p>
        </p:txBody>
      </p:sp>
      <p:pic>
        <p:nvPicPr>
          <p:cNvPr id="4" name="Picture 3"/>
          <p:cNvPicPr>
            <a:picLocks noChangeAspect="1"/>
          </p:cNvPicPr>
          <p:nvPr/>
        </p:nvPicPr>
        <p:blipFill>
          <a:blip r:embed="rId1"/>
          <a:stretch>
            <a:fillRect/>
          </a:stretch>
        </p:blipFill>
        <p:spPr>
          <a:xfrm>
            <a:off x="2496259" y="4518212"/>
            <a:ext cx="5561330" cy="221815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36105"/>
            <a:ext cx="8596668" cy="795130"/>
          </a:xfrm>
        </p:spPr>
        <p:txBody>
          <a:bodyPr>
            <a:noAutofit/>
          </a:bodyPr>
          <a:lstStyle/>
          <a:p>
            <a:pPr algn="ctr"/>
            <a:r>
              <a:rPr lang="en-GB" sz="2000" dirty="0"/>
              <a:t>Success Stories and Testimonies </a:t>
            </a:r>
            <a:r>
              <a:rPr lang="en-US" altLang="en-GB" sz="2000" dirty="0"/>
              <a:t>of The Princes Trust</a:t>
            </a:r>
            <a:br>
              <a:rPr lang="en-GB" sz="2000" dirty="0"/>
            </a:br>
            <a:r>
              <a:rPr lang="en-GB" sz="2000" dirty="0"/>
              <a:t>P</a:t>
            </a:r>
            <a:r>
              <a:rPr lang="en-US" altLang="en-GB" sz="2000" dirty="0"/>
              <a:t>art 2 </a:t>
            </a:r>
            <a:br>
              <a:rPr lang="en-US" altLang="en-GB" sz="2000" dirty="0"/>
            </a:br>
            <a:r>
              <a:rPr lang="en-US" altLang="en-GB" sz="2000" dirty="0"/>
              <a:t>By Khaleda</a:t>
            </a:r>
            <a:r>
              <a:rPr lang="en-GB" sz="2000" dirty="0"/>
              <a:t> </a:t>
            </a:r>
            <a:endParaRPr lang="en-GB" sz="2000" dirty="0"/>
          </a:p>
        </p:txBody>
      </p:sp>
      <p:sp>
        <p:nvSpPr>
          <p:cNvPr id="3" name="Content Placeholder 2"/>
          <p:cNvSpPr>
            <a:spLocks noGrp="1"/>
          </p:cNvSpPr>
          <p:nvPr>
            <p:ph idx="1"/>
          </p:nvPr>
        </p:nvSpPr>
        <p:spPr>
          <a:xfrm>
            <a:off x="677334" y="1431235"/>
            <a:ext cx="8596668" cy="5049078"/>
          </a:xfrm>
        </p:spPr>
        <p:txBody>
          <a:bodyPr>
            <a:normAutofit lnSpcReduction="10000"/>
          </a:bodyPr>
          <a:lstStyle/>
          <a:p>
            <a:endParaRPr lang="en-US" b="1" dirty="0"/>
          </a:p>
          <a:p>
            <a:endParaRPr lang="en-US" b="1" dirty="0"/>
          </a:p>
          <a:p>
            <a:endParaRPr lang="en-US" b="1" dirty="0"/>
          </a:p>
          <a:p>
            <a:endParaRPr lang="en-US" b="1" dirty="0"/>
          </a:p>
          <a:p>
            <a:endParaRPr lang="en-US" b="1" dirty="0"/>
          </a:p>
          <a:p>
            <a:pPr marL="0" indent="0">
              <a:buNone/>
            </a:pPr>
            <a:r>
              <a:rPr lang="en-US" b="1" dirty="0"/>
              <a:t>    </a:t>
            </a:r>
            <a:endParaRPr lang="en-US" b="1" dirty="0"/>
          </a:p>
          <a:p>
            <a:endParaRPr lang="en-US" sz="1400" dirty="0"/>
          </a:p>
          <a:p>
            <a:endParaRPr lang="en-US" sz="1400" dirty="0"/>
          </a:p>
          <a:p>
            <a:pPr>
              <a:buFont typeface="Wingdings" panose="05000000000000000000" charset="0"/>
              <a:buChar char=""/>
            </a:pPr>
            <a:r>
              <a:rPr lang="en-US" dirty="0"/>
              <a:t>Charlotte comes from a quite town, she fell in love, fell pregnant and following complications in both childbirth and her relationship, Charlotte moved to Ireland. </a:t>
            </a:r>
            <a:endParaRPr lang="en-US" dirty="0"/>
          </a:p>
          <a:p>
            <a:pPr>
              <a:buFont typeface="Wingdings" panose="05000000000000000000" charset="0"/>
              <a:buChar char=""/>
            </a:pPr>
            <a:r>
              <a:rPr lang="en-US" b="1" dirty="0"/>
              <a:t>Charlotte has an ambition in the fashion industry, the princes trust helped her become an apprentice gaining her hairdressing qualification and followed her desire to travel, resulting in a dream job within the industry in Darwin, Australia.</a:t>
            </a:r>
            <a:endParaRPr lang="en-US" b="1" dirty="0"/>
          </a:p>
          <a:p>
            <a:pPr>
              <a:buFont typeface="Wingdings" panose="05000000000000000000" charset="0"/>
              <a:buChar char=""/>
            </a:pPr>
            <a:endParaRPr lang="en-US" sz="1400" dirty="0"/>
          </a:p>
          <a:p>
            <a:pPr>
              <a:buNone/>
            </a:pPr>
            <a:endParaRPr lang="en-GB" sz="1400" dirty="0"/>
          </a:p>
        </p:txBody>
      </p:sp>
      <p:pic>
        <p:nvPicPr>
          <p:cNvPr id="4" name="Picture 3"/>
          <p:cNvPicPr>
            <a:picLocks noChangeAspect="1"/>
          </p:cNvPicPr>
          <p:nvPr/>
        </p:nvPicPr>
        <p:blipFill>
          <a:blip r:embed="rId1"/>
          <a:stretch>
            <a:fillRect/>
          </a:stretch>
        </p:blipFill>
        <p:spPr>
          <a:xfrm>
            <a:off x="2083249" y="1727127"/>
            <a:ext cx="6245860" cy="241456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305" y="441325"/>
            <a:ext cx="10167620" cy="1986280"/>
          </a:xfrm>
        </p:spPr>
        <p:txBody>
          <a:bodyPr>
            <a:noAutofit/>
          </a:bodyPr>
          <a:lstStyle/>
          <a:p>
            <a:pPr algn="ctr"/>
            <a:r>
              <a:rPr lang="en-GB" sz="2400" dirty="0"/>
              <a:t>Funding of Princes Trust </a:t>
            </a:r>
            <a:br>
              <a:rPr lang="en-GB" sz="2400" dirty="0"/>
            </a:br>
            <a:r>
              <a:rPr lang="en-US" altLang="en-GB" sz="2400" dirty="0"/>
              <a:t>These are various organisations that </a:t>
            </a:r>
            <a:br>
              <a:rPr lang="en-US" altLang="en-GB" sz="2400" dirty="0"/>
            </a:br>
            <a:r>
              <a:rPr lang="en-US" altLang="en-GB" sz="2400" dirty="0"/>
              <a:t>support the Princes Trust</a:t>
            </a:r>
            <a:br>
              <a:rPr lang="en-US" altLang="en-GB" sz="2400" dirty="0"/>
            </a:br>
            <a:r>
              <a:rPr lang="en-US" altLang="en-GB" sz="2400" dirty="0"/>
              <a:t>Part1</a:t>
            </a:r>
            <a:br>
              <a:rPr lang="en-US" altLang="en-GB" sz="2400" dirty="0"/>
            </a:br>
            <a:r>
              <a:rPr lang="en-US" altLang="en-GB" sz="2400" dirty="0"/>
              <a:t>By Charlotte</a:t>
            </a:r>
            <a:endParaRPr lang="en-US" altLang="en-GB" sz="2400" dirty="0"/>
          </a:p>
        </p:txBody>
      </p:sp>
      <p:sp>
        <p:nvSpPr>
          <p:cNvPr id="3" name="Content Placeholder 2"/>
          <p:cNvSpPr>
            <a:spLocks noGrp="1"/>
          </p:cNvSpPr>
          <p:nvPr>
            <p:ph idx="1"/>
          </p:nvPr>
        </p:nvSpPr>
        <p:spPr>
          <a:xfrm>
            <a:off x="916305" y="2564001"/>
            <a:ext cx="8596668" cy="3880773"/>
          </a:xfrm>
        </p:spPr>
        <p:txBody>
          <a:bodyPr>
            <a:noAutofit/>
          </a:bodyPr>
          <a:lstStyle/>
          <a:p>
            <a:pPr>
              <a:buFont typeface="Wingdings" panose="05000000000000000000" charset="0"/>
              <a:buChar char=""/>
            </a:pPr>
            <a:r>
              <a:rPr lang="en-GB" sz="2000">
                <a:latin typeface="Times New Roman" panose="02020603050405020304" charset="0"/>
                <a:sym typeface="+mn-ea"/>
              </a:rPr>
              <a:t>Futures for Women offers interest free loans of around £1000 are available for women training for professional, commercial or technical work.</a:t>
            </a:r>
            <a:endParaRPr lang="en-GB" sz="2000">
              <a:latin typeface="Times New Roman" panose="02020603050405020304" charset="0"/>
              <a:sym typeface="+mn-ea"/>
            </a:endParaRPr>
          </a:p>
          <a:p>
            <a:pPr>
              <a:buFont typeface="Wingdings" panose="05000000000000000000" charset="0"/>
              <a:buChar char=""/>
            </a:pPr>
            <a:r>
              <a:rPr lang="en-GB" sz="2000">
                <a:latin typeface="Times New Roman" panose="02020603050405020304" charset="0"/>
                <a:sym typeface="+mn-ea"/>
              </a:rPr>
              <a:t>Hilda Martindale Educational Trust makes awards up to £3000 to support British women taking training or courses to follow a profession in areas where women are underrepresented.</a:t>
            </a:r>
            <a:endParaRPr lang="en-GB" sz="2000">
              <a:latin typeface="Times New Roman" panose="02020603050405020304" charset="0"/>
              <a:sym typeface="+mn-ea"/>
            </a:endParaRPr>
          </a:p>
          <a:p>
            <a:pPr>
              <a:buFont typeface="Wingdings" panose="05000000000000000000" charset="0"/>
              <a:buChar char=""/>
            </a:pPr>
            <a:r>
              <a:rPr lang="en-GB" sz="2000">
                <a:latin typeface="Times New Roman" panose="02020603050405020304" charset="0"/>
                <a:sym typeface="+mn-ea"/>
              </a:rPr>
              <a:t>Institute of Chartered Foresters Education and Science Trust offers grants to advance forestry education. </a:t>
            </a:r>
            <a:endParaRPr lang="en-GB" sz="2000">
              <a:latin typeface="Times New Roman" panose="02020603050405020304" charset="0"/>
              <a:sym typeface="+mn-ea"/>
            </a:endParaRPr>
          </a:p>
          <a:p>
            <a:pPr>
              <a:buFont typeface="Wingdings" panose="05000000000000000000" charset="0"/>
              <a:buChar char=""/>
            </a:pPr>
            <a:r>
              <a:rPr lang="en-GB" sz="2000">
                <a:latin typeface="Times New Roman" panose="02020603050405020304" charset="0"/>
                <a:sym typeface="+mn-ea"/>
              </a:rPr>
              <a:t>Learner Support Funds can give 16 to 19 year olds in England financial support for the costs of books and equipment, visits and field trips</a:t>
            </a:r>
            <a:endParaRPr lang="en-GB" sz="2000">
              <a:latin typeface="Times New Roman" panose="02020603050405020304" charset="0"/>
              <a:sym typeface="+mn-ea"/>
            </a:endParaRPr>
          </a:p>
          <a:p>
            <a:pPr>
              <a:buFont typeface="Wingdings" panose="05000000000000000000" charset="0"/>
              <a:buChar char=""/>
            </a:pPr>
            <a:r>
              <a:rPr lang="en-GB" sz="2000">
                <a:latin typeface="Times New Roman" panose="02020603050405020304" charset="0"/>
                <a:sym typeface="+mn-ea"/>
              </a:rPr>
              <a:t>Local Libraries Reference libraries have guides listing trusts and charitable foundations. </a:t>
            </a:r>
            <a:endParaRPr lang="en-GB" sz="2000">
              <a:latin typeface="Times New Roman" panose="02020603050405020304" charset="0"/>
              <a:sym typeface="+mn-ea"/>
            </a:endParaRPr>
          </a:p>
          <a:p>
            <a:pPr marL="0" indent="0">
              <a:buNone/>
            </a:pPr>
            <a:r>
              <a:rPr lang="en-GB" sz="1600" dirty="0">
                <a:latin typeface="Times New Roman" panose="02020603050405020304" charset="0"/>
              </a:rPr>
              <a:t>                                                                                    </a:t>
            </a:r>
            <a:endParaRPr lang="en-GB" sz="1600" dirty="0">
              <a:latin typeface="Times New Roman" panose="02020603050405020304" charset="0"/>
            </a:endParaRPr>
          </a:p>
          <a:p>
            <a:pPr>
              <a:buFont typeface="Wingdings" panose="05000000000000000000" charset="0"/>
              <a:buChar char=""/>
            </a:pPr>
            <a:endParaRPr lang="en-GB" sz="1600" dirty="0">
              <a:latin typeface="Times New Roman" panose="0202060305040502030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pPr algn="ctr"/>
            <a:r>
              <a:rPr lang="en-US" sz="2800"/>
              <a:t>Funding for the Princes Trust</a:t>
            </a:r>
            <a:endParaRPr lang="en-US" sz="2800"/>
          </a:p>
        </p:txBody>
      </p:sp>
      <p:sp>
        <p:nvSpPr>
          <p:cNvPr id="3" name="Content Placeholder 2"/>
          <p:cNvSpPr>
            <a:spLocks noGrp="1"/>
          </p:cNvSpPr>
          <p:nvPr>
            <p:ph idx="1"/>
          </p:nvPr>
        </p:nvSpPr>
        <p:spPr/>
        <p:txBody>
          <a:bodyPr>
            <a:normAutofit fontScale="90000" lnSpcReduction="20000"/>
          </a:bodyPr>
          <a:p>
            <a:pPr>
              <a:buFont typeface="Wingdings" panose="05000000000000000000" charset="0"/>
              <a:buChar char=""/>
            </a:pPr>
            <a:endParaRPr lang="en-GB" sz="2000">
              <a:latin typeface="Times New Roman" panose="02020603050405020304" charset="0"/>
              <a:sym typeface="+mn-ea"/>
            </a:endParaRPr>
          </a:p>
          <a:p>
            <a:pPr>
              <a:buFont typeface="Wingdings" panose="05000000000000000000" charset="0"/>
              <a:buChar char=""/>
            </a:pPr>
            <a:r>
              <a:rPr lang="en-GB" sz="2400">
                <a:latin typeface="Times New Roman" panose="02020603050405020304" charset="0"/>
                <a:sym typeface="+mn-ea"/>
              </a:rPr>
              <a:t>Making Music makes a number of awards, bursaries and prizes to individual musicians, groups</a:t>
            </a:r>
            <a:endParaRPr lang="en-GB" sz="2400">
              <a:latin typeface="Times New Roman" panose="02020603050405020304" charset="0"/>
              <a:sym typeface="+mn-ea"/>
            </a:endParaRPr>
          </a:p>
          <a:p>
            <a:pPr>
              <a:buFont typeface="Wingdings" panose="05000000000000000000" charset="0"/>
              <a:buChar char=""/>
            </a:pPr>
            <a:r>
              <a:rPr lang="en-GB" sz="2400">
                <a:latin typeface="Times New Roman" panose="02020603050405020304" charset="0"/>
                <a:sym typeface="+mn-ea"/>
              </a:rPr>
              <a:t>The Marine Society has grants and loans available to young people taking up a career at sea</a:t>
            </a:r>
            <a:r>
              <a:rPr lang="en-US" altLang="en-GB" sz="2400">
                <a:latin typeface="Times New Roman" panose="02020603050405020304" charset="0"/>
                <a:sym typeface="+mn-ea"/>
              </a:rPr>
              <a:t>.</a:t>
            </a:r>
            <a:endParaRPr lang="en-US" altLang="en-GB" sz="2400">
              <a:latin typeface="Times New Roman" panose="02020603050405020304" charset="0"/>
              <a:sym typeface="+mn-ea"/>
            </a:endParaRPr>
          </a:p>
          <a:p>
            <a:pPr>
              <a:buFont typeface="Wingdings" panose="05000000000000000000" charset="0"/>
              <a:buChar char=""/>
            </a:pPr>
            <a:r>
              <a:rPr lang="en-US" sz="2000">
                <a:sym typeface="+mn-ea"/>
              </a:rPr>
              <a:t>OneFamily Foundation is making £200,000 available for OneFamily customers to nominate local projects. </a:t>
            </a:r>
            <a:endParaRPr lang="en-US" sz="2000" dirty="0"/>
          </a:p>
          <a:p>
            <a:pPr>
              <a:buFont typeface="Wingdings" panose="05000000000000000000" charset="0"/>
              <a:buChar char=""/>
            </a:pPr>
            <a:r>
              <a:rPr lang="en-US" sz="2000">
                <a:sym typeface="+mn-ea"/>
              </a:rPr>
              <a:t>Dr Meena Sharma Memorial Foundation has a preference for disadvantaged women in India and UK.</a:t>
            </a:r>
            <a:endParaRPr lang="en-GB" sz="2000">
              <a:latin typeface="Times New Roman" panose="02020603050405020304" charset="0"/>
              <a:sym typeface="+mn-ea"/>
            </a:endParaRPr>
          </a:p>
          <a:p>
            <a:pPr algn="l">
              <a:buFont typeface="Wingdings" panose="05000000000000000000" charset="0"/>
              <a:buChar char=""/>
            </a:pPr>
            <a:r>
              <a:rPr lang="en-GB" sz="2400">
                <a:latin typeface="Times New Roman" panose="02020603050405020304" charset="0"/>
                <a:sym typeface="+mn-ea"/>
              </a:rPr>
              <a:t>Postgraduate Funding  postgraduate funding.</a:t>
            </a:r>
            <a:endParaRPr lang="en-GB" sz="2400">
              <a:latin typeface="Times New Roman" panose="02020603050405020304" charset="0"/>
              <a:sym typeface="+mn-ea"/>
            </a:endParaRPr>
          </a:p>
          <a:p>
            <a:pPr algn="l">
              <a:buFont typeface="Wingdings" panose="05000000000000000000" charset="0"/>
              <a:buChar char=""/>
            </a:pPr>
            <a:r>
              <a:rPr lang="en-GB" sz="2400">
                <a:latin typeface="Times New Roman" panose="02020603050405020304" charset="0"/>
                <a:sym typeface="+mn-ea"/>
              </a:rPr>
              <a:t>Postgraduate Studentship postgraduate funding.</a:t>
            </a:r>
            <a:endParaRPr lang="en-GB" sz="2400">
              <a:latin typeface="Times New Roman" panose="02020603050405020304" charset="0"/>
              <a:sym typeface="+mn-ea"/>
            </a:endParaRPr>
          </a:p>
          <a:p>
            <a:pPr>
              <a:buFont typeface="Wingdings" panose="05000000000000000000" charset="0"/>
              <a:buChar char=""/>
            </a:pPr>
            <a:endParaRPr lang="en-US" sz="2400">
              <a:sym typeface="+mn-ea"/>
            </a:endParaRPr>
          </a:p>
          <a:p>
            <a:pPr>
              <a:buFont typeface="Wingdings" panose="05000000000000000000" charset="0"/>
              <a:buChar char=""/>
            </a:pPr>
            <a:endParaRPr lang="en-GB" sz="2000">
              <a:latin typeface="Times New Roman" panose="02020603050405020304" charset="0"/>
            </a:endParaRPr>
          </a:p>
          <a:p>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dirty="0"/>
              <a:t>Funding of the Princes Trust</a:t>
            </a:r>
            <a:br>
              <a:rPr lang="en-US" sz="2800" dirty="0"/>
            </a:br>
            <a:r>
              <a:rPr lang="en-US" sz="2800" dirty="0"/>
              <a:t>Part 2</a:t>
            </a:r>
            <a:br>
              <a:rPr lang="en-US" sz="2800" dirty="0"/>
            </a:br>
            <a:r>
              <a:rPr lang="en-US" sz="2800" dirty="0"/>
              <a:t>By Charlotte</a:t>
            </a:r>
            <a:endParaRPr lang="en-US" sz="2800" dirty="0"/>
          </a:p>
        </p:txBody>
      </p:sp>
      <p:sp>
        <p:nvSpPr>
          <p:cNvPr id="3" name="Content Placeholder 2"/>
          <p:cNvSpPr>
            <a:spLocks noGrp="1"/>
          </p:cNvSpPr>
          <p:nvPr>
            <p:ph idx="1"/>
          </p:nvPr>
        </p:nvSpPr>
        <p:spPr/>
        <p:txBody>
          <a:bodyPr>
            <a:noAutofit/>
          </a:bodyPr>
          <a:lstStyle/>
          <a:p>
            <a:pPr>
              <a:buFont typeface="Wingdings" panose="05000000000000000000" charset="0"/>
              <a:buChar char=""/>
            </a:pPr>
            <a:r>
              <a:rPr lang="en-US" sz="2000">
                <a:sym typeface="+mn-ea"/>
              </a:rPr>
              <a:t>The Arts Council provides grants from £1,000 to £30,000 (average £5,000) for individuals or arts organisations  </a:t>
            </a:r>
            <a:endParaRPr lang="en-US" sz="2000">
              <a:sym typeface="+mn-ea"/>
            </a:endParaRPr>
          </a:p>
          <a:p>
            <a:pPr>
              <a:buFont typeface="Wingdings" panose="05000000000000000000" charset="0"/>
              <a:buChar char=""/>
            </a:pPr>
            <a:r>
              <a:rPr lang="en-US" sz="2000">
                <a:sym typeface="+mn-ea"/>
              </a:rPr>
              <a:t>The Berridge Trust supports the training of teachers of food and nutrition.</a:t>
            </a:r>
            <a:endParaRPr lang="en-US" sz="2000">
              <a:sym typeface="+mn-ea"/>
            </a:endParaRPr>
          </a:p>
          <a:p>
            <a:pPr>
              <a:buFont typeface="Wingdings" panose="05000000000000000000" charset="0"/>
              <a:buChar char=""/>
            </a:pPr>
            <a:r>
              <a:rPr lang="en-US" sz="2000">
                <a:sym typeface="+mn-ea"/>
              </a:rPr>
              <a:t>Care to Learn If you are under 20 and want to start or return to learning.</a:t>
            </a:r>
            <a:endParaRPr lang="en-US" sz="2000">
              <a:sym typeface="+mn-ea"/>
            </a:endParaRPr>
          </a:p>
          <a:p>
            <a:pPr>
              <a:buFont typeface="Wingdings" panose="05000000000000000000" charset="0"/>
              <a:buChar char=""/>
            </a:pPr>
            <a:r>
              <a:rPr lang="en-US" sz="2000">
                <a:sym typeface="+mn-ea"/>
              </a:rPr>
              <a:t>The Carpenter's Company for wood related courses undertaken in the UK. </a:t>
            </a:r>
            <a:endParaRPr lang="en-US" sz="2000">
              <a:sym typeface="+mn-ea"/>
            </a:endParaRPr>
          </a:p>
          <a:p>
            <a:pPr>
              <a:buFont typeface="Wingdings" panose="05000000000000000000" charset="0"/>
              <a:buChar char=""/>
            </a:pPr>
            <a:r>
              <a:rPr lang="en-US" sz="2000">
                <a:sym typeface="+mn-ea"/>
              </a:rPr>
              <a:t>The Cherubim Music Trust helps young musicians take the vital step from talented student to a career in music.</a:t>
            </a:r>
            <a:endParaRPr lang="en-US" sz="2000">
              <a:sym typeface="+mn-ea"/>
            </a:endParaRPr>
          </a:p>
          <a:p>
            <a:pPr>
              <a:buFont typeface="Wingdings" panose="05000000000000000000" charset="0"/>
              <a:buChar char=""/>
            </a:pPr>
            <a:r>
              <a:rPr lang="en-US" sz="2000">
                <a:sym typeface="+mn-ea"/>
              </a:rPr>
              <a:t>Children Today Charitable Trust supports children and young people with disabilities under 25.</a:t>
            </a:r>
            <a:endParaRPr lang="en-US" sz="2000">
              <a:sym typeface="+mn-ea"/>
            </a:endParaRPr>
          </a:p>
          <a:p>
            <a:pPr>
              <a:buFont typeface="Wingdings" panose="05000000000000000000" charset="0"/>
              <a:buChar char=""/>
            </a:pPr>
            <a:endParaRPr lang="en-US"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a:t>Funding support for The Princes Trust</a:t>
            </a:r>
            <a:br>
              <a:rPr lang="en-US" sz="2400" dirty="0"/>
            </a:br>
            <a:r>
              <a:rPr lang="en-US" sz="2400" dirty="0"/>
              <a:t>Part 3</a:t>
            </a:r>
            <a:br>
              <a:rPr lang="en-US" sz="2400" dirty="0"/>
            </a:br>
            <a:r>
              <a:rPr lang="en-US" sz="2400" dirty="0"/>
              <a:t>By Charlotte</a:t>
            </a:r>
            <a:endParaRPr lang="en-US" sz="2400" dirty="0"/>
          </a:p>
        </p:txBody>
      </p:sp>
      <p:sp>
        <p:nvSpPr>
          <p:cNvPr id="3" name="Content Placeholder 2"/>
          <p:cNvSpPr>
            <a:spLocks noGrp="1"/>
          </p:cNvSpPr>
          <p:nvPr>
            <p:ph idx="1"/>
          </p:nvPr>
        </p:nvSpPr>
        <p:spPr>
          <a:xfrm>
            <a:off x="946150" y="2259965"/>
            <a:ext cx="9342120" cy="4469765"/>
          </a:xfrm>
        </p:spPr>
        <p:txBody>
          <a:bodyPr>
            <a:normAutofit fontScale="90000" lnSpcReduction="10000"/>
          </a:bodyPr>
          <a:lstStyle/>
          <a:p>
            <a:pPr algn="l">
              <a:buFont typeface="Wingdings" panose="05000000000000000000" charset="0"/>
              <a:buChar char=""/>
            </a:pPr>
            <a:endParaRPr lang="en-GB">
              <a:latin typeface="Times New Roman" panose="02020603050405020304" charset="0"/>
              <a:sym typeface="+mn-ea"/>
            </a:endParaRPr>
          </a:p>
          <a:p>
            <a:pPr algn="l">
              <a:buFont typeface="Wingdings" panose="05000000000000000000" charset="0"/>
              <a:buChar char=""/>
            </a:pPr>
            <a:r>
              <a:rPr lang="en-GB" sz="2000">
                <a:latin typeface="Times New Roman" panose="02020603050405020304" charset="0"/>
                <a:sym typeface="+mn-ea"/>
              </a:rPr>
              <a:t>The Prisoner Funder directory is a resource created by the Hardman Trust which aims to support prisoners to prepare for their release back into the community</a:t>
            </a:r>
            <a:r>
              <a:rPr lang="en-US" altLang="en-GB" sz="2000">
                <a:latin typeface="Times New Roman" panose="02020603050405020304" charset="0"/>
                <a:sym typeface="+mn-ea"/>
              </a:rPr>
              <a:t>.</a:t>
            </a:r>
            <a:endParaRPr lang="en-US" altLang="en-GB" sz="2000">
              <a:latin typeface="Times New Roman" panose="02020603050405020304" charset="0"/>
              <a:sym typeface="+mn-ea"/>
            </a:endParaRPr>
          </a:p>
          <a:p>
            <a:pPr algn="l">
              <a:buFont typeface="Wingdings" panose="05000000000000000000" charset="0"/>
              <a:buChar char=""/>
            </a:pPr>
            <a:r>
              <a:rPr lang="en-GB" sz="2000">
                <a:latin typeface="Times New Roman" panose="02020603050405020304" charset="0"/>
                <a:sym typeface="+mn-ea"/>
              </a:rPr>
              <a:t>The Savoy Educational Trust gives grants to people entering or working in the hospitality industry</a:t>
            </a:r>
            <a:r>
              <a:rPr lang="en-US" altLang="en-GB" sz="2000">
                <a:latin typeface="Times New Roman" panose="02020603050405020304" charset="0"/>
                <a:sym typeface="+mn-ea"/>
              </a:rPr>
              <a:t>.</a:t>
            </a:r>
            <a:endParaRPr lang="en-US" altLang="en-GB" sz="2000">
              <a:latin typeface="Times New Roman" panose="02020603050405020304" charset="0"/>
              <a:sym typeface="+mn-ea"/>
            </a:endParaRPr>
          </a:p>
          <a:p>
            <a:pPr algn="l">
              <a:buFont typeface="Wingdings" panose="05000000000000000000" charset="0"/>
              <a:buChar char=""/>
            </a:pPr>
            <a:r>
              <a:rPr lang="en-US" sz="2000">
                <a:latin typeface="Times New Roman" panose="02020603050405020304" charset="0"/>
                <a:sym typeface="+mn-ea"/>
              </a:rPr>
              <a:t>Educational Grants Advisory Service helps students who are over 16, “taking their first steps on the educational ladder”, primarily assisting students who cannot receive statutory funding.</a:t>
            </a:r>
            <a:endParaRPr lang="en-US" sz="2000">
              <a:latin typeface="Times New Roman" panose="02020603050405020304" charset="0"/>
              <a:sym typeface="+mn-ea"/>
            </a:endParaRPr>
          </a:p>
          <a:p>
            <a:pPr algn="l">
              <a:buFont typeface="Wingdings" panose="05000000000000000000" charset="0"/>
              <a:buChar char=""/>
            </a:pPr>
            <a:r>
              <a:rPr lang="en-US" sz="2000">
                <a:latin typeface="Times New Roman" panose="02020603050405020304" charset="0"/>
                <a:sym typeface="+mn-ea"/>
              </a:rPr>
              <a:t>Family Action provide an education grants </a:t>
            </a:r>
            <a:endParaRPr lang="en-US" sz="2000">
              <a:latin typeface="Times New Roman" panose="02020603050405020304" charset="0"/>
              <a:sym typeface="+mn-ea"/>
            </a:endParaRPr>
          </a:p>
          <a:p>
            <a:pPr algn="l">
              <a:buFont typeface="Wingdings" panose="05000000000000000000" charset="0"/>
              <a:buChar char=""/>
            </a:pPr>
            <a:r>
              <a:rPr lang="en-US" sz="2000">
                <a:latin typeface="Times New Roman" panose="02020603050405020304" charset="0"/>
                <a:sym typeface="+mn-ea"/>
              </a:rPr>
              <a:t>Family Fund is only open to families with children and young people who have a severely disabled child aged 17 or under in England, Northern Ireland, Scotland and Wales. </a:t>
            </a:r>
            <a:endParaRPr lang="en-US" sz="2000">
              <a:latin typeface="Times New Roman" panose="02020603050405020304" charset="0"/>
              <a:sym typeface="+mn-ea"/>
            </a:endParaRPr>
          </a:p>
          <a:p>
            <a:pPr algn="l">
              <a:buFont typeface="Wingdings" panose="05000000000000000000" charset="0"/>
              <a:buChar char=""/>
            </a:pPr>
            <a:r>
              <a:rPr lang="en-US" sz="2000">
                <a:latin typeface="Times New Roman" panose="02020603050405020304" charset="0"/>
                <a:sym typeface="+mn-ea"/>
              </a:rPr>
              <a:t>Feminist Review Trust is an organisation mostly for academic research</a:t>
            </a:r>
            <a:endParaRPr lang="en-US" sz="2000">
              <a:latin typeface="Times New Roman" panose="02020603050405020304" charset="0"/>
              <a:sym typeface="+mn-ea"/>
            </a:endParaRPr>
          </a:p>
          <a:p>
            <a:pPr algn="l">
              <a:buFont typeface="Wingdings" panose="05000000000000000000" charset="0"/>
              <a:buChar char=""/>
            </a:pPr>
            <a:r>
              <a:rPr lang="en-US" sz="2000">
                <a:latin typeface="Times New Roman" panose="02020603050405020304" charset="0"/>
                <a:sym typeface="+mn-ea"/>
              </a:rPr>
              <a:t>The Fishmongers' Company Charitable Trust provides financial support for charities that fit in with the FCCT's revised criteria.</a:t>
            </a:r>
            <a:endParaRPr lang="en-US" sz="2000">
              <a:latin typeface="Times New Roman" panose="02020603050405020304" charset="0"/>
              <a:sym typeface="+mn-ea"/>
            </a:endParaRPr>
          </a:p>
          <a:p>
            <a:pPr algn="l">
              <a:buFont typeface="Wingdings" panose="05000000000000000000" charset="0"/>
              <a:buChar char=""/>
            </a:pPr>
            <a:endParaRPr lang="en-GB" sz="2000">
              <a:latin typeface="Times New Roman" panose="02020603050405020304" charset="0"/>
            </a:endParaRPr>
          </a:p>
          <a:p>
            <a:pPr algn="l">
              <a:buFont typeface="Wingdings" panose="05000000000000000000" charset="0"/>
              <a:buChar char=""/>
            </a:pPr>
            <a:endParaRPr lang="en-US" sz="2000"/>
          </a:p>
          <a:p>
            <a:pPr algn="l">
              <a:buFont typeface="Wingdings" panose="05000000000000000000" charset="0"/>
              <a:buChar char=""/>
            </a:pPr>
            <a:endParaRPr lang="en-GB" sz="2000" dirty="0">
              <a:latin typeface="Times New Roman" panose="02020603050405020304" charset="0"/>
              <a:sym typeface="+mn-ea"/>
            </a:endParaRPr>
          </a:p>
          <a:p>
            <a:pPr algn="l">
              <a:buFont typeface="Wingdings" panose="05000000000000000000" charset="0"/>
              <a:buChar char=""/>
            </a:pP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2400" dirty="0"/>
              <a:t>Funding support rewards</a:t>
            </a:r>
            <a:br>
              <a:rPr lang="en-US" sz="2400" dirty="0"/>
            </a:br>
            <a:br>
              <a:rPr lang="en-US" sz="2400" dirty="0"/>
            </a:br>
            <a:r>
              <a:rPr lang="en-US" sz="2400" dirty="0"/>
              <a:t>By Charlotte</a:t>
            </a:r>
            <a:br>
              <a:rPr lang="en-US" sz="2400" dirty="0"/>
            </a:br>
            <a:br>
              <a:rPr lang="en-US" sz="2400" dirty="0"/>
            </a:br>
            <a:r>
              <a:rPr lang="en-US" sz="2400" dirty="0"/>
              <a:t>The princes trust generates funding through its partnerships, donations such as Gift </a:t>
            </a:r>
            <a:br>
              <a:rPr lang="en-US" sz="2400" dirty="0"/>
            </a:br>
            <a:r>
              <a:rPr lang="en-US" sz="2400" dirty="0"/>
              <a:t>Aid, Will donations.grants and other schemes of businesses and organisations who help to promote the good course.</a:t>
            </a:r>
            <a:endParaRPr lang="en-US" sz="2400" dirty="0"/>
          </a:p>
        </p:txBody>
      </p:sp>
      <p:pic>
        <p:nvPicPr>
          <p:cNvPr id="4" name="Content Placeholder 3"/>
          <p:cNvPicPr>
            <a:picLocks noGrp="1" noChangeAspect="1"/>
          </p:cNvPicPr>
          <p:nvPr>
            <p:ph idx="1"/>
          </p:nvPr>
        </p:nvPicPr>
        <p:blipFill>
          <a:blip r:embed="rId1"/>
          <a:stretch>
            <a:fillRect/>
          </a:stretch>
        </p:blipFill>
        <p:spPr>
          <a:xfrm>
            <a:off x="2419350" y="3592830"/>
            <a:ext cx="6125845" cy="303720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677545" y="609600"/>
            <a:ext cx="8789035" cy="1320800"/>
          </a:xfrm>
        </p:spPr>
        <p:txBody>
          <a:bodyPr/>
          <a:p>
            <a:r>
              <a:rPr lang="en-US" sz="3200"/>
              <a:t>The various ways The Princes Trust is funded</a:t>
            </a:r>
            <a:endParaRPr lang="en-US" sz="3200"/>
          </a:p>
        </p:txBody>
      </p:sp>
      <p:sp>
        <p:nvSpPr>
          <p:cNvPr id="3" name="Content Placeholder 2"/>
          <p:cNvSpPr>
            <a:spLocks noGrp="1"/>
          </p:cNvSpPr>
          <p:nvPr>
            <p:ph idx="1"/>
          </p:nvPr>
        </p:nvSpPr>
        <p:spPr/>
        <p:txBody>
          <a:bodyPr>
            <a:normAutofit/>
          </a:bodyPr>
          <a:p>
            <a:pPr marL="0" indent="0">
              <a:buNone/>
            </a:pPr>
            <a:endParaRPr lang="en-US"/>
          </a:p>
        </p:txBody>
      </p:sp>
      <p:graphicFrame>
        <p:nvGraphicFramePr>
          <p:cNvPr id="4" name="Table 3"/>
          <p:cNvGraphicFramePr/>
          <p:nvPr/>
        </p:nvGraphicFramePr>
        <p:xfrm>
          <a:off x="783590" y="2160905"/>
          <a:ext cx="8682355" cy="4114800"/>
        </p:xfrm>
        <a:graphic>
          <a:graphicData uri="http://schemas.openxmlformats.org/drawingml/2006/table">
            <a:tbl>
              <a:tblPr firstRow="1" bandRow="1">
                <a:tableStyleId>{5C22544A-7EE6-4342-B048-85BDC9FD1C3A}</a:tableStyleId>
              </a:tblPr>
              <a:tblGrid>
                <a:gridCol w="4272280"/>
                <a:gridCol w="4410075"/>
              </a:tblGrid>
              <a:tr h="3749040">
                <a:tc>
                  <a:txBody>
                    <a:bodyPr/>
                    <a:p>
                      <a:pPr marL="342900" indent="-342900">
                        <a:buFont typeface="Wingdings" panose="05000000000000000000" charset="0"/>
                        <a:buChar char=""/>
                      </a:pPr>
                      <a:r>
                        <a:rPr lang="en-US" sz="2400"/>
                        <a:t>Donate</a:t>
                      </a:r>
                      <a:endParaRPr lang="en-US" sz="2400"/>
                    </a:p>
                    <a:p>
                      <a:pPr marL="342900" indent="-342900">
                        <a:buFont typeface="Wingdings" panose="05000000000000000000" charset="0"/>
                        <a:buChar char=""/>
                      </a:pPr>
                      <a:r>
                        <a:rPr lang="en-US" sz="2400"/>
                        <a:t>Events</a:t>
                      </a:r>
                      <a:endParaRPr lang="en-US" sz="2400"/>
                    </a:p>
                    <a:p>
                      <a:pPr marL="342900" indent="-342900">
                        <a:buFont typeface="Wingdings" panose="05000000000000000000" charset="0"/>
                        <a:buChar char=""/>
                      </a:pPr>
                      <a:r>
                        <a:rPr lang="en-US" sz="2400"/>
                        <a:t>How your business can help</a:t>
                      </a:r>
                      <a:endParaRPr lang="en-US" sz="2400"/>
                    </a:p>
                    <a:p>
                      <a:pPr marL="342900" indent="-342900">
                        <a:buFont typeface="Wingdings" panose="05000000000000000000" charset="0"/>
                        <a:buChar char=""/>
                      </a:pPr>
                      <a:r>
                        <a:rPr lang="en-US" sz="2400"/>
                        <a:t>Fundraise</a:t>
                      </a:r>
                      <a:endParaRPr lang="en-US" sz="2400"/>
                    </a:p>
                    <a:p>
                      <a:pPr marL="342900" indent="-342900">
                        <a:buFont typeface="Wingdings" panose="05000000000000000000" charset="0"/>
                        <a:buChar char=""/>
                      </a:pPr>
                      <a:r>
                        <a:rPr lang="en-US" sz="2400"/>
                        <a:t>Volunteer for us</a:t>
                      </a:r>
                      <a:endParaRPr lang="en-US" sz="2400"/>
                    </a:p>
                    <a:p>
                      <a:pPr marL="342900" indent="-342900">
                        <a:buFont typeface="Wingdings" panose="05000000000000000000" charset="0"/>
                        <a:buChar char=""/>
                      </a:pPr>
                      <a:r>
                        <a:rPr lang="en-US" sz="2400"/>
                        <a:t>Leave a gift in your will</a:t>
                      </a:r>
                      <a:endParaRPr lang="en-US" sz="2400"/>
                    </a:p>
                    <a:p>
                      <a:pPr marL="342900" indent="-342900">
                        <a:buFont typeface="Wingdings" panose="05000000000000000000" charset="0"/>
                        <a:buChar char=""/>
                      </a:pPr>
                      <a:r>
                        <a:rPr lang="en-US" sz="2400"/>
                        <a:t>Major gifts</a:t>
                      </a:r>
                      <a:endParaRPr lang="en-US" sz="2400"/>
                    </a:p>
                    <a:p>
                      <a:pPr marL="342900" indent="-342900">
                        <a:buFont typeface="Wingdings" panose="05000000000000000000" charset="0"/>
                        <a:buChar char=""/>
                      </a:pPr>
                      <a:r>
                        <a:rPr lang="en-US" sz="2400"/>
                        <a:t>Public sector and commissioning</a:t>
                      </a:r>
                      <a:endParaRPr lang="en-US" sz="2400"/>
                    </a:p>
                    <a:p>
                      <a:pPr marL="342900" indent="-342900">
                        <a:buNone/>
                      </a:pPr>
                      <a:endParaRPr lang="en-US" sz="2400"/>
                    </a:p>
                  </a:txBody>
                  <a:tcPr/>
                </a:tc>
                <a:tc>
                  <a:txBody>
                    <a:bodyPr/>
                    <a:p>
                      <a:pPr marL="342900" indent="-342900">
                        <a:buFont typeface="Wingdings" panose="05000000000000000000" charset="0"/>
                        <a:buChar char=""/>
                      </a:pPr>
                      <a:r>
                        <a:rPr lang="en-US" sz="2400">
                          <a:sym typeface="+mn-ea"/>
                        </a:rPr>
                        <a:t>European funding</a:t>
                      </a:r>
                      <a:endParaRPr lang="en-US" sz="2400">
                        <a:sym typeface="+mn-ea"/>
                      </a:endParaRPr>
                    </a:p>
                    <a:p>
                      <a:pPr marL="342900" indent="-342900">
                        <a:buFont typeface="Wingdings" panose="05000000000000000000" charset="0"/>
                        <a:buChar char=""/>
                      </a:pPr>
                      <a:r>
                        <a:rPr lang="en-US" sz="2400">
                          <a:sym typeface="+mn-ea"/>
                        </a:rPr>
                        <a:t>Uniformed services support</a:t>
                      </a:r>
                      <a:endParaRPr lang="en-US" sz="2400">
                        <a:sym typeface="+mn-ea"/>
                      </a:endParaRPr>
                    </a:p>
                    <a:p>
                      <a:pPr marL="342900" indent="-342900">
                        <a:buFont typeface="Wingdings" panose="05000000000000000000" charset="0"/>
                        <a:buChar char=""/>
                      </a:pPr>
                      <a:r>
                        <a:rPr lang="en-US" sz="2400">
                          <a:sym typeface="+mn-ea"/>
                        </a:rPr>
                        <a:t>Tomorrow's Store Online</a:t>
                      </a:r>
                      <a:endParaRPr lang="en-US" sz="2400">
                        <a:sym typeface="+mn-ea"/>
                      </a:endParaRPr>
                    </a:p>
                    <a:p>
                      <a:pPr marL="342900" indent="-342900">
                        <a:buFont typeface="Wingdings" panose="05000000000000000000" charset="0"/>
                        <a:buChar char=""/>
                      </a:pPr>
                      <a:r>
                        <a:rPr lang="en-US" sz="2400">
                          <a:sym typeface="+mn-ea"/>
                        </a:rPr>
                        <a:t>Roll of Patrons</a:t>
                      </a:r>
                      <a:endParaRPr lang="en-US" sz="2400">
                        <a:sym typeface="+mn-ea"/>
                      </a:endParaRPr>
                    </a:p>
                    <a:p>
                      <a:pPr marL="342900" indent="-342900">
                        <a:buFont typeface="Wingdings" panose="05000000000000000000" charset="0"/>
                        <a:buChar char=""/>
                      </a:pPr>
                      <a:r>
                        <a:rPr lang="en-US" sz="2400">
                          <a:sym typeface="+mn-ea"/>
                        </a:rPr>
                        <a:t>Gift Aid</a:t>
                      </a:r>
                      <a:endParaRPr lang="en-US" sz="2400">
                        <a:sym typeface="+mn-ea"/>
                      </a:endParaRPr>
                    </a:p>
                    <a:p>
                      <a:pPr marL="342900" indent="-342900">
                        <a:buFont typeface="Wingdings" panose="05000000000000000000" charset="0"/>
                        <a:buChar char=""/>
                      </a:pPr>
                      <a:r>
                        <a:rPr lang="en-US" sz="2400">
                          <a:sym typeface="+mn-ea"/>
                        </a:rPr>
                        <a:t>Payroll Giving</a:t>
                      </a:r>
                      <a:endParaRPr lang="en-US" sz="2400">
                        <a:sym typeface="+mn-ea"/>
                      </a:endParaRPr>
                    </a:p>
                    <a:p>
                      <a:pPr marL="342900" indent="-342900">
                        <a:buFont typeface="Wingdings" panose="05000000000000000000" charset="0"/>
                        <a:buChar char=""/>
                      </a:pPr>
                      <a:r>
                        <a:rPr lang="en-US" sz="2400">
                          <a:sym typeface="+mn-ea"/>
                        </a:rPr>
                        <a:t>Other ways to give</a:t>
                      </a:r>
                      <a:endParaRPr lang="en-US" sz="2400">
                        <a:sym typeface="+mn-ea"/>
                      </a:endParaRPr>
                    </a:p>
                    <a:p>
                      <a:pPr marL="342900" indent="-342900">
                        <a:buFont typeface="Wingdings" panose="05000000000000000000" charset="0"/>
                        <a:buChar char=""/>
                      </a:pPr>
                      <a:r>
                        <a:rPr lang="en-US" sz="2400">
                          <a:sym typeface="+mn-ea"/>
                        </a:rPr>
                        <a:t>Become an E-mentor</a:t>
                      </a:r>
                      <a:endParaRPr lang="en-US" sz="2400">
                        <a:sym typeface="+mn-ea"/>
                      </a:endParaRPr>
                    </a:p>
                    <a:p>
                      <a:pPr marL="342900" indent="-342900">
                        <a:buFont typeface="Wingdings" panose="05000000000000000000" charset="0"/>
                        <a:buChar char=""/>
                      </a:pPr>
                      <a:endParaRPr lang="en-US" sz="2400">
                        <a:sym typeface="+mn-ea"/>
                      </a:endParaRPr>
                    </a:p>
                  </a:txBody>
                  <a:tcPr/>
                </a:tc>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Conclusion </a:t>
            </a:r>
            <a:endParaRPr lang="en-GB" dirty="0"/>
          </a:p>
        </p:txBody>
      </p:sp>
      <p:sp>
        <p:nvSpPr>
          <p:cNvPr id="3" name="Content Placeholder 2"/>
          <p:cNvSpPr>
            <a:spLocks noGrp="1"/>
          </p:cNvSpPr>
          <p:nvPr>
            <p:ph idx="1"/>
          </p:nvPr>
        </p:nvSpPr>
        <p:spPr>
          <a:xfrm>
            <a:off x="785122" y="2173381"/>
            <a:ext cx="8596630" cy="4526915"/>
          </a:xfrm>
        </p:spPr>
        <p:txBody>
          <a:bodyPr>
            <a:noAutofit/>
          </a:bodyPr>
          <a:lstStyle/>
          <a:p>
            <a:pPr marL="0" indent="0">
              <a:buNone/>
            </a:pPr>
            <a:r>
              <a:rPr lang="en-US" altLang="en-GB" sz="2400" dirty="0">
                <a:latin typeface="Times New Roman" panose="02020603050405020304" charset="0"/>
              </a:rPr>
              <a:t>Our choice sector is a charitable organization based in the UK working locally and nationally </a:t>
            </a:r>
            <a:endParaRPr lang="en-US" altLang="en-GB" sz="2400" dirty="0">
              <a:latin typeface="Times New Roman" panose="02020603050405020304" charset="0"/>
            </a:endParaRPr>
          </a:p>
          <a:p>
            <a:pPr marL="0" indent="0">
              <a:buNone/>
            </a:pPr>
            <a:r>
              <a:rPr lang="en-US" altLang="en-GB" sz="2400" dirty="0">
                <a:latin typeface="Times New Roman" panose="02020603050405020304" charset="0"/>
              </a:rPr>
              <a:t>with a global recognition. </a:t>
            </a:r>
            <a:endParaRPr lang="en-US" altLang="en-GB" sz="2400" dirty="0">
              <a:latin typeface="Times New Roman" panose="02020603050405020304" charset="0"/>
            </a:endParaRPr>
          </a:p>
          <a:p>
            <a:pPr marL="0" indent="0">
              <a:buNone/>
            </a:pPr>
            <a:r>
              <a:rPr lang="en-US" altLang="en-GB" sz="2400" dirty="0">
                <a:latin typeface="Times New Roman" panose="02020603050405020304" charset="0"/>
              </a:rPr>
              <a:t>The greatest impact of communities participation is the positive and visual change it enhances.</a:t>
            </a:r>
            <a:endParaRPr lang="en-US" altLang="en-GB" sz="2400" dirty="0">
              <a:latin typeface="Times New Roman" panose="02020603050405020304" charset="0"/>
            </a:endParaRPr>
          </a:p>
          <a:p>
            <a:pPr marL="0" indent="0">
              <a:buNone/>
            </a:pPr>
            <a:r>
              <a:rPr lang="en-US" altLang="en-GB" sz="2400" dirty="0">
                <a:latin typeface="Times New Roman" panose="02020603050405020304" charset="0"/>
              </a:rPr>
              <a:t>The princes trust does exactly that, in working, with organizations to get positive results in the</a:t>
            </a:r>
            <a:endParaRPr lang="en-US" altLang="en-GB" sz="2400" dirty="0">
              <a:latin typeface="Times New Roman" panose="02020603050405020304" charset="0"/>
            </a:endParaRPr>
          </a:p>
          <a:p>
            <a:pPr marL="0" indent="0">
              <a:buNone/>
            </a:pPr>
            <a:r>
              <a:rPr lang="en-US" altLang="en-GB" sz="2400" dirty="0">
                <a:latin typeface="Times New Roman" panose="02020603050405020304" charset="0"/>
              </a:rPr>
              <a:t>help they provide as well as their transparency and accountability.</a:t>
            </a:r>
            <a:endParaRPr lang="en-US" altLang="en-GB" sz="2400" dirty="0">
              <a:latin typeface="Times New Roman" panose="02020603050405020304" charset="0"/>
            </a:endParaRPr>
          </a:p>
          <a:p>
            <a:pPr marL="0" indent="0">
              <a:buNone/>
            </a:pPr>
            <a:endParaRPr lang="en-US" altLang="en-GB" sz="2400" dirty="0">
              <a:latin typeface="Times New Roman" panose="02020603050405020304" charset="0"/>
            </a:endParaRPr>
          </a:p>
          <a:p>
            <a:pPr marL="0" indent="0">
              <a:buNone/>
            </a:pPr>
            <a:r>
              <a:rPr lang="en-US" altLang="en-GB" sz="2400" dirty="0">
                <a:latin typeface="Times New Roman" panose="02020603050405020304" charset="0"/>
              </a:rPr>
              <a:t>Thank you.</a:t>
            </a:r>
            <a:endParaRPr lang="en-US" altLang="en-GB" sz="2400" dirty="0">
              <a:latin typeface="Times New Roman" panose="0202060305040502030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1550989"/>
          </a:xfrm>
        </p:spPr>
        <p:txBody>
          <a:bodyPr>
            <a:normAutofit fontScale="90000"/>
          </a:bodyPr>
          <a:lstStyle/>
          <a:p>
            <a:pPr algn="ctr"/>
            <a:br>
              <a:rPr lang="en-GB" dirty="0"/>
            </a:br>
            <a:r>
              <a:rPr lang="en-GB" sz="6000" dirty="0"/>
              <a:t>The End </a:t>
            </a:r>
            <a:endParaRPr lang="en-GB" sz="6000" dirty="0"/>
          </a:p>
        </p:txBody>
      </p:sp>
      <p:sp>
        <p:nvSpPr>
          <p:cNvPr id="3" name="Content Placeholder 2"/>
          <p:cNvSpPr>
            <a:spLocks noGrp="1"/>
          </p:cNvSpPr>
          <p:nvPr>
            <p:ph idx="1"/>
          </p:nvPr>
        </p:nvSpPr>
        <p:spPr>
          <a:xfrm>
            <a:off x="677334" y="3040380"/>
            <a:ext cx="8596668" cy="3000982"/>
          </a:xfrm>
        </p:spPr>
        <p:txBody>
          <a:bodyPr>
            <a:normAutofit/>
          </a:bodyPr>
          <a:lstStyle/>
          <a:p>
            <a:pPr marL="0" indent="0" algn="ctr">
              <a:buNone/>
            </a:pPr>
            <a:r>
              <a:rPr lang="en-GB" sz="6000" dirty="0"/>
              <a:t>Feel free to ask any questions?</a:t>
            </a:r>
            <a:endParaRPr lang="en-GB" sz="6000" dirty="0"/>
          </a:p>
          <a:p>
            <a:pPr marL="0" indent="0" algn="ctr">
              <a:buNone/>
            </a:pPr>
            <a:endParaRPr lang="en-GB" sz="6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a:t>References</a:t>
            </a:r>
            <a:endParaRPr lang="en-US" sz="3200" dirty="0"/>
          </a:p>
        </p:txBody>
      </p:sp>
      <p:sp>
        <p:nvSpPr>
          <p:cNvPr id="3" name="Content Placeholder 2"/>
          <p:cNvSpPr>
            <a:spLocks noGrp="1"/>
          </p:cNvSpPr>
          <p:nvPr>
            <p:ph idx="1"/>
          </p:nvPr>
        </p:nvSpPr>
        <p:spPr/>
        <p:txBody>
          <a:bodyPr/>
          <a:lstStyle/>
          <a:p>
            <a:pPr marL="0" indent="0">
              <a:buNone/>
            </a:pPr>
            <a:endParaRPr lang="en-US" dirty="0"/>
          </a:p>
          <a:p>
            <a:pPr marL="0" indent="0">
              <a:buNone/>
            </a:pPr>
            <a:r>
              <a:rPr lang="en-GB" dirty="0">
                <a:sym typeface="+mn-ea"/>
              </a:rPr>
              <a:t>www.princesstrust.org.uk</a:t>
            </a:r>
            <a:endParaRPr lang="en-GB" dirty="0">
              <a:sym typeface="+mn-ea"/>
            </a:endParaRPr>
          </a:p>
          <a:p>
            <a:pPr marL="0" indent="0">
              <a:buNone/>
            </a:pPr>
            <a:r>
              <a:rPr lang="en-GB" dirty="0"/>
              <a:t>(Kelly and Van Vlaenderen 1995; Kolavalli and Kerr 2002). Price and Mylius (1991)</a:t>
            </a:r>
            <a:endParaRPr lang="en-GB" dirty="0"/>
          </a:p>
          <a:p>
            <a:pPr marL="0" indent="0">
              <a:buNone/>
            </a:pPr>
            <a:r>
              <a:rPr lang="en-GB" dirty="0"/>
              <a:t>https://www.socialcapitalresearch.com/</a:t>
            </a:r>
            <a:r>
              <a:rPr lang="en-US" altLang="en-GB" dirty="0"/>
              <a:t>accessed 24 April 2018</a:t>
            </a:r>
            <a:r>
              <a:rPr lang="en-GB" dirty="0"/>
              <a:t> </a:t>
            </a:r>
            <a:endParaRPr lang="en-GB" dirty="0"/>
          </a:p>
          <a:p>
            <a:pPr marL="0" indent="0">
              <a:buNone/>
            </a:pPr>
            <a:r>
              <a:rPr lang="en-GB" dirty="0"/>
              <a:t>https://onlinelibrary.wiley.com/ </a:t>
            </a:r>
            <a:r>
              <a:rPr lang="en-US" altLang="en-GB" dirty="0"/>
              <a:t>accesed 22 April 2018</a:t>
            </a:r>
            <a:endParaRPr lang="en-US" altLang="en-GB" dirty="0"/>
          </a:p>
          <a:p>
            <a:pPr marL="0" indent="0">
              <a:buNone/>
            </a:pPr>
            <a:r>
              <a:rPr lang="en-US" altLang="en-GB" dirty="0"/>
              <a:t>scholar.mzumbe.ac.tz/bitstream/accessed 22 April 2018</a:t>
            </a:r>
            <a:endParaRPr lang="en-US" altLang="en-GB" dirty="0"/>
          </a:p>
          <a:p>
            <a:pPr marL="0" indent="0">
              <a:buNone/>
            </a:pPr>
            <a:r>
              <a:rPr lang="en-US" altLang="en-GB" dirty="0"/>
              <a:t>https://en.wikipedia.org/wiki/The_Prince%27s_Trust/ accessed 21 April 2018</a:t>
            </a:r>
            <a:endParaRPr lang="en-US" altLang="en-GB" dirty="0"/>
          </a:p>
          <a:p>
            <a:pPr marL="0" indent="0">
              <a:buNone/>
            </a:pPr>
            <a:r>
              <a:rPr lang="en-US" altLang="en-GB" dirty="0"/>
              <a:t>https://www.justgiving.com/theprincestrust/ accessed 23 April 2018</a:t>
            </a:r>
            <a:endParaRPr lang="en-US" altLang="en-GB" dirty="0"/>
          </a:p>
          <a:p>
            <a:pPr marL="0" indent="0">
              <a:buNone/>
            </a:pPr>
            <a:endParaRPr lang="en-US" altLang="en-GB" sz="1400" dirty="0"/>
          </a:p>
          <a:p>
            <a:endParaRPr lang="en-US" sz="1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781" y="206188"/>
            <a:ext cx="8596668" cy="1320800"/>
          </a:xfrm>
        </p:spPr>
        <p:txBody>
          <a:bodyPr>
            <a:normAutofit fontScale="90000"/>
          </a:bodyPr>
          <a:lstStyle/>
          <a:p>
            <a:pPr algn="ctr"/>
            <a:r>
              <a:rPr lang="en-US" sz="2000" dirty="0">
                <a:sym typeface="+mn-ea"/>
              </a:rPr>
              <a:t>Index </a:t>
            </a:r>
            <a:br>
              <a:rPr lang="en-US" sz="2000" dirty="0">
                <a:sym typeface="+mn-ea"/>
              </a:rPr>
            </a:br>
            <a:br>
              <a:rPr lang="en-US" sz="2000" dirty="0">
                <a:sym typeface="+mn-ea"/>
              </a:rPr>
            </a:br>
            <a:r>
              <a:rPr lang="en-US" sz="2000" dirty="0">
                <a:sym typeface="+mn-ea"/>
              </a:rPr>
              <a:t>The learning log </a:t>
            </a:r>
            <a:br>
              <a:rPr lang="en-US" sz="2000" dirty="0">
                <a:sym typeface="+mn-ea"/>
              </a:rPr>
            </a:br>
            <a:r>
              <a:rPr lang="en-US" sz="2000" dirty="0">
                <a:sym typeface="+mn-ea"/>
              </a:rPr>
              <a:t>Partway 1</a:t>
            </a:r>
            <a:br>
              <a:rPr lang="en-US" sz="1800" dirty="0"/>
            </a:br>
            <a:endParaRPr lang="en-US" sz="1800" dirty="0"/>
          </a:p>
        </p:txBody>
      </p:sp>
      <p:graphicFrame>
        <p:nvGraphicFramePr>
          <p:cNvPr id="3" name="Table 2"/>
          <p:cNvGraphicFramePr/>
          <p:nvPr/>
        </p:nvGraphicFramePr>
        <p:xfrm>
          <a:off x="690781" y="1507564"/>
          <a:ext cx="10810439" cy="5290185"/>
        </p:xfrm>
        <a:graphic>
          <a:graphicData uri="http://schemas.openxmlformats.org/drawingml/2006/table">
            <a:tbl>
              <a:tblPr firstRow="1" bandRow="1">
                <a:tableStyleId>{5C22544A-7EE6-4342-B048-85BDC9FD1C3A}</a:tableStyleId>
              </a:tblPr>
              <a:tblGrid>
                <a:gridCol w="1801740"/>
                <a:gridCol w="1801740"/>
                <a:gridCol w="1599735"/>
                <a:gridCol w="1780476"/>
                <a:gridCol w="2025008"/>
                <a:gridCol w="1801740"/>
              </a:tblGrid>
              <a:tr h="1058545">
                <a:tc>
                  <a:txBody>
                    <a:bodyPr/>
                    <a:lstStyle/>
                    <a:p>
                      <a:pPr>
                        <a:buNone/>
                      </a:pPr>
                      <a:r>
                        <a:rPr lang="en-US" sz="1400" dirty="0"/>
                        <a:t>Members of the team</a:t>
                      </a:r>
                      <a:endParaRPr lang="en-US" sz="1400" dirty="0"/>
                    </a:p>
                  </a:txBody>
                  <a:tcPr/>
                </a:tc>
                <a:tc>
                  <a:txBody>
                    <a:bodyPr/>
                    <a:lstStyle/>
                    <a:p>
                      <a:pPr>
                        <a:buNone/>
                      </a:pPr>
                      <a:r>
                        <a:rPr lang="en-US" sz="1400" dirty="0"/>
                        <a:t>Matilda</a:t>
                      </a:r>
                      <a:endParaRPr lang="en-US" sz="1400" dirty="0"/>
                    </a:p>
                  </a:txBody>
                  <a:tcPr/>
                </a:tc>
                <a:tc>
                  <a:txBody>
                    <a:bodyPr/>
                    <a:lstStyle/>
                    <a:p>
                      <a:pPr>
                        <a:buNone/>
                      </a:pPr>
                      <a:r>
                        <a:rPr lang="en-US" sz="1400" dirty="0"/>
                        <a:t>Neslihan</a:t>
                      </a:r>
                      <a:endParaRPr lang="en-US" sz="1400" dirty="0"/>
                    </a:p>
                  </a:txBody>
                  <a:tcPr/>
                </a:tc>
                <a:tc>
                  <a:txBody>
                    <a:bodyPr/>
                    <a:lstStyle/>
                    <a:p>
                      <a:pPr>
                        <a:buNone/>
                      </a:pPr>
                      <a:r>
                        <a:rPr lang="en-US" sz="1400" dirty="0"/>
                        <a:t>Eunice</a:t>
                      </a:r>
                      <a:endParaRPr lang="en-US" sz="1400" dirty="0"/>
                    </a:p>
                  </a:txBody>
                  <a:tcPr/>
                </a:tc>
                <a:tc>
                  <a:txBody>
                    <a:bodyPr/>
                    <a:lstStyle/>
                    <a:p>
                      <a:pPr>
                        <a:buNone/>
                      </a:pPr>
                      <a:r>
                        <a:rPr lang="en-US" sz="1400" dirty="0"/>
                        <a:t>Khaleda                                    </a:t>
                      </a:r>
                      <a:endParaRPr lang="en-US" sz="1400" dirty="0"/>
                    </a:p>
                  </a:txBody>
                  <a:tcPr/>
                </a:tc>
                <a:tc>
                  <a:txBody>
                    <a:bodyPr/>
                    <a:lstStyle/>
                    <a:p>
                      <a:pPr>
                        <a:buNone/>
                      </a:pPr>
                      <a:r>
                        <a:rPr lang="en-US" sz="1400" dirty="0"/>
                        <a:t>Charlotte</a:t>
                      </a:r>
                      <a:endParaRPr lang="en-US" sz="1400" dirty="0"/>
                    </a:p>
                  </a:txBody>
                  <a:tcPr/>
                </a:tc>
              </a:tr>
              <a:tr h="1275080">
                <a:tc>
                  <a:txBody>
                    <a:bodyPr/>
                    <a:lstStyle/>
                    <a:p>
                      <a:pPr>
                        <a:buNone/>
                      </a:pPr>
                      <a:r>
                        <a:rPr lang="en-US" sz="1400" dirty="0">
                          <a:sym typeface="+mn-ea"/>
                        </a:rPr>
                        <a:t>How did you work together?</a:t>
                      </a:r>
                      <a:endParaRPr lang="en-US" sz="1400" dirty="0">
                        <a:sym typeface="+mn-ea"/>
                      </a:endParaRPr>
                    </a:p>
                    <a:p>
                      <a:pPr>
                        <a:buNone/>
                      </a:pPr>
                      <a:endParaRPr lang="en-US" sz="1400" dirty="0">
                        <a:sym typeface="+mn-ea"/>
                      </a:endParaRPr>
                    </a:p>
                  </a:txBody>
                  <a:tcPr/>
                </a:tc>
                <a:tc>
                  <a:txBody>
                    <a:bodyPr/>
                    <a:lstStyle/>
                    <a:p>
                      <a:pPr>
                        <a:buNone/>
                      </a:pPr>
                      <a:r>
                        <a:rPr lang="en-US" sz="1400" dirty="0"/>
                        <a:t>It was ok in the beginning</a:t>
                      </a:r>
                      <a:endParaRPr lang="en-US" sz="1400" dirty="0"/>
                    </a:p>
                  </a:txBody>
                  <a:tcPr/>
                </a:tc>
                <a:tc>
                  <a:txBody>
                    <a:bodyPr/>
                    <a:lstStyle/>
                    <a:p>
                      <a:pPr>
                        <a:buNone/>
                      </a:pPr>
                      <a:r>
                        <a:rPr lang="en-US" sz="1400" dirty="0"/>
                        <a:t>Not present</a:t>
                      </a:r>
                      <a:endParaRPr lang="en-US" sz="1400" dirty="0"/>
                    </a:p>
                  </a:txBody>
                  <a:tcPr/>
                </a:tc>
                <a:tc>
                  <a:txBody>
                    <a:bodyPr/>
                    <a:lstStyle/>
                    <a:p>
                      <a:pPr>
                        <a:buNone/>
                      </a:pPr>
                      <a:r>
                        <a:rPr lang="en-US" sz="1400" dirty="0"/>
                        <a:t>I felt we formed the group well.</a:t>
                      </a: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I feel we worked together well</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I fell very happy working as a team</a:t>
                      </a:r>
                      <a:endParaRPr lang="en-US" dirty="0">
                        <a:latin typeface="Calibri" panose="020F0502020204030204" pitchFamily="34" charset="0"/>
                        <a:cs typeface="Calibri" panose="020F0502020204030204" pitchFamily="34" charset="0"/>
                      </a:endParaRPr>
                    </a:p>
                  </a:txBody>
                  <a:tcPr/>
                </a:tc>
              </a:tr>
              <a:tr h="1008380">
                <a:tc>
                  <a:txBody>
                    <a:bodyPr/>
                    <a:lstStyle/>
                    <a:p>
                      <a:pPr>
                        <a:buNone/>
                      </a:pPr>
                      <a:r>
                        <a:rPr lang="en-US" sz="1400" dirty="0">
                          <a:sym typeface="+mn-ea"/>
                        </a:rPr>
                        <a:t>Who did what?</a:t>
                      </a:r>
                      <a:endParaRPr lang="en-US" sz="1400" dirty="0">
                        <a:sym typeface="+mn-ea"/>
                      </a:endParaRPr>
                    </a:p>
                    <a:p>
                      <a:pPr>
                        <a:buNone/>
                      </a:pPr>
                      <a:endParaRPr lang="en-US" sz="1400" dirty="0">
                        <a:sym typeface="+mn-ea"/>
                      </a:endParaRPr>
                    </a:p>
                  </a:txBody>
                  <a:tcPr/>
                </a:tc>
                <a:tc>
                  <a:txBody>
                    <a:bodyPr/>
                    <a:lstStyle/>
                    <a:p>
                      <a:pPr>
                        <a:buNone/>
                      </a:pPr>
                      <a:r>
                        <a:rPr lang="en-US" sz="1400" dirty="0"/>
                        <a:t>As a team leader I did my role.</a:t>
                      </a:r>
                      <a:endParaRPr lang="en-US" sz="1400" dirty="0"/>
                    </a:p>
                  </a:txBody>
                  <a:tcPr/>
                </a:tc>
                <a:tc>
                  <a:txBody>
                    <a:bodyPr/>
                    <a:lstStyle/>
                    <a:p>
                      <a:pPr>
                        <a:buNone/>
                      </a:pPr>
                      <a:r>
                        <a:rPr lang="en-US" sz="1400" dirty="0"/>
                        <a:t>n/a</a:t>
                      </a:r>
                      <a:endParaRPr lang="en-US" sz="1400" dirty="0"/>
                    </a:p>
                  </a:txBody>
                  <a:tcPr/>
                </a:tc>
                <a:tc>
                  <a:txBody>
                    <a:bodyPr/>
                    <a:lstStyle/>
                    <a:p>
                      <a:pPr>
                        <a:buNone/>
                      </a:pPr>
                      <a:r>
                        <a:rPr lang="en-US" sz="1400" dirty="0"/>
                        <a:t>I covered the benefits of the prince trust.</a:t>
                      </a: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I made an outline of the presentation and gave to Matilda to complete. I did the success stories  &amp; testimonies.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We all work together</a:t>
                      </a:r>
                      <a:endParaRPr lang="en-US" dirty="0">
                        <a:latin typeface="Calibri" panose="020F0502020204030204" pitchFamily="34" charset="0"/>
                        <a:cs typeface="Calibri" panose="020F0502020204030204" pitchFamily="34" charset="0"/>
                      </a:endParaRPr>
                    </a:p>
                  </a:txBody>
                  <a:tcPr/>
                </a:tc>
              </a:tr>
              <a:tr h="1009650">
                <a:tc>
                  <a:txBody>
                    <a:bodyPr/>
                    <a:lstStyle/>
                    <a:p>
                      <a:pPr>
                        <a:buNone/>
                      </a:pPr>
                      <a:r>
                        <a:rPr lang="en-US" sz="1400" dirty="0">
                          <a:sym typeface="+mn-ea"/>
                        </a:rPr>
                        <a:t>What went wrong?</a:t>
                      </a:r>
                      <a:endParaRPr lang="en-US" sz="1400" dirty="0">
                        <a:sym typeface="+mn-ea"/>
                      </a:endParaRPr>
                    </a:p>
                    <a:p>
                      <a:pPr>
                        <a:buNone/>
                      </a:pPr>
                      <a:endParaRPr lang="en-US" sz="1400" dirty="0">
                        <a:sym typeface="+mn-ea"/>
                      </a:endParaRPr>
                    </a:p>
                  </a:txBody>
                  <a:tcPr/>
                </a:tc>
                <a:tc>
                  <a:txBody>
                    <a:bodyPr/>
                    <a:lstStyle/>
                    <a:p>
                      <a:pPr>
                        <a:buNone/>
                      </a:pPr>
                      <a:r>
                        <a:rPr lang="en-US" sz="1400" dirty="0"/>
                        <a:t>some ones attitude was not right</a:t>
                      </a:r>
                      <a:endParaRPr lang="en-US" sz="1400" dirty="0"/>
                    </a:p>
                  </a:txBody>
                  <a:tcPr/>
                </a:tc>
                <a:tc>
                  <a:txBody>
                    <a:bodyPr/>
                    <a:lstStyle/>
                    <a:p>
                      <a:pPr>
                        <a:buNone/>
                      </a:pPr>
                      <a:r>
                        <a:rPr lang="en-US" sz="1400" dirty="0"/>
                        <a:t>n/a</a:t>
                      </a:r>
                      <a:endParaRPr lang="en-US" sz="1400" dirty="0"/>
                    </a:p>
                  </a:txBody>
                  <a:tcPr/>
                </a:tc>
                <a:tc>
                  <a:txBody>
                    <a:bodyPr/>
                    <a:lstStyle/>
                    <a:p>
                      <a:pPr>
                        <a:buNone/>
                      </a:pPr>
                      <a:r>
                        <a:rPr lang="en-US" sz="1400" dirty="0"/>
                        <a:t>Worked was not produced for presentation and the presentation slide was only made available to us two days prior to the presentation date. </a:t>
                      </a: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Nothing</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nothing</a:t>
                      </a:r>
                      <a:endParaRPr lang="en-US" dirty="0">
                        <a:latin typeface="Calibri" panose="020F0502020204030204" pitchFamily="34" charset="0"/>
                        <a:cs typeface="Calibri" panose="020F0502020204030204" pitchFamily="34" charset="0"/>
                      </a:endParaRPr>
                    </a:p>
                  </a:txBody>
                  <a:tcPr/>
                </a:tc>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dirty="0"/>
              <a:t>Learning log</a:t>
            </a:r>
            <a:br>
              <a:rPr lang="en-US" sz="2000" dirty="0"/>
            </a:br>
            <a:br>
              <a:rPr lang="en-US" sz="2000" dirty="0"/>
            </a:br>
            <a:r>
              <a:rPr lang="en-US" sz="2000" dirty="0"/>
              <a:t>Continued</a:t>
            </a:r>
            <a:endParaRPr lang="en-US" sz="2000" dirty="0"/>
          </a:p>
        </p:txBody>
      </p:sp>
      <p:graphicFrame>
        <p:nvGraphicFramePr>
          <p:cNvPr id="3" name="Table 2"/>
          <p:cNvGraphicFramePr/>
          <p:nvPr/>
        </p:nvGraphicFramePr>
        <p:xfrm>
          <a:off x="771675" y="1819835"/>
          <a:ext cx="9608820" cy="4833620"/>
        </p:xfrm>
        <a:graphic>
          <a:graphicData uri="http://schemas.openxmlformats.org/drawingml/2006/table">
            <a:tbl>
              <a:tblPr firstRow="1" bandRow="1">
                <a:tableStyleId>{5C22544A-7EE6-4342-B048-85BDC9FD1C3A}</a:tableStyleId>
              </a:tblPr>
              <a:tblGrid>
                <a:gridCol w="1601470"/>
                <a:gridCol w="1601470"/>
                <a:gridCol w="1601470"/>
                <a:gridCol w="1601470"/>
                <a:gridCol w="1601470"/>
                <a:gridCol w="1601470"/>
              </a:tblGrid>
              <a:tr h="938530">
                <a:tc>
                  <a:txBody>
                    <a:bodyPr/>
                    <a:lstStyle/>
                    <a:p>
                      <a:pPr>
                        <a:buNone/>
                      </a:pPr>
                      <a:r>
                        <a:rPr lang="en-US" sz="1400" dirty="0">
                          <a:sym typeface="+mn-ea"/>
                        </a:rPr>
                        <a:t>What went well?</a:t>
                      </a:r>
                      <a:endParaRPr lang="en-US" sz="1400" dirty="0">
                        <a:sym typeface="+mn-ea"/>
                      </a:endParaRPr>
                    </a:p>
                    <a:p>
                      <a:pPr>
                        <a:buNone/>
                      </a:pPr>
                      <a:endParaRPr lang="en-US" sz="1400" dirty="0">
                        <a:sym typeface="+mn-ea"/>
                      </a:endParaRPr>
                    </a:p>
                  </a:txBody>
                  <a:tcPr/>
                </a:tc>
                <a:tc>
                  <a:txBody>
                    <a:bodyPr/>
                    <a:lstStyle/>
                    <a:p>
                      <a:pPr>
                        <a:buNone/>
                      </a:pPr>
                      <a:r>
                        <a:rPr lang="en-US" sz="1400" dirty="0"/>
                        <a:t>Matilda</a:t>
                      </a:r>
                      <a:endParaRPr lang="en-US" sz="1400" dirty="0"/>
                    </a:p>
                  </a:txBody>
                  <a:tcPr/>
                </a:tc>
                <a:tc>
                  <a:txBody>
                    <a:bodyPr/>
                    <a:lstStyle/>
                    <a:p>
                      <a:pPr>
                        <a:buNone/>
                      </a:pPr>
                      <a:r>
                        <a:rPr lang="en-US" sz="1400" dirty="0"/>
                        <a:t>Neslihan</a:t>
                      </a:r>
                      <a:endParaRPr lang="en-US" sz="1400" dirty="0"/>
                    </a:p>
                  </a:txBody>
                  <a:tcPr/>
                </a:tc>
                <a:tc>
                  <a:txBody>
                    <a:bodyPr/>
                    <a:lstStyle/>
                    <a:p>
                      <a:pPr>
                        <a:buNone/>
                      </a:pPr>
                      <a:r>
                        <a:rPr lang="en-US" sz="1400" dirty="0"/>
                        <a:t>Eunice</a:t>
                      </a:r>
                      <a:endParaRPr lang="en-US" sz="1400" dirty="0"/>
                    </a:p>
                  </a:txBody>
                  <a:tcPr/>
                </a:tc>
                <a:tc>
                  <a:txBody>
                    <a:bodyPr/>
                    <a:lstStyle/>
                    <a:p>
                      <a:pPr>
                        <a:buNone/>
                      </a:pPr>
                      <a:r>
                        <a:rPr lang="en-US" sz="1400" dirty="0"/>
                        <a:t>Khaleda</a:t>
                      </a:r>
                      <a:endParaRPr lang="en-US" sz="1400" dirty="0"/>
                    </a:p>
                  </a:txBody>
                  <a:tcPr/>
                </a:tc>
                <a:tc>
                  <a:txBody>
                    <a:bodyPr/>
                    <a:lstStyle/>
                    <a:p>
                      <a:pPr>
                        <a:buNone/>
                      </a:pPr>
                      <a:r>
                        <a:rPr lang="en-US" sz="1400" dirty="0"/>
                        <a:t>Charlotte</a:t>
                      </a:r>
                      <a:endParaRPr lang="en-US" sz="1400" dirty="0"/>
                    </a:p>
                  </a:txBody>
                  <a:tcPr/>
                </a:tc>
              </a:tr>
              <a:tr h="938530">
                <a:tc>
                  <a:txBody>
                    <a:bodyPr/>
                    <a:lstStyle/>
                    <a:p>
                      <a:pPr>
                        <a:buNone/>
                      </a:pPr>
                      <a:r>
                        <a:rPr lang="en-US" sz="1400" dirty="0">
                          <a:sym typeface="+mn-ea"/>
                        </a:rPr>
                        <a:t>Did you meet often enough?</a:t>
                      </a:r>
                      <a:endParaRPr lang="en-US" sz="1400" dirty="0">
                        <a:sym typeface="+mn-ea"/>
                      </a:endParaRPr>
                    </a:p>
                    <a:p>
                      <a:pPr>
                        <a:buNone/>
                      </a:pPr>
                      <a:endParaRPr lang="en-US" sz="1400" dirty="0">
                        <a:sym typeface="+mn-ea"/>
                      </a:endParaRPr>
                    </a:p>
                  </a:txBody>
                  <a:tcPr/>
                </a:tc>
                <a:tc>
                  <a:txBody>
                    <a:bodyPr/>
                    <a:lstStyle/>
                    <a:p>
                      <a:pPr>
                        <a:buNone/>
                      </a:pPr>
                      <a:r>
                        <a:rPr lang="en-US" sz="1400" dirty="0"/>
                        <a:t>yes in class.</a:t>
                      </a:r>
                      <a:endParaRPr lang="en-US" sz="1400" dirty="0"/>
                    </a:p>
                  </a:txBody>
                  <a:tcPr/>
                </a:tc>
                <a:tc>
                  <a:txBody>
                    <a:bodyPr/>
                    <a:lstStyle/>
                    <a:p>
                      <a:pPr>
                        <a:buNone/>
                      </a:pPr>
                      <a:r>
                        <a:rPr lang="en-US" sz="1400" dirty="0"/>
                        <a:t>Yes in class</a:t>
                      </a:r>
                      <a:endParaRPr lang="en-US" sz="1400" dirty="0"/>
                    </a:p>
                  </a:txBody>
                  <a:tcPr/>
                </a:tc>
                <a:tc>
                  <a:txBody>
                    <a:bodyPr/>
                    <a:lstStyle/>
                    <a:p>
                      <a:pPr>
                        <a:buNone/>
                      </a:pPr>
                      <a:r>
                        <a:rPr lang="en-US" sz="1400" dirty="0"/>
                        <a:t>In class only</a:t>
                      </a:r>
                      <a:endParaRPr lang="en-US" sz="1400" dirty="0"/>
                    </a:p>
                  </a:txBody>
                  <a:tcPr/>
                </a:tc>
                <a:tc>
                  <a:txBody>
                    <a:bodyPr/>
                    <a:lstStyle/>
                    <a:p>
                      <a:pPr>
                        <a:buNone/>
                      </a:pPr>
                      <a:r>
                        <a:rPr lang="en-US" sz="1400" dirty="0"/>
                        <a:t>We met in class </a:t>
                      </a:r>
                      <a:endParaRPr lang="en-US" sz="1400" dirty="0"/>
                    </a:p>
                  </a:txBody>
                  <a:tcPr/>
                </a:tc>
                <a:tc>
                  <a:txBody>
                    <a:bodyPr/>
                    <a:lstStyle/>
                    <a:p>
                      <a:pPr>
                        <a:buNone/>
                      </a:pPr>
                      <a:r>
                        <a:rPr lang="en-US" dirty="0">
                          <a:latin typeface="Calibri" panose="020F0502020204030204" pitchFamily="34" charset="0"/>
                          <a:cs typeface="Calibri" panose="020F0502020204030204" pitchFamily="34" charset="0"/>
                        </a:rPr>
                        <a:t>yes</a:t>
                      </a:r>
                      <a:endParaRPr lang="en-US" dirty="0">
                        <a:latin typeface="Calibri" panose="020F0502020204030204" pitchFamily="34" charset="0"/>
                        <a:cs typeface="Calibri" panose="020F0502020204030204" pitchFamily="34" charset="0"/>
                      </a:endParaRPr>
                    </a:p>
                  </a:txBody>
                  <a:tcPr/>
                </a:tc>
              </a:tr>
              <a:tr h="938530">
                <a:tc>
                  <a:txBody>
                    <a:bodyPr/>
                    <a:lstStyle/>
                    <a:p>
                      <a:pPr>
                        <a:buNone/>
                      </a:pPr>
                      <a:r>
                        <a:rPr lang="en-US" sz="1400" dirty="0">
                          <a:sym typeface="+mn-ea"/>
                        </a:rPr>
                        <a:t>How did you overcome this?</a:t>
                      </a:r>
                      <a:endParaRPr lang="en-US" sz="1400" dirty="0">
                        <a:sym typeface="+mn-ea"/>
                      </a:endParaRPr>
                    </a:p>
                    <a:p>
                      <a:pPr>
                        <a:buNone/>
                      </a:pPr>
                      <a:endParaRPr lang="en-US" sz="1400" dirty="0">
                        <a:sym typeface="+mn-ea"/>
                      </a:endParaRPr>
                    </a:p>
                  </a:txBody>
                  <a:tcPr/>
                </a:tc>
                <a:tc>
                  <a:txBody>
                    <a:bodyPr/>
                    <a:lstStyle/>
                    <a:p>
                      <a:pPr>
                        <a:buNone/>
                      </a:pPr>
                      <a:r>
                        <a:rPr lang="en-US" sz="1400" dirty="0"/>
                        <a:t>Ignored and did my work</a:t>
                      </a:r>
                      <a:endParaRPr lang="en-US" sz="1400" dirty="0"/>
                    </a:p>
                  </a:txBody>
                  <a:tcPr/>
                </a:tc>
                <a:tc>
                  <a:txBody>
                    <a:bodyPr/>
                    <a:lstStyle/>
                    <a:p>
                      <a:pPr>
                        <a:buNone/>
                      </a:pPr>
                      <a:r>
                        <a:rPr lang="en-US" sz="1400" dirty="0"/>
                        <a:t>Continue working</a:t>
                      </a:r>
                      <a:endParaRPr lang="en-US" sz="1400" dirty="0"/>
                    </a:p>
                  </a:txBody>
                  <a:tcPr/>
                </a:tc>
                <a:tc>
                  <a:txBody>
                    <a:bodyPr/>
                    <a:lstStyle/>
                    <a:p>
                      <a:pPr>
                        <a:buNone/>
                      </a:pPr>
                      <a:r>
                        <a:rPr lang="en-US" sz="1400" dirty="0"/>
                        <a:t>Another group member assuring the work will be done  and waited.</a:t>
                      </a:r>
                      <a:endParaRPr lang="en-US" sz="1400" dirty="0"/>
                    </a:p>
                  </a:txBody>
                  <a:tcPr/>
                </a:tc>
                <a:tc>
                  <a:txBody>
                    <a:bodyPr/>
                    <a:lstStyle/>
                    <a:p>
                      <a:pPr>
                        <a:buNone/>
                      </a:pPr>
                      <a:r>
                        <a:rPr lang="en-US" sz="1400" dirty="0"/>
                        <a:t>N/A</a:t>
                      </a:r>
                      <a:endParaRPr lang="en-US" sz="1400" dirty="0"/>
                    </a:p>
                  </a:txBody>
                  <a:tcPr/>
                </a:tc>
                <a:tc>
                  <a:txBody>
                    <a:bodyPr/>
                    <a:lstStyle/>
                    <a:p>
                      <a:pPr>
                        <a:buNone/>
                      </a:pPr>
                      <a:r>
                        <a:rPr lang="en-US" dirty="0">
                          <a:latin typeface="Calibri" panose="020F0502020204030204" pitchFamily="34" charset="0"/>
                          <a:cs typeface="Calibri" panose="020F0502020204030204" pitchFamily="34" charset="0"/>
                        </a:rPr>
                        <a:t>Everyone did there part</a:t>
                      </a:r>
                      <a:endParaRPr lang="en-US" dirty="0">
                        <a:latin typeface="Calibri" panose="020F0502020204030204" pitchFamily="34" charset="0"/>
                        <a:cs typeface="Calibri" panose="020F0502020204030204" pitchFamily="34" charset="0"/>
                      </a:endParaRPr>
                    </a:p>
                  </a:txBody>
                  <a:tcPr/>
                </a:tc>
              </a:tr>
              <a:tr h="938530">
                <a:tc>
                  <a:txBody>
                    <a:bodyPr/>
                    <a:lstStyle/>
                    <a:p>
                      <a:pPr>
                        <a:buNone/>
                      </a:pPr>
                      <a:r>
                        <a:rPr lang="en-US" sz="1400" dirty="0">
                          <a:sym typeface="+mn-ea"/>
                        </a:rPr>
                        <a:t>Did someone not pull their weight?</a:t>
                      </a:r>
                      <a:endParaRPr lang="en-US" sz="1400" dirty="0">
                        <a:sym typeface="+mn-ea"/>
                      </a:endParaRPr>
                    </a:p>
                    <a:p>
                      <a:pPr>
                        <a:buNone/>
                      </a:pPr>
                      <a:endParaRPr lang="en-US" sz="1400" dirty="0">
                        <a:sym typeface="+mn-ea"/>
                      </a:endParaRPr>
                    </a:p>
                    <a:p>
                      <a:pPr>
                        <a:buNone/>
                      </a:pPr>
                      <a:endParaRPr lang="en-US" sz="1400" dirty="0">
                        <a:sym typeface="+mn-ea"/>
                      </a:endParaRPr>
                    </a:p>
                  </a:txBody>
                  <a:tcPr/>
                </a:tc>
                <a:tc>
                  <a:txBody>
                    <a:bodyPr/>
                    <a:lstStyle/>
                    <a:p>
                      <a:pPr>
                        <a:buNone/>
                      </a:pPr>
                      <a:r>
                        <a:rPr lang="en-US" sz="1400" dirty="0"/>
                        <a:t>No everyone did their assigned work</a:t>
                      </a:r>
                      <a:endParaRPr lang="en-US" sz="1400" dirty="0"/>
                    </a:p>
                  </a:txBody>
                  <a:tcPr/>
                </a:tc>
                <a:tc>
                  <a:txBody>
                    <a:bodyPr/>
                    <a:lstStyle/>
                    <a:p>
                      <a:pPr>
                        <a:buNone/>
                      </a:pPr>
                      <a:r>
                        <a:rPr lang="en-US" sz="1400" dirty="0"/>
                        <a:t>All tasks were completed by everyone.</a:t>
                      </a:r>
                      <a:endParaRPr lang="en-US" sz="1400" dirty="0"/>
                    </a:p>
                  </a:txBody>
                  <a:tcPr/>
                </a:tc>
                <a:tc>
                  <a:txBody>
                    <a:bodyPr/>
                    <a:lstStyle/>
                    <a:p>
                      <a:pPr>
                        <a:buNone/>
                      </a:pPr>
                      <a:r>
                        <a:rPr lang="en-US" sz="1400" dirty="0"/>
                        <a:t>I feel the team leader left everything last minute which was not fair for those who gave there work in on time.</a:t>
                      </a:r>
                      <a:endParaRPr lang="en-US" sz="1400" dirty="0"/>
                    </a:p>
                  </a:txBody>
                  <a:tcPr/>
                </a:tc>
                <a:tc>
                  <a:txBody>
                    <a:bodyPr/>
                    <a:lstStyle/>
                    <a:p>
                      <a:pPr>
                        <a:buNone/>
                      </a:pPr>
                      <a:r>
                        <a:rPr lang="en-US" sz="1400" dirty="0"/>
                        <a:t>I felt everyone did their share</a:t>
                      </a:r>
                      <a:endParaRPr lang="en-US" sz="1400" dirty="0"/>
                    </a:p>
                  </a:txBody>
                  <a:tcPr/>
                </a:tc>
                <a:tc>
                  <a:txBody>
                    <a:bodyPr/>
                    <a:lstStyle/>
                    <a:p>
                      <a:pPr>
                        <a:buNone/>
                      </a:pPr>
                      <a:r>
                        <a:rPr lang="en-US" dirty="0">
                          <a:latin typeface="Calibri" panose="020F0502020204030204" pitchFamily="34" charset="0"/>
                          <a:cs typeface="Calibri" panose="020F0502020204030204" pitchFamily="34" charset="0"/>
                        </a:rPr>
                        <a:t>Yes everyone did there work</a:t>
                      </a:r>
                      <a:endParaRPr lang="en-US" dirty="0">
                        <a:latin typeface="Calibri" panose="020F0502020204030204" pitchFamily="34" charset="0"/>
                        <a:cs typeface="Calibri" panose="020F0502020204030204" pitchFamily="34" charset="0"/>
                      </a:endParaRPr>
                    </a:p>
                  </a:txBody>
                  <a:tcPr/>
                </a:tc>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dirty="0"/>
              <a:t>Learning log</a:t>
            </a:r>
            <a:br>
              <a:rPr lang="en-US" sz="2000" dirty="0"/>
            </a:br>
            <a:br>
              <a:rPr lang="en-US" sz="2000" dirty="0"/>
            </a:br>
            <a:r>
              <a:rPr lang="en-US" sz="2000" dirty="0"/>
              <a:t>Continued</a:t>
            </a:r>
            <a:endParaRPr lang="en-US" sz="2000" dirty="0"/>
          </a:p>
        </p:txBody>
      </p:sp>
      <p:graphicFrame>
        <p:nvGraphicFramePr>
          <p:cNvPr id="3" name="Table 2"/>
          <p:cNvGraphicFramePr/>
          <p:nvPr/>
        </p:nvGraphicFramePr>
        <p:xfrm>
          <a:off x="677334" y="2030730"/>
          <a:ext cx="9685020" cy="4217670"/>
        </p:xfrm>
        <a:graphic>
          <a:graphicData uri="http://schemas.openxmlformats.org/drawingml/2006/table">
            <a:tbl>
              <a:tblPr firstRow="1" bandRow="1">
                <a:tableStyleId>{5C22544A-7EE6-4342-B048-85BDC9FD1C3A}</a:tableStyleId>
              </a:tblPr>
              <a:tblGrid>
                <a:gridCol w="1614170"/>
                <a:gridCol w="1614170"/>
                <a:gridCol w="1614170"/>
                <a:gridCol w="1614170"/>
                <a:gridCol w="1614170"/>
                <a:gridCol w="1614170"/>
              </a:tblGrid>
              <a:tr h="950595">
                <a:tc>
                  <a:txBody>
                    <a:bodyPr/>
                    <a:lstStyle/>
                    <a:p>
                      <a:pPr>
                        <a:buNone/>
                      </a:pPr>
                      <a:r>
                        <a:rPr lang="en-US" sz="1400" dirty="0"/>
                        <a:t>Team Members</a:t>
                      </a:r>
                      <a:endParaRPr lang="en-US" sz="1400" dirty="0"/>
                    </a:p>
                  </a:txBody>
                  <a:tcPr/>
                </a:tc>
                <a:tc>
                  <a:txBody>
                    <a:bodyPr/>
                    <a:lstStyle/>
                    <a:p>
                      <a:pPr>
                        <a:buNone/>
                      </a:pPr>
                      <a:r>
                        <a:rPr lang="en-US" sz="1400" dirty="0"/>
                        <a:t>Matilda</a:t>
                      </a:r>
                      <a:endParaRPr lang="en-US" sz="1400" dirty="0"/>
                    </a:p>
                  </a:txBody>
                  <a:tcPr/>
                </a:tc>
                <a:tc>
                  <a:txBody>
                    <a:bodyPr/>
                    <a:lstStyle/>
                    <a:p>
                      <a:pPr>
                        <a:buNone/>
                      </a:pPr>
                      <a:r>
                        <a:rPr lang="en-US" sz="1400" dirty="0"/>
                        <a:t>Neslihan</a:t>
                      </a:r>
                      <a:endParaRPr lang="en-US" sz="1400" dirty="0"/>
                    </a:p>
                  </a:txBody>
                  <a:tcPr/>
                </a:tc>
                <a:tc>
                  <a:txBody>
                    <a:bodyPr/>
                    <a:lstStyle/>
                    <a:p>
                      <a:pPr>
                        <a:buNone/>
                      </a:pPr>
                      <a:r>
                        <a:rPr lang="en-US" sz="1400" dirty="0"/>
                        <a:t>Eunice</a:t>
                      </a:r>
                      <a:endParaRPr lang="en-US" sz="1400" dirty="0"/>
                    </a:p>
                  </a:txBody>
                  <a:tcPr/>
                </a:tc>
                <a:tc>
                  <a:txBody>
                    <a:bodyPr/>
                    <a:lstStyle/>
                    <a:p>
                      <a:pPr>
                        <a:buNone/>
                      </a:pPr>
                      <a:r>
                        <a:rPr lang="en-US" sz="1400" dirty="0"/>
                        <a:t>Khaleda</a:t>
                      </a:r>
                      <a:endParaRPr lang="en-US" sz="1400" dirty="0"/>
                    </a:p>
                  </a:txBody>
                  <a:tcPr/>
                </a:tc>
                <a:tc>
                  <a:txBody>
                    <a:bodyPr/>
                    <a:lstStyle/>
                    <a:p>
                      <a:pPr>
                        <a:buNone/>
                      </a:pPr>
                      <a:r>
                        <a:rPr lang="en-US" sz="1400" dirty="0"/>
                        <a:t>Charlotte</a:t>
                      </a:r>
                      <a:endParaRPr lang="en-US" sz="1400" dirty="0"/>
                    </a:p>
                  </a:txBody>
                  <a:tcPr/>
                </a:tc>
              </a:tr>
              <a:tr h="950595">
                <a:tc>
                  <a:txBody>
                    <a:bodyPr/>
                    <a:lstStyle/>
                    <a:p>
                      <a:pPr>
                        <a:buNone/>
                      </a:pPr>
                      <a:r>
                        <a:rPr lang="en-US" sz="1400" dirty="0">
                          <a:sym typeface="+mn-ea"/>
                        </a:rPr>
                        <a:t>Did that work well?</a:t>
                      </a:r>
                      <a:endParaRPr lang="en-US" sz="1400" dirty="0">
                        <a:sym typeface="+mn-ea"/>
                      </a:endParaRPr>
                    </a:p>
                    <a:p>
                      <a:pPr>
                        <a:buNone/>
                      </a:pPr>
                      <a:endParaRPr lang="en-US" sz="1400" dirty="0">
                        <a:sym typeface="+mn-ea"/>
                      </a:endParaRPr>
                    </a:p>
                  </a:txBody>
                  <a:tcPr/>
                </a:tc>
                <a:tc>
                  <a:txBody>
                    <a:bodyPr/>
                    <a:lstStyle/>
                    <a:p>
                      <a:pPr>
                        <a:buNone/>
                      </a:pPr>
                      <a:r>
                        <a:rPr lang="en-US" sz="1400" dirty="0"/>
                        <a:t>Yes</a:t>
                      </a:r>
                      <a:endParaRPr lang="en-US" sz="1400" dirty="0"/>
                    </a:p>
                  </a:txBody>
                  <a:tcPr/>
                </a:tc>
                <a:tc>
                  <a:txBody>
                    <a:bodyPr/>
                    <a:lstStyle/>
                    <a:p>
                      <a:pPr>
                        <a:buNone/>
                      </a:pPr>
                      <a:r>
                        <a:rPr lang="en-US" sz="1400" dirty="0"/>
                        <a:t>yes</a:t>
                      </a:r>
                      <a:endParaRPr lang="en-US" sz="1400" dirty="0"/>
                    </a:p>
                  </a:txBody>
                  <a:tcPr/>
                </a:tc>
                <a:tc>
                  <a:txBody>
                    <a:bodyPr/>
                    <a:lstStyle/>
                    <a:p>
                      <a:pPr>
                        <a:buNone/>
                      </a:pPr>
                      <a:r>
                        <a:rPr lang="en-US" sz="1400" dirty="0"/>
                        <a:t>Yes by being assured by a group member.</a:t>
                      </a:r>
                      <a:endParaRPr lang="en-US" sz="1400" dirty="0"/>
                    </a:p>
                  </a:txBody>
                  <a:tcPr/>
                </a:tc>
                <a:tc>
                  <a:txBody>
                    <a:bodyPr/>
                    <a:lstStyle/>
                    <a:p>
                      <a:pPr>
                        <a:buNone/>
                      </a:pPr>
                      <a:r>
                        <a:rPr lang="en-US" sz="1600" dirty="0">
                          <a:latin typeface="Calibri" panose="020F0502020204030204" pitchFamily="34" charset="0"/>
                          <a:cs typeface="Calibri" panose="020F0502020204030204" pitchFamily="34" charset="0"/>
                        </a:rPr>
                        <a:t>Yes</a:t>
                      </a:r>
                      <a:endParaRPr lang="en-US" sz="16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yes</a:t>
                      </a:r>
                      <a:endParaRPr lang="en-US" dirty="0">
                        <a:latin typeface="Calibri" panose="020F0502020204030204" pitchFamily="34" charset="0"/>
                        <a:cs typeface="Calibri" panose="020F0502020204030204" pitchFamily="34" charset="0"/>
                      </a:endParaRPr>
                    </a:p>
                  </a:txBody>
                  <a:tcPr/>
                </a:tc>
              </a:tr>
              <a:tr h="950595">
                <a:tc>
                  <a:txBody>
                    <a:bodyPr/>
                    <a:lstStyle/>
                    <a:p>
                      <a:pPr>
                        <a:buNone/>
                      </a:pPr>
                      <a:r>
                        <a:rPr lang="en-US" sz="1400" dirty="0">
                          <a:sym typeface="+mn-ea"/>
                        </a:rPr>
                        <a:t>Did you have technical problems in meeting online?</a:t>
                      </a:r>
                      <a:endParaRPr lang="en-US" sz="1400" dirty="0"/>
                    </a:p>
                    <a:p>
                      <a:pPr>
                        <a:buNone/>
                      </a:pPr>
                      <a:endParaRPr lang="en-US" sz="1400" dirty="0"/>
                    </a:p>
                  </a:txBody>
                  <a:tcPr/>
                </a:tc>
                <a:tc>
                  <a:txBody>
                    <a:bodyPr/>
                    <a:lstStyle/>
                    <a:p>
                      <a:pPr>
                        <a:buNone/>
                      </a:pPr>
                      <a:r>
                        <a:rPr lang="en-US" sz="1400" dirty="0"/>
                        <a:t>No</a:t>
                      </a:r>
                      <a:endParaRPr lang="en-US" sz="1400" dirty="0"/>
                    </a:p>
                  </a:txBody>
                  <a:tcPr/>
                </a:tc>
                <a:tc>
                  <a:txBody>
                    <a:bodyPr/>
                    <a:lstStyle/>
                    <a:p>
                      <a:pPr>
                        <a:buNone/>
                      </a:pPr>
                      <a:r>
                        <a:rPr lang="en-US" sz="1400" dirty="0"/>
                        <a:t>No</a:t>
                      </a:r>
                      <a:endParaRPr lang="en-US" sz="1400" dirty="0"/>
                    </a:p>
                  </a:txBody>
                  <a:tcPr/>
                </a:tc>
                <a:tc>
                  <a:txBody>
                    <a:bodyPr/>
                    <a:lstStyle/>
                    <a:p>
                      <a:pPr>
                        <a:buNone/>
                      </a:pPr>
                      <a:r>
                        <a:rPr lang="en-US" sz="1400" dirty="0"/>
                        <a:t>No</a:t>
                      </a:r>
                      <a:endParaRPr lang="en-US" sz="1400" dirty="0"/>
                    </a:p>
                  </a:txBody>
                  <a:tcPr/>
                </a:tc>
                <a:tc>
                  <a:txBody>
                    <a:bodyPr/>
                    <a:lstStyle/>
                    <a:p>
                      <a:pPr>
                        <a:buNone/>
                      </a:pPr>
                      <a:r>
                        <a:rPr lang="en-US" sz="1600" dirty="0">
                          <a:latin typeface="Calibri" panose="020F0502020204030204" pitchFamily="34" charset="0"/>
                          <a:cs typeface="Calibri" panose="020F0502020204030204" pitchFamily="34" charset="0"/>
                        </a:rPr>
                        <a:t>No</a:t>
                      </a:r>
                      <a:endParaRPr lang="en-US" sz="16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no</a:t>
                      </a:r>
                      <a:endParaRPr lang="en-US" dirty="0">
                        <a:latin typeface="Calibri" panose="020F0502020204030204" pitchFamily="34" charset="0"/>
                        <a:cs typeface="Calibri" panose="020F0502020204030204" pitchFamily="34" charset="0"/>
                      </a:endParaRPr>
                    </a:p>
                  </a:txBody>
                  <a:tcPr/>
                </a:tc>
              </a:tr>
              <a:tr h="950595">
                <a:tc>
                  <a:txBody>
                    <a:bodyPr/>
                    <a:lstStyle/>
                    <a:p>
                      <a:pPr>
                        <a:buNone/>
                      </a:pPr>
                      <a:r>
                        <a:rPr lang="en-US" sz="1400" dirty="0">
                          <a:sym typeface="+mn-ea"/>
                        </a:rPr>
                        <a:t>Did you use Skype (or other online meeting platform?</a:t>
                      </a:r>
                      <a:endParaRPr lang="en-US" sz="1400" dirty="0">
                        <a:sym typeface="+mn-ea"/>
                      </a:endParaRPr>
                    </a:p>
                    <a:p>
                      <a:pPr>
                        <a:buNone/>
                      </a:pPr>
                      <a:endParaRPr lang="en-US" sz="1400" dirty="0">
                        <a:sym typeface="+mn-ea"/>
                      </a:endParaRPr>
                    </a:p>
                  </a:txBody>
                  <a:tcPr/>
                </a:tc>
                <a:tc>
                  <a:txBody>
                    <a:bodyPr/>
                    <a:lstStyle/>
                    <a:p>
                      <a:pPr>
                        <a:buNone/>
                      </a:pPr>
                      <a:r>
                        <a:rPr lang="en-US" sz="1400" dirty="0"/>
                        <a:t>We used WhatsApp</a:t>
                      </a:r>
                      <a:endParaRPr lang="en-US" sz="1400" dirty="0"/>
                    </a:p>
                  </a:txBody>
                  <a:tcPr/>
                </a:tc>
                <a:tc>
                  <a:txBody>
                    <a:bodyPr/>
                    <a:lstStyle/>
                    <a:p>
                      <a:pPr>
                        <a:buNone/>
                      </a:pPr>
                      <a:r>
                        <a:rPr lang="en-US" sz="1400" dirty="0"/>
                        <a:t>WhatsApp &amp; Emails</a:t>
                      </a:r>
                      <a:endParaRPr lang="en-US" sz="1400" dirty="0"/>
                    </a:p>
                  </a:txBody>
                  <a:tcPr/>
                </a:tc>
                <a:tc>
                  <a:txBody>
                    <a:bodyPr/>
                    <a:lstStyle/>
                    <a:p>
                      <a:pPr>
                        <a:buNone/>
                      </a:pPr>
                      <a:r>
                        <a:rPr lang="en-US" sz="1400" dirty="0"/>
                        <a:t>No</a:t>
                      </a:r>
                      <a:endParaRPr lang="en-US" sz="14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sz="1600" b="0" dirty="0">
                          <a:latin typeface="Calibri" panose="020F0502020204030204" pitchFamily="34" charset="0"/>
                          <a:cs typeface="Calibri" panose="020F0502020204030204" pitchFamily="34" charset="0"/>
                        </a:rPr>
                        <a:t>We made a group on </a:t>
                      </a:r>
                      <a:r>
                        <a:rPr lang="en-US" sz="1600" b="0" dirty="0" err="1">
                          <a:latin typeface="Calibri" panose="020F0502020204030204" pitchFamily="34" charset="0"/>
                          <a:cs typeface="Calibri" panose="020F0502020204030204" pitchFamily="34" charset="0"/>
                        </a:rPr>
                        <a:t>whatsapp</a:t>
                      </a:r>
                      <a:endParaRPr lang="en-US" sz="1600" b="0" dirty="0">
                        <a:latin typeface="Calibri" panose="020F0502020204030204" pitchFamily="34" charset="0"/>
                        <a:cs typeface="Calibri" panose="020F0502020204030204" pitchFamily="34" charset="0"/>
                      </a:endParaRPr>
                    </a:p>
                    <a:p>
                      <a:pPr>
                        <a:buNone/>
                      </a:pPr>
                      <a:endParaRPr lang="en-US" sz="1600" dirty="0">
                        <a:latin typeface="Calibri" panose="020F0502020204030204" pitchFamily="34" charset="0"/>
                        <a:cs typeface="Calibri" panose="020F0502020204030204" pitchFamily="34" charset="0"/>
                      </a:endParaRPr>
                    </a:p>
                  </a:txBody>
                  <a:tcPr/>
                </a:tc>
                <a:tc>
                  <a:txBody>
                    <a:bodyPr/>
                    <a:lstStyle/>
                    <a:p>
                      <a:pPr>
                        <a:buNone/>
                      </a:pPr>
                      <a:r>
                        <a:rPr lang="en-US" dirty="0" err="1">
                          <a:latin typeface="Calibri" panose="020F0502020204030204" pitchFamily="34" charset="0"/>
                          <a:cs typeface="Calibri" panose="020F0502020204030204" pitchFamily="34" charset="0"/>
                        </a:rPr>
                        <a:t>whatsapp</a:t>
                      </a:r>
                      <a:endParaRPr lang="en-US" dirty="0">
                        <a:latin typeface="Calibri" panose="020F0502020204030204" pitchFamily="34" charset="0"/>
                        <a:cs typeface="Calibri" panose="020F0502020204030204" pitchFamily="34" charset="0"/>
                      </a:endParaRPr>
                    </a:p>
                  </a:txBody>
                  <a:tcPr/>
                </a:tc>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dirty="0"/>
              <a:t>Learning log</a:t>
            </a:r>
            <a:br>
              <a:rPr lang="en-US" sz="2000" dirty="0"/>
            </a:br>
            <a:br>
              <a:rPr lang="en-US" sz="2000" dirty="0"/>
            </a:br>
            <a:r>
              <a:rPr lang="en-US" sz="2000" dirty="0"/>
              <a:t>Continued</a:t>
            </a:r>
            <a:endParaRPr lang="en-US" sz="2000" dirty="0"/>
          </a:p>
        </p:txBody>
      </p:sp>
      <p:graphicFrame>
        <p:nvGraphicFramePr>
          <p:cNvPr id="3" name="Table 2"/>
          <p:cNvGraphicFramePr/>
          <p:nvPr/>
        </p:nvGraphicFramePr>
        <p:xfrm>
          <a:off x="412862" y="1715882"/>
          <a:ext cx="9902825" cy="4928870"/>
        </p:xfrm>
        <a:graphic>
          <a:graphicData uri="http://schemas.openxmlformats.org/drawingml/2006/table">
            <a:tbl>
              <a:tblPr firstRow="1" bandRow="1">
                <a:tableStyleId>{5C22544A-7EE6-4342-B048-85BDC9FD1C3A}</a:tableStyleId>
              </a:tblPr>
              <a:tblGrid>
                <a:gridCol w="1650365"/>
                <a:gridCol w="1651000"/>
                <a:gridCol w="1610995"/>
                <a:gridCol w="1689100"/>
                <a:gridCol w="1651000"/>
                <a:gridCol w="1650365"/>
              </a:tblGrid>
              <a:tr h="836295">
                <a:tc>
                  <a:txBody>
                    <a:bodyPr/>
                    <a:lstStyle/>
                    <a:p>
                      <a:pPr>
                        <a:buNone/>
                      </a:pPr>
                      <a:r>
                        <a:rPr lang="en-US" sz="1400" dirty="0"/>
                        <a:t>Team members</a:t>
                      </a:r>
                      <a:endParaRPr lang="en-US" sz="1400" dirty="0"/>
                    </a:p>
                  </a:txBody>
                  <a:tcPr/>
                </a:tc>
                <a:tc>
                  <a:txBody>
                    <a:bodyPr/>
                    <a:lstStyle/>
                    <a:p>
                      <a:pPr>
                        <a:buNone/>
                      </a:pPr>
                      <a:r>
                        <a:rPr lang="en-US" sz="1400" dirty="0"/>
                        <a:t>Matilda</a:t>
                      </a:r>
                      <a:endParaRPr lang="en-US" sz="1400" dirty="0"/>
                    </a:p>
                  </a:txBody>
                  <a:tcPr/>
                </a:tc>
                <a:tc>
                  <a:txBody>
                    <a:bodyPr/>
                    <a:lstStyle/>
                    <a:p>
                      <a:pPr>
                        <a:buNone/>
                      </a:pPr>
                      <a:r>
                        <a:rPr lang="en-US" sz="1400" dirty="0"/>
                        <a:t>Neslihan</a:t>
                      </a:r>
                      <a:endParaRPr lang="en-US" sz="1400" dirty="0"/>
                    </a:p>
                  </a:txBody>
                  <a:tcPr/>
                </a:tc>
                <a:tc>
                  <a:txBody>
                    <a:bodyPr/>
                    <a:lstStyle/>
                    <a:p>
                      <a:pPr>
                        <a:buNone/>
                      </a:pPr>
                      <a:r>
                        <a:rPr lang="en-US" sz="1400" dirty="0"/>
                        <a:t>Eunice</a:t>
                      </a:r>
                      <a:endParaRPr lang="en-US" sz="1400" dirty="0"/>
                    </a:p>
                  </a:txBody>
                  <a:tcPr/>
                </a:tc>
                <a:tc>
                  <a:txBody>
                    <a:bodyPr/>
                    <a:lstStyle/>
                    <a:p>
                      <a:pPr>
                        <a:buNone/>
                      </a:pPr>
                      <a:r>
                        <a:rPr lang="en-US" sz="1400" dirty="0"/>
                        <a:t>Khaleda</a:t>
                      </a:r>
                      <a:endParaRPr lang="en-US" sz="1400" dirty="0"/>
                    </a:p>
                  </a:txBody>
                  <a:tcPr/>
                </a:tc>
                <a:tc>
                  <a:txBody>
                    <a:bodyPr/>
                    <a:lstStyle/>
                    <a:p>
                      <a:pPr>
                        <a:buNone/>
                      </a:pPr>
                      <a:r>
                        <a:rPr lang="en-US" sz="1400" dirty="0"/>
                        <a:t>Charlotte</a:t>
                      </a:r>
                      <a:endParaRPr lang="en-US" sz="1400" dirty="0"/>
                    </a:p>
                  </a:txBody>
                  <a:tcPr/>
                </a:tc>
              </a:tr>
              <a:tr h="1290955">
                <a:tc>
                  <a:txBody>
                    <a:bodyPr/>
                    <a:lstStyle/>
                    <a:p>
                      <a:pPr>
                        <a:buNone/>
                      </a:pPr>
                      <a:r>
                        <a:rPr lang="en-US" sz="1400" dirty="0">
                          <a:sym typeface="+mn-ea"/>
                        </a:rPr>
                        <a:t>Did you use Skype (or other online meeting platform? </a:t>
                      </a:r>
                      <a:endParaRPr lang="en-US" sz="1400" dirty="0"/>
                    </a:p>
                    <a:p>
                      <a:pPr>
                        <a:buNone/>
                      </a:pPr>
                      <a:endParaRPr lang="en-US" sz="1400" dirty="0"/>
                    </a:p>
                  </a:txBody>
                  <a:tcPr/>
                </a:tc>
                <a:tc>
                  <a:txBody>
                    <a:bodyPr/>
                    <a:lstStyle/>
                    <a:p>
                      <a:pPr>
                        <a:buNone/>
                      </a:pPr>
                      <a:r>
                        <a:rPr lang="en-US" sz="1400" dirty="0"/>
                        <a:t>WhatsApp and messaging</a:t>
                      </a:r>
                      <a:endParaRPr lang="en-US" sz="1400" dirty="0"/>
                    </a:p>
                  </a:txBody>
                  <a:tcPr/>
                </a:tc>
                <a:tc>
                  <a:txBody>
                    <a:bodyPr/>
                    <a:lstStyle/>
                    <a:p>
                      <a:pPr>
                        <a:buNone/>
                      </a:pPr>
                      <a:r>
                        <a:rPr lang="en-US" sz="1400" dirty="0"/>
                        <a:t>WhatsApp and emails</a:t>
                      </a:r>
                      <a:endParaRPr lang="en-US" sz="1400" dirty="0"/>
                    </a:p>
                  </a:txBody>
                  <a:tcPr/>
                </a:tc>
                <a:tc>
                  <a:txBody>
                    <a:bodyPr/>
                    <a:lstStyle/>
                    <a:p>
                      <a:pPr>
                        <a:buNone/>
                      </a:pPr>
                      <a:r>
                        <a:rPr lang="en-US" sz="1400" dirty="0"/>
                        <a:t>WhatsApp and email.</a:t>
                      </a:r>
                      <a:endParaRPr lang="en-US" sz="14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sz="1400" dirty="0"/>
                        <a:t>We made a group on WhatsApp</a:t>
                      </a:r>
                      <a:endParaRPr lang="en-US" sz="1400" dirty="0"/>
                    </a:p>
                    <a:p>
                      <a:pPr>
                        <a:buNone/>
                      </a:pPr>
                      <a:endParaRPr lang="en-US" sz="1400" dirty="0"/>
                    </a:p>
                  </a:txBody>
                  <a:tcPr/>
                </a:tc>
                <a:tc>
                  <a:txBody>
                    <a:bodyPr/>
                    <a:lstStyle/>
                    <a:p>
                      <a:pPr>
                        <a:buNone/>
                      </a:pPr>
                      <a:r>
                        <a:rPr lang="en-US" dirty="0">
                          <a:latin typeface="Calibri" panose="020F0502020204030204" pitchFamily="34" charset="0"/>
                          <a:cs typeface="Calibri" panose="020F0502020204030204" pitchFamily="34" charset="0"/>
                        </a:rPr>
                        <a:t>WhatsApp</a:t>
                      </a:r>
                      <a:endParaRPr lang="en-US" dirty="0">
                        <a:latin typeface="Calibri" panose="020F0502020204030204" pitchFamily="34" charset="0"/>
                        <a:cs typeface="Calibri" panose="020F0502020204030204" pitchFamily="34" charset="0"/>
                      </a:endParaRPr>
                    </a:p>
                  </a:txBody>
                  <a:tcPr/>
                </a:tc>
              </a:tr>
              <a:tr h="1643380">
                <a:tc>
                  <a:txBody>
                    <a:bodyPr/>
                    <a:lstStyle/>
                    <a:p>
                      <a:pPr>
                        <a:buNone/>
                      </a:pPr>
                      <a:endParaRPr lang="en-US" sz="1400" dirty="0"/>
                    </a:p>
                    <a:p>
                      <a:pPr>
                        <a:buNone/>
                      </a:pPr>
                      <a:r>
                        <a:rPr lang="en-US" sz="1400" dirty="0">
                          <a:sym typeface="+mn-ea"/>
                        </a:rPr>
                        <a:t>How did you divide the work between you?</a:t>
                      </a:r>
                      <a:endParaRPr lang="en-US" sz="1400" dirty="0"/>
                    </a:p>
                    <a:p>
                      <a:pPr>
                        <a:buNone/>
                      </a:pPr>
                      <a:endParaRPr lang="en-US" sz="1400" dirty="0"/>
                    </a:p>
                  </a:txBody>
                  <a:tcPr/>
                </a:tc>
                <a:tc>
                  <a:txBody>
                    <a:bodyPr/>
                    <a:lstStyle/>
                    <a:p>
                      <a:pPr>
                        <a:buNone/>
                      </a:pPr>
                      <a:r>
                        <a:rPr lang="en-US" sz="1400" dirty="0"/>
                        <a:t>We did on the day the team was formed but adjusted with Neslihan.</a:t>
                      </a:r>
                      <a:endParaRPr lang="en-US" sz="1400" dirty="0"/>
                    </a:p>
                  </a:txBody>
                  <a:tcPr/>
                </a:tc>
                <a:tc>
                  <a:txBody>
                    <a:bodyPr/>
                    <a:lstStyle/>
                    <a:p>
                      <a:pPr>
                        <a:buNone/>
                      </a:pPr>
                      <a:r>
                        <a:rPr lang="en-US" sz="1400" dirty="0"/>
                        <a:t>I was given the last few tasks left to complete.</a:t>
                      </a:r>
                      <a:endParaRPr lang="en-US" sz="1400" dirty="0"/>
                    </a:p>
                  </a:txBody>
                  <a:tcPr/>
                </a:tc>
                <a:tc>
                  <a:txBody>
                    <a:bodyPr/>
                    <a:lstStyle/>
                    <a:p>
                      <a:pPr>
                        <a:buNone/>
                      </a:pPr>
                      <a:r>
                        <a:rPr lang="en-US" sz="1400" dirty="0"/>
                        <a:t>We assigned ourselves points from chosen topic.</a:t>
                      </a:r>
                      <a:endParaRPr lang="en-US" sz="1400" dirty="0"/>
                    </a:p>
                  </a:txBody>
                  <a:tcPr/>
                </a:tc>
                <a:tc>
                  <a:txBody>
                    <a:bodyPr/>
                    <a:lstStyle/>
                    <a:p>
                      <a:pPr>
                        <a:buNone/>
                      </a:pPr>
                      <a:r>
                        <a:rPr lang="en-US" sz="1400" dirty="0"/>
                        <a:t>We all took a heading from the slides shows.</a:t>
                      </a:r>
                      <a:endParaRPr lang="en-US" sz="1400" dirty="0"/>
                    </a:p>
                  </a:txBody>
                  <a:tcPr/>
                </a:tc>
                <a:tc>
                  <a:txBody>
                    <a:bodyPr/>
                    <a:lstStyle/>
                    <a:p>
                      <a:pPr>
                        <a:buNone/>
                      </a:pPr>
                      <a:r>
                        <a:rPr lang="en-US" dirty="0">
                          <a:latin typeface="Calibri" panose="020F0502020204030204" pitchFamily="34" charset="0"/>
                          <a:cs typeface="Calibri" panose="020F0502020204030204" pitchFamily="34" charset="0"/>
                        </a:rPr>
                        <a:t>As a group</a:t>
                      </a:r>
                      <a:endParaRPr lang="en-US" dirty="0">
                        <a:latin typeface="Calibri" panose="020F0502020204030204" pitchFamily="34" charset="0"/>
                        <a:cs typeface="Calibri" panose="020F0502020204030204" pitchFamily="34" charset="0"/>
                      </a:endParaRPr>
                    </a:p>
                  </a:txBody>
                  <a:tcPr/>
                </a:tc>
              </a:tr>
              <a:tr h="1045845">
                <a:tc>
                  <a:txBody>
                    <a:bodyPr/>
                    <a:lstStyle/>
                    <a:p>
                      <a:pPr>
                        <a:buNone/>
                      </a:pPr>
                      <a:r>
                        <a:rPr lang="en-US" sz="1400" dirty="0">
                          <a:sym typeface="+mn-ea"/>
                        </a:rPr>
                        <a:t> What have you learned by doing this?</a:t>
                      </a:r>
                      <a:endParaRPr lang="en-US" sz="1400" dirty="0">
                        <a:sym typeface="+mn-ea"/>
                      </a:endParaRPr>
                    </a:p>
                  </a:txBody>
                  <a:tcPr/>
                </a:tc>
                <a:tc>
                  <a:txBody>
                    <a:bodyPr/>
                    <a:lstStyle/>
                    <a:p>
                      <a:pPr>
                        <a:buNone/>
                      </a:pPr>
                      <a:r>
                        <a:rPr lang="en-US" sz="1400" dirty="0"/>
                        <a:t>Focus and avoid distraction.</a:t>
                      </a:r>
                      <a:endParaRPr lang="en-US" sz="1400" dirty="0"/>
                    </a:p>
                  </a:txBody>
                  <a:tcPr/>
                </a:tc>
                <a:tc>
                  <a:txBody>
                    <a:bodyPr/>
                    <a:lstStyle/>
                    <a:p>
                      <a:pPr>
                        <a:buNone/>
                      </a:pPr>
                      <a:r>
                        <a:rPr lang="en-US" sz="1400" dirty="0"/>
                        <a:t>Learning to avoid distraction</a:t>
                      </a:r>
                      <a:endParaRPr lang="en-US" sz="1400" dirty="0"/>
                    </a:p>
                  </a:txBody>
                  <a:tcPr/>
                </a:tc>
                <a:tc>
                  <a:txBody>
                    <a:bodyPr/>
                    <a:lstStyle/>
                    <a:p>
                      <a:pPr>
                        <a:buNone/>
                      </a:pPr>
                      <a:r>
                        <a:rPr lang="en-US" sz="1400" dirty="0"/>
                        <a:t>I am able to use my initiative to complete tasks despite team leaders downfall.</a:t>
                      </a:r>
                      <a:endParaRPr lang="en-US" sz="1400" dirty="0"/>
                    </a:p>
                  </a:txBody>
                  <a:tcPr/>
                </a:tc>
                <a:tc>
                  <a:txBody>
                    <a:bodyPr/>
                    <a:lstStyle/>
                    <a:p>
                      <a:pPr>
                        <a:buNone/>
                      </a:pPr>
                      <a:r>
                        <a:rPr lang="en-US" sz="1400" dirty="0"/>
                        <a:t>I am a good team player.</a:t>
                      </a:r>
                      <a:endParaRPr lang="en-US" sz="1400" dirty="0"/>
                    </a:p>
                  </a:txBody>
                  <a:tcPr/>
                </a:tc>
                <a:tc>
                  <a:txBody>
                    <a:bodyPr/>
                    <a:lstStyle/>
                    <a:p>
                      <a:pPr>
                        <a:buNone/>
                      </a:pPr>
                      <a:r>
                        <a:rPr lang="en-US" dirty="0">
                          <a:latin typeface="Calibri" panose="020F0502020204030204" pitchFamily="34" charset="0"/>
                          <a:cs typeface="Calibri" panose="020F0502020204030204" pitchFamily="34" charset="0"/>
                        </a:rPr>
                        <a:t>Focusing</a:t>
                      </a:r>
                      <a:endParaRPr lang="en-US" dirty="0">
                        <a:latin typeface="Calibri" panose="020F0502020204030204" pitchFamily="34" charset="0"/>
                        <a:cs typeface="Calibri" panose="020F0502020204030204" pitchFamily="34" charset="0"/>
                      </a:endParaRPr>
                    </a:p>
                  </a:txBody>
                  <a:tcPr/>
                </a:tc>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dirty="0"/>
              <a:t>Learning log </a:t>
            </a:r>
            <a:br>
              <a:rPr lang="en-US" sz="2000" dirty="0"/>
            </a:br>
            <a:br>
              <a:rPr lang="en-US" sz="2000" dirty="0"/>
            </a:br>
            <a:r>
              <a:rPr lang="en-US" sz="2000" dirty="0"/>
              <a:t>Continued</a:t>
            </a:r>
            <a:endParaRPr lang="en-US" sz="2000" dirty="0"/>
          </a:p>
        </p:txBody>
      </p:sp>
      <p:graphicFrame>
        <p:nvGraphicFramePr>
          <p:cNvPr id="3" name="Table 2"/>
          <p:cNvGraphicFramePr/>
          <p:nvPr/>
        </p:nvGraphicFramePr>
        <p:xfrm>
          <a:off x="677545" y="2199640"/>
          <a:ext cx="9681845" cy="4385310"/>
        </p:xfrm>
        <a:graphic>
          <a:graphicData uri="http://schemas.openxmlformats.org/drawingml/2006/table">
            <a:tbl>
              <a:tblPr firstRow="1" bandRow="1">
                <a:tableStyleId>{5C22544A-7EE6-4342-B048-85BDC9FD1C3A}</a:tableStyleId>
              </a:tblPr>
              <a:tblGrid>
                <a:gridCol w="2446020"/>
                <a:gridCol w="1447165"/>
                <a:gridCol w="1446530"/>
                <a:gridCol w="1447800"/>
                <a:gridCol w="1447165"/>
                <a:gridCol w="1447165"/>
              </a:tblGrid>
              <a:tr h="1346835">
                <a:tc>
                  <a:txBody>
                    <a:bodyPr/>
                    <a:lstStyle/>
                    <a:p>
                      <a:pPr>
                        <a:buNone/>
                      </a:pPr>
                      <a:endParaRPr lang="en-US" sz="1400" dirty="0">
                        <a:sym typeface="+mn-ea"/>
                      </a:endParaRPr>
                    </a:p>
                    <a:p>
                      <a:pPr>
                        <a:buNone/>
                      </a:pPr>
                      <a:endParaRPr lang="en-US" sz="1400" dirty="0">
                        <a:sym typeface="+mn-ea"/>
                      </a:endParaRPr>
                    </a:p>
                    <a:p>
                      <a:pPr>
                        <a:buNone/>
                      </a:pPr>
                      <a:endParaRPr lang="en-US" sz="1400" dirty="0">
                        <a:sym typeface="+mn-ea"/>
                      </a:endParaRPr>
                    </a:p>
                    <a:p>
                      <a:pPr>
                        <a:buNone/>
                      </a:pPr>
                      <a:endParaRPr lang="en-US" sz="1400" dirty="0">
                        <a:sym typeface="+mn-ea"/>
                      </a:endParaRPr>
                    </a:p>
                    <a:p>
                      <a:pPr>
                        <a:buNone/>
                      </a:pPr>
                      <a:r>
                        <a:rPr lang="en-US" sz="1400" dirty="0">
                          <a:sym typeface="+mn-ea"/>
                        </a:rPr>
                        <a:t>Did you discuss this with them as a group?</a:t>
                      </a:r>
                      <a:endParaRPr lang="en-US" sz="1400" dirty="0"/>
                    </a:p>
                    <a:p>
                      <a:pPr>
                        <a:buNone/>
                      </a:pPr>
                      <a:endParaRPr lang="en-US" sz="1400" dirty="0"/>
                    </a:p>
                  </a:txBody>
                  <a:tcPr/>
                </a:tc>
                <a:tc>
                  <a:txBody>
                    <a:bodyPr/>
                    <a:lstStyle/>
                    <a:p>
                      <a:pPr>
                        <a:buNone/>
                      </a:pPr>
                      <a:r>
                        <a:rPr lang="en-US" sz="1400" dirty="0"/>
                        <a:t>Matilda</a:t>
                      </a:r>
                      <a:endParaRPr lang="en-US" sz="1400" dirty="0"/>
                    </a:p>
                    <a:p>
                      <a:pPr>
                        <a:buNone/>
                      </a:pPr>
                      <a:endParaRPr lang="en-US" sz="1400" dirty="0"/>
                    </a:p>
                    <a:p>
                      <a:pPr>
                        <a:buNone/>
                      </a:pPr>
                      <a:endParaRPr lang="en-US" sz="1400" dirty="0"/>
                    </a:p>
                    <a:p>
                      <a:pPr>
                        <a:buNone/>
                      </a:pPr>
                      <a:endParaRPr lang="en-US" sz="1400" dirty="0"/>
                    </a:p>
                    <a:p>
                      <a:pPr>
                        <a:buNone/>
                      </a:pPr>
                      <a:r>
                        <a:rPr lang="en-US" sz="1400" dirty="0"/>
                        <a:t>Yes</a:t>
                      </a:r>
                      <a:endParaRPr lang="en-US" sz="1400" dirty="0"/>
                    </a:p>
                  </a:txBody>
                  <a:tcPr/>
                </a:tc>
                <a:tc>
                  <a:txBody>
                    <a:bodyPr/>
                    <a:lstStyle/>
                    <a:p>
                      <a:pPr>
                        <a:buNone/>
                      </a:pPr>
                      <a:r>
                        <a:rPr lang="en-US" sz="1400" dirty="0"/>
                        <a:t>Neslihan</a:t>
                      </a:r>
                      <a:endParaRPr lang="en-US" sz="1400" dirty="0"/>
                    </a:p>
                  </a:txBody>
                  <a:tcPr/>
                </a:tc>
                <a:tc>
                  <a:txBody>
                    <a:bodyPr/>
                    <a:lstStyle/>
                    <a:p>
                      <a:pPr>
                        <a:buNone/>
                      </a:pPr>
                      <a:r>
                        <a:rPr lang="en-US" sz="1400" dirty="0"/>
                        <a:t>Eunice</a:t>
                      </a:r>
                      <a:endParaRPr lang="en-US" sz="1400" dirty="0"/>
                    </a:p>
                  </a:txBody>
                  <a:tcPr/>
                </a:tc>
                <a:tc>
                  <a:txBody>
                    <a:bodyPr/>
                    <a:lstStyle/>
                    <a:p>
                      <a:pPr>
                        <a:buNone/>
                      </a:pPr>
                      <a:r>
                        <a:rPr lang="en-US" sz="1400" dirty="0"/>
                        <a:t>Khaleda</a:t>
                      </a:r>
                      <a:endParaRPr lang="en-US" sz="1400" dirty="0"/>
                    </a:p>
                  </a:txBody>
                  <a:tcPr/>
                </a:tc>
                <a:tc>
                  <a:txBody>
                    <a:bodyPr/>
                    <a:lstStyle/>
                    <a:p>
                      <a:pPr>
                        <a:buNone/>
                      </a:pPr>
                      <a:r>
                        <a:rPr lang="en-US" sz="1400" dirty="0"/>
                        <a:t>Charlotte</a:t>
                      </a:r>
                      <a:endParaRPr lang="en-US" sz="1400" dirty="0"/>
                    </a:p>
                  </a:txBody>
                  <a:tcPr/>
                </a:tc>
              </a:tr>
              <a:tr h="952500">
                <a:tc>
                  <a:txBody>
                    <a:bodyPr/>
                    <a:lstStyle/>
                    <a:p>
                      <a:pPr>
                        <a:buNone/>
                      </a:pPr>
                      <a:r>
                        <a:rPr lang="en-US" sz="1400" dirty="0">
                          <a:sym typeface="+mn-ea"/>
                        </a:rPr>
                        <a:t>Did you resolve this problem satisfactorily?</a:t>
                      </a:r>
                      <a:endParaRPr lang="en-US" sz="1400" dirty="0"/>
                    </a:p>
                    <a:p>
                      <a:pPr>
                        <a:buNone/>
                      </a:pP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Not applicable</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 n/a</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N/a</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N/A</a:t>
                      </a:r>
                      <a:endParaRPr lang="en-US"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no</a:t>
                      </a:r>
                      <a:endParaRPr lang="en-US" dirty="0">
                        <a:latin typeface="Calibri" panose="020F0502020204030204" pitchFamily="34" charset="0"/>
                        <a:cs typeface="Calibri" panose="020F0502020204030204" pitchFamily="34" charset="0"/>
                      </a:endParaRPr>
                    </a:p>
                  </a:txBody>
                  <a:tcPr/>
                </a:tc>
              </a:tr>
              <a:tr h="781050">
                <a:tc>
                  <a:txBody>
                    <a:bodyPr/>
                    <a:lstStyle/>
                    <a:p>
                      <a:pPr>
                        <a:buNone/>
                      </a:pPr>
                      <a:r>
                        <a:rPr lang="en-US" sz="1400" dirty="0">
                          <a:sym typeface="+mn-ea"/>
                        </a:rPr>
                        <a:t> Was it fairly shared out?</a:t>
                      </a:r>
                      <a:endParaRPr lang="en-US" sz="1400" dirty="0"/>
                    </a:p>
                    <a:p>
                      <a:pPr>
                        <a:buNone/>
                      </a:pP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Yes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Yes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Yes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Yes</a:t>
                      </a:r>
                      <a:endParaRPr lang="en-US"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yes</a:t>
                      </a:r>
                      <a:endParaRPr lang="en-US" dirty="0">
                        <a:latin typeface="Calibri" panose="020F0502020204030204" pitchFamily="34" charset="0"/>
                        <a:cs typeface="Calibri" panose="020F0502020204030204" pitchFamily="34" charset="0"/>
                      </a:endParaRPr>
                    </a:p>
                  </a:txBody>
                  <a:tcPr/>
                </a:tc>
              </a:tr>
              <a:tr h="1066800">
                <a:tc>
                  <a:txBody>
                    <a:bodyPr/>
                    <a:lstStyle/>
                    <a:p>
                      <a:pPr>
                        <a:buNone/>
                      </a:pPr>
                      <a:r>
                        <a:rPr lang="en-US" sz="1400" dirty="0">
                          <a:sym typeface="+mn-ea"/>
                        </a:rPr>
                        <a:t>Did you enjoy the process?</a:t>
                      </a:r>
                      <a:endParaRPr lang="en-US" sz="1400" dirty="0"/>
                    </a:p>
                    <a:p>
                      <a:pPr>
                        <a:buNone/>
                      </a:pP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yes interesting topic</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 Yes different to our previous modules.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I loved the topic.</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Yes</a:t>
                      </a:r>
                      <a:endParaRPr lang="en-US"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yes</a:t>
                      </a:r>
                      <a:endParaRPr lang="en-US" dirty="0">
                        <a:latin typeface="Calibri" panose="020F0502020204030204" pitchFamily="34" charset="0"/>
                        <a:cs typeface="Calibri" panose="020F0502020204030204" pitchFamily="34" charset="0"/>
                      </a:endParaRPr>
                    </a:p>
                  </a:txBody>
                  <a:tcPr/>
                </a:tc>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dirty="0"/>
              <a:t>Learning log</a:t>
            </a:r>
            <a:br>
              <a:rPr lang="en-US" sz="2000" dirty="0"/>
            </a:br>
            <a:br>
              <a:rPr lang="en-US" sz="2000" dirty="0"/>
            </a:br>
            <a:r>
              <a:rPr lang="en-US" sz="2000" dirty="0"/>
              <a:t>Continued</a:t>
            </a:r>
            <a:br>
              <a:rPr lang="en-US" sz="1800" dirty="0"/>
            </a:br>
            <a:endParaRPr lang="en-US" sz="1800" dirty="0"/>
          </a:p>
        </p:txBody>
      </p:sp>
      <p:graphicFrame>
        <p:nvGraphicFramePr>
          <p:cNvPr id="3" name="Table 2"/>
          <p:cNvGraphicFramePr/>
          <p:nvPr/>
        </p:nvGraphicFramePr>
        <p:xfrm>
          <a:off x="450252" y="1657126"/>
          <a:ext cx="9761220" cy="4909185"/>
        </p:xfrm>
        <a:graphic>
          <a:graphicData uri="http://schemas.openxmlformats.org/drawingml/2006/table">
            <a:tbl>
              <a:tblPr firstRow="1" bandRow="1">
                <a:tableStyleId>{5C22544A-7EE6-4342-B048-85BDC9FD1C3A}</a:tableStyleId>
              </a:tblPr>
              <a:tblGrid>
                <a:gridCol w="1626870"/>
                <a:gridCol w="1626870"/>
                <a:gridCol w="1626870"/>
                <a:gridCol w="1626870"/>
                <a:gridCol w="1626870"/>
                <a:gridCol w="1626870"/>
              </a:tblGrid>
              <a:tr h="1108075">
                <a:tc>
                  <a:txBody>
                    <a:bodyPr/>
                    <a:lstStyle/>
                    <a:p>
                      <a:pPr>
                        <a:buNone/>
                      </a:pPr>
                      <a:endParaRPr lang="en-US" sz="1400" dirty="0">
                        <a:sym typeface="+mn-ea"/>
                      </a:endParaRPr>
                    </a:p>
                    <a:p>
                      <a:pPr>
                        <a:buNone/>
                      </a:pPr>
                      <a:r>
                        <a:rPr lang="en-US" sz="1400" dirty="0">
                          <a:sym typeface="+mn-ea"/>
                        </a:rPr>
                        <a:t> Why did you enjoy it?</a:t>
                      </a:r>
                      <a:endParaRPr lang="en-US" sz="1400" dirty="0"/>
                    </a:p>
                    <a:p>
                      <a:pPr>
                        <a:buNone/>
                      </a:pPr>
                      <a:endParaRPr lang="en-US" sz="1400" dirty="0"/>
                    </a:p>
                  </a:txBody>
                  <a:tcPr/>
                </a:tc>
                <a:tc>
                  <a:txBody>
                    <a:bodyPr/>
                    <a:lstStyle/>
                    <a:p>
                      <a:pPr>
                        <a:buNone/>
                      </a:pPr>
                      <a:r>
                        <a:rPr lang="en-US" sz="1400" dirty="0"/>
                        <a:t>(Matilda)</a:t>
                      </a:r>
                      <a:endParaRPr lang="en-US" sz="1400" dirty="0"/>
                    </a:p>
                    <a:p>
                      <a:pPr>
                        <a:buNone/>
                      </a:pPr>
                      <a:r>
                        <a:rPr lang="en-US" sz="1400" dirty="0"/>
                        <a:t>Shared interest</a:t>
                      </a:r>
                      <a:endParaRPr lang="en-US" sz="1400" dirty="0"/>
                    </a:p>
                  </a:txBody>
                  <a:tcPr/>
                </a:tc>
                <a:tc>
                  <a:txBody>
                    <a:bodyPr/>
                    <a:lstStyle/>
                    <a:p>
                      <a:pPr>
                        <a:buNone/>
                      </a:pPr>
                      <a:r>
                        <a:rPr lang="en-US" sz="1400" dirty="0"/>
                        <a:t>(Neslihan)</a:t>
                      </a:r>
                      <a:endParaRPr lang="en-US" sz="1400" dirty="0"/>
                    </a:p>
                  </a:txBody>
                  <a:tcPr/>
                </a:tc>
                <a:tc>
                  <a:txBody>
                    <a:bodyPr/>
                    <a:lstStyle/>
                    <a:p>
                      <a:pPr>
                        <a:buNone/>
                      </a:pPr>
                      <a:r>
                        <a:rPr lang="en-US" sz="1400" dirty="0"/>
                        <a:t>(Eunice)</a:t>
                      </a:r>
                      <a:endParaRPr lang="en-US" sz="1400" dirty="0"/>
                    </a:p>
                  </a:txBody>
                  <a:tcPr/>
                </a:tc>
                <a:tc>
                  <a:txBody>
                    <a:bodyPr/>
                    <a:lstStyle/>
                    <a:p>
                      <a:pPr>
                        <a:buNone/>
                      </a:pPr>
                      <a:r>
                        <a:rPr lang="en-US" sz="1400" dirty="0"/>
                        <a:t>(Khaleda)         </a:t>
                      </a:r>
                      <a:endParaRPr lang="en-US" sz="1400" dirty="0"/>
                    </a:p>
                  </a:txBody>
                  <a:tcPr/>
                </a:tc>
                <a:tc>
                  <a:txBody>
                    <a:bodyPr/>
                    <a:lstStyle/>
                    <a:p>
                      <a:pPr>
                        <a:buNone/>
                      </a:pPr>
                      <a:r>
                        <a:rPr lang="en-US" sz="1400" dirty="0"/>
                        <a:t>(Charlotte)</a:t>
                      </a:r>
                      <a:endParaRPr lang="en-US" sz="1400" dirty="0"/>
                    </a:p>
                  </a:txBody>
                  <a:tcPr/>
                </a:tc>
              </a:tr>
              <a:tr h="1108075">
                <a:tc>
                  <a:txBody>
                    <a:bodyPr/>
                    <a:lstStyle/>
                    <a:p>
                      <a:pPr>
                        <a:buNone/>
                      </a:pPr>
                      <a:r>
                        <a:rPr lang="en-US" sz="1400" dirty="0">
                          <a:sym typeface="+mn-ea"/>
                        </a:rPr>
                        <a:t>Did you dislike the process?</a:t>
                      </a:r>
                      <a:endParaRPr lang="en-US" sz="1400" dirty="0"/>
                    </a:p>
                    <a:p>
                      <a:pPr>
                        <a:buNone/>
                      </a:pP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Not at all</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N/a</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No</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 Yes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no</a:t>
                      </a:r>
                      <a:endParaRPr lang="en-US" dirty="0">
                        <a:latin typeface="Calibri" panose="020F0502020204030204" pitchFamily="34" charset="0"/>
                        <a:cs typeface="Calibri" panose="020F0502020204030204" pitchFamily="34" charset="0"/>
                      </a:endParaRPr>
                    </a:p>
                  </a:txBody>
                  <a:tcPr/>
                </a:tc>
              </a:tr>
              <a:tr h="1108075">
                <a:tc>
                  <a:txBody>
                    <a:bodyPr/>
                    <a:lstStyle/>
                    <a:p>
                      <a:pPr>
                        <a:buNone/>
                      </a:pPr>
                      <a:r>
                        <a:rPr lang="en-US" sz="1400" dirty="0">
                          <a:sym typeface="+mn-ea"/>
                        </a:rPr>
                        <a:t>Why did you dislike it?</a:t>
                      </a:r>
                      <a:endParaRPr lang="en-US" sz="1400" dirty="0"/>
                    </a:p>
                    <a:p>
                      <a:pPr>
                        <a:buNone/>
                      </a:pPr>
                      <a:endParaRPr lang="en-US" sz="1400" dirty="0"/>
                    </a:p>
                  </a:txBody>
                  <a:tcPr/>
                </a:tc>
                <a:tc>
                  <a:txBody>
                    <a:bodyPr/>
                    <a:lstStyle/>
                    <a:p>
                      <a:pPr>
                        <a:buNone/>
                      </a:pPr>
                      <a:r>
                        <a:rPr lang="en-US" sz="1400" dirty="0">
                          <a:latin typeface="Calibri" panose="020F0502020204030204" pitchFamily="34" charset="0"/>
                          <a:cs typeface="Calibri" panose="020F0502020204030204" pitchFamily="34" charset="0"/>
                        </a:rPr>
                        <a:t>N/A</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N/a</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Not everybody produced satisfactory input.</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N/a</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no</a:t>
                      </a:r>
                      <a:endParaRPr lang="en-US" dirty="0">
                        <a:latin typeface="Calibri" panose="020F0502020204030204" pitchFamily="34" charset="0"/>
                        <a:cs typeface="Calibri" panose="020F0502020204030204" pitchFamily="34" charset="0"/>
                      </a:endParaRPr>
                    </a:p>
                  </a:txBody>
                  <a:tcPr/>
                </a:tc>
              </a:tr>
              <a:tr h="1108075">
                <a:tc>
                  <a:txBody>
                    <a:bodyPr/>
                    <a:lstStyle/>
                    <a:p>
                      <a:pPr>
                        <a:buNone/>
                      </a:pPr>
                      <a:r>
                        <a:rPr lang="en-US" sz="1400" dirty="0">
                          <a:sym typeface="+mn-ea"/>
                        </a:rPr>
                        <a:t>How could it have been improved?</a:t>
                      </a:r>
                      <a:endParaRPr lang="en-US" sz="1400" dirty="0">
                        <a:sym typeface="+mn-ea"/>
                      </a:endParaRPr>
                    </a:p>
                  </a:txBody>
                  <a:tcPr/>
                </a:tc>
                <a:tc>
                  <a:txBody>
                    <a:bodyPr/>
                    <a:lstStyle/>
                    <a:p>
                      <a:pPr>
                        <a:buNone/>
                      </a:pPr>
                      <a:r>
                        <a:rPr lang="en-US" sz="1400" dirty="0">
                          <a:latin typeface="Calibri" panose="020F0502020204030204" pitchFamily="34" charset="0"/>
                          <a:cs typeface="Calibri" panose="020F0502020204030204" pitchFamily="34" charset="0"/>
                        </a:rPr>
                        <a:t>We did our best considering our commitments.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Spend more time on project</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By designating a team leader who is willing to produce work on time in order to keep the group on top of tasks.</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sz="1400" dirty="0">
                          <a:latin typeface="Calibri" panose="020F0502020204030204" pitchFamily="34" charset="0"/>
                          <a:cs typeface="Calibri" panose="020F0502020204030204" pitchFamily="34" charset="0"/>
                        </a:rPr>
                        <a:t>I think overall we did well as a team &amp; we all cooperated.</a:t>
                      </a:r>
                      <a:endParaRPr lang="en-US" sz="1400" dirty="0">
                        <a:latin typeface="Calibri" panose="020F0502020204030204" pitchFamily="34" charset="0"/>
                        <a:cs typeface="Calibri" panose="020F0502020204030204" pitchFamily="34" charset="0"/>
                      </a:endParaRPr>
                    </a:p>
                  </a:txBody>
                  <a:tcPr/>
                </a:tc>
                <a:tc>
                  <a:txBody>
                    <a:bodyPr/>
                    <a:lstStyle/>
                    <a:p>
                      <a:pPr>
                        <a:buNone/>
                      </a:pPr>
                      <a:r>
                        <a:rPr lang="en-US" dirty="0">
                          <a:latin typeface="Calibri" panose="020F0502020204030204" pitchFamily="34" charset="0"/>
                          <a:cs typeface="Calibri" panose="020F0502020204030204" pitchFamily="34" charset="0"/>
                        </a:rPr>
                        <a:t>We did our best</a:t>
                      </a:r>
                      <a:endParaRPr lang="en-US" dirty="0">
                        <a:latin typeface="Calibri" panose="020F0502020204030204" pitchFamily="34" charset="0"/>
                        <a:cs typeface="Calibri" panose="020F0502020204030204" pitchFamily="34" charset="0"/>
                      </a:endParaRPr>
                    </a:p>
                  </a:txBody>
                  <a:tcPr/>
                </a:tc>
              </a:tr>
            </a:tbl>
          </a:graphicData>
        </a:graphic>
      </p:graphicFrame>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0</TotalTime>
  <Words>13336</Words>
  <Application>WPS Presentation</Application>
  <PresentationFormat>Widescreen</PresentationFormat>
  <Paragraphs>582</Paragraphs>
  <Slides>31</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31</vt:i4>
      </vt:variant>
    </vt:vector>
  </HeadingPairs>
  <TitlesOfParts>
    <vt:vector size="47" baseType="lpstr">
      <vt:lpstr>Arial</vt:lpstr>
      <vt:lpstr>SimSun</vt:lpstr>
      <vt:lpstr>Wingdings</vt:lpstr>
      <vt:lpstr>Wingdings 3</vt:lpstr>
      <vt:lpstr>Arial</vt:lpstr>
      <vt:lpstr>Wingdings</vt:lpstr>
      <vt:lpstr>Times New Roman</vt:lpstr>
      <vt:lpstr>Calibri</vt:lpstr>
      <vt:lpstr>Trebuchet MS</vt:lpstr>
      <vt:lpstr>微软雅黑</vt:lpstr>
      <vt:lpstr/>
      <vt:lpstr>Arial Unicode MS</vt:lpstr>
      <vt:lpstr>Lucida Sans Unicode</vt:lpstr>
      <vt:lpstr>Symbol</vt:lpstr>
      <vt:lpstr>Latha</vt:lpstr>
      <vt:lpstr>Facet</vt:lpstr>
      <vt:lpstr>University of Trinity Saint David MODULE CODE/: EMPL4013  PATHWAY PROJECT 1 Tutor : Husam Alharasheh Term 3 </vt:lpstr>
      <vt:lpstr>Contents</vt:lpstr>
      <vt:lpstr>What is community participation?  By Matilda Trye (Team leader)</vt:lpstr>
      <vt:lpstr>Community participation (locally and nationally)  By Matilda Trye</vt:lpstr>
      <vt:lpstr>Introduction   The Princes Trust was founded in 1976 by Prince Charles HRH The Prince of Wales. The Princes mission to help disadvantaged youth with opportunities to change their lives. By Matilda Trye</vt:lpstr>
      <vt:lpstr>Founder of The Princes Trust.  By Matilda Trye</vt:lpstr>
      <vt:lpstr>The mission statement.  By Matilda Trye</vt:lpstr>
      <vt:lpstr>About Princes Trust  By Nez </vt:lpstr>
      <vt:lpstr>Why was The Princes Trust created   Part 1 By Nez</vt:lpstr>
      <vt:lpstr>Benefits of The Princes Trust. making an impact.  By Eunice </vt:lpstr>
      <vt:lpstr>Based on our research of community participation,  here are the benefits acquired through  The Princes Trust. Part 1 </vt:lpstr>
      <vt:lpstr>As one of the largest charities in the UK, there are a lot of                 beneficial support that can help young vulnerable individuals.  Benefits Part 2 By Eunice  </vt:lpstr>
      <vt:lpstr>Ddifferent support and counselling methods set in place which can be  beneficial for young individuals. Benefits Part 3 By Eunice </vt:lpstr>
      <vt:lpstr>Benefits of the Princes Trust. Part 4 By Eunice</vt:lpstr>
      <vt:lpstr>Success Stories and Testimonies of The Princes Trust. Part 1 By Khaleda</vt:lpstr>
      <vt:lpstr>Success Stories and Testimonies of The Princes Trust Part 2  By Khaleda </vt:lpstr>
      <vt:lpstr>Funding of Princes Trust  These are various organisations that  support the Princes Trust Part1 By Charlotte</vt:lpstr>
      <vt:lpstr>PowerPoint 演示文稿</vt:lpstr>
      <vt:lpstr>Funding of the Princes Trust Part 2 By Charlotte</vt:lpstr>
      <vt:lpstr>Funding support for The Princes Trust Part 3 By Charlotte</vt:lpstr>
      <vt:lpstr>Funding support rewards  By Charlotte</vt:lpstr>
      <vt:lpstr>PowerPoint 演示文稿</vt:lpstr>
      <vt:lpstr>Conclusion </vt:lpstr>
      <vt:lpstr> The End </vt:lpstr>
      <vt:lpstr>References</vt:lpstr>
      <vt:lpstr>Index   The learning log  Partway 1 </vt:lpstr>
      <vt:lpstr>Learning log  Continued</vt:lpstr>
      <vt:lpstr>Learning log  Continued</vt:lpstr>
      <vt:lpstr>Learning log  Continued</vt:lpstr>
      <vt:lpstr>Learning log   Continued</vt:lpstr>
      <vt:lpstr>Learning log  Continued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 Project 1 Community Participation Princes Trust</dc:title>
  <dc:creator>khaleda</dc:creator>
  <cp:lastModifiedBy>User</cp:lastModifiedBy>
  <cp:revision>60</cp:revision>
  <dcterms:created xsi:type="dcterms:W3CDTF">2018-04-12T19:22:00Z</dcterms:created>
  <dcterms:modified xsi:type="dcterms:W3CDTF">2018-04-26T22:15:26Z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1033-10.2.0.5978</vt:lpwstr>
  </property>
</Properties>
</file>