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787EA-F1BF-4D19-8CC1-BEB69A12F41C}"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8583BC7D-7F7C-4379-9641-B2EB5154CF17}">
      <dgm:prSet phldrT="[Text]" phldr="0" custT="1">
        <dgm:style>
          <a:lnRef idx="1">
            <a:schemeClr val="accent5"/>
          </a:lnRef>
          <a:fillRef idx="2">
            <a:schemeClr val="accent5"/>
          </a:fillRef>
          <a:effectRef idx="1">
            <a:schemeClr val="accent5"/>
          </a:effectRef>
          <a:fontRef idx="minor">
            <a:schemeClr val="dk1"/>
          </a:fontRef>
        </dgm:style>
      </dgm:prSet>
      <dgm:spPr/>
      <dgm:t>
        <a:bodyPr/>
        <a:lstStyle/>
        <a:p>
          <a:r>
            <a:rPr lang="en-US" sz="1100" b="1" dirty="0">
              <a:latin typeface="Arial" panose="020B0604020202020204" pitchFamily="34" charset="0"/>
              <a:cs typeface="Arial" panose="020B0604020202020204" pitchFamily="34" charset="0"/>
            </a:rPr>
            <a:t>Literature Search</a:t>
          </a:r>
        </a:p>
      </dgm:t>
    </dgm:pt>
    <dgm:pt modelId="{99805CE7-5EA1-4C4E-A75F-B47A34545031}" type="parTrans" cxnId="{ECFED472-54DF-4D8F-A4E9-8592DCEF23C3}">
      <dgm:prSet/>
      <dgm:spPr/>
      <dgm:t>
        <a:bodyPr/>
        <a:lstStyle/>
        <a:p>
          <a:endParaRPr lang="en-US" sz="1100" b="1">
            <a:latin typeface="Arial" panose="020B0604020202020204" pitchFamily="34" charset="0"/>
            <a:cs typeface="Arial" panose="020B0604020202020204" pitchFamily="34" charset="0"/>
          </a:endParaRPr>
        </a:p>
      </dgm:t>
    </dgm:pt>
    <dgm:pt modelId="{1B6F5B49-8205-4C47-864A-F6403C8CFA51}" type="sibTrans" cxnId="{ECFED472-54DF-4D8F-A4E9-8592DCEF23C3}">
      <dgm:prSet custT="1"/>
      <dgm:spPr/>
      <dgm:t>
        <a:bodyPr/>
        <a:lstStyle/>
        <a:p>
          <a:endParaRPr lang="en-US" sz="1100" b="1">
            <a:latin typeface="Arial" panose="020B0604020202020204" pitchFamily="34" charset="0"/>
            <a:cs typeface="Arial" panose="020B0604020202020204" pitchFamily="34" charset="0"/>
          </a:endParaRPr>
        </a:p>
      </dgm:t>
    </dgm:pt>
    <dgm:pt modelId="{3804EE6A-E53C-4E89-8382-610F9AB6E74F}">
      <dgm:prSet phldrT="[Text]" phldr="0" custT="1">
        <dgm:style>
          <a:lnRef idx="1">
            <a:schemeClr val="accent5"/>
          </a:lnRef>
          <a:fillRef idx="2">
            <a:schemeClr val="accent5"/>
          </a:fillRef>
          <a:effectRef idx="1">
            <a:schemeClr val="accent5"/>
          </a:effectRef>
          <a:fontRef idx="minor">
            <a:schemeClr val="dk1"/>
          </a:fontRef>
        </dgm:style>
      </dgm:prSet>
      <dgm:spPr/>
      <dgm:t>
        <a:bodyPr/>
        <a:lstStyle/>
        <a:p>
          <a:r>
            <a:rPr lang="en-US" sz="1100" b="1" dirty="0">
              <a:latin typeface="Arial" panose="020B0604020202020204" pitchFamily="34" charset="0"/>
              <a:cs typeface="Arial" panose="020B0604020202020204" pitchFamily="34" charset="0"/>
            </a:rPr>
            <a:t>Selection</a:t>
          </a:r>
        </a:p>
      </dgm:t>
    </dgm:pt>
    <dgm:pt modelId="{6AADD575-8E24-471C-83C1-ADEA67870C69}" type="parTrans" cxnId="{DE9F73F2-C661-4998-AFD2-B393F28E4598}">
      <dgm:prSet/>
      <dgm:spPr/>
      <dgm:t>
        <a:bodyPr/>
        <a:lstStyle/>
        <a:p>
          <a:endParaRPr lang="en-US" sz="1100" b="1">
            <a:latin typeface="Arial" panose="020B0604020202020204" pitchFamily="34" charset="0"/>
            <a:cs typeface="Arial" panose="020B0604020202020204" pitchFamily="34" charset="0"/>
          </a:endParaRPr>
        </a:p>
      </dgm:t>
    </dgm:pt>
    <dgm:pt modelId="{403E5F4D-E1A0-45E3-BBB4-BE3E6A77A70D}" type="sibTrans" cxnId="{DE9F73F2-C661-4998-AFD2-B393F28E4598}">
      <dgm:prSet custT="1"/>
      <dgm:spPr/>
      <dgm:t>
        <a:bodyPr/>
        <a:lstStyle/>
        <a:p>
          <a:endParaRPr lang="en-US" sz="1100" b="1">
            <a:latin typeface="Arial" panose="020B0604020202020204" pitchFamily="34" charset="0"/>
            <a:cs typeface="Arial" panose="020B0604020202020204" pitchFamily="34" charset="0"/>
          </a:endParaRPr>
        </a:p>
      </dgm:t>
    </dgm:pt>
    <dgm:pt modelId="{BAA62512-99C3-4547-A029-31885DF35600}">
      <dgm:prSet custT="1">
        <dgm:style>
          <a:lnRef idx="1">
            <a:schemeClr val="accent5"/>
          </a:lnRef>
          <a:fillRef idx="2">
            <a:schemeClr val="accent5"/>
          </a:fillRef>
          <a:effectRef idx="1">
            <a:schemeClr val="accent5"/>
          </a:effectRef>
          <a:fontRef idx="minor">
            <a:schemeClr val="dk1"/>
          </a:fontRef>
        </dgm:style>
      </dgm:prSet>
      <dgm:spPr/>
      <dgm:t>
        <a:bodyPr/>
        <a:lstStyle/>
        <a:p>
          <a:r>
            <a:rPr lang="en-US" sz="1100" b="1" dirty="0">
              <a:latin typeface="Arial" panose="020B0604020202020204" pitchFamily="34" charset="0"/>
              <a:cs typeface="Arial" panose="020B0604020202020204" pitchFamily="34" charset="0"/>
            </a:rPr>
            <a:t>Thematic Analysis</a:t>
          </a:r>
        </a:p>
      </dgm:t>
    </dgm:pt>
    <dgm:pt modelId="{42E348D0-F202-484A-9BB4-5D0A978C9256}" type="parTrans" cxnId="{38AF5B2C-41EB-4C36-9282-1D6467F37628}">
      <dgm:prSet/>
      <dgm:spPr/>
      <dgm:t>
        <a:bodyPr/>
        <a:lstStyle/>
        <a:p>
          <a:endParaRPr lang="en-US" sz="1100" b="1">
            <a:latin typeface="Arial" panose="020B0604020202020204" pitchFamily="34" charset="0"/>
            <a:cs typeface="Arial" panose="020B0604020202020204" pitchFamily="34" charset="0"/>
          </a:endParaRPr>
        </a:p>
      </dgm:t>
    </dgm:pt>
    <dgm:pt modelId="{7E59D819-4F01-4003-93A0-FCC16734ABC5}" type="sibTrans" cxnId="{38AF5B2C-41EB-4C36-9282-1D6467F37628}">
      <dgm:prSet custT="1"/>
      <dgm:spPr/>
      <dgm:t>
        <a:bodyPr/>
        <a:lstStyle/>
        <a:p>
          <a:endParaRPr lang="en-US" sz="1100" b="1">
            <a:latin typeface="Arial" panose="020B0604020202020204" pitchFamily="34" charset="0"/>
            <a:cs typeface="Arial" panose="020B0604020202020204" pitchFamily="34" charset="0"/>
          </a:endParaRPr>
        </a:p>
      </dgm:t>
    </dgm:pt>
    <dgm:pt modelId="{8086FCD3-A68E-4FCE-AC10-84B623099A8B}">
      <dgm:prSet custT="1">
        <dgm:style>
          <a:lnRef idx="1">
            <a:schemeClr val="accent5"/>
          </a:lnRef>
          <a:fillRef idx="2">
            <a:schemeClr val="accent5"/>
          </a:fillRef>
          <a:effectRef idx="1">
            <a:schemeClr val="accent5"/>
          </a:effectRef>
          <a:fontRef idx="minor">
            <a:schemeClr val="dk1"/>
          </a:fontRef>
        </dgm:style>
      </dgm:prSet>
      <dgm:spPr/>
      <dgm:t>
        <a:bodyPr/>
        <a:lstStyle/>
        <a:p>
          <a:r>
            <a:rPr lang="en-US" sz="1100" b="1" dirty="0">
              <a:latin typeface="Arial" panose="020B0604020202020204" pitchFamily="34" charset="0"/>
              <a:cs typeface="Arial" panose="020B0604020202020204" pitchFamily="34" charset="0"/>
            </a:rPr>
            <a:t>Findings</a:t>
          </a:r>
        </a:p>
      </dgm:t>
    </dgm:pt>
    <dgm:pt modelId="{C7FA4A79-F599-4A89-A64A-65C34A95BF2E}" type="parTrans" cxnId="{A7D72438-BAED-4B1E-ADF7-FF083B75838C}">
      <dgm:prSet/>
      <dgm:spPr/>
      <dgm:t>
        <a:bodyPr/>
        <a:lstStyle/>
        <a:p>
          <a:endParaRPr lang="en-US" sz="1100" b="1">
            <a:latin typeface="Arial" panose="020B0604020202020204" pitchFamily="34" charset="0"/>
            <a:cs typeface="Arial" panose="020B0604020202020204" pitchFamily="34" charset="0"/>
          </a:endParaRPr>
        </a:p>
      </dgm:t>
    </dgm:pt>
    <dgm:pt modelId="{F770740A-8AFE-4D1D-8131-7E52F0588089}" type="sibTrans" cxnId="{A7D72438-BAED-4B1E-ADF7-FF083B75838C}">
      <dgm:prSet/>
      <dgm:spPr/>
      <dgm:t>
        <a:bodyPr/>
        <a:lstStyle/>
        <a:p>
          <a:endParaRPr lang="en-US" sz="1100" b="1">
            <a:latin typeface="Arial" panose="020B0604020202020204" pitchFamily="34" charset="0"/>
            <a:cs typeface="Arial" panose="020B0604020202020204" pitchFamily="34" charset="0"/>
          </a:endParaRPr>
        </a:p>
      </dgm:t>
    </dgm:pt>
    <dgm:pt modelId="{212817C3-A0EA-41CD-9107-7AEF52CA5744}">
      <dgm:prSet phldrT="[Text]" phldr="0" custT="1">
        <dgm:style>
          <a:lnRef idx="1">
            <a:schemeClr val="accent5"/>
          </a:lnRef>
          <a:fillRef idx="2">
            <a:schemeClr val="accent5"/>
          </a:fillRef>
          <a:effectRef idx="1">
            <a:schemeClr val="accent5"/>
          </a:effectRef>
          <a:fontRef idx="minor">
            <a:schemeClr val="dk1"/>
          </a:fontRef>
        </dgm:style>
      </dgm:prSet>
      <dgm:spPr/>
      <dgm:t>
        <a:bodyPr/>
        <a:lstStyle/>
        <a:p>
          <a:r>
            <a:rPr lang="en-US" sz="1100" b="1" dirty="0">
              <a:latin typeface="Arial" panose="020B0604020202020204" pitchFamily="34" charset="0"/>
              <a:cs typeface="Arial" panose="020B0604020202020204" pitchFamily="34" charset="0"/>
            </a:rPr>
            <a:t>Screening</a:t>
          </a:r>
        </a:p>
      </dgm:t>
    </dgm:pt>
    <dgm:pt modelId="{4ABF417A-EC7C-4C4A-A3C6-BBAAB8D55A64}" type="sibTrans" cxnId="{DC34CE62-62E4-4672-A233-7B3C9C9BB9AE}">
      <dgm:prSet custT="1"/>
      <dgm:spPr/>
      <dgm:t>
        <a:bodyPr/>
        <a:lstStyle/>
        <a:p>
          <a:endParaRPr lang="en-US" sz="1100" b="1">
            <a:latin typeface="Arial" panose="020B0604020202020204" pitchFamily="34" charset="0"/>
            <a:cs typeface="Arial" panose="020B0604020202020204" pitchFamily="34" charset="0"/>
          </a:endParaRPr>
        </a:p>
      </dgm:t>
    </dgm:pt>
    <dgm:pt modelId="{6D8412D9-B29A-46A4-89C5-D554C49E6EE9}" type="parTrans" cxnId="{DC34CE62-62E4-4672-A233-7B3C9C9BB9AE}">
      <dgm:prSet/>
      <dgm:spPr/>
      <dgm:t>
        <a:bodyPr/>
        <a:lstStyle/>
        <a:p>
          <a:endParaRPr lang="en-US" sz="1100" b="1">
            <a:latin typeface="Arial" panose="020B0604020202020204" pitchFamily="34" charset="0"/>
            <a:cs typeface="Arial" panose="020B0604020202020204" pitchFamily="34" charset="0"/>
          </a:endParaRPr>
        </a:p>
      </dgm:t>
    </dgm:pt>
    <dgm:pt modelId="{66EFC1AA-4EFB-442D-9B24-8824EA23E402}" type="pres">
      <dgm:prSet presAssocID="{F8F787EA-F1BF-4D19-8CC1-BEB69A12F41C}" presName="Name0" presStyleCnt="0">
        <dgm:presLayoutVars>
          <dgm:dir/>
          <dgm:resizeHandles val="exact"/>
        </dgm:presLayoutVars>
      </dgm:prSet>
      <dgm:spPr/>
    </dgm:pt>
    <dgm:pt modelId="{A5E8D4F6-FA37-4BB3-A7E7-696E2269868F}" type="pres">
      <dgm:prSet presAssocID="{8583BC7D-7F7C-4379-9641-B2EB5154CF17}" presName="node" presStyleLbl="node1" presStyleIdx="0" presStyleCnt="5">
        <dgm:presLayoutVars>
          <dgm:bulletEnabled val="1"/>
        </dgm:presLayoutVars>
      </dgm:prSet>
      <dgm:spPr/>
    </dgm:pt>
    <dgm:pt modelId="{D6BAFBB6-619D-4AFA-91F8-41D3BD4B645E}" type="pres">
      <dgm:prSet presAssocID="{1B6F5B49-8205-4C47-864A-F6403C8CFA51}" presName="sibTrans" presStyleLbl="sibTrans2D1" presStyleIdx="0" presStyleCnt="4"/>
      <dgm:spPr/>
    </dgm:pt>
    <dgm:pt modelId="{515D1B9E-A644-4DB7-88CA-16FD23B8EAE9}" type="pres">
      <dgm:prSet presAssocID="{1B6F5B49-8205-4C47-864A-F6403C8CFA51}" presName="connectorText" presStyleLbl="sibTrans2D1" presStyleIdx="0" presStyleCnt="4"/>
      <dgm:spPr/>
    </dgm:pt>
    <dgm:pt modelId="{540B2839-B08A-4152-9E42-D76EA961C26F}" type="pres">
      <dgm:prSet presAssocID="{212817C3-A0EA-41CD-9107-7AEF52CA5744}" presName="node" presStyleLbl="node1" presStyleIdx="1" presStyleCnt="5">
        <dgm:presLayoutVars>
          <dgm:bulletEnabled val="1"/>
        </dgm:presLayoutVars>
      </dgm:prSet>
      <dgm:spPr/>
    </dgm:pt>
    <dgm:pt modelId="{AA1BE4B1-EEDE-4000-A46F-6F6FAADC5011}" type="pres">
      <dgm:prSet presAssocID="{4ABF417A-EC7C-4C4A-A3C6-BBAAB8D55A64}" presName="sibTrans" presStyleLbl="sibTrans2D1" presStyleIdx="1" presStyleCnt="4"/>
      <dgm:spPr/>
    </dgm:pt>
    <dgm:pt modelId="{CE8C7077-C0D3-436F-93EB-14E9807EED23}" type="pres">
      <dgm:prSet presAssocID="{4ABF417A-EC7C-4C4A-A3C6-BBAAB8D55A64}" presName="connectorText" presStyleLbl="sibTrans2D1" presStyleIdx="1" presStyleCnt="4"/>
      <dgm:spPr/>
    </dgm:pt>
    <dgm:pt modelId="{FBDD4753-1F0E-4DCA-AA22-4A7F6F0959F3}" type="pres">
      <dgm:prSet presAssocID="{3804EE6A-E53C-4E89-8382-610F9AB6E74F}" presName="node" presStyleLbl="node1" presStyleIdx="2" presStyleCnt="5">
        <dgm:presLayoutVars>
          <dgm:bulletEnabled val="1"/>
        </dgm:presLayoutVars>
      </dgm:prSet>
      <dgm:spPr/>
    </dgm:pt>
    <dgm:pt modelId="{6FB835CA-45DB-4909-8FEB-81681A9609B7}" type="pres">
      <dgm:prSet presAssocID="{403E5F4D-E1A0-45E3-BBB4-BE3E6A77A70D}" presName="sibTrans" presStyleLbl="sibTrans2D1" presStyleIdx="2" presStyleCnt="4"/>
      <dgm:spPr/>
    </dgm:pt>
    <dgm:pt modelId="{67EF9DCD-3BF3-49E0-810A-3A896636ACEB}" type="pres">
      <dgm:prSet presAssocID="{403E5F4D-E1A0-45E3-BBB4-BE3E6A77A70D}" presName="connectorText" presStyleLbl="sibTrans2D1" presStyleIdx="2" presStyleCnt="4"/>
      <dgm:spPr/>
    </dgm:pt>
    <dgm:pt modelId="{51B9907B-CA02-4B11-94EB-8B63B5453550}" type="pres">
      <dgm:prSet presAssocID="{BAA62512-99C3-4547-A029-31885DF35600}" presName="node" presStyleLbl="node1" presStyleIdx="3" presStyleCnt="5">
        <dgm:presLayoutVars>
          <dgm:bulletEnabled val="1"/>
        </dgm:presLayoutVars>
      </dgm:prSet>
      <dgm:spPr/>
    </dgm:pt>
    <dgm:pt modelId="{7C6638A4-9860-4D90-AE1F-E865C6AB14DC}" type="pres">
      <dgm:prSet presAssocID="{7E59D819-4F01-4003-93A0-FCC16734ABC5}" presName="sibTrans" presStyleLbl="sibTrans2D1" presStyleIdx="3" presStyleCnt="4"/>
      <dgm:spPr/>
    </dgm:pt>
    <dgm:pt modelId="{AD579182-CFF4-41E8-BF93-8CA2AB678960}" type="pres">
      <dgm:prSet presAssocID="{7E59D819-4F01-4003-93A0-FCC16734ABC5}" presName="connectorText" presStyleLbl="sibTrans2D1" presStyleIdx="3" presStyleCnt="4"/>
      <dgm:spPr/>
    </dgm:pt>
    <dgm:pt modelId="{DAC8F68F-1007-4FC0-8016-EABE7D753374}" type="pres">
      <dgm:prSet presAssocID="{8086FCD3-A68E-4FCE-AC10-84B623099A8B}" presName="node" presStyleLbl="node1" presStyleIdx="4" presStyleCnt="5">
        <dgm:presLayoutVars>
          <dgm:bulletEnabled val="1"/>
        </dgm:presLayoutVars>
      </dgm:prSet>
      <dgm:spPr/>
    </dgm:pt>
  </dgm:ptLst>
  <dgm:cxnLst>
    <dgm:cxn modelId="{38AF5B2C-41EB-4C36-9282-1D6467F37628}" srcId="{F8F787EA-F1BF-4D19-8CC1-BEB69A12F41C}" destId="{BAA62512-99C3-4547-A029-31885DF35600}" srcOrd="3" destOrd="0" parTransId="{42E348D0-F202-484A-9BB4-5D0A978C9256}" sibTransId="{7E59D819-4F01-4003-93A0-FCC16734ABC5}"/>
    <dgm:cxn modelId="{25D08B30-0117-47C3-8791-EBDD867B9F79}" type="presOf" srcId="{1B6F5B49-8205-4C47-864A-F6403C8CFA51}" destId="{D6BAFBB6-619D-4AFA-91F8-41D3BD4B645E}" srcOrd="0" destOrd="0" presId="urn:microsoft.com/office/officeart/2005/8/layout/process1"/>
    <dgm:cxn modelId="{A7D72438-BAED-4B1E-ADF7-FF083B75838C}" srcId="{F8F787EA-F1BF-4D19-8CC1-BEB69A12F41C}" destId="{8086FCD3-A68E-4FCE-AC10-84B623099A8B}" srcOrd="4" destOrd="0" parTransId="{C7FA4A79-F599-4A89-A64A-65C34A95BF2E}" sibTransId="{F770740A-8AFE-4D1D-8131-7E52F0588089}"/>
    <dgm:cxn modelId="{DC34CE62-62E4-4672-A233-7B3C9C9BB9AE}" srcId="{F8F787EA-F1BF-4D19-8CC1-BEB69A12F41C}" destId="{212817C3-A0EA-41CD-9107-7AEF52CA5744}" srcOrd="1" destOrd="0" parTransId="{6D8412D9-B29A-46A4-89C5-D554C49E6EE9}" sibTransId="{4ABF417A-EC7C-4C4A-A3C6-BBAAB8D55A64}"/>
    <dgm:cxn modelId="{595DBB43-2C70-40D3-AB5F-AE7039E2B3B0}" type="presOf" srcId="{212817C3-A0EA-41CD-9107-7AEF52CA5744}" destId="{540B2839-B08A-4152-9E42-D76EA961C26F}" srcOrd="0" destOrd="0" presId="urn:microsoft.com/office/officeart/2005/8/layout/process1"/>
    <dgm:cxn modelId="{EC07D370-B187-4824-958F-E41A4D331F91}" type="presOf" srcId="{7E59D819-4F01-4003-93A0-FCC16734ABC5}" destId="{AD579182-CFF4-41E8-BF93-8CA2AB678960}" srcOrd="1" destOrd="0" presId="urn:microsoft.com/office/officeart/2005/8/layout/process1"/>
    <dgm:cxn modelId="{AC796D51-69DA-4363-ADB3-60DB7369E7C0}" type="presOf" srcId="{403E5F4D-E1A0-45E3-BBB4-BE3E6A77A70D}" destId="{67EF9DCD-3BF3-49E0-810A-3A896636ACEB}" srcOrd="1" destOrd="0" presId="urn:microsoft.com/office/officeart/2005/8/layout/process1"/>
    <dgm:cxn modelId="{ECFED472-54DF-4D8F-A4E9-8592DCEF23C3}" srcId="{F8F787EA-F1BF-4D19-8CC1-BEB69A12F41C}" destId="{8583BC7D-7F7C-4379-9641-B2EB5154CF17}" srcOrd="0" destOrd="0" parTransId="{99805CE7-5EA1-4C4E-A75F-B47A34545031}" sibTransId="{1B6F5B49-8205-4C47-864A-F6403C8CFA51}"/>
    <dgm:cxn modelId="{E3BF9474-FEE4-492B-824B-5048E99BAB03}" type="presOf" srcId="{BAA62512-99C3-4547-A029-31885DF35600}" destId="{51B9907B-CA02-4B11-94EB-8B63B5453550}" srcOrd="0" destOrd="0" presId="urn:microsoft.com/office/officeart/2005/8/layout/process1"/>
    <dgm:cxn modelId="{DE43E855-92BF-4919-9892-BA95F6C01C6C}" type="presOf" srcId="{8583BC7D-7F7C-4379-9641-B2EB5154CF17}" destId="{A5E8D4F6-FA37-4BB3-A7E7-696E2269868F}" srcOrd="0" destOrd="0" presId="urn:microsoft.com/office/officeart/2005/8/layout/process1"/>
    <dgm:cxn modelId="{16542CA3-DDBA-45CC-95B3-EF784E46282E}" type="presOf" srcId="{1B6F5B49-8205-4C47-864A-F6403C8CFA51}" destId="{515D1B9E-A644-4DB7-88CA-16FD23B8EAE9}" srcOrd="1" destOrd="0" presId="urn:microsoft.com/office/officeart/2005/8/layout/process1"/>
    <dgm:cxn modelId="{E27BDCB1-C3C2-4BEA-870F-87F0528BE8CA}" type="presOf" srcId="{4ABF417A-EC7C-4C4A-A3C6-BBAAB8D55A64}" destId="{CE8C7077-C0D3-436F-93EB-14E9807EED23}" srcOrd="1" destOrd="0" presId="urn:microsoft.com/office/officeart/2005/8/layout/process1"/>
    <dgm:cxn modelId="{E0CAF6B9-EE40-47BC-9B8D-D801BFCE476C}" type="presOf" srcId="{4ABF417A-EC7C-4C4A-A3C6-BBAAB8D55A64}" destId="{AA1BE4B1-EEDE-4000-A46F-6F6FAADC5011}" srcOrd="0" destOrd="0" presId="urn:microsoft.com/office/officeart/2005/8/layout/process1"/>
    <dgm:cxn modelId="{4EE7A7D6-E90F-4BA4-8795-FC3B9654CF1B}" type="presOf" srcId="{403E5F4D-E1A0-45E3-BBB4-BE3E6A77A70D}" destId="{6FB835CA-45DB-4909-8FEB-81681A9609B7}" srcOrd="0" destOrd="0" presId="urn:microsoft.com/office/officeart/2005/8/layout/process1"/>
    <dgm:cxn modelId="{4AAF90E3-9FF6-4072-9FDE-D04247F018F6}" type="presOf" srcId="{8086FCD3-A68E-4FCE-AC10-84B623099A8B}" destId="{DAC8F68F-1007-4FC0-8016-EABE7D753374}" srcOrd="0" destOrd="0" presId="urn:microsoft.com/office/officeart/2005/8/layout/process1"/>
    <dgm:cxn modelId="{F1F7ADE4-7FEF-4576-8D99-9DFE8B581131}" type="presOf" srcId="{F8F787EA-F1BF-4D19-8CC1-BEB69A12F41C}" destId="{66EFC1AA-4EFB-442D-9B24-8824EA23E402}" srcOrd="0" destOrd="0" presId="urn:microsoft.com/office/officeart/2005/8/layout/process1"/>
    <dgm:cxn modelId="{7503B9EE-3995-4183-B103-CF062B0030D1}" type="presOf" srcId="{7E59D819-4F01-4003-93A0-FCC16734ABC5}" destId="{7C6638A4-9860-4D90-AE1F-E865C6AB14DC}" srcOrd="0" destOrd="0" presId="urn:microsoft.com/office/officeart/2005/8/layout/process1"/>
    <dgm:cxn modelId="{DE9F73F2-C661-4998-AFD2-B393F28E4598}" srcId="{F8F787EA-F1BF-4D19-8CC1-BEB69A12F41C}" destId="{3804EE6A-E53C-4E89-8382-610F9AB6E74F}" srcOrd="2" destOrd="0" parTransId="{6AADD575-8E24-471C-83C1-ADEA67870C69}" sibTransId="{403E5F4D-E1A0-45E3-BBB4-BE3E6A77A70D}"/>
    <dgm:cxn modelId="{75F3ABF8-5C63-425A-816F-BE230809CCA6}" type="presOf" srcId="{3804EE6A-E53C-4E89-8382-610F9AB6E74F}" destId="{FBDD4753-1F0E-4DCA-AA22-4A7F6F0959F3}" srcOrd="0" destOrd="0" presId="urn:microsoft.com/office/officeart/2005/8/layout/process1"/>
    <dgm:cxn modelId="{950888EC-03EB-42F9-8E9B-EDEACD5027EB}" type="presParOf" srcId="{66EFC1AA-4EFB-442D-9B24-8824EA23E402}" destId="{A5E8D4F6-FA37-4BB3-A7E7-696E2269868F}" srcOrd="0" destOrd="0" presId="urn:microsoft.com/office/officeart/2005/8/layout/process1"/>
    <dgm:cxn modelId="{54C59636-5923-4F59-B36E-D51960F1E565}" type="presParOf" srcId="{66EFC1AA-4EFB-442D-9B24-8824EA23E402}" destId="{D6BAFBB6-619D-4AFA-91F8-41D3BD4B645E}" srcOrd="1" destOrd="0" presId="urn:microsoft.com/office/officeart/2005/8/layout/process1"/>
    <dgm:cxn modelId="{D92E0579-4BF6-432F-BE75-EE8DCD4B21A5}" type="presParOf" srcId="{D6BAFBB6-619D-4AFA-91F8-41D3BD4B645E}" destId="{515D1B9E-A644-4DB7-88CA-16FD23B8EAE9}" srcOrd="0" destOrd="0" presId="urn:microsoft.com/office/officeart/2005/8/layout/process1"/>
    <dgm:cxn modelId="{83A654F4-CCA3-448E-9CEE-45272F953098}" type="presParOf" srcId="{66EFC1AA-4EFB-442D-9B24-8824EA23E402}" destId="{540B2839-B08A-4152-9E42-D76EA961C26F}" srcOrd="2" destOrd="0" presId="urn:microsoft.com/office/officeart/2005/8/layout/process1"/>
    <dgm:cxn modelId="{E94A006E-E1E2-4872-BB5B-7FE410609494}" type="presParOf" srcId="{66EFC1AA-4EFB-442D-9B24-8824EA23E402}" destId="{AA1BE4B1-EEDE-4000-A46F-6F6FAADC5011}" srcOrd="3" destOrd="0" presId="urn:microsoft.com/office/officeart/2005/8/layout/process1"/>
    <dgm:cxn modelId="{43768EDE-F6DE-4F28-8C4C-600A94AB8B33}" type="presParOf" srcId="{AA1BE4B1-EEDE-4000-A46F-6F6FAADC5011}" destId="{CE8C7077-C0D3-436F-93EB-14E9807EED23}" srcOrd="0" destOrd="0" presId="urn:microsoft.com/office/officeart/2005/8/layout/process1"/>
    <dgm:cxn modelId="{4B85278D-F6A5-4A04-9D62-AE1925A738FD}" type="presParOf" srcId="{66EFC1AA-4EFB-442D-9B24-8824EA23E402}" destId="{FBDD4753-1F0E-4DCA-AA22-4A7F6F0959F3}" srcOrd="4" destOrd="0" presId="urn:microsoft.com/office/officeart/2005/8/layout/process1"/>
    <dgm:cxn modelId="{C3B70F4B-D8DC-438F-B93B-FE999AD3B470}" type="presParOf" srcId="{66EFC1AA-4EFB-442D-9B24-8824EA23E402}" destId="{6FB835CA-45DB-4909-8FEB-81681A9609B7}" srcOrd="5" destOrd="0" presId="urn:microsoft.com/office/officeart/2005/8/layout/process1"/>
    <dgm:cxn modelId="{DB8D93FA-9C9A-4B93-9FDC-1F4058889BCA}" type="presParOf" srcId="{6FB835CA-45DB-4909-8FEB-81681A9609B7}" destId="{67EF9DCD-3BF3-49E0-810A-3A896636ACEB}" srcOrd="0" destOrd="0" presId="urn:microsoft.com/office/officeart/2005/8/layout/process1"/>
    <dgm:cxn modelId="{19A07B97-A540-4CCE-9372-20A81F87B2D8}" type="presParOf" srcId="{66EFC1AA-4EFB-442D-9B24-8824EA23E402}" destId="{51B9907B-CA02-4B11-94EB-8B63B5453550}" srcOrd="6" destOrd="0" presId="urn:microsoft.com/office/officeart/2005/8/layout/process1"/>
    <dgm:cxn modelId="{7859957B-53A5-4224-8E7B-B2A1EECC986E}" type="presParOf" srcId="{66EFC1AA-4EFB-442D-9B24-8824EA23E402}" destId="{7C6638A4-9860-4D90-AE1F-E865C6AB14DC}" srcOrd="7" destOrd="0" presId="urn:microsoft.com/office/officeart/2005/8/layout/process1"/>
    <dgm:cxn modelId="{92C7F4C5-09E1-4060-A794-FD93025B07E5}" type="presParOf" srcId="{7C6638A4-9860-4D90-AE1F-E865C6AB14DC}" destId="{AD579182-CFF4-41E8-BF93-8CA2AB678960}" srcOrd="0" destOrd="0" presId="urn:microsoft.com/office/officeart/2005/8/layout/process1"/>
    <dgm:cxn modelId="{EE297F24-4116-41A7-BEF1-DFC751EE1DE4}" type="presParOf" srcId="{66EFC1AA-4EFB-442D-9B24-8824EA23E402}" destId="{DAC8F68F-1007-4FC0-8016-EABE7D753374}"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8D4F6-FA37-4BB3-A7E7-696E2269868F}">
      <dsp:nvSpPr>
        <dsp:cNvPr id="0" name=""/>
        <dsp:cNvSpPr/>
      </dsp:nvSpPr>
      <dsp:spPr>
        <a:xfrm>
          <a:off x="5076" y="0"/>
          <a:ext cx="786549" cy="355941"/>
        </a:xfrm>
        <a:prstGeom prst="roundRect">
          <a:avLst>
            <a:gd name="adj" fmla="val 10000"/>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1270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Literature Search</a:t>
          </a:r>
        </a:p>
      </dsp:txBody>
      <dsp:txXfrm>
        <a:off x="15501" y="10425"/>
        <a:ext cx="765699" cy="335091"/>
      </dsp:txXfrm>
    </dsp:sp>
    <dsp:sp modelId="{D6BAFBB6-619D-4AFA-91F8-41D3BD4B645E}">
      <dsp:nvSpPr>
        <dsp:cNvPr id="0" name=""/>
        <dsp:cNvSpPr/>
      </dsp:nvSpPr>
      <dsp:spPr>
        <a:xfrm>
          <a:off x="870281" y="80438"/>
          <a:ext cx="166748" cy="1950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latin typeface="Arial" panose="020B0604020202020204" pitchFamily="34" charset="0"/>
            <a:cs typeface="Arial" panose="020B0604020202020204" pitchFamily="34" charset="0"/>
          </a:endParaRPr>
        </a:p>
      </dsp:txBody>
      <dsp:txXfrm>
        <a:off x="870281" y="119451"/>
        <a:ext cx="116724" cy="117038"/>
      </dsp:txXfrm>
    </dsp:sp>
    <dsp:sp modelId="{540B2839-B08A-4152-9E42-D76EA961C26F}">
      <dsp:nvSpPr>
        <dsp:cNvPr id="0" name=""/>
        <dsp:cNvSpPr/>
      </dsp:nvSpPr>
      <dsp:spPr>
        <a:xfrm>
          <a:off x="1106246" y="0"/>
          <a:ext cx="786549" cy="355941"/>
        </a:xfrm>
        <a:prstGeom prst="roundRect">
          <a:avLst>
            <a:gd name="adj" fmla="val 10000"/>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1270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Screening</a:t>
          </a:r>
        </a:p>
      </dsp:txBody>
      <dsp:txXfrm>
        <a:off x="1116671" y="10425"/>
        <a:ext cx="765699" cy="335091"/>
      </dsp:txXfrm>
    </dsp:sp>
    <dsp:sp modelId="{AA1BE4B1-EEDE-4000-A46F-6F6FAADC5011}">
      <dsp:nvSpPr>
        <dsp:cNvPr id="0" name=""/>
        <dsp:cNvSpPr/>
      </dsp:nvSpPr>
      <dsp:spPr>
        <a:xfrm>
          <a:off x="1971451" y="80438"/>
          <a:ext cx="166748" cy="1950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latin typeface="Arial" panose="020B0604020202020204" pitchFamily="34" charset="0"/>
            <a:cs typeface="Arial" panose="020B0604020202020204" pitchFamily="34" charset="0"/>
          </a:endParaRPr>
        </a:p>
      </dsp:txBody>
      <dsp:txXfrm>
        <a:off x="1971451" y="119451"/>
        <a:ext cx="116724" cy="117038"/>
      </dsp:txXfrm>
    </dsp:sp>
    <dsp:sp modelId="{FBDD4753-1F0E-4DCA-AA22-4A7F6F0959F3}">
      <dsp:nvSpPr>
        <dsp:cNvPr id="0" name=""/>
        <dsp:cNvSpPr/>
      </dsp:nvSpPr>
      <dsp:spPr>
        <a:xfrm>
          <a:off x="2207416" y="0"/>
          <a:ext cx="786549" cy="355941"/>
        </a:xfrm>
        <a:prstGeom prst="roundRect">
          <a:avLst>
            <a:gd name="adj" fmla="val 10000"/>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1270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Selection</a:t>
          </a:r>
        </a:p>
      </dsp:txBody>
      <dsp:txXfrm>
        <a:off x="2217841" y="10425"/>
        <a:ext cx="765699" cy="335091"/>
      </dsp:txXfrm>
    </dsp:sp>
    <dsp:sp modelId="{6FB835CA-45DB-4909-8FEB-81681A9609B7}">
      <dsp:nvSpPr>
        <dsp:cNvPr id="0" name=""/>
        <dsp:cNvSpPr/>
      </dsp:nvSpPr>
      <dsp:spPr>
        <a:xfrm>
          <a:off x="3072621" y="80438"/>
          <a:ext cx="166748" cy="1950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latin typeface="Arial" panose="020B0604020202020204" pitchFamily="34" charset="0"/>
            <a:cs typeface="Arial" panose="020B0604020202020204" pitchFamily="34" charset="0"/>
          </a:endParaRPr>
        </a:p>
      </dsp:txBody>
      <dsp:txXfrm>
        <a:off x="3072621" y="119451"/>
        <a:ext cx="116724" cy="117038"/>
      </dsp:txXfrm>
    </dsp:sp>
    <dsp:sp modelId="{51B9907B-CA02-4B11-94EB-8B63B5453550}">
      <dsp:nvSpPr>
        <dsp:cNvPr id="0" name=""/>
        <dsp:cNvSpPr/>
      </dsp:nvSpPr>
      <dsp:spPr>
        <a:xfrm>
          <a:off x="3308586" y="0"/>
          <a:ext cx="786549" cy="355941"/>
        </a:xfrm>
        <a:prstGeom prst="roundRect">
          <a:avLst>
            <a:gd name="adj" fmla="val 10000"/>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1270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Thematic Analysis</a:t>
          </a:r>
        </a:p>
      </dsp:txBody>
      <dsp:txXfrm>
        <a:off x="3319011" y="10425"/>
        <a:ext cx="765699" cy="335091"/>
      </dsp:txXfrm>
    </dsp:sp>
    <dsp:sp modelId="{7C6638A4-9860-4D90-AE1F-E865C6AB14DC}">
      <dsp:nvSpPr>
        <dsp:cNvPr id="0" name=""/>
        <dsp:cNvSpPr/>
      </dsp:nvSpPr>
      <dsp:spPr>
        <a:xfrm>
          <a:off x="4173791" y="80438"/>
          <a:ext cx="166748" cy="1950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b="1" kern="1200">
            <a:latin typeface="Arial" panose="020B0604020202020204" pitchFamily="34" charset="0"/>
            <a:cs typeface="Arial" panose="020B0604020202020204" pitchFamily="34" charset="0"/>
          </a:endParaRPr>
        </a:p>
      </dsp:txBody>
      <dsp:txXfrm>
        <a:off x="4173791" y="119451"/>
        <a:ext cx="116724" cy="117038"/>
      </dsp:txXfrm>
    </dsp:sp>
    <dsp:sp modelId="{DAC8F68F-1007-4FC0-8016-EABE7D753374}">
      <dsp:nvSpPr>
        <dsp:cNvPr id="0" name=""/>
        <dsp:cNvSpPr/>
      </dsp:nvSpPr>
      <dsp:spPr>
        <a:xfrm>
          <a:off x="4409756" y="0"/>
          <a:ext cx="786549" cy="355941"/>
        </a:xfrm>
        <a:prstGeom prst="roundRect">
          <a:avLst>
            <a:gd name="adj" fmla="val 10000"/>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1270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Findings</a:t>
          </a:r>
        </a:p>
      </dsp:txBody>
      <dsp:txXfrm>
        <a:off x="4420181" y="10425"/>
        <a:ext cx="765699" cy="33509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84A2-B174-6D79-04DA-874CD539CC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8ECA63E-5202-F254-49B0-6CA68CB069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BE3CDF1-B82C-5893-E817-50BC65025D06}"/>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5" name="Footer Placeholder 4">
            <a:extLst>
              <a:ext uri="{FF2B5EF4-FFF2-40B4-BE49-F238E27FC236}">
                <a16:creationId xmlns:a16="http://schemas.microsoft.com/office/drawing/2014/main" id="{FDDB9463-83F0-00C3-EC86-B3A75BA0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F0B0FF-62BC-1FDB-8019-8B5CEC2F449F}"/>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1391432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F0C8E-A734-7CCF-C020-EDC1994871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9504488-5F74-9424-711D-1ACF8EEC7F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B1544B-3E83-628E-A2E5-70EA0F0A3A6D}"/>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5" name="Footer Placeholder 4">
            <a:extLst>
              <a:ext uri="{FF2B5EF4-FFF2-40B4-BE49-F238E27FC236}">
                <a16:creationId xmlns:a16="http://schemas.microsoft.com/office/drawing/2014/main" id="{229CF8FD-F051-1564-EDE7-1AE5BF7B06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CD5DF0-4C2C-4AEF-CF5C-37FC7FA806AC}"/>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3599155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2ED4-2C27-A346-A7E8-9003F8F5EA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F28BC68-E02F-21C7-FCF1-FBF94AFB7E0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14B0D0-0157-EF8D-F6CF-581D798DF7EE}"/>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5" name="Footer Placeholder 4">
            <a:extLst>
              <a:ext uri="{FF2B5EF4-FFF2-40B4-BE49-F238E27FC236}">
                <a16:creationId xmlns:a16="http://schemas.microsoft.com/office/drawing/2014/main" id="{ACFB07C1-BADE-A387-F6AC-54DFA580E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B6AB8A-7780-087A-C829-B77F14A52D46}"/>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2089418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768F4-CD80-C242-93EB-97931AE232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BA8C78E-96E6-4340-EBD2-95FBAD2C367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376EAE4-1E9A-8958-7CC6-7500BCD1EB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F197281-1D5E-DBA6-F21D-8321CF12EC27}"/>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6" name="Footer Placeholder 5">
            <a:extLst>
              <a:ext uri="{FF2B5EF4-FFF2-40B4-BE49-F238E27FC236}">
                <a16:creationId xmlns:a16="http://schemas.microsoft.com/office/drawing/2014/main" id="{A83BC9C3-6D4B-73F0-5012-BCB0916817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4CBF0E-F2E0-1093-9F83-408EE13E2BFE}"/>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1913903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BF7B7-12A7-5643-6E21-F87A8730EC3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A836BA9-F9D4-045D-9E92-E961200E77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C608BA-637E-A885-3770-34DBC51D1B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4CEF729-3B9E-20C7-22C6-4B2FAEE7A7C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784622-B8B3-D841-C545-70A4461CEE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E9DE5A-773A-D1F2-C81D-4CAF9A1ECAB1}"/>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8" name="Footer Placeholder 7">
            <a:extLst>
              <a:ext uri="{FF2B5EF4-FFF2-40B4-BE49-F238E27FC236}">
                <a16:creationId xmlns:a16="http://schemas.microsoft.com/office/drawing/2014/main" id="{13FBC128-9CFF-A2EF-245E-DA0C791AE5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5BAE161-9C6F-8AB7-200C-0F57D46C8F2E}"/>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179862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37D2C-8A00-879F-038C-56D2D76F293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2308A66-E11D-7CBE-8C47-4ECA3B296ABD}"/>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4" name="Footer Placeholder 3">
            <a:extLst>
              <a:ext uri="{FF2B5EF4-FFF2-40B4-BE49-F238E27FC236}">
                <a16:creationId xmlns:a16="http://schemas.microsoft.com/office/drawing/2014/main" id="{BF4C9AE9-42BE-692F-6A14-EB377E93F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EDF601-4A73-3490-E7AA-689303309C4A}"/>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2318314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3DA7A8-DB6E-3725-1FA7-2B5A8D002791}"/>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3" name="Footer Placeholder 2">
            <a:extLst>
              <a:ext uri="{FF2B5EF4-FFF2-40B4-BE49-F238E27FC236}">
                <a16:creationId xmlns:a16="http://schemas.microsoft.com/office/drawing/2014/main" id="{8C69DC12-8CDA-89B5-21C2-61BF4FA89B8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46FCC3D-09C7-586B-07C7-DBA801F7CE1A}"/>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3781065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7143A-D902-197D-2A87-2AD04C780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86EC022-D705-A859-C962-0704EFCCC6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7646587-DF3A-937E-7CDD-04FB6889D5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1373139-EB2F-EAED-0D77-1E9510996E5F}"/>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6" name="Footer Placeholder 5">
            <a:extLst>
              <a:ext uri="{FF2B5EF4-FFF2-40B4-BE49-F238E27FC236}">
                <a16:creationId xmlns:a16="http://schemas.microsoft.com/office/drawing/2014/main" id="{D2A9FF53-D7FB-4F8B-00C0-CC18E536A2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9F3DE51-D5AC-505A-1F94-BC9500A6F4E0}"/>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2985453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4AA93-95F3-FE66-F747-0CB2BA6A76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B9B1415-2ED0-B984-C7C1-99F465055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C0664D-5DE1-A37A-66B0-2B0339E461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5B7BCC-A4C4-F2C0-6C97-51F7723BF0F0}"/>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6" name="Footer Placeholder 5">
            <a:extLst>
              <a:ext uri="{FF2B5EF4-FFF2-40B4-BE49-F238E27FC236}">
                <a16:creationId xmlns:a16="http://schemas.microsoft.com/office/drawing/2014/main" id="{8E1EC7BB-0E02-FB68-DBF3-F25FBE0EA7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EC9CF1-AC9F-7217-AF3C-2D0D3B8232E9}"/>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3386566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D69BB-2952-2399-7BAA-6BD77C583FF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7EE58AE-4DF2-ADC6-8372-D6185E8CB7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7655DF-FC3E-AC8A-239D-7AD151F1A18C}"/>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5" name="Footer Placeholder 4">
            <a:extLst>
              <a:ext uri="{FF2B5EF4-FFF2-40B4-BE49-F238E27FC236}">
                <a16:creationId xmlns:a16="http://schemas.microsoft.com/office/drawing/2014/main" id="{5E320273-C906-F71B-2FA7-0D7E13DB3D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016FD1-9815-C83F-5D5C-102624531AC3}"/>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2996097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982B90-5EA4-82FB-BE5E-9AA826F1C8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3007E23-17BF-AB0F-EF1F-45524798E7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8445D4-00CF-1582-1E0A-20D61C51D86D}"/>
              </a:ext>
            </a:extLst>
          </p:cNvPr>
          <p:cNvSpPr>
            <a:spLocks noGrp="1"/>
          </p:cNvSpPr>
          <p:nvPr>
            <p:ph type="dt" sz="half" idx="10"/>
          </p:nvPr>
        </p:nvSpPr>
        <p:spPr/>
        <p:txBody>
          <a:bodyPr/>
          <a:lstStyle/>
          <a:p>
            <a:fld id="{8EFF8705-3779-4C3A-AF0C-9A2924DBF8B5}" type="datetimeFigureOut">
              <a:rPr lang="en-US" smtClean="0"/>
              <a:t>7/24/2026</a:t>
            </a:fld>
            <a:endParaRPr lang="en-US"/>
          </a:p>
        </p:txBody>
      </p:sp>
      <p:sp>
        <p:nvSpPr>
          <p:cNvPr id="5" name="Footer Placeholder 4">
            <a:extLst>
              <a:ext uri="{FF2B5EF4-FFF2-40B4-BE49-F238E27FC236}">
                <a16:creationId xmlns:a16="http://schemas.microsoft.com/office/drawing/2014/main" id="{3841DA86-3084-FE8B-E584-A8370BBE86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DDA68A-BED9-F88C-56F5-9B51F95CD417}"/>
              </a:ext>
            </a:extLst>
          </p:cNvPr>
          <p:cNvSpPr>
            <a:spLocks noGrp="1"/>
          </p:cNvSpPr>
          <p:nvPr>
            <p:ph type="sldNum" sz="quarter" idx="12"/>
          </p:nvPr>
        </p:nvSpPr>
        <p:spPr/>
        <p:txBody>
          <a:bodyPr/>
          <a:lstStyle/>
          <a:p>
            <a:fld id="{CEC209BD-1355-46FF-90A0-4DF8626B8687}" type="slidenum">
              <a:rPr lang="en-US" smtClean="0"/>
              <a:t>‹#›</a:t>
            </a:fld>
            <a:endParaRPr lang="en-US"/>
          </a:p>
        </p:txBody>
      </p:sp>
    </p:spTree>
    <p:extLst>
      <p:ext uri="{BB962C8B-B14F-4D97-AF65-F5344CB8AC3E}">
        <p14:creationId xmlns:p14="http://schemas.microsoft.com/office/powerpoint/2010/main" val="2379471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23635C-40BA-B89D-78E5-AAFDAD726D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2A11EC1-AA93-0BF0-13EA-4C6986D2A4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3D604E-0960-E285-CC9B-9B47DAC181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EFF8705-3779-4C3A-AF0C-9A2924DBF8B5}" type="datetimeFigureOut">
              <a:rPr lang="en-US" smtClean="0"/>
              <a:t>7/24/2026</a:t>
            </a:fld>
            <a:endParaRPr lang="en-US"/>
          </a:p>
        </p:txBody>
      </p:sp>
      <p:sp>
        <p:nvSpPr>
          <p:cNvPr id="5" name="Footer Placeholder 4">
            <a:extLst>
              <a:ext uri="{FF2B5EF4-FFF2-40B4-BE49-F238E27FC236}">
                <a16:creationId xmlns:a16="http://schemas.microsoft.com/office/drawing/2014/main" id="{6D3D23BB-A372-AAF6-C852-FDEE5A89A7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7770F8A-692A-ADD5-52CC-A92A578D91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EC209BD-1355-46FF-90A0-4DF8626B8687}" type="slidenum">
              <a:rPr lang="en-US" smtClean="0"/>
              <a:t>‹#›</a:t>
            </a:fld>
            <a:endParaRPr lang="en-US"/>
          </a:p>
        </p:txBody>
      </p:sp>
    </p:spTree>
    <p:extLst>
      <p:ext uri="{BB962C8B-B14F-4D97-AF65-F5344CB8AC3E}">
        <p14:creationId xmlns:p14="http://schemas.microsoft.com/office/powerpoint/2010/main" val="9237835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svg"/><Relationship Id="rId7" Type="http://schemas.openxmlformats.org/officeDocument/2006/relationships/diagramColors" Target="../diagrams/colors1.xml"/><Relationship Id="rId2" Type="http://schemas.openxmlformats.org/officeDocument/2006/relationships/image" Target="../media/image1.sv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4.jpg"/><Relationship Id="rId4" Type="http://schemas.openxmlformats.org/officeDocument/2006/relationships/diagramData" Target="../diagrams/data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40DDC-08D7-5FD5-CA79-8787D815B1FD}"/>
              </a:ext>
            </a:extLst>
          </p:cNvPr>
          <p:cNvSpPr>
            <a:spLocks noGrp="1"/>
          </p:cNvSpPr>
          <p:nvPr>
            <p:ph type="title"/>
          </p:nvPr>
        </p:nvSpPr>
        <p:spPr>
          <a:xfrm>
            <a:off x="831850" y="1238866"/>
            <a:ext cx="10515600" cy="1818966"/>
          </a:xfrm>
        </p:spPr>
        <p:txBody>
          <a:bodyPr>
            <a:noAutofit/>
          </a:bodyPr>
          <a:lstStyle/>
          <a:p>
            <a:pPr algn="ctr"/>
            <a:r>
              <a:rPr lang="en-GB" sz="2400" b="1" dirty="0">
                <a:latin typeface="Arial" panose="020B0604020202020204" pitchFamily="34" charset="0"/>
                <a:cs typeface="Arial" panose="020B0604020202020204" pitchFamily="34" charset="0"/>
              </a:rPr>
              <a:t>Course: BSc (Hons) Health and Social Care</a:t>
            </a:r>
            <a:br>
              <a:rPr lang="en-GB" sz="2400"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Module: Independent Project (BMHP6020_BIRM)</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E6AA6F6D-23A6-5F1B-B48A-81F9D58B3973}"/>
              </a:ext>
            </a:extLst>
          </p:cNvPr>
          <p:cNvSpPr>
            <a:spLocks noGrp="1"/>
          </p:cNvSpPr>
          <p:nvPr>
            <p:ph type="body" idx="1"/>
          </p:nvPr>
        </p:nvSpPr>
        <p:spPr>
          <a:xfrm>
            <a:off x="831850" y="3569111"/>
            <a:ext cx="10515600" cy="1632154"/>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Student Name: Kulvir Tank</a:t>
            </a:r>
          </a:p>
          <a:p>
            <a:r>
              <a:rPr lang="en-GB" sz="2000" dirty="0">
                <a:solidFill>
                  <a:schemeClr val="tx1"/>
                </a:solidFill>
                <a:latin typeface="Arial" panose="020B0604020202020204" pitchFamily="34" charset="0"/>
                <a:cs typeface="Arial" panose="020B0604020202020204" pitchFamily="34" charset="0"/>
              </a:rPr>
              <a:t>Student No: 2314898</a:t>
            </a:r>
          </a:p>
          <a:p>
            <a:r>
              <a:rPr lang="en-GB" sz="2000" dirty="0">
                <a:solidFill>
                  <a:schemeClr val="tx1"/>
                </a:solidFill>
                <a:latin typeface="Arial" panose="020B0604020202020204" pitchFamily="34" charset="0"/>
                <a:cs typeface="Arial" panose="020B0604020202020204" pitchFamily="34" charset="0"/>
              </a:rPr>
              <a:t>Module Code: BMHP6020 </a:t>
            </a:r>
          </a:p>
          <a:p>
            <a:r>
              <a:rPr lang="en-GB" sz="2000" dirty="0">
                <a:solidFill>
                  <a:schemeClr val="tx1"/>
                </a:solidFill>
                <a:latin typeface="Arial" panose="020B0604020202020204" pitchFamily="34" charset="0"/>
                <a:cs typeface="Arial" panose="020B0604020202020204" pitchFamily="34" charset="0"/>
              </a:rPr>
              <a:t>Module Name: Element 2 – Methodology Poster </a:t>
            </a:r>
          </a:p>
        </p:txBody>
      </p:sp>
    </p:spTree>
    <p:extLst>
      <p:ext uri="{BB962C8B-B14F-4D97-AF65-F5344CB8AC3E}">
        <p14:creationId xmlns:p14="http://schemas.microsoft.com/office/powerpoint/2010/main" val="1000842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01F75C-626E-6DF8-9882-B24EDB4C3823}"/>
              </a:ext>
            </a:extLst>
          </p:cNvPr>
          <p:cNvSpPr/>
          <p:nvPr/>
        </p:nvSpPr>
        <p:spPr>
          <a:xfrm>
            <a:off x="930702" y="96770"/>
            <a:ext cx="10122050" cy="767505"/>
          </a:xfrm>
          <a:prstGeom prst="rect">
            <a:avLst/>
          </a:prstGeom>
          <a:solidFill>
            <a:schemeClr val="accent5">
              <a:lumMod val="20000"/>
              <a:lumOff val="8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ysClr val="windowText" lastClr="000000"/>
                </a:solidFill>
                <a:latin typeface="Arial" panose="020B0604020202020204" pitchFamily="34" charset="0"/>
                <a:cs typeface="Arial" panose="020B0604020202020204" pitchFamily="34" charset="0"/>
              </a:rPr>
              <a:t>The impact of COVID-19-related workplace stress on burnout among NHS frontline healthcare workers in UK between 2020 and 2023</a:t>
            </a:r>
            <a:endParaRPr lang="en-US" sz="2000" dirty="0">
              <a:solidFill>
                <a:sysClr val="windowText" lastClr="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EBD15D2-140A-1BA8-8A14-6BB9A83AEB89}"/>
              </a:ext>
            </a:extLst>
          </p:cNvPr>
          <p:cNvSpPr txBox="1"/>
          <p:nvPr/>
        </p:nvSpPr>
        <p:spPr>
          <a:xfrm>
            <a:off x="205035" y="893106"/>
            <a:ext cx="11781930"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The study used a secondary qualitative research design and thematic analysis is applied in examining the consequences of COVID-19 induced work-related stress on burnout among NHS frontline healthcare workers in the UK between 2020-23. The secondary research strategy will be the correct one because it will be possible to conduct a systematic review of a vast scope of academic and institutional literature created during and after the pandemic. This procedure allows finding uniform patterns and tendencies without having to use primary data, which can be both time-consuming and ethically complicated with healthcare professionals.</a:t>
            </a:r>
          </a:p>
        </p:txBody>
      </p:sp>
      <p:sp>
        <p:nvSpPr>
          <p:cNvPr id="6" name="TextBox 5">
            <a:extLst>
              <a:ext uri="{FF2B5EF4-FFF2-40B4-BE49-F238E27FC236}">
                <a16:creationId xmlns:a16="http://schemas.microsoft.com/office/drawing/2014/main" id="{178B3407-32E6-65D0-9C9C-0C58AA69D845}"/>
              </a:ext>
            </a:extLst>
          </p:cNvPr>
          <p:cNvSpPr txBox="1"/>
          <p:nvPr/>
        </p:nvSpPr>
        <p:spPr>
          <a:xfrm>
            <a:off x="162434" y="1973213"/>
            <a:ext cx="3079427" cy="1985159"/>
          </a:xfrm>
          <a:prstGeom prst="rect">
            <a:avLst/>
          </a:prstGeom>
          <a:noFill/>
          <a:ln w="19050">
            <a:solidFill>
              <a:schemeClr val="accent5">
                <a:lumMod val="75000"/>
              </a:schemeClr>
            </a:solidFill>
          </a:ln>
        </p:spPr>
        <p:txBody>
          <a:bodyPr wrap="square" rtlCol="0">
            <a:spAutoFit/>
          </a:bodyPr>
          <a:lstStyle/>
          <a:p>
            <a:pPr algn="ctr"/>
            <a:r>
              <a:rPr lang="en-US" sz="1500" b="1" dirty="0">
                <a:latin typeface="Arial" panose="020B0604020202020204" pitchFamily="34" charset="0"/>
                <a:cs typeface="Arial" panose="020B0604020202020204" pitchFamily="34" charset="0"/>
              </a:rPr>
              <a:t>Data Sources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Literary databases (e.g., Google Scholar, PubMed)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NHS and Government of UK reports. Publications of World Health Organization (WHO).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University online library (Included only those studies published in 2020-2023 and makes it more relevant to the COVID-19 pandemic period.)</a:t>
            </a:r>
          </a:p>
        </p:txBody>
      </p:sp>
      <p:grpSp>
        <p:nvGrpSpPr>
          <p:cNvPr id="40" name="Group 39">
            <a:extLst>
              <a:ext uri="{FF2B5EF4-FFF2-40B4-BE49-F238E27FC236}">
                <a16:creationId xmlns:a16="http://schemas.microsoft.com/office/drawing/2014/main" id="{1A3F062D-3BEE-4E5B-CDF3-F8091B573356}"/>
              </a:ext>
            </a:extLst>
          </p:cNvPr>
          <p:cNvGrpSpPr/>
          <p:nvPr/>
        </p:nvGrpSpPr>
        <p:grpSpPr>
          <a:xfrm>
            <a:off x="3258348" y="2486738"/>
            <a:ext cx="2837650" cy="1702262"/>
            <a:chOff x="3278313" y="3203487"/>
            <a:chExt cx="2837650" cy="1702262"/>
          </a:xfrm>
        </p:grpSpPr>
        <p:sp>
          <p:nvSpPr>
            <p:cNvPr id="9" name="Rectangle 8">
              <a:extLst>
                <a:ext uri="{FF2B5EF4-FFF2-40B4-BE49-F238E27FC236}">
                  <a16:creationId xmlns:a16="http://schemas.microsoft.com/office/drawing/2014/main" id="{F47CB0E3-9484-AE5F-F7AC-9B3B0BD4E9C2}"/>
                </a:ext>
              </a:extLst>
            </p:cNvPr>
            <p:cNvSpPr/>
            <p:nvPr/>
          </p:nvSpPr>
          <p:spPr>
            <a:xfrm>
              <a:off x="3607444" y="3530486"/>
              <a:ext cx="2508519" cy="1375263"/>
            </a:xfrm>
            <a:prstGeom prst="rect">
              <a:avLst/>
            </a:prstGeom>
            <a:ln>
              <a:solidFill>
                <a:schemeClr val="accent5">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Inclusion Criteria</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Research of NHS or UK healthcare workers COVID-19 stress, burnout or mental health research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Articles of the peer-reviewed literature and official reports</a:t>
              </a:r>
            </a:p>
          </p:txBody>
        </p:sp>
        <p:pic>
          <p:nvPicPr>
            <p:cNvPr id="12" name="Graphic 11" descr="Badge Tick1 with solid fill">
              <a:extLst>
                <a:ext uri="{FF2B5EF4-FFF2-40B4-BE49-F238E27FC236}">
                  <a16:creationId xmlns:a16="http://schemas.microsoft.com/office/drawing/2014/main" id="{1D24E7E0-0EBA-BBE5-7245-10960FF002F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278313" y="3203487"/>
              <a:ext cx="505910" cy="505910"/>
            </a:xfrm>
            <a:prstGeom prst="rect">
              <a:avLst/>
            </a:prstGeom>
          </p:spPr>
        </p:pic>
      </p:grpSp>
      <p:grpSp>
        <p:nvGrpSpPr>
          <p:cNvPr id="41" name="Group 40">
            <a:extLst>
              <a:ext uri="{FF2B5EF4-FFF2-40B4-BE49-F238E27FC236}">
                <a16:creationId xmlns:a16="http://schemas.microsoft.com/office/drawing/2014/main" id="{3FF63BB7-9925-162F-3CB9-0672B1F3218E}"/>
              </a:ext>
            </a:extLst>
          </p:cNvPr>
          <p:cNvGrpSpPr/>
          <p:nvPr/>
        </p:nvGrpSpPr>
        <p:grpSpPr>
          <a:xfrm>
            <a:off x="6280270" y="2502329"/>
            <a:ext cx="2852883" cy="1689430"/>
            <a:chOff x="3278313" y="4861054"/>
            <a:chExt cx="2852883" cy="1689430"/>
          </a:xfrm>
        </p:grpSpPr>
        <p:sp>
          <p:nvSpPr>
            <p:cNvPr id="10" name="Rectangle 9">
              <a:extLst>
                <a:ext uri="{FF2B5EF4-FFF2-40B4-BE49-F238E27FC236}">
                  <a16:creationId xmlns:a16="http://schemas.microsoft.com/office/drawing/2014/main" id="{03987172-AE36-635E-2877-338081166C5B}"/>
                </a:ext>
              </a:extLst>
            </p:cNvPr>
            <p:cNvSpPr/>
            <p:nvPr/>
          </p:nvSpPr>
          <p:spPr>
            <a:xfrm>
              <a:off x="3622677" y="5175221"/>
              <a:ext cx="2508519" cy="1375263"/>
            </a:xfrm>
            <a:prstGeom prst="rect">
              <a:avLst/>
            </a:prstGeom>
            <a:ln>
              <a:solidFill>
                <a:schemeClr val="accent5">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Exclusion Criteria</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Non-English studies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Non-frontline or non-healthcare worker specialization </a:t>
              </a:r>
            </a:p>
            <a:p>
              <a:pPr marL="285750" indent="-285750">
                <a:buFont typeface="Arial" panose="020B0604020202020204" pitchFamily="34" charset="0"/>
                <a:buChar char="•"/>
              </a:pPr>
              <a:r>
                <a:rPr lang="en-US" sz="1200" dirty="0">
                  <a:latin typeface="Arial" panose="020B0604020202020204" pitchFamily="34" charset="0"/>
                  <a:cs typeface="Arial" panose="020B0604020202020204" pitchFamily="34" charset="0"/>
                </a:rPr>
                <a:t>The poor or non-academic sources</a:t>
              </a:r>
            </a:p>
          </p:txBody>
        </p:sp>
        <p:pic>
          <p:nvPicPr>
            <p:cNvPr id="16" name="Graphic 15" descr="Badge Cross with solid fill">
              <a:extLst>
                <a:ext uri="{FF2B5EF4-FFF2-40B4-BE49-F238E27FC236}">
                  <a16:creationId xmlns:a16="http://schemas.microsoft.com/office/drawing/2014/main" id="{1737D0FD-A2C1-FB2D-AA97-4140B7160EF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78313" y="4861054"/>
              <a:ext cx="505910" cy="505910"/>
            </a:xfrm>
            <a:prstGeom prst="rect">
              <a:avLst/>
            </a:prstGeom>
          </p:spPr>
        </p:pic>
      </p:grpSp>
      <p:graphicFrame>
        <p:nvGraphicFramePr>
          <p:cNvPr id="19" name="Diagram 18">
            <a:extLst>
              <a:ext uri="{FF2B5EF4-FFF2-40B4-BE49-F238E27FC236}">
                <a16:creationId xmlns:a16="http://schemas.microsoft.com/office/drawing/2014/main" id="{8A9EC6E7-5740-00D8-CEDD-16747D6540D4}"/>
              </a:ext>
            </a:extLst>
          </p:cNvPr>
          <p:cNvGraphicFramePr/>
          <p:nvPr>
            <p:extLst>
              <p:ext uri="{D42A27DB-BD31-4B8C-83A1-F6EECF244321}">
                <p14:modId xmlns:p14="http://schemas.microsoft.com/office/powerpoint/2010/main" val="3795083885"/>
              </p:ext>
            </p:extLst>
          </p:nvPr>
        </p:nvGraphicFramePr>
        <p:xfrm>
          <a:off x="3823514" y="2122742"/>
          <a:ext cx="5201383" cy="3559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0" name="Rectangle 19">
            <a:extLst>
              <a:ext uri="{FF2B5EF4-FFF2-40B4-BE49-F238E27FC236}">
                <a16:creationId xmlns:a16="http://schemas.microsoft.com/office/drawing/2014/main" id="{E286DE15-4BE5-1E52-9D11-3293D50136B5}"/>
              </a:ext>
            </a:extLst>
          </p:cNvPr>
          <p:cNvSpPr/>
          <p:nvPr/>
        </p:nvSpPr>
        <p:spPr>
          <a:xfrm>
            <a:off x="5703646" y="1724959"/>
            <a:ext cx="1441118" cy="308348"/>
          </a:xfrm>
          <a:prstGeom prst="rect">
            <a:avLst/>
          </a:prstGeom>
          <a:noFill/>
          <a:ln w="19050">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00" b="1" dirty="0">
                <a:solidFill>
                  <a:sysClr val="windowText" lastClr="000000"/>
                </a:solidFill>
                <a:latin typeface="Arial" panose="020B0604020202020204" pitchFamily="34" charset="0"/>
                <a:cs typeface="Arial" panose="020B0604020202020204" pitchFamily="34" charset="0"/>
              </a:rPr>
              <a:t>Methodology</a:t>
            </a:r>
          </a:p>
        </p:txBody>
      </p:sp>
      <p:sp>
        <p:nvSpPr>
          <p:cNvPr id="22" name="Rectangle 21">
            <a:extLst>
              <a:ext uri="{FF2B5EF4-FFF2-40B4-BE49-F238E27FC236}">
                <a16:creationId xmlns:a16="http://schemas.microsoft.com/office/drawing/2014/main" id="{F4ABD847-A0DC-2DD6-30D2-36C5CB20003B}"/>
              </a:ext>
            </a:extLst>
          </p:cNvPr>
          <p:cNvSpPr/>
          <p:nvPr/>
        </p:nvSpPr>
        <p:spPr>
          <a:xfrm>
            <a:off x="9478447" y="1745371"/>
            <a:ext cx="2508518" cy="266668"/>
          </a:xfrm>
          <a:prstGeom prst="rect">
            <a:avLst/>
          </a:prstGeom>
          <a:noFill/>
          <a:ln w="19050">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00" b="1" dirty="0">
                <a:solidFill>
                  <a:sysClr val="windowText" lastClr="000000"/>
                </a:solidFill>
                <a:latin typeface="Arial" panose="020B0604020202020204" pitchFamily="34" charset="0"/>
                <a:cs typeface="Arial" panose="020B0604020202020204" pitchFamily="34" charset="0"/>
              </a:rPr>
              <a:t>Thematic Analysis Cycle</a:t>
            </a:r>
          </a:p>
        </p:txBody>
      </p:sp>
      <p:pic>
        <p:nvPicPr>
          <p:cNvPr id="25" name="Picture 24">
            <a:extLst>
              <a:ext uri="{FF2B5EF4-FFF2-40B4-BE49-F238E27FC236}">
                <a16:creationId xmlns:a16="http://schemas.microsoft.com/office/drawing/2014/main" id="{806413A5-E108-95CE-6EF4-B83B8E3518A2}"/>
              </a:ext>
            </a:extLst>
          </p:cNvPr>
          <p:cNvPicPr>
            <a:picLocks noChangeAspect="1"/>
          </p:cNvPicPr>
          <p:nvPr/>
        </p:nvPicPr>
        <p:blipFill>
          <a:blip r:embed="rId9"/>
          <a:srcRect l="7956" t="1117" r="3180" b="2391"/>
          <a:stretch>
            <a:fillRect/>
          </a:stretch>
        </p:blipFill>
        <p:spPr>
          <a:xfrm>
            <a:off x="9631729" y="2033307"/>
            <a:ext cx="2285981" cy="2071239"/>
          </a:xfrm>
          <a:prstGeom prst="rect">
            <a:avLst/>
          </a:prstGeom>
        </p:spPr>
      </p:pic>
      <p:grpSp>
        <p:nvGrpSpPr>
          <p:cNvPr id="42" name="Group 41">
            <a:extLst>
              <a:ext uri="{FF2B5EF4-FFF2-40B4-BE49-F238E27FC236}">
                <a16:creationId xmlns:a16="http://schemas.microsoft.com/office/drawing/2014/main" id="{88C3BD48-DBF6-35FD-1DD3-A72D0E6D5C54}"/>
              </a:ext>
            </a:extLst>
          </p:cNvPr>
          <p:cNvGrpSpPr/>
          <p:nvPr/>
        </p:nvGrpSpPr>
        <p:grpSpPr>
          <a:xfrm>
            <a:off x="137254" y="4204928"/>
            <a:ext cx="2801336" cy="2233980"/>
            <a:chOff x="317868" y="4527250"/>
            <a:chExt cx="2801336" cy="2233980"/>
          </a:xfrm>
        </p:grpSpPr>
        <p:sp>
          <p:nvSpPr>
            <p:cNvPr id="26" name="Rectangle 25">
              <a:extLst>
                <a:ext uri="{FF2B5EF4-FFF2-40B4-BE49-F238E27FC236}">
                  <a16:creationId xmlns:a16="http://schemas.microsoft.com/office/drawing/2014/main" id="{EE771943-8272-F781-D662-72A5312FF274}"/>
                </a:ext>
              </a:extLst>
            </p:cNvPr>
            <p:cNvSpPr/>
            <p:nvPr/>
          </p:nvSpPr>
          <p:spPr>
            <a:xfrm>
              <a:off x="317868" y="4527250"/>
              <a:ext cx="2801336" cy="606367"/>
            </a:xfrm>
            <a:prstGeom prst="rect">
              <a:avLst/>
            </a:prstGeom>
            <a:no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500" b="1" dirty="0">
                  <a:solidFill>
                    <a:schemeClr val="tx1"/>
                  </a:solidFill>
                  <a:latin typeface="Arial" panose="020B0604020202020204" pitchFamily="34" charset="0"/>
                  <a:cs typeface="Arial" panose="020B0604020202020204" pitchFamily="34" charset="0"/>
                </a:rPr>
                <a:t>Data Collection Process</a:t>
              </a:r>
            </a:p>
            <a:p>
              <a:pPr algn="ctr"/>
              <a:r>
                <a:rPr lang="en-US" sz="1400" dirty="0">
                  <a:solidFill>
                    <a:schemeClr val="tx1"/>
                  </a:solidFill>
                  <a:latin typeface="Arial" panose="020B0604020202020204" pitchFamily="34" charset="0"/>
                  <a:cs typeface="Arial" panose="020B0604020202020204" pitchFamily="34" charset="0"/>
                </a:rPr>
                <a:t>Systematic Search Strategy</a:t>
              </a:r>
              <a:endParaRPr lang="en-US" sz="1400" b="1" dirty="0">
                <a:solidFill>
                  <a:schemeClr val="tx1"/>
                </a:solidFill>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0CE973EA-6294-53D5-7E19-0C906E327DC3}"/>
                </a:ext>
              </a:extLst>
            </p:cNvPr>
            <p:cNvSpPr/>
            <p:nvPr/>
          </p:nvSpPr>
          <p:spPr>
            <a:xfrm>
              <a:off x="390238" y="5305869"/>
              <a:ext cx="2656595" cy="737852"/>
            </a:xfrm>
            <a:prstGeom prst="rect">
              <a:avLst/>
            </a:prstGeom>
            <a:noFill/>
            <a:ln w="12700">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b="1" i="1" dirty="0">
                  <a:solidFill>
                    <a:schemeClr val="tx1"/>
                  </a:solidFill>
                  <a:latin typeface="Arial" panose="020B0604020202020204" pitchFamily="34" charset="0"/>
                  <a:cs typeface="Arial" panose="020B0604020202020204" pitchFamily="34" charset="0"/>
                </a:rPr>
                <a:t>Keywords</a:t>
              </a:r>
            </a:p>
            <a:p>
              <a:pPr algn="ctr"/>
              <a:r>
                <a:rPr lang="en-US" sz="1050" dirty="0">
                  <a:solidFill>
                    <a:schemeClr val="tx1"/>
                  </a:solidFill>
                  <a:latin typeface="Arial" panose="020B0604020202020204" pitchFamily="34" charset="0"/>
                  <a:cs typeface="Arial" panose="020B0604020202020204" pitchFamily="34" charset="0"/>
                </a:rPr>
                <a:t>“COVID-19 workplace stress NHS”</a:t>
              </a:r>
            </a:p>
            <a:p>
              <a:pPr algn="ctr"/>
              <a:r>
                <a:rPr lang="en-US" sz="1050" dirty="0">
                  <a:solidFill>
                    <a:schemeClr val="tx1"/>
                  </a:solidFill>
                  <a:latin typeface="Arial" panose="020B0604020202020204" pitchFamily="34" charset="0"/>
                  <a:cs typeface="Arial" panose="020B0604020202020204" pitchFamily="34" charset="0"/>
                </a:rPr>
                <a:t>“burnout healthcare workers UK”</a:t>
              </a:r>
            </a:p>
            <a:p>
              <a:pPr algn="ctr"/>
              <a:r>
                <a:rPr lang="en-US" sz="1050" dirty="0">
                  <a:solidFill>
                    <a:schemeClr val="tx1"/>
                  </a:solidFill>
                  <a:latin typeface="Arial" panose="020B0604020202020204" pitchFamily="34" charset="0"/>
                  <a:cs typeface="Arial" panose="020B0604020202020204" pitchFamily="34" charset="0"/>
                </a:rPr>
                <a:t>“mental health frontline staff pandemic”</a:t>
              </a:r>
            </a:p>
          </p:txBody>
        </p:sp>
        <p:sp>
          <p:nvSpPr>
            <p:cNvPr id="30" name="Rectangle 29">
              <a:extLst>
                <a:ext uri="{FF2B5EF4-FFF2-40B4-BE49-F238E27FC236}">
                  <a16:creationId xmlns:a16="http://schemas.microsoft.com/office/drawing/2014/main" id="{A5EBF3B5-A449-265F-3E8B-08E9FC9219D0}"/>
                </a:ext>
              </a:extLst>
            </p:cNvPr>
            <p:cNvSpPr/>
            <p:nvPr/>
          </p:nvSpPr>
          <p:spPr>
            <a:xfrm>
              <a:off x="935429" y="6215974"/>
              <a:ext cx="1566214" cy="545256"/>
            </a:xfrm>
            <a:prstGeom prst="rect">
              <a:avLst/>
            </a:prstGeom>
            <a:noFill/>
            <a:ln w="12700">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8600" indent="-228600">
                <a:buFont typeface="+mj-lt"/>
                <a:buAutoNum type="arabicPeriod"/>
              </a:pPr>
              <a:r>
                <a:rPr lang="en-US" sz="1050" dirty="0">
                  <a:solidFill>
                    <a:schemeClr val="tx1"/>
                  </a:solidFill>
                  <a:latin typeface="Arial" panose="020B0604020202020204" pitchFamily="34" charset="0"/>
                  <a:cs typeface="Arial" panose="020B0604020202020204" pitchFamily="34" charset="0"/>
                </a:rPr>
                <a:t>Title review</a:t>
              </a:r>
            </a:p>
            <a:p>
              <a:pPr marL="228600" indent="-228600">
                <a:buFont typeface="+mj-lt"/>
                <a:buAutoNum type="arabicPeriod"/>
              </a:pPr>
              <a:r>
                <a:rPr lang="en-US" sz="1050" dirty="0">
                  <a:solidFill>
                    <a:schemeClr val="tx1"/>
                  </a:solidFill>
                  <a:latin typeface="Arial" panose="020B0604020202020204" pitchFamily="34" charset="0"/>
                  <a:cs typeface="Arial" panose="020B0604020202020204" pitchFamily="34" charset="0"/>
                </a:rPr>
                <a:t>Abstract screening</a:t>
              </a:r>
            </a:p>
            <a:p>
              <a:pPr marL="228600" indent="-228600">
                <a:buFont typeface="+mj-lt"/>
                <a:buAutoNum type="arabicPeriod"/>
              </a:pPr>
              <a:r>
                <a:rPr lang="en-US" sz="1050" dirty="0">
                  <a:solidFill>
                    <a:schemeClr val="tx1"/>
                  </a:solidFill>
                  <a:latin typeface="Arial" panose="020B0604020202020204" pitchFamily="34" charset="0"/>
                  <a:cs typeface="Arial" panose="020B0604020202020204" pitchFamily="34" charset="0"/>
                </a:rPr>
                <a:t>Full-text evaluation</a:t>
              </a:r>
            </a:p>
          </p:txBody>
        </p:sp>
        <p:cxnSp>
          <p:nvCxnSpPr>
            <p:cNvPr id="33" name="Straight Arrow Connector 32">
              <a:extLst>
                <a:ext uri="{FF2B5EF4-FFF2-40B4-BE49-F238E27FC236}">
                  <a16:creationId xmlns:a16="http://schemas.microsoft.com/office/drawing/2014/main" id="{7FDB0B08-C18E-FBB7-5E44-3AD3F099BD69}"/>
                </a:ext>
              </a:extLst>
            </p:cNvPr>
            <p:cNvCxnSpPr>
              <a:cxnSpLocks/>
              <a:stCxn id="26" idx="2"/>
              <a:endCxn id="27" idx="0"/>
            </p:cNvCxnSpPr>
            <p:nvPr/>
          </p:nvCxnSpPr>
          <p:spPr>
            <a:xfrm>
              <a:off x="1718536" y="5133617"/>
              <a:ext cx="0" cy="172252"/>
            </a:xfrm>
            <a:prstGeom prst="straightConnector1">
              <a:avLst/>
            </a:prstGeom>
            <a:ln w="19050"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5" name="Straight Arrow Connector 34">
              <a:extLst>
                <a:ext uri="{FF2B5EF4-FFF2-40B4-BE49-F238E27FC236}">
                  <a16:creationId xmlns:a16="http://schemas.microsoft.com/office/drawing/2014/main" id="{FE9AC8E0-6285-935D-46B5-0401DE1719C8}"/>
                </a:ext>
              </a:extLst>
            </p:cNvPr>
            <p:cNvCxnSpPr>
              <a:cxnSpLocks/>
              <a:stCxn id="27" idx="2"/>
              <a:endCxn id="30" idx="0"/>
            </p:cNvCxnSpPr>
            <p:nvPr/>
          </p:nvCxnSpPr>
          <p:spPr>
            <a:xfrm>
              <a:off x="1718536" y="6043721"/>
              <a:ext cx="0" cy="172253"/>
            </a:xfrm>
            <a:prstGeom prst="straightConnector1">
              <a:avLst/>
            </a:prstGeom>
            <a:ln w="19050"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sp>
        <p:nvSpPr>
          <p:cNvPr id="36" name="TextBox 35">
            <a:extLst>
              <a:ext uri="{FF2B5EF4-FFF2-40B4-BE49-F238E27FC236}">
                <a16:creationId xmlns:a16="http://schemas.microsoft.com/office/drawing/2014/main" id="{5B77AE05-9102-0C3B-540E-F499AB46769E}"/>
              </a:ext>
            </a:extLst>
          </p:cNvPr>
          <p:cNvSpPr txBox="1"/>
          <p:nvPr/>
        </p:nvSpPr>
        <p:spPr>
          <a:xfrm>
            <a:off x="9477517" y="4153464"/>
            <a:ext cx="2594406" cy="1384995"/>
          </a:xfrm>
          <a:prstGeom prst="rect">
            <a:avLst/>
          </a:prstGeom>
          <a:noFill/>
          <a:ln w="19050">
            <a:solidFill>
              <a:schemeClr val="accent5">
                <a:lumMod val="75000"/>
              </a:schemeClr>
            </a:solidFill>
          </a:ln>
        </p:spPr>
        <p:txBody>
          <a:bodyPr wrap="square" rtlCol="0">
            <a:spAutoFit/>
          </a:bodyPr>
          <a:lstStyle/>
          <a:p>
            <a:pPr algn="ctr"/>
            <a:r>
              <a:rPr lang="en-US" sz="1200" b="1" dirty="0">
                <a:latin typeface="Arial" panose="020B0604020202020204" pitchFamily="34" charset="0"/>
                <a:cs typeface="Arial" panose="020B0604020202020204" pitchFamily="34" charset="0"/>
              </a:rPr>
              <a:t>Ethical Considerations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No direct participants involved (secondary research)</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Proper referencing and citation</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Avoidance of plagiarism</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Use of credible sources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Objective and unbiased analysis</a:t>
            </a:r>
          </a:p>
        </p:txBody>
      </p:sp>
      <p:sp>
        <p:nvSpPr>
          <p:cNvPr id="38" name="TextBox 37">
            <a:extLst>
              <a:ext uri="{FF2B5EF4-FFF2-40B4-BE49-F238E27FC236}">
                <a16:creationId xmlns:a16="http://schemas.microsoft.com/office/drawing/2014/main" id="{CDFC5367-35A0-7EA1-0596-7EAEBD1FEAA6}"/>
              </a:ext>
            </a:extLst>
          </p:cNvPr>
          <p:cNvSpPr txBox="1"/>
          <p:nvPr/>
        </p:nvSpPr>
        <p:spPr>
          <a:xfrm>
            <a:off x="9514811" y="5550242"/>
            <a:ext cx="2519816" cy="1246495"/>
          </a:xfrm>
          <a:prstGeom prst="rect">
            <a:avLst/>
          </a:prstGeom>
          <a:noFill/>
          <a:ln w="19050">
            <a:solidFill>
              <a:schemeClr val="accent5">
                <a:lumMod val="75000"/>
              </a:schemeClr>
            </a:solidFill>
          </a:ln>
        </p:spPr>
        <p:txBody>
          <a:bodyPr wrap="square" rtlCol="0">
            <a:spAutoFit/>
          </a:bodyPr>
          <a:lstStyle/>
          <a:p>
            <a:pPr algn="ctr"/>
            <a:r>
              <a:rPr lang="en-US" sz="1200" b="1" dirty="0">
                <a:latin typeface="Arial" panose="020B0604020202020204" pitchFamily="34" charset="0"/>
                <a:cs typeface="Arial" panose="020B0604020202020204" pitchFamily="34" charset="0"/>
              </a:rPr>
              <a:t>Limitations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Study based on existing literature</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Publication bias</a:t>
            </a:r>
          </a:p>
          <a:p>
            <a:pPr marL="171450" indent="-171450">
              <a:buFont typeface="Arial" panose="020B0604020202020204" pitchFamily="34" charset="0"/>
              <a:buChar char="•"/>
            </a:pPr>
            <a:r>
              <a:rPr lang="en-US" sz="1200" dirty="0">
                <a:latin typeface="Arial" panose="020B0604020202020204" pitchFamily="34" charset="0"/>
                <a:cs typeface="Arial" panose="020B0604020202020204" pitchFamily="34" charset="0"/>
              </a:rPr>
              <a:t>Lack of primary data from NHS workers</a:t>
            </a:r>
          </a:p>
        </p:txBody>
      </p:sp>
      <p:pic>
        <p:nvPicPr>
          <p:cNvPr id="48" name="Picture 47">
            <a:extLst>
              <a:ext uri="{FF2B5EF4-FFF2-40B4-BE49-F238E27FC236}">
                <a16:creationId xmlns:a16="http://schemas.microsoft.com/office/drawing/2014/main" id="{20F68617-0560-B67B-8D7A-B7CAE777A42B}"/>
              </a:ext>
            </a:extLst>
          </p:cNvPr>
          <p:cNvPicPr>
            <a:picLocks noChangeAspect="1"/>
          </p:cNvPicPr>
          <p:nvPr/>
        </p:nvPicPr>
        <p:blipFill>
          <a:blip r:embed="rId10">
            <a:alphaModFix amt="20000"/>
            <a:extLst>
              <a:ext uri="{28A0092B-C50C-407E-A947-70E740481C1C}">
                <a14:useLocalDpi xmlns:a14="http://schemas.microsoft.com/office/drawing/2010/main" val="0"/>
              </a:ext>
            </a:extLst>
          </a:blip>
          <a:srcRect l="3856" r="7110"/>
          <a:stretch>
            <a:fillRect/>
          </a:stretch>
        </p:blipFill>
        <p:spPr>
          <a:xfrm>
            <a:off x="2036499" y="1000961"/>
            <a:ext cx="7913649" cy="5914821"/>
          </a:xfrm>
          <a:prstGeom prst="rect">
            <a:avLst/>
          </a:prstGeom>
          <a:ln>
            <a:noFill/>
          </a:ln>
          <a:effectLst>
            <a:softEdge rad="112500"/>
          </a:effectLst>
        </p:spPr>
      </p:pic>
      <p:sp>
        <p:nvSpPr>
          <p:cNvPr id="39" name="Rectangle 38">
            <a:extLst>
              <a:ext uri="{FF2B5EF4-FFF2-40B4-BE49-F238E27FC236}">
                <a16:creationId xmlns:a16="http://schemas.microsoft.com/office/drawing/2014/main" id="{3CDAD4D8-9381-DA33-B91D-C27C25A9B599}"/>
              </a:ext>
            </a:extLst>
          </p:cNvPr>
          <p:cNvSpPr/>
          <p:nvPr/>
        </p:nvSpPr>
        <p:spPr>
          <a:xfrm>
            <a:off x="3021993" y="4319813"/>
            <a:ext cx="6404765" cy="2386463"/>
          </a:xfrm>
          <a:prstGeom prst="rect">
            <a:avLst/>
          </a:prstGeom>
          <a:noFill/>
          <a:ln>
            <a:solidFill>
              <a:schemeClr val="accent5">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Methodological Rigor and Quality Assurance</a:t>
            </a:r>
            <a:r>
              <a:rPr lang="en-US" sz="900" dirty="0">
                <a:latin typeface="Arial" panose="020B0604020202020204" pitchFamily="34" charset="0"/>
                <a:cs typeface="Arial" panose="020B0604020202020204" pitchFamily="34" charset="0"/>
              </a:rPr>
              <a:t> </a:t>
            </a:r>
          </a:p>
          <a:p>
            <a:r>
              <a:rPr lang="en-US" sz="900" dirty="0">
                <a:latin typeface="Arial" panose="020B0604020202020204" pitchFamily="34" charset="0"/>
                <a:cs typeface="Arial" panose="020B0604020202020204" pitchFamily="34" charset="0"/>
              </a:rPr>
              <a:t>To enhance the credibility and accuracy of results, the paper uses various techniques to improve methodological rigor. To begin with, there is a systemic and open search procedure, which enables replication of the study and minimization of chances of selection bias. Every sources is carefully filtered and chosen according to well spelled out inclusion and exclusion criteria hence being consistent throughout the research process.</a:t>
            </a:r>
          </a:p>
          <a:p>
            <a:r>
              <a:rPr lang="en-US" sz="900" dirty="0">
                <a:latin typeface="Arial" panose="020B0604020202020204" pitchFamily="34" charset="0"/>
                <a:cs typeface="Arial" panose="020B0604020202020204" pitchFamily="34" charset="0"/>
              </a:rPr>
              <a:t>Secondly, the study focuses on the utilization of the high-quality and peer-reviewed literature, which enhances the credibility of the results. There are also government and institutional reports to match the real world and policy relevance especially in the situation of NHS workforce during the pandemic.</a:t>
            </a:r>
          </a:p>
          <a:p>
            <a:r>
              <a:rPr lang="en-US" sz="900" dirty="0">
                <a:latin typeface="Arial" panose="020B0604020202020204" pitchFamily="34" charset="0"/>
                <a:cs typeface="Arial" panose="020B0604020202020204" pitchFamily="34" charset="0"/>
              </a:rPr>
              <a:t>Moreover, the thematic analysis is done in a systematic and recursive way whereby the themes are reviewed and refined continuously as to the ensure they are reflective of the data. This decreases the possibility of misunderstanding and increases the level of analysis. Coding and theme development process is led by the research objectives to ensure that there is a sense of consistency between analysis of data and the objectives of the study.</a:t>
            </a:r>
          </a:p>
          <a:p>
            <a:r>
              <a:rPr lang="en-US" sz="900" dirty="0">
                <a:latin typeface="Arial" panose="020B0604020202020204" pitchFamily="34" charset="0"/>
                <a:cs typeface="Arial" panose="020B0604020202020204" pitchFamily="34" charset="0"/>
              </a:rPr>
              <a:t>Moreover, the attempts are performed to remain objective and reduce researcher bias through the critical analysis of all the sources, instead of selectively reporting on results. It is also thought that contradicting opinions in the literature bring a balanced viewpoint.</a:t>
            </a:r>
          </a:p>
          <a:p>
            <a:r>
              <a:rPr lang="en-US" sz="900" dirty="0">
                <a:latin typeface="Arial" panose="020B0604020202020204" pitchFamily="34" charset="0"/>
                <a:cs typeface="Arial" panose="020B0604020202020204" pitchFamily="34" charset="0"/>
              </a:rPr>
              <a:t>In conclusion, these measures enhance the soundness of the research methodology in that the results of the research can be regarded as solid and scholarly.</a:t>
            </a:r>
          </a:p>
        </p:txBody>
      </p:sp>
    </p:spTree>
    <p:extLst>
      <p:ext uri="{BB962C8B-B14F-4D97-AF65-F5344CB8AC3E}">
        <p14:creationId xmlns:p14="http://schemas.microsoft.com/office/powerpoint/2010/main" val="27385945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TotalTime>
  <Words>604</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Course: BSc (Hons) Health and Social Care Module: Independent Project (BMHP6020_BIRM)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550 Interiors Ltd</cp:lastModifiedBy>
  <cp:revision>19</cp:revision>
  <dcterms:created xsi:type="dcterms:W3CDTF">2026-03-18T05:40:53Z</dcterms:created>
  <dcterms:modified xsi:type="dcterms:W3CDTF">2026-07-24T19:04:06Z</dcterms:modified>
</cp:coreProperties>
</file>