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86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89" r:id="rId12"/>
    <p:sldId id="267" r:id="rId13"/>
    <p:sldId id="279" r:id="rId14"/>
    <p:sldId id="280" r:id="rId15"/>
    <p:sldId id="281" r:id="rId16"/>
    <p:sldId id="283" r:id="rId17"/>
    <p:sldId id="268" r:id="rId18"/>
    <p:sldId id="269" r:id="rId19"/>
    <p:sldId id="276" r:id="rId20"/>
    <p:sldId id="271" r:id="rId21"/>
    <p:sldId id="272" r:id="rId22"/>
    <p:sldId id="278" r:id="rId23"/>
    <p:sldId id="274" r:id="rId24"/>
    <p:sldId id="287" r:id="rId25"/>
    <p:sldId id="275" r:id="rId26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75FD22-DF67-E251-BDF5-73DF065D9E6F}" v="2" dt="2025-03-23T17:07:52.1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7" autoAdjust="0"/>
    <p:restoredTop sz="94622" autoAdjust="0"/>
  </p:normalViewPr>
  <p:slideViewPr>
    <p:cSldViewPr>
      <p:cViewPr varScale="1">
        <p:scale>
          <a:sx n="97" d="100"/>
          <a:sy n="97" d="100"/>
        </p:scale>
        <p:origin x="964" y="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5320D6-6F30-C558-4B03-36809E78871F}"/>
              </a:ext>
            </a:extLst>
          </p:cNvPr>
          <p:cNvSpPr/>
          <p:nvPr/>
        </p:nvSpPr>
        <p:spPr>
          <a:xfrm>
            <a:off x="777875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DB62741-7DF0-AA2D-2435-7DB7DD4B0EFD}"/>
              </a:ext>
            </a:extLst>
          </p:cNvPr>
          <p:cNvSpPr/>
          <p:nvPr/>
        </p:nvSpPr>
        <p:spPr>
          <a:xfrm>
            <a:off x="777875" y="6172200"/>
            <a:ext cx="7543800" cy="269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1BBABE23-E9C1-A6DF-AF65-11116316BB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6CA5D461-D5D5-7DEA-0443-1203E6A68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5D63E6C0-9D01-3691-49B3-389CBF5D1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E4DF11-AA77-4A13-B91D-FFA6A88594B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42038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C03B9F-9803-E584-6EB5-020AD2F5E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21B25A-4FE2-4104-50E7-E823E0C92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5E3711-8EEE-70F2-E73A-357474C05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54AD6E-D41B-42F9-8CB5-CA65BF30FC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82908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B2DF2BB-6604-C6F0-AD3C-0F9DC0952266}"/>
              </a:ext>
            </a:extLst>
          </p:cNvPr>
          <p:cNvSpPr/>
          <p:nvPr/>
        </p:nvSpPr>
        <p:spPr>
          <a:xfrm>
            <a:off x="777875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7C8A20C-6A18-8C25-97DF-0EB16A4DDA4A}"/>
              </a:ext>
            </a:extLst>
          </p:cNvPr>
          <p:cNvSpPr/>
          <p:nvPr/>
        </p:nvSpPr>
        <p:spPr>
          <a:xfrm>
            <a:off x="777875" y="6172200"/>
            <a:ext cx="7543800" cy="269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/>
          <a:lstStyle>
            <a:lvl1pPr algn="l">
              <a:defRPr sz="54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F60818C6-EE86-3BDE-F5F6-6D90316A85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6C74B11D-1836-10E4-E0FF-F09E534F9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77557F9-3DF2-849B-5B09-A1D6401CA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66BAC2-CE70-48CB-9F82-623A9213355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9405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98C0A65-4413-718B-73EF-EEF5D9F77A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A16E0B4-F7C3-8C56-3D74-4F71CC47D3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F0AC9DB-C62D-D289-6FD4-A6F612E27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CB5D7E-B8CA-4904-911A-78B801E7BF1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42128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BD99F5C-A186-FCA0-FF3F-4F1ACE90D8F0}"/>
              </a:ext>
            </a:extLst>
          </p:cNvPr>
          <p:cNvCxnSpPr/>
          <p:nvPr/>
        </p:nvCxnSpPr>
        <p:spPr>
          <a:xfrm>
            <a:off x="758825" y="1249363"/>
            <a:ext cx="3657600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A7B36B4-DD1A-F7F6-9177-E93683439F86}"/>
              </a:ext>
            </a:extLst>
          </p:cNvPr>
          <p:cNvCxnSpPr/>
          <p:nvPr/>
        </p:nvCxnSpPr>
        <p:spPr>
          <a:xfrm>
            <a:off x="4645025" y="1249363"/>
            <a:ext cx="3657600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640842B2-63B0-EA5A-6952-CC21365445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08B6A1A5-305E-F61A-3B2E-9C0938E28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93A87ED9-5FA3-B820-801C-25BB80A21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6C5C5-BC84-412D-9CCE-69CED23DB32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03701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1784170-3A45-576A-DC15-AD5751B634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1B45EC0B-1379-B7F4-578F-7F1B80443E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F9C803C-4EC1-65A1-C642-53EC5A00A5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0549D-E4C1-44EA-9198-20FF71E12B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10234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B0BAB74-57CA-FAEA-8F64-12548A1418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9103EE71-DC9F-AC05-E5C3-B9FC16725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E063F5B-CF33-4DA9-4955-1509C31A95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AF822E-237A-4DF4-B49D-4ECA3EAA89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07530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7537B00-4B66-361E-43E2-8A9DDB740AB2}"/>
              </a:ext>
            </a:extLst>
          </p:cNvPr>
          <p:cNvCxnSpPr/>
          <p:nvPr/>
        </p:nvCxnSpPr>
        <p:spPr>
          <a:xfrm rot="5400000">
            <a:off x="1677194" y="2515394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>
            <a:normAutofit/>
          </a:bodyPr>
          <a:lstStyle>
            <a:lvl1pPr algn="l">
              <a:defRPr sz="5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14F752F8-2294-3233-7C7C-BD97B04693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FC2AD369-D74F-6DB0-6D7A-C8D43343C2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05970B0F-E162-5D59-7DFB-C1841B116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70BD86-819D-4613-B904-C6A02D89A14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66167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>
            <a:normAutofit/>
          </a:bodyPr>
          <a:lstStyle>
            <a:lvl1pPr algn="l">
              <a:defRPr sz="5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0A9A94-2B71-BC2B-6F84-5584F63E46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1AFA789-6251-9121-5D4E-83619BB307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7309A5F-10F0-115D-C962-74EC94A94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8E7848-49C0-4C31-B7FD-948BF48D94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0108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F5F82D-D0E6-5757-F36E-7CE39C3153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2AFEF0-7231-1957-546F-7B9F8248C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85EA9F-EBB7-2E18-6588-2EB7FD50A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9BF531-A59A-4E8E-969B-43BBA51C24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19556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7E47DA-D37D-98BF-D2B0-765E58920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AD6D67-8C8E-0D96-27B3-0C5AD45A57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752567-96AC-F9A7-F076-D3C3D2823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6FA605-16F9-49A2-B60A-15B0611F59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22185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7500" y="722313"/>
            <a:ext cx="8637588" cy="76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28613" y="1941513"/>
            <a:ext cx="4027487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08500" y="1941513"/>
            <a:ext cx="4029075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08500" y="4075113"/>
            <a:ext cx="4029075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CF456E81-AA84-0AF7-A59C-0554E8676B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23E879E-C184-841E-289D-D4E81B363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BF439C8-FC32-E8E3-0E86-75B0AD1458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FBE2F3-72BC-4B7B-A650-D3DCF66A081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1139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41D83117-D57E-17E4-DBCC-471F922529B9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762000" y="4572000"/>
            <a:ext cx="67818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9B443A8-1393-7E67-22F0-7F014BAC70E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762000" y="685800"/>
            <a:ext cx="7543800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578B29-CCC5-E58C-262D-DD674C3F42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48400" y="620871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FD20E0-8F27-52BA-42BA-87D63DA0DF6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2000" y="6208713"/>
            <a:ext cx="48736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hangingPunct="1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FE6A96-4747-5FB1-0580-F1A9C49FE5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620000" y="5688013"/>
            <a:ext cx="7620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>
                <a:solidFill>
                  <a:srgbClr val="26262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C5342CBA-25C5-428D-B5DF-9F8103C26E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DDC1514-0F3E-2DEC-1929-D681944DC3C1}"/>
              </a:ext>
            </a:extLst>
          </p:cNvPr>
          <p:cNvSpPr/>
          <p:nvPr/>
        </p:nvSpPr>
        <p:spPr>
          <a:xfrm>
            <a:off x="777875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2BC07DC-9D22-EE0E-D003-3548AEF0A3FC}"/>
              </a:ext>
            </a:extLst>
          </p:cNvPr>
          <p:cNvSpPr/>
          <p:nvPr/>
        </p:nvSpPr>
        <p:spPr>
          <a:xfrm>
            <a:off x="777875" y="6172200"/>
            <a:ext cx="7543800" cy="269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6" r:id="rId1"/>
    <p:sldLayoutId id="2147483968" r:id="rId2"/>
    <p:sldLayoutId id="2147483977" r:id="rId3"/>
    <p:sldLayoutId id="2147483969" r:id="rId4"/>
    <p:sldLayoutId id="2147483978" r:id="rId5"/>
    <p:sldLayoutId id="2147483970" r:id="rId6"/>
    <p:sldLayoutId id="2147483971" r:id="rId7"/>
    <p:sldLayoutId id="2147483979" r:id="rId8"/>
    <p:sldLayoutId id="2147483972" r:id="rId9"/>
    <p:sldLayoutId id="2147483973" r:id="rId10"/>
    <p:sldLayoutId id="2147483974" r:id="rId11"/>
    <p:sldLayoutId id="2147483975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400" kern="1200">
          <a:solidFill>
            <a:srgbClr val="262626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400">
          <a:solidFill>
            <a:srgbClr val="262626"/>
          </a:solidFill>
          <a:latin typeface="Impact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400">
          <a:solidFill>
            <a:srgbClr val="262626"/>
          </a:solidFill>
          <a:latin typeface="Impact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400">
          <a:solidFill>
            <a:srgbClr val="262626"/>
          </a:solidFill>
          <a:latin typeface="Impact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400">
          <a:solidFill>
            <a:srgbClr val="262626"/>
          </a:solidFill>
          <a:latin typeface="Impact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3725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Arial" panose="020B0604020202020204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3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Arial" panose="020B0604020202020204" pitchFamily="34" charset="0"/>
        <a:buChar char="•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Arial" panose="020B0604020202020204" pitchFamily="34" charset="0"/>
        <a:buChar char="•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D0E85AE3-19E9-740B-E4B6-DE85EB39DB44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036731" y="6257541"/>
            <a:ext cx="7561263" cy="4572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1600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                                                                                                     Dr Judith Marshall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9E9527EB-00C1-D430-FE68-A61ACAEFB8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39800" y="1484313"/>
            <a:ext cx="7283450" cy="1752600"/>
          </a:xfrm>
        </p:spPr>
        <p:txBody>
          <a:bodyPr/>
          <a:lstStyle/>
          <a:p>
            <a:pPr algn="ctr" eaLnBrk="1" hangingPunct="1"/>
            <a:r>
              <a:rPr lang="en-GB" altLang="en-US" b="1">
                <a:solidFill>
                  <a:schemeClr val="bg1"/>
                </a:solidFill>
                <a:latin typeface="Calibri" panose="020F0502020204030204" pitchFamily="34" charset="0"/>
              </a:rPr>
              <a:t>Group Performance/Decision Making and Leadership</a:t>
            </a:r>
          </a:p>
        </p:txBody>
      </p:sp>
      <p:pic>
        <p:nvPicPr>
          <p:cNvPr id="6148" name="Picture 7" descr="leadership">
            <a:extLst>
              <a:ext uri="{FF2B5EF4-FFF2-40B4-BE49-F238E27FC236}">
                <a16:creationId xmlns:a16="http://schemas.microsoft.com/office/drawing/2014/main" id="{7654A7C3-6D86-D124-AF3F-F7C5DC4450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675" y="3057525"/>
            <a:ext cx="3097213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11C09650-FBE5-E648-F701-A5F28C33B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650" y="404813"/>
            <a:ext cx="6781800" cy="431800"/>
          </a:xfrm>
        </p:spPr>
        <p:txBody>
          <a:bodyPr/>
          <a:lstStyle/>
          <a:p>
            <a:pPr algn="ctr"/>
            <a:r>
              <a:rPr lang="en-GB" altLang="en-US" sz="2400" b="1">
                <a:solidFill>
                  <a:schemeClr val="tx2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Decision Making</a:t>
            </a:r>
            <a:endParaRPr lang="en-GB" altLang="en-US" sz="2400"/>
          </a:p>
        </p:txBody>
      </p:sp>
      <p:sp>
        <p:nvSpPr>
          <p:cNvPr id="7171" name="TextBox 3">
            <a:extLst>
              <a:ext uri="{FF2B5EF4-FFF2-40B4-BE49-F238E27FC236}">
                <a16:creationId xmlns:a16="http://schemas.microsoft.com/office/drawing/2014/main" id="{85568175-A3CA-F195-21E6-48F0D4108C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4213" y="908050"/>
            <a:ext cx="7632700" cy="1938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73050" indent="-27305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0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Tahoma" panose="020B0604030504040204" pitchFamily="34" charset="0"/>
              </a:rPr>
              <a:t>Most important decisions are made by groups.  Even the most powerful people will usually consult groups of experts before making a final decision</a:t>
            </a:r>
          </a:p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Tahoma" panose="020B0604030504040204" pitchFamily="34" charset="0"/>
              </a:rPr>
              <a:t> </a:t>
            </a:r>
          </a:p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Tahoma" panose="020B0604030504040204" pitchFamily="34" charset="0"/>
              </a:rPr>
              <a:t>The belief behind this is that groups are less likely to make serious errors – to rush into rash decisions</a:t>
            </a:r>
          </a:p>
        </p:txBody>
      </p:sp>
      <p:pic>
        <p:nvPicPr>
          <p:cNvPr id="7172" name="Picture 6" descr="Image result for boris johnson's tory cabinet">
            <a:extLst>
              <a:ext uri="{FF2B5EF4-FFF2-40B4-BE49-F238E27FC236}">
                <a16:creationId xmlns:a16="http://schemas.microsoft.com/office/drawing/2014/main" id="{613240A4-8005-157A-1389-6FBB1A8552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3068638"/>
            <a:ext cx="7632700" cy="345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7DE0C881-96DC-87F5-F6EA-0319308B1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457200"/>
            <a:ext cx="7772400" cy="668338"/>
          </a:xfrm>
        </p:spPr>
        <p:txBody>
          <a:bodyPr/>
          <a:lstStyle/>
          <a:p>
            <a:pPr algn="ctr" eaLnBrk="1" hangingPunct="1"/>
            <a:r>
              <a:rPr lang="en-GB" altLang="en-US" sz="2400" b="1">
                <a:solidFill>
                  <a:schemeClr val="tx2"/>
                </a:solidFill>
                <a:latin typeface="Calibri" panose="020F0502020204030204" pitchFamily="34" charset="0"/>
              </a:rPr>
              <a:t>Group Positioning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C5DE77B8-B63E-F9E3-D56B-838119C05A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1628775"/>
            <a:ext cx="4824413" cy="388778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Adoption of extreme positions in groups</a:t>
            </a: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Tendency to shift towards a more extreme position than it actually started out with </a:t>
            </a:r>
          </a:p>
          <a:p>
            <a:pPr algn="r"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(e.g. Burnstein, 1983).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Times New Roman" panose="02020603050405020304" pitchFamily="18" charset="0"/>
              </a:rPr>
              <a:t>This is called </a:t>
            </a:r>
            <a:r>
              <a:rPr lang="en-GB" altLang="en-US" sz="2000" b="1">
                <a:latin typeface="Calibri" panose="020F0502020204030204" pitchFamily="34" charset="0"/>
                <a:cs typeface="Times New Roman" panose="02020603050405020304" pitchFamily="18" charset="0"/>
              </a:rPr>
              <a:t>group polarisation</a:t>
            </a:r>
            <a:endParaRPr lang="en-GB" altLang="en-US" sz="2000" b="1">
              <a:latin typeface="Calibri" panose="020F0502020204030204" pitchFamily="34" charset="0"/>
            </a:endParaRPr>
          </a:p>
        </p:txBody>
      </p:sp>
      <p:pic>
        <p:nvPicPr>
          <p:cNvPr id="8196" name="Picture 4">
            <a:extLst>
              <a:ext uri="{FF2B5EF4-FFF2-40B4-BE49-F238E27FC236}">
                <a16:creationId xmlns:a16="http://schemas.microsoft.com/office/drawing/2014/main" id="{A0CCD128-B194-6EF1-A046-54A5F8D4CB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1163" y="1700213"/>
            <a:ext cx="3546475" cy="4073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5C0CF61E-7B69-47C1-176E-75F7BC211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8888" y="333375"/>
            <a:ext cx="6781800" cy="935038"/>
          </a:xfrm>
        </p:spPr>
        <p:txBody>
          <a:bodyPr/>
          <a:lstStyle/>
          <a:p>
            <a:pPr algn="ctr" eaLnBrk="1" hangingPunct="1"/>
            <a:r>
              <a:rPr lang="en-GB" altLang="en-US" sz="2400" b="1">
                <a:solidFill>
                  <a:schemeClr val="tx2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Main effects of group polarisation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A14988EC-2CD8-29B5-10F4-2123D86726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Initial leaning or preference of the group - strengthened during group deliberations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Times New Roman" panose="02020603050405020304" pitchFamily="18" charset="0"/>
              </a:rPr>
              <a:t>Also individual members also show such a shift</a:t>
            </a:r>
            <a:r>
              <a:rPr lang="en-GB" altLang="en-US" sz="2000">
                <a:latin typeface="Calibri" panose="020F0502020204030204" pitchFamily="34" charset="0"/>
              </a:rPr>
              <a:t> to group’s extreme views</a:t>
            </a:r>
          </a:p>
        </p:txBody>
      </p:sp>
      <p:pic>
        <p:nvPicPr>
          <p:cNvPr id="9220" name="Picture 4" descr="bnp">
            <a:extLst>
              <a:ext uri="{FF2B5EF4-FFF2-40B4-BE49-F238E27FC236}">
                <a16:creationId xmlns:a16="http://schemas.microsoft.com/office/drawing/2014/main" id="{217151D5-E08D-3A91-B766-A13C587315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4188" y="3792538"/>
            <a:ext cx="3200400" cy="2363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4">
            <a:extLst>
              <a:ext uri="{FF2B5EF4-FFF2-40B4-BE49-F238E27FC236}">
                <a16:creationId xmlns:a16="http://schemas.microsoft.com/office/drawing/2014/main" id="{0ADA3BFE-2BBB-3120-BB43-98ECF3A37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4538" y="188913"/>
            <a:ext cx="7285037" cy="863600"/>
          </a:xfrm>
        </p:spPr>
        <p:txBody>
          <a:bodyPr/>
          <a:lstStyle/>
          <a:p>
            <a:pPr eaLnBrk="1" hangingPunct="1"/>
            <a:r>
              <a:rPr lang="en-GB" altLang="en-US" sz="2000" b="1">
                <a:solidFill>
                  <a:schemeClr val="tx2"/>
                </a:solidFill>
                <a:latin typeface="Calibri" panose="020F0502020204030204" pitchFamily="34" charset="0"/>
              </a:rPr>
              <a:t>1.  Social comparison</a:t>
            </a:r>
          </a:p>
        </p:txBody>
      </p:sp>
      <p:sp>
        <p:nvSpPr>
          <p:cNvPr id="10243" name="Rectangle 5">
            <a:extLst>
              <a:ext uri="{FF2B5EF4-FFF2-40B4-BE49-F238E27FC236}">
                <a16:creationId xmlns:a16="http://schemas.microsoft.com/office/drawing/2014/main" id="{598ECCE9-BC2F-FB8F-AECC-2416EEDC11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4538" y="2997200"/>
            <a:ext cx="7543800" cy="1584325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altLang="en-US" sz="2000" dirty="0">
                <a:latin typeface="Calibri" panose="020F0502020204030204" pitchFamily="34" charset="0"/>
              </a:rPr>
              <a:t>Everyone wants to hold ‘better’ views than the others</a:t>
            </a:r>
          </a:p>
          <a:p>
            <a:pPr eaLnBrk="1" hangingPunct="1">
              <a:buFontTx/>
              <a:buNone/>
              <a:defRPr/>
            </a:pPr>
            <a:r>
              <a:rPr lang="en-GB" altLang="en-US" sz="2000" dirty="0">
                <a:latin typeface="Calibri" panose="020F0502020204030204" pitchFamily="34" charset="0"/>
              </a:rPr>
              <a:t> </a:t>
            </a:r>
          </a:p>
          <a:p>
            <a:pPr eaLnBrk="1" hangingPunct="1">
              <a:buFontTx/>
              <a:buNone/>
              <a:defRPr/>
            </a:pPr>
            <a:r>
              <a:rPr lang="en-GB" altLang="en-US" sz="2000" dirty="0">
                <a:latin typeface="Calibri" panose="020F0502020204030204" pitchFamily="34" charset="0"/>
              </a:rPr>
              <a:t>Group members might shift to more extreme views to achieve a favourable social comparison </a:t>
            </a:r>
          </a:p>
          <a:p>
            <a:pPr algn="r" eaLnBrk="1" hangingPunct="1">
              <a:buFontTx/>
              <a:buNone/>
              <a:defRPr/>
            </a:pPr>
            <a:r>
              <a:rPr lang="en-GB" altLang="en-US" sz="2000" dirty="0">
                <a:latin typeface="Calibri" panose="020F0502020204030204" pitchFamily="34" charset="0"/>
              </a:rPr>
              <a:t>(Goethals and Zanna, 1979) </a:t>
            </a:r>
          </a:p>
          <a:p>
            <a:pPr algn="r" eaLnBrk="1" hangingPunct="1">
              <a:buFontTx/>
              <a:buNone/>
              <a:defRPr/>
            </a:pPr>
            <a:endParaRPr lang="en-GB" altLang="en-US" sz="2000" dirty="0">
              <a:latin typeface="Calibri" panose="020F0502020204030204" pitchFamily="34" charset="0"/>
            </a:endParaRPr>
          </a:p>
          <a:p>
            <a:pPr algn="r" eaLnBrk="1" hangingPunct="1">
              <a:buFontTx/>
              <a:buNone/>
              <a:defRPr/>
            </a:pPr>
            <a:endParaRPr lang="en-GB" altLang="en-US" sz="2000" dirty="0">
              <a:latin typeface="Calibri" panose="020F0502020204030204" pitchFamily="34" charset="0"/>
            </a:endParaRPr>
          </a:p>
          <a:p>
            <a:pPr marL="457200" indent="-457200" eaLnBrk="1" hangingPunct="1">
              <a:buFontTx/>
              <a:buAutoNum type="arabicPeriod" startAt="2"/>
              <a:defRPr/>
            </a:pPr>
            <a:r>
              <a:rPr lang="en-GB" altLang="en-US" sz="2000" b="1" dirty="0">
                <a:latin typeface="Calibri" panose="020F0502020204030204" pitchFamily="34" charset="0"/>
                <a:cs typeface="Arial" panose="020B0604020202020204" pitchFamily="34" charset="0"/>
              </a:rPr>
              <a:t>During a group discussion….</a:t>
            </a:r>
          </a:p>
          <a:p>
            <a:pPr marL="457200" indent="-457200" eaLnBrk="1" hangingPunct="1">
              <a:buFontTx/>
              <a:buAutoNum type="arabicPeriod" startAt="2"/>
              <a:defRPr/>
            </a:pPr>
            <a:endParaRPr lang="en-GB" altLang="en-US" sz="2000" dirty="0">
              <a:latin typeface="Calibri" panose="020F0502020204030204" pitchFamily="34" charset="0"/>
            </a:endParaRPr>
          </a:p>
          <a:p>
            <a:pPr eaLnBrk="1" hangingPunct="1">
              <a:buFontTx/>
              <a:buNone/>
              <a:defRPr/>
            </a:pPr>
            <a:r>
              <a:rPr lang="en-GB" altLang="en-US" sz="2000" dirty="0">
                <a:latin typeface="Calibri" panose="020F0502020204030204" pitchFamily="34" charset="0"/>
                <a:cs typeface="Arial" panose="020B0604020202020204" pitchFamily="34" charset="0"/>
              </a:rPr>
              <a:t>Most arguments presented are those favouring the group’s original position</a:t>
            </a:r>
            <a:endParaRPr lang="en-GB" altLang="en-US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  <a:defRPr/>
            </a:pPr>
            <a:r>
              <a:rPr lang="en-GB" altLang="en-US" sz="2000" dirty="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altLang="en-US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  <a:defRPr/>
            </a:pPr>
            <a:r>
              <a:rPr lang="en-GB" alt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Members shift towards the majority view with increasing strength</a:t>
            </a:r>
            <a:endParaRPr lang="en-GB" altLang="en-US" sz="2000" dirty="0">
              <a:latin typeface="Calibri" panose="020F0502020204030204" pitchFamily="34" charset="0"/>
            </a:endParaRPr>
          </a:p>
          <a:p>
            <a:pPr algn="r" eaLnBrk="1" hangingPunct="1">
              <a:buFontTx/>
              <a:buNone/>
              <a:defRPr/>
            </a:pPr>
            <a:endParaRPr lang="en-GB" altLang="en-US" sz="2000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4F2304FD-6082-9EE1-B299-93F87C845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650" y="476250"/>
            <a:ext cx="6781800" cy="865188"/>
          </a:xfrm>
        </p:spPr>
        <p:txBody>
          <a:bodyPr/>
          <a:lstStyle/>
          <a:p>
            <a:pPr eaLnBrk="1" hangingPunct="1"/>
            <a:r>
              <a:rPr lang="en-GB" altLang="en-US" sz="2700" b="1">
                <a:solidFill>
                  <a:schemeClr val="tx2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‘Groupthink’</a:t>
            </a:r>
            <a:r>
              <a:rPr lang="en-GB" altLang="en-US" sz="2700">
                <a:solidFill>
                  <a:schemeClr val="tx2"/>
                </a:solidFill>
                <a:latin typeface="Calibri" panose="020F0502020204030204" pitchFamily="34" charset="0"/>
              </a:rPr>
              <a:t>  (</a:t>
            </a:r>
            <a:r>
              <a:rPr lang="en-GB" altLang="en-US" sz="2700">
                <a:solidFill>
                  <a:schemeClr val="tx2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Janis, 1982</a:t>
            </a:r>
            <a:r>
              <a:rPr lang="en-GB" altLang="en-US" sz="2400">
                <a:solidFill>
                  <a:schemeClr val="tx2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)</a:t>
            </a:r>
            <a:r>
              <a:rPr lang="en-GB" altLang="en-US" sz="2800">
                <a:solidFill>
                  <a:schemeClr val="tx2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F8B2689E-D287-9B1E-3438-EEF3C1458D9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55650" y="1700213"/>
            <a:ext cx="7772400" cy="4233862"/>
          </a:xfrm>
        </p:spPr>
        <p:txBody>
          <a:bodyPr rtlCol="0">
            <a:normAutofit fontScale="92500"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FontTx/>
              <a:buNone/>
              <a:defRPr/>
            </a:pPr>
            <a:endParaRPr lang="en-GB" dirty="0">
              <a:latin typeface="Comic Sans MS" pitchFamily="66" charset="0"/>
              <a:cs typeface="Arial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sz="2200" dirty="0">
                <a:latin typeface="Calibri" pitchFamily="34" charset="0"/>
                <a:cs typeface="Arial" charset="0"/>
              </a:rPr>
              <a:t>Assumption that the group cannot be wrong</a:t>
            </a:r>
          </a:p>
          <a:p>
            <a:pPr marL="274320" indent="-274320" eaLnBrk="1" fontAlgn="auto" hangingPunct="1">
              <a:spcAft>
                <a:spcPts val="0"/>
              </a:spcAft>
              <a:buFontTx/>
              <a:buNone/>
              <a:defRPr/>
            </a:pPr>
            <a:endParaRPr lang="en-GB" sz="2200" dirty="0">
              <a:latin typeface="Calibri" pitchFamily="34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sz="2200" dirty="0">
                <a:latin typeface="Calibri" pitchFamily="34" charset="0"/>
                <a:cs typeface="Arial" charset="0"/>
              </a:rPr>
              <a:t>Convinced most extreme views are correct</a:t>
            </a:r>
            <a:endParaRPr lang="en-GB" sz="2200" dirty="0">
              <a:latin typeface="Calibri" pitchFamily="34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sz="2200" dirty="0">
                <a:latin typeface="Calibri" pitchFamily="34" charset="0"/>
                <a:cs typeface="Arial" charset="0"/>
              </a:rPr>
              <a:t>Assume all members support decision strongly - any contrary information can be rejected          </a:t>
            </a:r>
          </a:p>
          <a:p>
            <a:pPr marL="274320" indent="-274320" algn="r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sz="2200" dirty="0">
                <a:latin typeface="Calibri" pitchFamily="34" charset="0"/>
                <a:cs typeface="Arial" charset="0"/>
              </a:rPr>
              <a:t>                                </a:t>
            </a:r>
            <a:endParaRPr lang="en-GB" sz="2200" dirty="0">
              <a:latin typeface="Calibri" pitchFamily="34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sz="2200" dirty="0">
                <a:latin typeface="Calibri" pitchFamily="34" charset="0"/>
                <a:cs typeface="Arial" charset="0"/>
              </a:rPr>
              <a:t> Collective state of mind - groups unwilling/unable to change course of action - even when external information suggests decision was poor  </a:t>
            </a:r>
            <a:endParaRPr lang="en-GB" sz="2200" dirty="0">
              <a:latin typeface="Calibri" pitchFamily="34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sz="2200" dirty="0">
                <a:latin typeface="Calibri" pitchFamily="34" charset="0"/>
                <a:cs typeface="Arial" charset="0"/>
              </a:rPr>
              <a:t> </a:t>
            </a:r>
            <a:endParaRPr lang="en-GB" sz="2200" dirty="0">
              <a:latin typeface="Calibri" pitchFamily="34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sz="2200" dirty="0">
                <a:latin typeface="Calibri" pitchFamily="34" charset="0"/>
                <a:cs typeface="Arial" charset="0"/>
              </a:rPr>
              <a:t>Norms actively prevent members from considering alternative courses of action  </a:t>
            </a:r>
            <a:endParaRPr lang="en-GB" sz="2200" dirty="0">
              <a:latin typeface="Calibri" pitchFamily="34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Tx/>
              <a:buNone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A7EF958F-EC9D-1A65-DFE4-060672FB614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55650" y="549275"/>
            <a:ext cx="6781800" cy="792163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400" b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Why does groupthink occur?</a:t>
            </a:r>
            <a:br>
              <a:rPr lang="en-GB" sz="2800" b="1" dirty="0">
                <a:solidFill>
                  <a:schemeClr val="tx2"/>
                </a:solidFill>
                <a:latin typeface="Calibri" pitchFamily="34" charset="0"/>
                <a:cs typeface="Times New Roman" pitchFamily="18" charset="0"/>
              </a:rPr>
            </a:br>
            <a:endParaRPr lang="en-GB" sz="2800" b="1" dirty="0">
              <a:solidFill>
                <a:schemeClr val="tx2"/>
              </a:solidFill>
              <a:latin typeface="Calibri" pitchFamily="34" charset="0"/>
              <a:cs typeface="Times New Roman" pitchFamily="18" charset="0"/>
            </a:endParaRP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2A49E96A-EED3-C25D-9CD4-9DD72C4FB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484313"/>
            <a:ext cx="8153400" cy="4752975"/>
          </a:xfrm>
        </p:spPr>
        <p:txBody>
          <a:bodyPr/>
          <a:lstStyle/>
          <a:p>
            <a:pPr marL="609600" indent="-609600"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1.  A high level of cohesiveness among group members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609600" indent="-609600"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609600" indent="-609600"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609600" indent="-609600"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  </a:t>
            </a:r>
          </a:p>
          <a:p>
            <a:pPr marL="609600" indent="-609600"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609600" indent="-609600"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609600" indent="-609600"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609600" indent="-609600"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609600" indent="-609600"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609600" indent="-609600"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609600" indent="-609600"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2.  The emergence of group norms</a:t>
            </a:r>
          </a:p>
          <a:p>
            <a:pPr marL="609600" indent="-609600" algn="r"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(Kameda and Sugimori, 1993; Tetlock et al, 1992)</a:t>
            </a:r>
          </a:p>
          <a:p>
            <a:pPr marL="609600" indent="-609600" eaLnBrk="1" hangingPunct="1">
              <a:buFontTx/>
              <a:buNone/>
            </a:pPr>
            <a:endParaRPr lang="en-GB" altLang="en-US" sz="200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pic>
        <p:nvPicPr>
          <p:cNvPr id="12292" name="Picture 7" descr="making_group_contracts">
            <a:extLst>
              <a:ext uri="{FF2B5EF4-FFF2-40B4-BE49-F238E27FC236}">
                <a16:creationId xmlns:a16="http://schemas.microsoft.com/office/drawing/2014/main" id="{A050423D-360C-7017-9F40-37FB0DDA86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475" y="2205038"/>
            <a:ext cx="2227263" cy="259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>
            <a:extLst>
              <a:ext uri="{FF2B5EF4-FFF2-40B4-BE49-F238E27FC236}">
                <a16:creationId xmlns:a16="http://schemas.microsoft.com/office/drawing/2014/main" id="{4180FD76-BDFB-DCA6-9712-44175971F4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3" y="1125538"/>
            <a:ext cx="7772400" cy="43243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Groupthink is closely connected to another pitfall in decision making - </a:t>
            </a:r>
            <a:r>
              <a:rPr lang="en-GB" altLang="en-US" sz="2000" b="1">
                <a:latin typeface="Calibri" panose="020F0502020204030204" pitchFamily="34" charset="0"/>
                <a:cs typeface="Arial" panose="020B0604020202020204" pitchFamily="34" charset="0"/>
              </a:rPr>
              <a:t>collective entrapment</a:t>
            </a:r>
            <a:endParaRPr lang="en-GB" altLang="en-US" sz="2000" b="1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algn="r"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(Kameda and Sugimori, 1993)  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 </a:t>
            </a:r>
          </a:p>
          <a:p>
            <a:pPr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Tendency for groups to cling to unsuccessful decisions/policies </a:t>
            </a: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- against overwhelming evidence of poor decisions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The longer they stick with a bad decision, the harder it is to do something about it  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>
            <a:extLst>
              <a:ext uri="{FF2B5EF4-FFF2-40B4-BE49-F238E27FC236}">
                <a16:creationId xmlns:a16="http://schemas.microsoft.com/office/drawing/2014/main" id="{4768E44B-4938-7993-6942-2A47015C17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692150"/>
            <a:ext cx="8153400" cy="57848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b="1">
                <a:latin typeface="Calibri" panose="020F0502020204030204" pitchFamily="34" charset="0"/>
                <a:cs typeface="Times New Roman" panose="02020603050405020304" pitchFamily="18" charset="0"/>
              </a:rPr>
              <a:t>Challenging groupthink</a:t>
            </a:r>
          </a:p>
          <a:p>
            <a:pPr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Times New Roman" panose="02020603050405020304" pitchFamily="18" charset="0"/>
              </a:rPr>
              <a:t>1. Promoting open enquiry and scepticism among members</a:t>
            </a: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- Careful questioning of each alternative or policy 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- Members should be willing to play the part of devil’s advocate 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2.  Continuing discussion following decision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 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Times New Roman" panose="02020603050405020304" pitchFamily="18" charset="0"/>
              </a:rPr>
              <a:t>3.  Different groups could be asked whether the original course of action should be continued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41E90F74-F0FF-9516-F712-0CE5E5359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013" y="404813"/>
            <a:ext cx="6781800" cy="936625"/>
          </a:xfrm>
        </p:spPr>
        <p:txBody>
          <a:bodyPr/>
          <a:lstStyle/>
          <a:p>
            <a:pPr eaLnBrk="1" hangingPunct="1"/>
            <a:r>
              <a:rPr lang="en-GB" altLang="en-US" sz="2400" b="1">
                <a:solidFill>
                  <a:schemeClr val="tx2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Information sampling model</a:t>
            </a:r>
            <a:r>
              <a:rPr lang="en-GB" altLang="en-US" sz="2400">
                <a:solidFill>
                  <a:schemeClr val="tx2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br>
              <a:rPr lang="en-GB" altLang="en-US" sz="2400">
                <a:solidFill>
                  <a:schemeClr val="tx2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2400">
                <a:solidFill>
                  <a:schemeClr val="tx2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(Stasser and Titus, 1985)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8266D4CA-242E-9F98-F7CB-8AEF18CB79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44675"/>
            <a:ext cx="7772400" cy="40322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Pooling knowledge happens a lot less often than we think </a:t>
            </a:r>
          </a:p>
          <a:p>
            <a:pPr algn="r"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(e.g. Gigone and Hastie, 1993;  Stasser, 1992)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Information shared by many members is more likely to be mentioned during a group discussion than information held by only a single member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The more members that hold a piece of information, the more likely it is that it will get mentioned by one of them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endParaRPr lang="en-GB" altLang="en-US" sz="20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Content Placeholder 2">
            <a:extLst>
              <a:ext uri="{FF2B5EF4-FFF2-40B4-BE49-F238E27FC236}">
                <a16:creationId xmlns:a16="http://schemas.microsoft.com/office/drawing/2014/main" id="{7891652C-16A2-839E-6505-42B7004F1C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685800"/>
            <a:ext cx="7543800" cy="1952625"/>
          </a:xfrm>
        </p:spPr>
        <p:txBody>
          <a:bodyPr/>
          <a:lstStyle/>
          <a:p>
            <a:pPr marL="0" indent="0" algn="ctr">
              <a:buFont typeface="Arial" panose="020B0604020202020204" pitchFamily="34" charset="0"/>
              <a:buNone/>
            </a:pPr>
            <a:r>
              <a:rPr lang="en-GB" altLang="en-US" sz="3200" b="1">
                <a:latin typeface="Arial" panose="020B0604020202020204" pitchFamily="34" charset="0"/>
                <a:cs typeface="Arial" panose="020B0604020202020204" pitchFamily="34" charset="0"/>
              </a:rPr>
              <a:t>BREAK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altLang="en-US" sz="3200" b="1">
                <a:latin typeface="Arial" panose="020B0604020202020204" pitchFamily="34" charset="0"/>
                <a:cs typeface="Arial" panose="020B0604020202020204" pitchFamily="34" charset="0"/>
              </a:rPr>
              <a:t>15 MINUTES</a:t>
            </a:r>
          </a:p>
        </p:txBody>
      </p:sp>
      <p:pic>
        <p:nvPicPr>
          <p:cNvPr id="16387" name="Picture 2">
            <a:extLst>
              <a:ext uri="{FF2B5EF4-FFF2-40B4-BE49-F238E27FC236}">
                <a16:creationId xmlns:a16="http://schemas.microsoft.com/office/drawing/2014/main" id="{78238DA6-A1BC-E53C-0B1C-26E664D5D0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4700" y="2638425"/>
            <a:ext cx="5048250" cy="3357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>
            <a:extLst>
              <a:ext uri="{FF2B5EF4-FFF2-40B4-BE49-F238E27FC236}">
                <a16:creationId xmlns:a16="http://schemas.microsoft.com/office/drawing/2014/main" id="{3E49DBB0-4A9D-AB53-78FE-54B829C11A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836613"/>
            <a:ext cx="7772400" cy="5640387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When members told of a correct solution or decision and need to find it - tendency to discuss shared information is increased </a:t>
            </a:r>
          </a:p>
          <a:p>
            <a:pPr algn="r"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(Stasser and Stewart, 1992)</a:t>
            </a:r>
          </a:p>
          <a:p>
            <a:pPr algn="r"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Common knowledge effect</a:t>
            </a:r>
            <a:r>
              <a:rPr lang="en-GB" altLang="en-US" sz="2000" u="sng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algn="r"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(Gigone and Hastie, 1993)</a:t>
            </a:r>
          </a:p>
          <a:p>
            <a:pPr algn="r"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Information held by most members exerts a stronger impact on the group’s final decision than information held by a minority 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algn="r"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Such information 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-</a:t>
            </a:r>
            <a:r>
              <a:rPr lang="en-GB" altLang="en-US" sz="2000">
                <a:latin typeface="Calibri" panose="020F0502020204030204" pitchFamily="34" charset="0"/>
                <a:cs typeface="Times New Roman" panose="02020603050405020304" pitchFamily="18" charset="0"/>
              </a:rPr>
              <a:t>         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shapes views prior to group discussion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-</a:t>
            </a:r>
            <a:r>
              <a:rPr lang="en-GB" altLang="en-US" sz="2000">
                <a:latin typeface="Calibri" panose="020F0502020204030204" pitchFamily="34" charset="0"/>
                <a:cs typeface="Times New Roman" panose="02020603050405020304" pitchFamily="18" charset="0"/>
              </a:rPr>
              <a:t>         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continues to get talked about during deliberations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algn="r"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B7F7140B-01B8-16B3-7879-F7405ECAC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650" y="1125538"/>
            <a:ext cx="8199438" cy="647700"/>
          </a:xfrm>
        </p:spPr>
        <p:txBody>
          <a:bodyPr/>
          <a:lstStyle/>
          <a:p>
            <a:pPr eaLnBrk="1" hangingPunct="1"/>
            <a:r>
              <a:rPr lang="en-GB" altLang="en-US" sz="2400" b="1">
                <a:solidFill>
                  <a:schemeClr val="tx2"/>
                </a:solidFill>
                <a:latin typeface="Calibri" panose="020F0502020204030204" pitchFamily="34" charset="0"/>
              </a:rPr>
              <a:t>Social Loafing </a:t>
            </a:r>
            <a:br>
              <a:rPr lang="en-GB" altLang="en-US" sz="2400" b="1">
                <a:solidFill>
                  <a:schemeClr val="tx2"/>
                </a:solidFill>
                <a:latin typeface="Calibri" panose="020F0502020204030204" pitchFamily="34" charset="0"/>
              </a:rPr>
            </a:br>
            <a:r>
              <a:rPr lang="en-GB" altLang="en-US" sz="2000">
                <a:solidFill>
                  <a:schemeClr val="tx2"/>
                </a:solidFill>
                <a:latin typeface="Calibri" panose="020F0502020204030204" pitchFamily="34" charset="0"/>
              </a:rPr>
              <a:t>aka The Ringelmann Effect (Ringelmann, 1913)</a:t>
            </a:r>
            <a:br>
              <a:rPr lang="en-GB" altLang="en-US" sz="2000">
                <a:solidFill>
                  <a:schemeClr val="tx2"/>
                </a:solidFill>
                <a:latin typeface="Calibri" panose="020F0502020204030204" pitchFamily="34" charset="0"/>
              </a:rPr>
            </a:br>
            <a:br>
              <a:rPr lang="en-GB" altLang="en-US" sz="2000">
                <a:solidFill>
                  <a:schemeClr val="tx2"/>
                </a:solidFill>
                <a:latin typeface="Calibri" panose="020F0502020204030204" pitchFamily="34" charset="0"/>
                <a:cs typeface="Arial" panose="020B0604020202020204" pitchFamily="34" charset="0"/>
              </a:rPr>
            </a:br>
            <a:endParaRPr lang="en-GB" altLang="en-US" sz="2000">
              <a:solidFill>
                <a:schemeClr val="tx2"/>
              </a:solidFill>
              <a:latin typeface="Calibri" panose="020F0502020204030204" pitchFamily="34" charset="0"/>
            </a:endParaRP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62650CD0-73E7-6EA0-A399-FE5FE0A98B1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4213" y="2781300"/>
            <a:ext cx="8137525" cy="3663950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en-GB" sz="2000" b="1" dirty="0">
                <a:latin typeface="Calibri" pitchFamily="34" charset="0"/>
                <a:cs typeface="Arial" charset="0"/>
              </a:rPr>
              <a:t>Additive tasks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  <a:defRPr/>
            </a:pPr>
            <a:endParaRPr lang="en-GB" sz="1000" dirty="0">
              <a:latin typeface="Calibri" pitchFamily="34" charset="0"/>
              <a:cs typeface="Arial" charset="0"/>
            </a:endParaRPr>
          </a:p>
          <a:p>
            <a:pPr marL="320675" lvl="1" indent="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en-GB" sz="2000" dirty="0">
                <a:latin typeface="Calibri" pitchFamily="34" charset="0"/>
                <a:cs typeface="Arial" charset="0"/>
              </a:rPr>
              <a:t>Clapping and cheering – </a:t>
            </a:r>
            <a:r>
              <a:rPr lang="en-GB" sz="2000" i="1" dirty="0" err="1">
                <a:latin typeface="Calibri" pitchFamily="34" charset="0"/>
                <a:cs typeface="Arial" charset="0"/>
              </a:rPr>
              <a:t>Latane</a:t>
            </a:r>
            <a:r>
              <a:rPr lang="en-GB" sz="2000" i="1" dirty="0">
                <a:latin typeface="Calibri" pitchFamily="34" charset="0"/>
                <a:cs typeface="Arial" charset="0"/>
              </a:rPr>
              <a:t>, Williams and Harkins (1979)</a:t>
            </a:r>
            <a:r>
              <a:rPr lang="en-GB" sz="2000" dirty="0">
                <a:latin typeface="Calibri" pitchFamily="34" charset="0"/>
                <a:cs typeface="Arial" charset="0"/>
              </a:rPr>
              <a:t> </a:t>
            </a:r>
          </a:p>
          <a:p>
            <a:pPr marL="320675" lvl="1" indent="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en-GB" sz="2000" dirty="0">
                <a:latin typeface="Calibri" pitchFamily="34" charset="0"/>
                <a:cs typeface="Arial" charset="0"/>
              </a:rPr>
              <a:t>     Males, females, adults and children </a:t>
            </a:r>
            <a:r>
              <a:rPr lang="en-GB" sz="2000" i="1" dirty="0">
                <a:latin typeface="Calibri" pitchFamily="34" charset="0"/>
                <a:cs typeface="Arial" charset="0"/>
              </a:rPr>
              <a:t>(Williams and Williams, 1981)</a:t>
            </a:r>
            <a:r>
              <a:rPr lang="en-GB" sz="2000" dirty="0">
                <a:latin typeface="Calibri" pitchFamily="34" charset="0"/>
                <a:cs typeface="Times New Roman" pitchFamily="18" charset="0"/>
              </a:rPr>
              <a:t> </a:t>
            </a:r>
            <a:endParaRPr lang="en-GB" sz="2000" dirty="0">
              <a:latin typeface="Calibri" pitchFamily="34" charset="0"/>
              <a:cs typeface="Arial" charset="0"/>
            </a:endParaRPr>
          </a:p>
          <a:p>
            <a:pPr marL="320675" lvl="1" indent="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en-GB" sz="2000" dirty="0">
                <a:latin typeface="Calibri" pitchFamily="34" charset="0"/>
                <a:cs typeface="Arial" charset="0"/>
              </a:rPr>
              <a:t>     Different cultures               </a:t>
            </a:r>
            <a:r>
              <a:rPr lang="en-GB" sz="2000" i="1" dirty="0">
                <a:latin typeface="Calibri" pitchFamily="34" charset="0"/>
                <a:cs typeface="Arial" charset="0"/>
              </a:rPr>
              <a:t>(Yamaguchi, Okamoto and Oka, 1985)</a:t>
            </a:r>
            <a:r>
              <a:rPr lang="en-GB" sz="2000" dirty="0">
                <a:latin typeface="Calibri" pitchFamily="34" charset="0"/>
                <a:cs typeface="Times New Roman" pitchFamily="18" charset="0"/>
              </a:rPr>
              <a:t> </a:t>
            </a:r>
            <a:endParaRPr lang="en-GB" sz="2000" dirty="0">
              <a:latin typeface="Calibri" pitchFamily="34" charset="0"/>
              <a:cs typeface="Arial" charset="0"/>
            </a:endParaRPr>
          </a:p>
          <a:p>
            <a:pPr marL="320675" lvl="1" indent="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en-GB" sz="2000" dirty="0">
                <a:latin typeface="Calibri" pitchFamily="34" charset="0"/>
                <a:cs typeface="Arial" charset="0"/>
              </a:rPr>
              <a:t>							</a:t>
            </a:r>
          </a:p>
          <a:p>
            <a:pPr marL="320675" lvl="1" indent="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en-GB" sz="2000" dirty="0">
                <a:latin typeface="Calibri" pitchFamily="34" charset="0"/>
                <a:cs typeface="Arial" charset="0"/>
              </a:rPr>
              <a:t>     Wide variety of work conditions                     </a:t>
            </a:r>
            <a:r>
              <a:rPr lang="en-GB" sz="2000" i="1" dirty="0">
                <a:latin typeface="Calibri" pitchFamily="34" charset="0"/>
                <a:cs typeface="Arial" charset="0"/>
              </a:rPr>
              <a:t>(e.g. Harkins, 1987)</a:t>
            </a:r>
          </a:p>
          <a:p>
            <a:pPr lvl="1" eaLnBrk="1" hangingPunct="1">
              <a:lnSpc>
                <a:spcPct val="90000"/>
              </a:lnSpc>
              <a:buFont typeface="Arial" charset="0"/>
              <a:buChar char="•"/>
              <a:defRPr/>
            </a:pPr>
            <a:endParaRPr lang="en-GB" sz="1800" dirty="0">
              <a:latin typeface="Comic Sans MS" pitchFamily="66" charset="0"/>
              <a:cs typeface="Times New Roman" pitchFamily="18" charset="0"/>
            </a:endParaRPr>
          </a:p>
          <a:p>
            <a:pPr lvl="1"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GB" sz="2000" dirty="0">
                <a:latin typeface="Calibri" pitchFamily="34" charset="0"/>
                <a:cs typeface="Arial" charset="0"/>
              </a:rPr>
              <a:t>Cognitive tasks as well as those involving physical effort 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1800" dirty="0">
                <a:latin typeface="Calibri" pitchFamily="34" charset="0"/>
                <a:cs typeface="Arial" charset="0"/>
              </a:rPr>
              <a:t>					                      </a:t>
            </a:r>
            <a:r>
              <a:rPr lang="en-GB" sz="1800" i="1" dirty="0">
                <a:latin typeface="Calibri" pitchFamily="34" charset="0"/>
                <a:cs typeface="Arial" charset="0"/>
              </a:rPr>
              <a:t>(Williams and </a:t>
            </a:r>
            <a:r>
              <a:rPr lang="en-GB" sz="1800" i="1" dirty="0" err="1">
                <a:latin typeface="Calibri" pitchFamily="34" charset="0"/>
                <a:cs typeface="Arial" charset="0"/>
              </a:rPr>
              <a:t>Karau</a:t>
            </a:r>
            <a:r>
              <a:rPr lang="en-GB" sz="1800" i="1" dirty="0">
                <a:latin typeface="Calibri" pitchFamily="34" charset="0"/>
                <a:cs typeface="Arial" charset="0"/>
              </a:rPr>
              <a:t>, 1991)</a:t>
            </a:r>
            <a:endParaRPr lang="en-GB" sz="1800" i="1" dirty="0">
              <a:latin typeface="Calibri" pitchFamily="34" charset="0"/>
              <a:cs typeface="Times New Roman" pitchFamily="18" charset="0"/>
            </a:endParaRPr>
          </a:p>
          <a:p>
            <a:pPr lvl="1" eaLnBrk="1" hangingPunct="1">
              <a:lnSpc>
                <a:spcPct val="90000"/>
              </a:lnSpc>
              <a:buFont typeface="Arial" charset="0"/>
              <a:buChar char="•"/>
              <a:defRPr/>
            </a:pPr>
            <a:endParaRPr lang="en-GB" sz="2000" dirty="0">
              <a:latin typeface="Comic Sans MS" pitchFamily="66" charset="0"/>
            </a:endParaRPr>
          </a:p>
        </p:txBody>
      </p:sp>
      <p:sp>
        <p:nvSpPr>
          <p:cNvPr id="18436" name="TextBox 1">
            <a:extLst>
              <a:ext uri="{FF2B5EF4-FFF2-40B4-BE49-F238E27FC236}">
                <a16:creationId xmlns:a16="http://schemas.microsoft.com/office/drawing/2014/main" id="{F78726F1-7051-9B68-FA7F-0BBCD7CC8E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650" y="1471613"/>
            <a:ext cx="6840538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0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Motivation to make an effort when collaborating with others is less than it would be when working alone or independently from others     </a:t>
            </a:r>
            <a:r>
              <a:rPr lang="en-GB" altLang="en-US" sz="2000" i="1">
                <a:latin typeface="Calibri" panose="020F0502020204030204" pitchFamily="34" charset="0"/>
                <a:cs typeface="Arial" panose="020B0604020202020204" pitchFamily="34" charset="0"/>
              </a:rPr>
              <a:t>(Karau and Williams, 1993)</a:t>
            </a:r>
            <a:r>
              <a:rPr lang="en-GB" altLang="en-US" sz="2000" b="1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22C3A4EF-284B-8B0E-94E7-E07FD3A53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550" y="476250"/>
            <a:ext cx="8637588" cy="519113"/>
          </a:xfrm>
        </p:spPr>
        <p:txBody>
          <a:bodyPr/>
          <a:lstStyle/>
          <a:p>
            <a:pPr eaLnBrk="1" hangingPunct="1"/>
            <a:r>
              <a:rPr lang="en-GB" altLang="en-US" sz="2000" b="1">
                <a:solidFill>
                  <a:schemeClr val="tx2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Social impact theory </a:t>
            </a:r>
            <a:r>
              <a:rPr lang="en-GB" altLang="en-US" sz="2000">
                <a:solidFill>
                  <a:schemeClr val="tx2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(Latane, 1981)</a:t>
            </a:r>
            <a:r>
              <a:rPr lang="en-GB" altLang="en-US" sz="2000">
                <a:solidFill>
                  <a:schemeClr val="tx2"/>
                </a:solidFill>
                <a:latin typeface="Calibri" panose="020F0502020204030204" pitchFamily="34" charset="0"/>
              </a:rPr>
              <a:t> 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3EACA8AF-52C5-D183-5163-6A881EF0FE76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325438" y="2565400"/>
            <a:ext cx="8493125" cy="2305050"/>
          </a:xfrm>
        </p:spPr>
        <p:txBody>
          <a:bodyPr/>
          <a:lstStyle/>
          <a:p>
            <a:pPr eaLnBrk="1" hangingPunct="1"/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As group size increases, each member feels less responsible for the task being performed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/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/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Each exerts decreasing effort as group size increases</a:t>
            </a:r>
          </a:p>
          <a:p>
            <a:pPr eaLnBrk="1" hangingPunct="1"/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/>
            <a:r>
              <a:rPr lang="en-GB" altLang="en-US" sz="2000">
                <a:latin typeface="Calibri" panose="020F0502020204030204" pitchFamily="34" charset="0"/>
              </a:rPr>
              <a:t>Link – Diffusion of Responsibility (Darley and Latane, 1968)</a:t>
            </a:r>
          </a:p>
          <a:p>
            <a:pPr eaLnBrk="1" hangingPunct="1"/>
            <a:endParaRPr lang="en-GB" altLang="en-US" sz="2000"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000" b="1">
                <a:latin typeface="Calibri" panose="020F0502020204030204" pitchFamily="34" charset="0"/>
                <a:cs typeface="Arial" panose="020B0604020202020204" pitchFamily="34" charset="0"/>
              </a:rPr>
              <a:t>Expectancy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 sz="18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altLang="en-US" sz="1800">
                <a:latin typeface="Calibri" panose="020F0502020204030204" pitchFamily="34" charset="0"/>
                <a:cs typeface="Arial" panose="020B0604020202020204" pitchFamily="34" charset="0"/>
              </a:rPr>
              <a:t>Increased effort might not yield better results, as in groups there are other factors in play</a:t>
            </a:r>
            <a:endParaRPr lang="en-GB" altLang="en-US" sz="18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altLang="en-US" sz="2000" b="1">
                <a:latin typeface="Calibri" panose="020F0502020204030204" pitchFamily="34" charset="0"/>
                <a:cs typeface="Arial" panose="020B0604020202020204" pitchFamily="34" charset="0"/>
              </a:rPr>
              <a:t>Instrumentality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eaLnBrk="1" hangingPunct="1">
              <a:lnSpc>
                <a:spcPct val="80000"/>
              </a:lnSpc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altLang="en-US" sz="1800">
                <a:latin typeface="Calibri" panose="020F0502020204030204" pitchFamily="34" charset="0"/>
                <a:cs typeface="Arial" panose="020B0604020202020204" pitchFamily="34" charset="0"/>
              </a:rPr>
              <a:t>We won’t necessarily be rewarded for our personal efforts – we’re likely to share any praise or reward  </a:t>
            </a:r>
            <a:endParaRPr lang="en-GB" altLang="en-US" sz="18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/>
            <a:endParaRPr lang="en-GB" altLang="en-US" sz="200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DFC57A19-E4B8-82DB-E502-AADA40420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908050"/>
            <a:ext cx="8637588" cy="576263"/>
          </a:xfrm>
        </p:spPr>
        <p:txBody>
          <a:bodyPr/>
          <a:lstStyle/>
          <a:p>
            <a:pPr eaLnBrk="1" hangingPunct="1"/>
            <a:r>
              <a:rPr lang="en-GB" altLang="en-US" sz="2400" b="1">
                <a:solidFill>
                  <a:schemeClr val="tx2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Collective Effort Model (Karau and Williams, 1993) </a:t>
            </a:r>
            <a:br>
              <a:rPr lang="en-GB" altLang="en-US" sz="2400" b="1">
                <a:solidFill>
                  <a:schemeClr val="tx2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2400" b="1">
              <a:solidFill>
                <a:schemeClr val="tx2"/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5D22D04B-D14A-EB17-1E1D-432B5AC9AC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8613" y="1628775"/>
            <a:ext cx="8815387" cy="4427538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</a:pPr>
            <a:r>
              <a:rPr lang="en-GB" altLang="en-US" sz="2000">
                <a:latin typeface="Calibri" panose="020F0502020204030204" pitchFamily="34" charset="0"/>
                <a:cs typeface="Times New Roman" panose="02020603050405020304" pitchFamily="18" charset="0"/>
              </a:rPr>
              <a:t>Motivation decreases because people realise their contributions </a:t>
            </a:r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sz="2000">
                <a:latin typeface="Calibri" panose="020F0502020204030204" pitchFamily="34" charset="0"/>
                <a:cs typeface="Times New Roman" panose="02020603050405020304" pitchFamily="18" charset="0"/>
              </a:rPr>
              <a:t>	can not be evaluated on an individual basis</a:t>
            </a:r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609600" indent="-609600" eaLnBrk="1" hangingPunct="1">
              <a:lnSpc>
                <a:spcPct val="90000"/>
              </a:lnSpc>
            </a:pPr>
            <a:r>
              <a:rPr lang="en-GB" altLang="en-US" sz="2000" b="1">
                <a:latin typeface="Calibri" panose="020F0502020204030204" pitchFamily="34" charset="0"/>
                <a:cs typeface="Arial" panose="020B0604020202020204" pitchFamily="34" charset="0"/>
              </a:rPr>
              <a:t>Expectancy Valence Theory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- individuals will only work hard on a task if certain conditions exist: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990600" lvl="1" indent="-533400" eaLnBrk="1" hangingPunct="1">
              <a:lnSpc>
                <a:spcPct val="90000"/>
              </a:lnSpc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Person believes that working hard will lead to better performance (</a:t>
            </a: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expectancy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)</a:t>
            </a:r>
          </a:p>
          <a:p>
            <a:pPr marL="990600" lvl="1" indent="-533400" eaLnBrk="1" hangingPunct="1">
              <a:lnSpc>
                <a:spcPct val="90000"/>
              </a:lnSpc>
            </a:pP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990600" lvl="1" indent="-533400" eaLnBrk="1" hangingPunct="1">
              <a:lnSpc>
                <a:spcPct val="90000"/>
              </a:lnSpc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Believes that better performance will be recognised and rewarded (</a:t>
            </a: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instrumentality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)</a:t>
            </a:r>
          </a:p>
          <a:p>
            <a:pPr marL="990600" lvl="1" indent="-533400" eaLnBrk="1" hangingPunct="1">
              <a:lnSpc>
                <a:spcPct val="90000"/>
              </a:lnSpc>
            </a:pP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990600" lvl="1" indent="-533400" eaLnBrk="1" hangingPunct="1">
              <a:lnSpc>
                <a:spcPct val="90000"/>
              </a:lnSpc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The rewards available are rewards they value and desire (</a:t>
            </a: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valence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)  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609600" indent="-609600" eaLnBrk="1" hangingPunct="1">
              <a:lnSpc>
                <a:spcPct val="90000"/>
              </a:lnSpc>
            </a:pPr>
            <a:endParaRPr lang="en-GB" altLang="en-US" sz="1800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498B63CF-83DA-FA24-E3B8-A5E9C6382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2581275"/>
            <a:ext cx="8637588" cy="30321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000" b="1">
                <a:solidFill>
                  <a:schemeClr val="tx2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    </a:t>
            </a:r>
            <a:r>
              <a:rPr lang="en-GB" altLang="en-US" sz="2000">
                <a:solidFill>
                  <a:schemeClr val="tx2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-</a:t>
            </a:r>
            <a:r>
              <a:rPr lang="en-GB" altLang="en-US" sz="2000" b="1">
                <a:solidFill>
                  <a:schemeClr val="tx2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>
                <a:solidFill>
                  <a:schemeClr val="tx2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Limit the s</a:t>
            </a:r>
            <a:r>
              <a:rPr lang="en-GB" altLang="en-US" sz="2000">
                <a:solidFill>
                  <a:schemeClr val="tx2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cope of the project – break projects into smaller components</a:t>
            </a:r>
            <a:br>
              <a:rPr lang="en-GB" altLang="en-US" sz="2000">
                <a:solidFill>
                  <a:schemeClr val="tx2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2000">
                <a:solidFill>
                  <a:schemeClr val="tx2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    - Keep groups small</a:t>
            </a:r>
            <a:br>
              <a:rPr lang="en-GB" altLang="en-US" sz="2000">
                <a:solidFill>
                  <a:schemeClr val="tx2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2000">
                <a:solidFill>
                  <a:schemeClr val="tx2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    - Increase peer evaluations </a:t>
            </a:r>
            <a:br>
              <a:rPr lang="en-GB" altLang="en-US" sz="2000">
                <a:solidFill>
                  <a:schemeClr val="tx2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2000">
                <a:solidFill>
                  <a:schemeClr val="tx2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</a:t>
            </a:r>
            <a:r>
              <a:rPr lang="en-GB" altLang="en-US" sz="2000">
                <a:solidFill>
                  <a:schemeClr val="tx2"/>
                </a:solidFill>
                <a:latin typeface="Calibri" panose="020F0502020204030204" pitchFamily="34" charset="0"/>
              </a:rPr>
              <a:t>(Aggarwal and O’Brien, 2008)</a:t>
            </a:r>
            <a:br>
              <a:rPr lang="en-GB" altLang="en-US" sz="2000">
                <a:solidFill>
                  <a:schemeClr val="tx2"/>
                </a:solidFill>
                <a:latin typeface="Calibri" panose="020F0502020204030204" pitchFamily="34" charset="0"/>
              </a:rPr>
            </a:br>
            <a:br>
              <a:rPr lang="en-GB" altLang="en-US" sz="2000">
                <a:latin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2000">
                <a:solidFill>
                  <a:schemeClr val="tx2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Social loafing is weakest when individuals: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9F8D6850-AF1F-6A53-30CF-8E149F35A2F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8313" y="2579688"/>
            <a:ext cx="8045450" cy="4014787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GB" sz="2000" dirty="0">
                <a:latin typeface="Calibri" pitchFamily="34" charset="0"/>
                <a:cs typeface="Times New Roman" pitchFamily="18" charset="0"/>
              </a:rPr>
              <a:t>W</a:t>
            </a:r>
            <a:r>
              <a:rPr lang="en-GB" sz="2000" dirty="0">
                <a:latin typeface="Calibri" pitchFamily="34" charset="0"/>
                <a:cs typeface="Arial" charset="0"/>
              </a:rPr>
              <a:t>ork in small groups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endParaRPr lang="en-GB" sz="800" dirty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GB" sz="2000" dirty="0">
                <a:latin typeface="Calibri" pitchFamily="34" charset="0"/>
                <a:cs typeface="Times New Roman" pitchFamily="18" charset="0"/>
              </a:rPr>
              <a:t>W</a:t>
            </a:r>
            <a:r>
              <a:rPr lang="en-GB" sz="2000" dirty="0">
                <a:latin typeface="Calibri" pitchFamily="34" charset="0"/>
                <a:cs typeface="Arial" charset="0"/>
              </a:rPr>
              <a:t>ork on tasks which they are personally interested in or those that are 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en-GB" sz="2000" dirty="0">
                <a:latin typeface="Calibri" pitchFamily="34" charset="0"/>
                <a:cs typeface="Arial" charset="0"/>
              </a:rPr>
              <a:t>         important to them 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endParaRPr lang="en-GB" sz="800" dirty="0">
              <a:latin typeface="Calibri" pitchFamily="34" charset="0"/>
              <a:cs typeface="Arial" charset="0"/>
            </a:endParaRP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GB" sz="2000" dirty="0">
                <a:latin typeface="Calibri" pitchFamily="34" charset="0"/>
                <a:cs typeface="Times New Roman" pitchFamily="18" charset="0"/>
              </a:rPr>
              <a:t>W</a:t>
            </a:r>
            <a:r>
              <a:rPr lang="en-GB" sz="2000" dirty="0">
                <a:latin typeface="Calibri" pitchFamily="34" charset="0"/>
                <a:cs typeface="Arial" charset="0"/>
              </a:rPr>
              <a:t>ork with others they respect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endParaRPr lang="en-GB" sz="800" dirty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GB" sz="2000" dirty="0">
                <a:latin typeface="Calibri" pitchFamily="34" charset="0"/>
                <a:cs typeface="Times New Roman" pitchFamily="18" charset="0"/>
              </a:rPr>
              <a:t>B</a:t>
            </a:r>
            <a:r>
              <a:rPr lang="en-GB" sz="2000" dirty="0">
                <a:latin typeface="Calibri" pitchFamily="34" charset="0"/>
                <a:cs typeface="Arial" charset="0"/>
              </a:rPr>
              <a:t>elieve their contributions to the group effort are unique, rather than   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en-GB" sz="2000" dirty="0">
                <a:latin typeface="Calibri" pitchFamily="34" charset="0"/>
                <a:cs typeface="Arial" charset="0"/>
              </a:rPr>
              <a:t>         redundant 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endParaRPr lang="en-GB" sz="800" dirty="0">
              <a:latin typeface="Calibri" pitchFamily="34" charset="0"/>
              <a:cs typeface="Arial" charset="0"/>
            </a:endParaRP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GB" sz="2000" dirty="0">
                <a:latin typeface="Calibri" pitchFamily="34" charset="0"/>
                <a:cs typeface="Times New Roman" pitchFamily="18" charset="0"/>
              </a:rPr>
              <a:t>E</a:t>
            </a:r>
            <a:r>
              <a:rPr lang="en-GB" sz="2000" dirty="0">
                <a:latin typeface="Calibri" pitchFamily="34" charset="0"/>
                <a:cs typeface="Arial" charset="0"/>
              </a:rPr>
              <a:t>xpect their co-workers to perform poorly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endParaRPr lang="en-GB" sz="800" dirty="0">
              <a:latin typeface="Calibri" pitchFamily="34" charset="0"/>
              <a:cs typeface="Times New Roman" pitchFamily="18" charset="0"/>
            </a:endParaRPr>
          </a:p>
        </p:txBody>
      </p:sp>
      <p:sp>
        <p:nvSpPr>
          <p:cNvPr id="21508" name="TextBox 1">
            <a:extLst>
              <a:ext uri="{FF2B5EF4-FFF2-40B4-BE49-F238E27FC236}">
                <a16:creationId xmlns:a16="http://schemas.microsoft.com/office/drawing/2014/main" id="{6AC8E828-B06A-EA25-4254-0202EBD766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3850" y="401638"/>
            <a:ext cx="298608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0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2000" b="1">
                <a:latin typeface="Calibri" panose="020F0502020204030204" pitchFamily="34" charset="0"/>
              </a:rPr>
              <a:t>Reduction of social loafing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62317AAD-AC98-B65B-A558-AB0AA38497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450" y="476250"/>
            <a:ext cx="6781800" cy="649288"/>
          </a:xfrm>
        </p:spPr>
        <p:txBody>
          <a:bodyPr/>
          <a:lstStyle/>
          <a:p>
            <a:pPr algn="ctr" eaLnBrk="1" hangingPunct="1"/>
            <a:r>
              <a:rPr lang="en-GB" altLang="en-US" sz="2400" b="1">
                <a:solidFill>
                  <a:schemeClr val="tx2"/>
                </a:solidFill>
                <a:latin typeface="Calibri" panose="020F0502020204030204" pitchFamily="34" charset="0"/>
              </a:rPr>
              <a:t>Leadership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4FE1FC56-EE0B-F5DD-58C1-772FC5E103E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5800" y="1412875"/>
            <a:ext cx="7772400" cy="2447925"/>
          </a:xfrm>
        </p:spPr>
        <p:txBody>
          <a:bodyPr rtlCol="0"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sz="2000" dirty="0">
                <a:latin typeface="Calibri" pitchFamily="34" charset="0"/>
                <a:cs typeface="Arial" charset="0"/>
              </a:rPr>
              <a:t>Great person theory </a:t>
            </a:r>
            <a:endParaRPr lang="en-GB" sz="2000" dirty="0">
              <a:latin typeface="Calibri" pitchFamily="34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sz="2000" dirty="0">
                <a:latin typeface="Calibri" pitchFamily="34" charset="0"/>
                <a:cs typeface="Arial" charset="0"/>
              </a:rPr>
              <a:t> </a:t>
            </a:r>
            <a:endParaRPr lang="en-GB" sz="2000" dirty="0">
              <a:latin typeface="Calibri" pitchFamily="34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sz="2000" dirty="0">
                <a:latin typeface="Calibri" pitchFamily="34" charset="0"/>
                <a:cs typeface="Arial" charset="0"/>
              </a:rPr>
              <a:t>Great leaders possess traits that set them apart from other people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endParaRPr lang="en-GB" sz="2000" dirty="0">
              <a:latin typeface="Calibri" pitchFamily="34" charset="0"/>
              <a:cs typeface="Arial" charset="0"/>
            </a:endParaRP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sz="2000" dirty="0">
                <a:latin typeface="Calibri" pitchFamily="34" charset="0"/>
                <a:cs typeface="Arial" charset="0"/>
              </a:rPr>
              <a:t>Traits remain stable over time and across different cultures</a:t>
            </a:r>
          </a:p>
          <a:p>
            <a:pPr marL="274320" indent="-274320" eaLnBrk="1" fontAlgn="auto" hangingPunct="1">
              <a:spcAft>
                <a:spcPts val="0"/>
              </a:spcAft>
              <a:buFontTx/>
              <a:buNone/>
              <a:defRPr/>
            </a:pPr>
            <a:endParaRPr lang="en-GB" sz="2000" dirty="0">
              <a:latin typeface="Comic Sans MS" pitchFamily="66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sz="2000" dirty="0">
                <a:latin typeface="Comic Sans MS" pitchFamily="66" charset="0"/>
                <a:cs typeface="Arial" charset="0"/>
              </a:rPr>
              <a:t> </a:t>
            </a:r>
            <a:endParaRPr lang="en-GB" sz="2000" dirty="0">
              <a:latin typeface="Comic Sans MS" pitchFamily="66" charset="0"/>
            </a:endParaRPr>
          </a:p>
        </p:txBody>
      </p:sp>
      <p:pic>
        <p:nvPicPr>
          <p:cNvPr id="22532" name="Picture 7" descr="Abraham_Lincoln">
            <a:extLst>
              <a:ext uri="{FF2B5EF4-FFF2-40B4-BE49-F238E27FC236}">
                <a16:creationId xmlns:a16="http://schemas.microsoft.com/office/drawing/2014/main" id="{49D5B8B3-E988-ECA6-1E10-30861877E2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0025" y="3983038"/>
            <a:ext cx="1566863" cy="205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3" name="Picture 13" descr="mao01">
            <a:extLst>
              <a:ext uri="{FF2B5EF4-FFF2-40B4-BE49-F238E27FC236}">
                <a16:creationId xmlns:a16="http://schemas.microsoft.com/office/drawing/2014/main" id="{1369EBC9-455B-706E-3712-E24A938D10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4005263"/>
            <a:ext cx="1565275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4" name="Picture 18" descr="ghandi-inembassady">
            <a:extLst>
              <a:ext uri="{FF2B5EF4-FFF2-40B4-BE49-F238E27FC236}">
                <a16:creationId xmlns:a16="http://schemas.microsoft.com/office/drawing/2014/main" id="{1B146F1F-024F-EE95-D633-12FF39E498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275" y="4005263"/>
            <a:ext cx="1581150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>
            <a:extLst>
              <a:ext uri="{FF2B5EF4-FFF2-40B4-BE49-F238E27FC236}">
                <a16:creationId xmlns:a16="http://schemas.microsoft.com/office/drawing/2014/main" id="{93321AD8-CF6C-4B9C-72A1-A748337C530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55650" y="692150"/>
            <a:ext cx="7696200" cy="6056313"/>
          </a:xfrm>
        </p:spPr>
        <p:txBody>
          <a:bodyPr rtlCol="0">
            <a:normAutofit fontScale="92500" lnSpcReduction="20000"/>
          </a:bodyPr>
          <a:lstStyle/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GB" sz="2200" dirty="0">
                <a:latin typeface="Calibri" pitchFamily="34" charset="0"/>
                <a:cs typeface="Arial" charset="0"/>
              </a:rPr>
              <a:t>It has been argued that leaders tend to differ from other persons in several important respects </a:t>
            </a:r>
          </a:p>
          <a:p>
            <a:pPr marL="274320" indent="-274320" algn="r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GB" sz="2200" dirty="0">
                <a:latin typeface="Calibri" pitchFamily="34" charset="0"/>
                <a:cs typeface="Arial" charset="0"/>
              </a:rPr>
              <a:t>(Kirkpatrick and Locke, 1991)</a:t>
            </a:r>
          </a:p>
          <a:p>
            <a:pPr marL="274320" indent="-274320" algn="r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sz="2200" dirty="0">
              <a:latin typeface="Calibri" pitchFamily="34" charset="0"/>
              <a:cs typeface="Arial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GB" sz="2200" dirty="0">
                <a:latin typeface="Calibri" pitchFamily="34" charset="0"/>
                <a:cs typeface="Arial" charset="0"/>
              </a:rPr>
              <a:t>	 Drive</a:t>
            </a:r>
            <a:endParaRPr lang="en-GB" sz="2200" dirty="0">
              <a:latin typeface="Calibri" pitchFamily="34" charset="0"/>
              <a:cs typeface="Times New Roman" pitchFamily="18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sz="2200" dirty="0">
              <a:latin typeface="Calibri" pitchFamily="34" charset="0"/>
              <a:cs typeface="Times New Roman" pitchFamily="18" charset="0"/>
            </a:endParaRPr>
          </a:p>
          <a:p>
            <a:pPr marL="594360" lvl="1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GB" dirty="0">
                <a:latin typeface="Calibri" pitchFamily="34" charset="0"/>
                <a:cs typeface="Arial" charset="0"/>
              </a:rPr>
              <a:t>Honesty and Integrity</a:t>
            </a:r>
            <a:endParaRPr lang="en-GB" dirty="0">
              <a:latin typeface="Calibri" pitchFamily="34" charset="0"/>
              <a:cs typeface="Times New Roman" pitchFamily="18" charset="0"/>
            </a:endParaRPr>
          </a:p>
          <a:p>
            <a:pPr marL="594360" lvl="1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dirty="0">
              <a:latin typeface="Calibri" pitchFamily="34" charset="0"/>
              <a:cs typeface="Times New Roman" pitchFamily="18" charset="0"/>
            </a:endParaRPr>
          </a:p>
          <a:p>
            <a:pPr marL="594360" lvl="1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GB" dirty="0">
                <a:latin typeface="Calibri" pitchFamily="34" charset="0"/>
                <a:cs typeface="Arial" charset="0"/>
              </a:rPr>
              <a:t>Leadership motivation</a:t>
            </a:r>
            <a:endParaRPr lang="en-GB" dirty="0">
              <a:latin typeface="Calibri" pitchFamily="34" charset="0"/>
              <a:cs typeface="Times New Roman" pitchFamily="18" charset="0"/>
            </a:endParaRPr>
          </a:p>
          <a:p>
            <a:pPr marL="594360" lvl="1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dirty="0">
              <a:latin typeface="Calibri" pitchFamily="34" charset="0"/>
              <a:cs typeface="Times New Roman" pitchFamily="18" charset="0"/>
            </a:endParaRPr>
          </a:p>
          <a:p>
            <a:pPr marL="594360" lvl="1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GB" dirty="0">
                <a:latin typeface="Calibri" pitchFamily="34" charset="0"/>
                <a:cs typeface="Arial" charset="0"/>
              </a:rPr>
              <a:t>Self-confidence</a:t>
            </a:r>
            <a:endParaRPr lang="en-GB" dirty="0">
              <a:latin typeface="Calibri" pitchFamily="34" charset="0"/>
              <a:cs typeface="Times New Roman" pitchFamily="18" charset="0"/>
            </a:endParaRPr>
          </a:p>
          <a:p>
            <a:pPr marL="594360" lvl="1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dirty="0">
              <a:latin typeface="Calibri" pitchFamily="34" charset="0"/>
              <a:cs typeface="Times New Roman" pitchFamily="18" charset="0"/>
            </a:endParaRPr>
          </a:p>
          <a:p>
            <a:pPr marL="594360" lvl="1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GB" dirty="0">
                <a:latin typeface="Calibri" pitchFamily="34" charset="0"/>
                <a:cs typeface="Arial" charset="0"/>
              </a:rPr>
              <a:t>Cognitive ability</a:t>
            </a:r>
            <a:endParaRPr lang="en-GB" dirty="0">
              <a:latin typeface="Calibri" pitchFamily="34" charset="0"/>
              <a:cs typeface="Times New Roman" pitchFamily="18" charset="0"/>
            </a:endParaRPr>
          </a:p>
          <a:p>
            <a:pPr marL="594360" lvl="1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dirty="0">
              <a:latin typeface="Calibri" pitchFamily="34" charset="0"/>
              <a:cs typeface="Times New Roman" pitchFamily="18" charset="0"/>
            </a:endParaRPr>
          </a:p>
          <a:p>
            <a:pPr marL="594360" lvl="1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GB" dirty="0">
                <a:latin typeface="Calibri" pitchFamily="34" charset="0"/>
                <a:cs typeface="Arial" charset="0"/>
              </a:rPr>
              <a:t>Creativity</a:t>
            </a:r>
            <a:endParaRPr lang="en-GB" dirty="0">
              <a:latin typeface="Calibri" pitchFamily="34" charset="0"/>
              <a:cs typeface="Times New Roman" pitchFamily="18" charset="0"/>
            </a:endParaRPr>
          </a:p>
          <a:p>
            <a:pPr marL="594360" lvl="1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dirty="0">
              <a:latin typeface="Calibri" pitchFamily="34" charset="0"/>
              <a:cs typeface="Times New Roman" pitchFamily="18" charset="0"/>
            </a:endParaRPr>
          </a:p>
          <a:p>
            <a:pPr marL="594360" lvl="1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GB" dirty="0">
                <a:latin typeface="Calibri" pitchFamily="34" charset="0"/>
                <a:cs typeface="Arial" charset="0"/>
              </a:rPr>
              <a:t>Flexibility</a:t>
            </a:r>
            <a:endParaRPr lang="en-GB" dirty="0">
              <a:latin typeface="Calibri" pitchFamily="34" charset="0"/>
              <a:cs typeface="Times New Roman" pitchFamily="18" charset="0"/>
            </a:endParaRPr>
          </a:p>
          <a:p>
            <a:pPr marL="594360" lvl="1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dirty="0">
              <a:latin typeface="Calibri" pitchFamily="34" charset="0"/>
              <a:cs typeface="Times New Roman" pitchFamily="18" charset="0"/>
            </a:endParaRPr>
          </a:p>
          <a:p>
            <a:pPr marL="594360" lvl="1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GB" dirty="0">
                <a:latin typeface="Calibri" pitchFamily="34" charset="0"/>
                <a:cs typeface="Arial" charset="0"/>
              </a:rPr>
              <a:t>Expertise</a:t>
            </a:r>
            <a:endParaRPr lang="en-GB" dirty="0">
              <a:latin typeface="Calibri" pitchFamily="34" charset="0"/>
              <a:cs typeface="Times New Roman" pitchFamily="18" charset="0"/>
            </a:endParaRPr>
          </a:p>
          <a:p>
            <a:pPr marL="594360" lvl="1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GB" dirty="0">
                <a:latin typeface="Calibri" pitchFamily="34" charset="0"/>
                <a:cs typeface="Times New Roman" pitchFamily="18" charset="0"/>
              </a:rPr>
              <a:t> 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sz="1800" dirty="0">
              <a:latin typeface="Comic Sans MS" pitchFamily="66" charset="0"/>
              <a:cs typeface="Times New Roman" pitchFamily="18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sz="2800" dirty="0"/>
          </a:p>
        </p:txBody>
      </p:sp>
      <p:pic>
        <p:nvPicPr>
          <p:cNvPr id="23555" name="Picture 5" descr="leadership">
            <a:extLst>
              <a:ext uri="{FF2B5EF4-FFF2-40B4-BE49-F238E27FC236}">
                <a16:creationId xmlns:a16="http://schemas.microsoft.com/office/drawing/2014/main" id="{2E1F1ED4-3E97-9960-CE9A-8F48D21B39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900" y="2349500"/>
            <a:ext cx="3130550" cy="312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1A332CA6-E4A8-8556-D2F4-EE6C85861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013" y="476250"/>
            <a:ext cx="6781800" cy="792163"/>
          </a:xfrm>
        </p:spPr>
        <p:txBody>
          <a:bodyPr/>
          <a:lstStyle/>
          <a:p>
            <a:pPr algn="ctr" eaLnBrk="1" hangingPunct="1"/>
            <a:r>
              <a:rPr lang="en-GB" altLang="en-US" sz="2400" b="1">
                <a:solidFill>
                  <a:schemeClr val="tx2"/>
                </a:solidFill>
                <a:latin typeface="Calibri" panose="020F0502020204030204" pitchFamily="34" charset="0"/>
              </a:rPr>
              <a:t>Different Leadership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07D801-D6D1-060E-77EC-A12EB44216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088" y="1844675"/>
            <a:ext cx="7543800" cy="4464050"/>
          </a:xfrm>
        </p:spPr>
        <p:txBody>
          <a:bodyPr rtlCol="0">
            <a:normAutofit fontScale="92500"/>
          </a:bodyPr>
          <a:lstStyle/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200" dirty="0">
                <a:latin typeface="Calibri" pitchFamily="34" charset="0"/>
                <a:cs typeface="Arial" charset="0"/>
              </a:rPr>
              <a:t>Democratic-autocratic dimension</a:t>
            </a:r>
            <a:endParaRPr lang="en-GB" sz="2200" dirty="0">
              <a:latin typeface="Calibri" pitchFamily="34" charset="0"/>
              <a:cs typeface="Times New Roman" pitchFamily="18" charset="0"/>
            </a:endParaRPr>
          </a:p>
          <a:p>
            <a:pPr marL="274320" indent="-274320" algn="r"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200" dirty="0">
                <a:latin typeface="Calibri" pitchFamily="34" charset="0"/>
                <a:cs typeface="Arial" charset="0"/>
              </a:rPr>
              <a:t>(</a:t>
            </a:r>
            <a:r>
              <a:rPr lang="en-GB" sz="2200" dirty="0" err="1">
                <a:latin typeface="Calibri" pitchFamily="34" charset="0"/>
                <a:cs typeface="Arial" charset="0"/>
              </a:rPr>
              <a:t>Lewin</a:t>
            </a:r>
            <a:r>
              <a:rPr lang="en-GB" sz="2200" dirty="0">
                <a:latin typeface="Calibri" pitchFamily="34" charset="0"/>
                <a:cs typeface="Arial" charset="0"/>
              </a:rPr>
              <a:t> et al, 1939)  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2200" dirty="0">
              <a:latin typeface="Calibri" pitchFamily="34" charset="0"/>
              <a:cs typeface="Arial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200" dirty="0">
                <a:latin typeface="Calibri" pitchFamily="34" charset="0"/>
                <a:cs typeface="Arial" charset="0"/>
              </a:rPr>
              <a:t>Directive-permissive dimension</a:t>
            </a:r>
          </a:p>
          <a:p>
            <a:pPr marL="274320" indent="-274320" algn="r"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200" dirty="0">
                <a:latin typeface="Calibri" pitchFamily="34" charset="0"/>
                <a:cs typeface="Arial" charset="0"/>
              </a:rPr>
              <a:t>(</a:t>
            </a:r>
            <a:r>
              <a:rPr lang="en-GB" sz="2200" dirty="0" err="1">
                <a:latin typeface="Calibri" pitchFamily="34" charset="0"/>
                <a:cs typeface="Arial" charset="0"/>
              </a:rPr>
              <a:t>Muczyk</a:t>
            </a:r>
            <a:r>
              <a:rPr lang="en-GB" sz="2200" dirty="0">
                <a:latin typeface="Calibri" pitchFamily="34" charset="0"/>
                <a:cs typeface="Arial" charset="0"/>
              </a:rPr>
              <a:t> and </a:t>
            </a:r>
            <a:r>
              <a:rPr lang="en-GB" sz="2200" dirty="0" err="1">
                <a:latin typeface="Calibri" pitchFamily="34" charset="0"/>
                <a:cs typeface="Arial" charset="0"/>
              </a:rPr>
              <a:t>Reimann</a:t>
            </a:r>
            <a:r>
              <a:rPr lang="en-GB" sz="2200" dirty="0">
                <a:latin typeface="Calibri" pitchFamily="34" charset="0"/>
                <a:cs typeface="Arial" charset="0"/>
              </a:rPr>
              <a:t>, 1987) 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2200" i="1" u="sng" dirty="0">
              <a:latin typeface="Calibri" pitchFamily="34" charset="0"/>
              <a:cs typeface="Arial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200" dirty="0">
                <a:latin typeface="Calibri" pitchFamily="34" charset="0"/>
                <a:cs typeface="Arial" charset="0"/>
              </a:rPr>
              <a:t>Task orientation – how much leader focuses on getting task done </a:t>
            </a:r>
            <a:endParaRPr lang="en-GB" sz="2200" dirty="0">
              <a:latin typeface="Calibri" pitchFamily="34" charset="0"/>
              <a:cs typeface="Times New Roman" pitchFamily="18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200" dirty="0">
                <a:latin typeface="Calibri" pitchFamily="34" charset="0"/>
                <a:cs typeface="Arial" charset="0"/>
              </a:rPr>
              <a:t> </a:t>
            </a:r>
            <a:endParaRPr lang="en-GB" sz="2200" dirty="0">
              <a:latin typeface="Calibri" pitchFamily="34" charset="0"/>
              <a:cs typeface="Times New Roman" pitchFamily="18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200" dirty="0">
                <a:latin typeface="Calibri" pitchFamily="34" charset="0"/>
                <a:cs typeface="Arial" charset="0"/>
              </a:rPr>
              <a:t>Person orientation – leader’s interest in maintaining friendly relations</a:t>
            </a:r>
            <a:endParaRPr lang="en-GB" sz="2200" dirty="0">
              <a:latin typeface="Calibri" pitchFamily="34" charset="0"/>
              <a:cs typeface="Times New Roman" pitchFamily="18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200" dirty="0">
                <a:latin typeface="Calibri" pitchFamily="34" charset="0"/>
                <a:cs typeface="Arial" charset="0"/>
              </a:rPr>
              <a:t> </a:t>
            </a:r>
            <a:endParaRPr lang="en-GB" sz="2200" dirty="0">
              <a:latin typeface="Calibri" pitchFamily="34" charset="0"/>
              <a:cs typeface="Times New Roman" pitchFamily="18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200" dirty="0">
                <a:latin typeface="Calibri" pitchFamily="34" charset="0"/>
                <a:cs typeface="Times New Roman" pitchFamily="18" charset="0"/>
              </a:rPr>
              <a:t>Noted among thousands of different leaders in various contexts and in several different countries </a:t>
            </a:r>
          </a:p>
          <a:p>
            <a:pPr marL="274320" indent="-274320" algn="r"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200" dirty="0">
                <a:latin typeface="Calibri" pitchFamily="34" charset="0"/>
                <a:cs typeface="Times New Roman" pitchFamily="18" charset="0"/>
              </a:rPr>
              <a:t>(Bass, 1990)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93EBC0B1-ACBD-CDD6-89C0-AACB0E091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650" y="476250"/>
            <a:ext cx="6781800" cy="865188"/>
          </a:xfrm>
        </p:spPr>
        <p:txBody>
          <a:bodyPr/>
          <a:lstStyle/>
          <a:p>
            <a:pPr eaLnBrk="1" hangingPunct="1"/>
            <a:r>
              <a:rPr lang="en-GB" altLang="en-US" sz="2400" b="1">
                <a:solidFill>
                  <a:schemeClr val="tx2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Gender differences in leadership</a:t>
            </a:r>
            <a:br>
              <a:rPr lang="en-GB" altLang="en-US" sz="2400" b="1">
                <a:solidFill>
                  <a:srgbClr val="FFFF66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</a:br>
            <a:endParaRPr lang="en-GB" altLang="en-US" sz="2400" b="1">
              <a:solidFill>
                <a:srgbClr val="FFFF66"/>
              </a:solidFill>
              <a:latin typeface="Comic Sans MS" panose="030F0702030302020204" pitchFamily="66" charset="0"/>
              <a:cs typeface="Times New Roman" panose="02020603050405020304" pitchFamily="18" charset="0"/>
            </a:endParaRP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458CAB04-3890-17F6-94F4-37B21C0B7D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341438"/>
            <a:ext cx="8077200" cy="295116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Powell (1990) </a:t>
            </a: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- male and female leaders differ in only a few respects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Eagly and Johnson (1990)</a:t>
            </a:r>
          </a:p>
          <a:p>
            <a:pPr lvl="1" eaLnBrk="1" hangingPunct="1"/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female leaders tend to be slightly more democratic than male leaders - but not more person-oriented</a:t>
            </a:r>
          </a:p>
          <a:p>
            <a:pPr eaLnBrk="1" hangingPunct="1">
              <a:buFontTx/>
              <a:buChar char="-"/>
            </a:pPr>
            <a:endParaRPr lang="en-GB" altLang="en-US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pic>
        <p:nvPicPr>
          <p:cNvPr id="25604" name="Picture 5">
            <a:extLst>
              <a:ext uri="{FF2B5EF4-FFF2-40B4-BE49-F238E27FC236}">
                <a16:creationId xmlns:a16="http://schemas.microsoft.com/office/drawing/2014/main" id="{392D8C18-EDAE-D328-C87E-D2EEF5AD19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3921125"/>
            <a:ext cx="3125787" cy="2163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605" name="Picture 6">
            <a:extLst>
              <a:ext uri="{FF2B5EF4-FFF2-40B4-BE49-F238E27FC236}">
                <a16:creationId xmlns:a16="http://schemas.microsoft.com/office/drawing/2014/main" id="{3872D812-E7F7-D421-889D-BCBD57490E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3929063"/>
            <a:ext cx="3455987" cy="2165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3">
            <a:extLst>
              <a:ext uri="{FF2B5EF4-FFF2-40B4-BE49-F238E27FC236}">
                <a16:creationId xmlns:a16="http://schemas.microsoft.com/office/drawing/2014/main" id="{21DED471-CE01-D301-9D9C-80A7A37183D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5800" y="685800"/>
            <a:ext cx="7772400" cy="5551488"/>
          </a:xfrm>
        </p:spPr>
        <p:txBody>
          <a:bodyPr rtlCol="0">
            <a:normAutofit lnSpcReduction="10000"/>
          </a:bodyPr>
          <a:lstStyle/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sz="2000" dirty="0">
              <a:latin typeface="Comic Sans MS" pitchFamily="66" charset="0"/>
              <a:cs typeface="Arial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sz="2000" dirty="0">
              <a:latin typeface="Comic Sans MS" pitchFamily="66" charset="0"/>
              <a:cs typeface="Arial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GB" sz="2000" dirty="0" err="1">
                <a:latin typeface="Calibri" pitchFamily="34" charset="0"/>
                <a:cs typeface="Arial" charset="0"/>
              </a:rPr>
              <a:t>Eagly</a:t>
            </a:r>
            <a:r>
              <a:rPr lang="en-GB" sz="2000" dirty="0">
                <a:latin typeface="Calibri" pitchFamily="34" charset="0"/>
                <a:cs typeface="Arial" charset="0"/>
              </a:rPr>
              <a:t>, </a:t>
            </a:r>
            <a:r>
              <a:rPr lang="en-GB" sz="2000" dirty="0" err="1">
                <a:latin typeface="Calibri" pitchFamily="34" charset="0"/>
                <a:cs typeface="Arial" charset="0"/>
              </a:rPr>
              <a:t>Makhijani</a:t>
            </a:r>
            <a:r>
              <a:rPr lang="en-GB" sz="2000" dirty="0">
                <a:latin typeface="Calibri" pitchFamily="34" charset="0"/>
                <a:cs typeface="Arial" charset="0"/>
              </a:rPr>
              <a:t> and </a:t>
            </a:r>
            <a:r>
              <a:rPr lang="en-GB" sz="2000" dirty="0" err="1">
                <a:latin typeface="Calibri" pitchFamily="34" charset="0"/>
                <a:cs typeface="Arial" charset="0"/>
              </a:rPr>
              <a:t>Klonsky</a:t>
            </a:r>
            <a:r>
              <a:rPr lang="en-GB" sz="2000" dirty="0">
                <a:latin typeface="Calibri" pitchFamily="34" charset="0"/>
                <a:cs typeface="Arial" charset="0"/>
              </a:rPr>
              <a:t> (1992) 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sz="2000" dirty="0">
              <a:latin typeface="Calibri" pitchFamily="34" charset="0"/>
              <a:cs typeface="Times New Roman" pitchFamily="18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sz="2000" dirty="0">
              <a:latin typeface="Calibri" pitchFamily="34" charset="0"/>
              <a:cs typeface="Times New Roman" pitchFamily="18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sz="2000" dirty="0">
              <a:latin typeface="Calibri" pitchFamily="34" charset="0"/>
              <a:cs typeface="Times New Roman" pitchFamily="18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sz="2000" dirty="0">
              <a:latin typeface="Calibri" pitchFamily="34" charset="0"/>
              <a:cs typeface="Times New Roman" pitchFamily="18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sz="2000" dirty="0">
              <a:latin typeface="Calibri" pitchFamily="34" charset="0"/>
              <a:cs typeface="Times New Roman" pitchFamily="18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GB" sz="2000" dirty="0">
                <a:latin typeface="Calibri" pitchFamily="34" charset="0"/>
                <a:cs typeface="Arial" charset="0"/>
              </a:rPr>
              <a:t>Female leaders might receive lower ratings even when performance is identical to that of male leaders </a:t>
            </a:r>
            <a:endParaRPr lang="en-GB" sz="2000" dirty="0">
              <a:latin typeface="Calibri" pitchFamily="34" charset="0"/>
              <a:cs typeface="Times New Roman" pitchFamily="18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GB" sz="2800" dirty="0">
                <a:latin typeface="Calibri" pitchFamily="34" charset="0"/>
                <a:cs typeface="Arial" charset="0"/>
              </a:rPr>
              <a:t> </a:t>
            </a:r>
            <a:endParaRPr lang="en-GB" sz="2800" dirty="0">
              <a:latin typeface="Calibri" pitchFamily="34" charset="0"/>
              <a:cs typeface="Times New Roman" pitchFamily="18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000" dirty="0">
                <a:latin typeface="Calibri" pitchFamily="34" charset="0"/>
                <a:cs typeface="Arial" charset="0"/>
              </a:rPr>
              <a:t>Ratings of male evaluators would be particularly low</a:t>
            </a:r>
            <a:endParaRPr lang="en-GB" sz="2000" dirty="0">
              <a:latin typeface="Calibri" pitchFamily="34" charset="0"/>
              <a:cs typeface="Times New Roman" pitchFamily="18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GB" sz="2000" dirty="0">
              <a:latin typeface="Calibri" pitchFamily="34" charset="0"/>
              <a:cs typeface="Times New Roman" pitchFamily="18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000" dirty="0">
                <a:latin typeface="Calibri" pitchFamily="34" charset="0"/>
                <a:cs typeface="Arial" charset="0"/>
              </a:rPr>
              <a:t>Ratings would be low in situations where the employees were male</a:t>
            </a:r>
            <a:endParaRPr lang="en-GB" sz="2000" dirty="0">
              <a:latin typeface="Calibri" pitchFamily="34" charset="0"/>
              <a:cs typeface="Times New Roman" pitchFamily="18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GB" sz="2000" dirty="0">
              <a:latin typeface="Calibri" pitchFamily="34" charset="0"/>
              <a:cs typeface="Times New Roman" pitchFamily="18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000" dirty="0">
                <a:latin typeface="Calibri" pitchFamily="34" charset="0"/>
                <a:cs typeface="Arial" charset="0"/>
              </a:rPr>
              <a:t>Ratings would be low when the female leader adopted an autocratic style – a traditional ‘masculine’ approach</a:t>
            </a:r>
            <a:endParaRPr lang="en-GB" sz="2000" dirty="0">
              <a:latin typeface="Calibri" pitchFamily="34" charset="0"/>
              <a:cs typeface="Times New Roman" pitchFamily="18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sz="2000" dirty="0"/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sz="2800" dirty="0"/>
          </a:p>
        </p:txBody>
      </p:sp>
      <p:pic>
        <p:nvPicPr>
          <p:cNvPr id="26627" name="Picture 5" descr="Office-5">
            <a:extLst>
              <a:ext uri="{FF2B5EF4-FFF2-40B4-BE49-F238E27FC236}">
                <a16:creationId xmlns:a16="http://schemas.microsoft.com/office/drawing/2014/main" id="{87F54E7B-F0F9-AAF2-4851-5FCBCB3C54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625" y="836613"/>
            <a:ext cx="2457450" cy="1973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BD677DE6-392B-46DC-8A32-5FE9FD8D47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4738" y="260350"/>
            <a:ext cx="6781800" cy="727075"/>
          </a:xfrm>
        </p:spPr>
        <p:txBody>
          <a:bodyPr/>
          <a:lstStyle/>
          <a:p>
            <a:pPr algn="ctr" eaLnBrk="1" hangingPunct="1"/>
            <a:r>
              <a:rPr lang="en-GB" altLang="en-US" sz="2400" b="1">
                <a:solidFill>
                  <a:schemeClr val="tx2"/>
                </a:solidFill>
                <a:latin typeface="Calibri" panose="020F0502020204030204" pitchFamily="34" charset="0"/>
              </a:rPr>
              <a:t>Transformational Leadership</a:t>
            </a:r>
          </a:p>
        </p:txBody>
      </p:sp>
      <p:sp>
        <p:nvSpPr>
          <p:cNvPr id="31747" name="Content Placeholder 2">
            <a:extLst>
              <a:ext uri="{FF2B5EF4-FFF2-40B4-BE49-F238E27FC236}">
                <a16:creationId xmlns:a16="http://schemas.microsoft.com/office/drawing/2014/main" id="{92D440BB-43B7-713A-D813-996CA0B3DE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2736850"/>
            <a:ext cx="8208963" cy="3529013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endParaRPr lang="en-GB" altLang="en-US" sz="1200" dirty="0">
              <a:latin typeface="Calibri" pitchFamily="34" charset="0"/>
              <a:cs typeface="Arial" charset="0"/>
            </a:endParaRPr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en-US" sz="2000" dirty="0">
                <a:latin typeface="Calibri" pitchFamily="34" charset="0"/>
                <a:cs typeface="Arial" charset="0"/>
              </a:rPr>
              <a:t>High levels of devotion, loyalty and reverence towards leader</a:t>
            </a:r>
            <a:endParaRPr lang="en-GB" altLang="en-US" sz="2000" dirty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en-US" sz="2000" dirty="0">
                <a:latin typeface="Calibri" pitchFamily="34" charset="0"/>
                <a:cs typeface="Arial" charset="0"/>
              </a:rPr>
              <a:t> Enthusiasm for leader and leader’s ideas</a:t>
            </a:r>
            <a:endParaRPr lang="en-GB" altLang="en-US" sz="2000" dirty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en-US" sz="2000" dirty="0">
                <a:latin typeface="Calibri" pitchFamily="34" charset="0"/>
                <a:cs typeface="Arial" charset="0"/>
              </a:rPr>
              <a:t>A willingness by followers to sacrifice own personal interests 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en-GB" altLang="en-US" sz="2000" dirty="0">
                <a:latin typeface="Calibri" pitchFamily="34" charset="0"/>
                <a:cs typeface="Arial" charset="0"/>
              </a:rPr>
              <a:t>                                                for the sake of the larger group goal</a:t>
            </a:r>
            <a:endParaRPr lang="en-GB" altLang="en-US" sz="2000" dirty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en-US" sz="2000" dirty="0">
                <a:latin typeface="Calibri" pitchFamily="34" charset="0"/>
                <a:cs typeface="Arial" charset="0"/>
              </a:rPr>
              <a:t>Levels of performance beyond those that would normally be 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en-GB" altLang="en-US" sz="2000" dirty="0">
                <a:latin typeface="Calibri" pitchFamily="34" charset="0"/>
                <a:cs typeface="Arial" charset="0"/>
              </a:rPr>
              <a:t>                                                                           expected of followers</a:t>
            </a:r>
            <a:endParaRPr lang="en-GB" altLang="en-US" sz="2000" dirty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buFont typeface="Arial" charset="0"/>
              <a:buChar char="•"/>
              <a:defRPr/>
            </a:pPr>
            <a:endParaRPr lang="en-GB" altLang="en-US" sz="1600" dirty="0"/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en-US" sz="2000" dirty="0">
                <a:latin typeface="Calibri" panose="020F0502020204030204" pitchFamily="34" charset="0"/>
              </a:rPr>
              <a:t>Hackman and </a:t>
            </a:r>
            <a:r>
              <a:rPr lang="en-GB" altLang="en-US" sz="2000" dirty="0" err="1">
                <a:latin typeface="Calibri" panose="020F0502020204030204" pitchFamily="34" charset="0"/>
              </a:rPr>
              <a:t>Wageman</a:t>
            </a:r>
            <a:r>
              <a:rPr lang="en-GB" altLang="en-US" sz="2000" dirty="0">
                <a:latin typeface="Calibri" panose="020F0502020204030204" pitchFamily="34" charset="0"/>
              </a:rPr>
              <a:t> (2007): </a:t>
            </a:r>
            <a:r>
              <a:rPr lang="en-GB" altLang="en-US" sz="2000" b="1" dirty="0">
                <a:latin typeface="Calibri" panose="020F0502020204030204" pitchFamily="34" charset="0"/>
              </a:rPr>
              <a:t>Both leaders and followers are essential parts of the leadership relationship</a:t>
            </a:r>
          </a:p>
        </p:txBody>
      </p:sp>
      <p:pic>
        <p:nvPicPr>
          <p:cNvPr id="27652" name="Picture 3">
            <a:extLst>
              <a:ext uri="{FF2B5EF4-FFF2-40B4-BE49-F238E27FC236}">
                <a16:creationId xmlns:a16="http://schemas.microsoft.com/office/drawing/2014/main" id="{CA16B42C-BC29-2A97-49BC-42CFC82434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850" y="474663"/>
            <a:ext cx="1712913" cy="198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749" name="TextBox 3">
            <a:extLst>
              <a:ext uri="{FF2B5EF4-FFF2-40B4-BE49-F238E27FC236}">
                <a16:creationId xmlns:a16="http://schemas.microsoft.com/office/drawing/2014/main" id="{F846487D-E250-286E-3E3D-30D4D0DBFD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03438" y="1152525"/>
            <a:ext cx="4895850" cy="10160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  <a:defRPr sz="2400">
                <a:solidFill>
                  <a:schemeClr val="tx2"/>
                </a:solidFill>
                <a:latin typeface="Times New Roman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  <a:defRPr sz="2200">
                <a:solidFill>
                  <a:schemeClr val="tx2"/>
                </a:solidFill>
                <a:latin typeface="Times New Roman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  <a:defRPr sz="2000">
                <a:solidFill>
                  <a:schemeClr val="tx2"/>
                </a:solidFill>
                <a:latin typeface="Times New Roman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  <a:defRPr>
                <a:solidFill>
                  <a:schemeClr val="tx2"/>
                </a:solidFill>
                <a:latin typeface="Times New Roman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  <a:defRPr>
                <a:solidFill>
                  <a:schemeClr val="tx2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charset="0"/>
              <a:buChar char="•"/>
              <a:defRPr>
                <a:solidFill>
                  <a:schemeClr val="tx2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charset="0"/>
              <a:buChar char="•"/>
              <a:defRPr>
                <a:solidFill>
                  <a:schemeClr val="tx2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charset="0"/>
              <a:buChar char="•"/>
              <a:defRPr>
                <a:solidFill>
                  <a:schemeClr val="tx2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charset="0"/>
              <a:buChar char="•"/>
              <a:defRPr>
                <a:solidFill>
                  <a:schemeClr val="tx2"/>
                </a:solidFill>
                <a:latin typeface="Times New Roman" pitchFamily="18" charset="0"/>
              </a:defRPr>
            </a:lvl9pPr>
          </a:lstStyle>
          <a:p>
            <a:pPr marL="342900" indent="-342900" eaLnBrk="1" hangingPunct="1">
              <a:spcBef>
                <a:spcPct val="0"/>
              </a:spcBef>
              <a:buClrTx/>
              <a:defRPr/>
            </a:pPr>
            <a:r>
              <a:rPr lang="en-GB" altLang="en-US" sz="2000" dirty="0">
                <a:latin typeface="Calibri" pitchFamily="34" charset="0"/>
                <a:cs typeface="Arial" charset="0"/>
              </a:rPr>
              <a:t>Leads to changes in those who follow</a:t>
            </a:r>
          </a:p>
          <a:p>
            <a:pPr marL="342900" indent="-342900" eaLnBrk="1" hangingPunct="1">
              <a:spcBef>
                <a:spcPct val="0"/>
              </a:spcBef>
              <a:buClrTx/>
              <a:defRPr/>
            </a:pPr>
            <a:r>
              <a:rPr lang="en-GB" altLang="en-US" sz="2000" dirty="0">
                <a:latin typeface="Calibri" pitchFamily="34" charset="0"/>
                <a:cs typeface="Arial" charset="0"/>
              </a:rPr>
              <a:t>Specific types of reactions by followers </a:t>
            </a:r>
          </a:p>
          <a:p>
            <a:pPr algn="r" eaLnBrk="1" hangingPunct="1">
              <a:spcBef>
                <a:spcPct val="0"/>
              </a:spcBef>
              <a:buClrTx/>
              <a:buFontTx/>
              <a:buNone/>
              <a:defRPr/>
            </a:pPr>
            <a:r>
              <a:rPr lang="en-GB" altLang="en-US" sz="2000" dirty="0">
                <a:latin typeface="Calibri" pitchFamily="34" charset="0"/>
                <a:cs typeface="Arial" charset="0"/>
              </a:rPr>
              <a:t>  (House (1977)</a:t>
            </a:r>
            <a:endParaRPr lang="en-GB" altLang="en-US" sz="2000" dirty="0">
              <a:latin typeface="Calibri" pitchFamily="34" charset="0"/>
              <a:cs typeface="Times New Roman" pitchFamily="18" charset="0"/>
            </a:endParaRPr>
          </a:p>
        </p:txBody>
      </p:sp>
      <p:pic>
        <p:nvPicPr>
          <p:cNvPr id="27654" name="Picture 5">
            <a:extLst>
              <a:ext uri="{FF2B5EF4-FFF2-40B4-BE49-F238E27FC236}">
                <a16:creationId xmlns:a16="http://schemas.microsoft.com/office/drawing/2014/main" id="{A06CA9AC-80C1-127B-57F0-E670CE968D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850" y="2736850"/>
            <a:ext cx="1712913" cy="252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655" name="Picture 6">
            <a:extLst>
              <a:ext uri="{FF2B5EF4-FFF2-40B4-BE49-F238E27FC236}">
                <a16:creationId xmlns:a16="http://schemas.microsoft.com/office/drawing/2014/main" id="{087B109A-E700-5165-1B23-3A60F5B488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476250"/>
            <a:ext cx="1501775" cy="198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3">
            <a:extLst>
              <a:ext uri="{FF2B5EF4-FFF2-40B4-BE49-F238E27FC236}">
                <a16:creationId xmlns:a16="http://schemas.microsoft.com/office/drawing/2014/main" id="{5C2690F0-ADBD-A40E-DF54-0602E42603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981075"/>
            <a:ext cx="8153400" cy="5256213"/>
          </a:xfrm>
        </p:spPr>
        <p:txBody>
          <a:bodyPr/>
          <a:lstStyle/>
          <a:p>
            <a:pPr marL="609600" indent="-609600" eaLnBrk="1" hangingPunct="1">
              <a:buFontTx/>
              <a:buNone/>
            </a:pPr>
            <a:endParaRPr lang="en-GB" altLang="en-US" sz="180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609600" indent="-609600"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A vision - vivid, emotion-provoking terms  (Howell and Frost (1989)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609600" indent="-609600" algn="r"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marL="609600" indent="-609600"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Tell how to achieve the dream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609600" indent="-609600"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marL="609600" indent="-609600"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raming (Conger, 1991) - gives a strong meaning/purpose</a:t>
            </a:r>
          </a:p>
          <a:p>
            <a:pPr marL="609600" indent="-609600"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609600" indent="-609600"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High levels of self-confidence and confidence in followers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609600" indent="-609600"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609600" indent="-609600"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Times New Roman" panose="02020603050405020304" pitchFamily="18" charset="0"/>
              </a:rPr>
              <a:t>H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igh degree of concern for followers needs </a:t>
            </a:r>
          </a:p>
          <a:p>
            <a:pPr marL="609600" indent="-609600"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609600" indent="-609600"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xcellent communication skills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609600" indent="-609600"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609600" indent="-609600"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tirring personal style </a:t>
            </a:r>
          </a:p>
          <a:p>
            <a:pPr marL="609600" indent="-609600"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609600" indent="-609600"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                        (House, Spangler and Woyke, 1991)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609600" indent="-609600"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609600" indent="-609600" eaLnBrk="1" hangingPunct="1">
              <a:buFontTx/>
              <a:buNone/>
            </a:pPr>
            <a:endParaRPr lang="en-GB" altLang="en-US" sz="2000"/>
          </a:p>
        </p:txBody>
      </p:sp>
      <p:pic>
        <p:nvPicPr>
          <p:cNvPr id="28675" name="Picture 3">
            <a:extLst>
              <a:ext uri="{FF2B5EF4-FFF2-40B4-BE49-F238E27FC236}">
                <a16:creationId xmlns:a16="http://schemas.microsoft.com/office/drawing/2014/main" id="{262461EC-EA5F-6256-027B-61AACD1BC4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300" y="3573463"/>
            <a:ext cx="2376488" cy="2376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676" name="Picture 4">
            <a:extLst>
              <a:ext uri="{FF2B5EF4-FFF2-40B4-BE49-F238E27FC236}">
                <a16:creationId xmlns:a16="http://schemas.microsoft.com/office/drawing/2014/main" id="{96CDC9FD-721C-5460-8FF2-B0250D174E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488" y="1268413"/>
            <a:ext cx="1638300" cy="2185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84AD9BB1-6785-F450-2D98-7492767F4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263" y="1233488"/>
            <a:ext cx="7900987" cy="503237"/>
          </a:xfrm>
        </p:spPr>
        <p:txBody>
          <a:bodyPr/>
          <a:lstStyle/>
          <a:p>
            <a:r>
              <a:rPr lang="en-GB" altLang="en-US" sz="2000">
                <a:solidFill>
                  <a:schemeClr val="tx2"/>
                </a:solidFill>
                <a:latin typeface="Calibri" panose="020F0502020204030204" pitchFamily="34" charset="0"/>
              </a:rPr>
              <a:t>Bass and Avolio (1990) - </a:t>
            </a:r>
            <a:r>
              <a:rPr lang="en-GB" altLang="en-US" sz="2000" b="1">
                <a:solidFill>
                  <a:schemeClr val="tx2"/>
                </a:solidFill>
                <a:latin typeface="Calibri" panose="020F0502020204030204" pitchFamily="34" charset="0"/>
              </a:rPr>
              <a:t>Characteristics of transformational leaders</a:t>
            </a:r>
            <a:br>
              <a:rPr lang="en-GB" altLang="en-US">
                <a:solidFill>
                  <a:schemeClr val="tx2"/>
                </a:solidFill>
              </a:rPr>
            </a:br>
            <a:endParaRPr lang="en-GB" altLang="en-US">
              <a:solidFill>
                <a:schemeClr val="tx2"/>
              </a:solidFill>
            </a:endParaRPr>
          </a:p>
        </p:txBody>
      </p:sp>
      <p:sp>
        <p:nvSpPr>
          <p:cNvPr id="29699" name="TextBox 4">
            <a:extLst>
              <a:ext uri="{FF2B5EF4-FFF2-40B4-BE49-F238E27FC236}">
                <a16:creationId xmlns:a16="http://schemas.microsoft.com/office/drawing/2014/main" id="{607F688D-3AF1-351B-F126-EBBEF83856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2313" y="1196975"/>
            <a:ext cx="8170862" cy="501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0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2000" b="1">
                <a:latin typeface="Calibri" panose="020F0502020204030204" pitchFamily="34" charset="0"/>
              </a:rPr>
              <a:t>Charisma</a:t>
            </a:r>
            <a:r>
              <a:rPr lang="en-GB" altLang="en-US" sz="2000">
                <a:latin typeface="Calibri" panose="020F0502020204030204" pitchFamily="34" charset="0"/>
              </a:rPr>
              <a:t>:  </a:t>
            </a:r>
          </a:p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2000">
                <a:latin typeface="Calibri" panose="020F0502020204030204" pitchFamily="34" charset="0"/>
              </a:rPr>
              <a:t>Has a vision, gains respect, trust and confidence.  Promotes a strong identification of followers</a:t>
            </a:r>
          </a:p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GB" altLang="en-US" sz="2000">
              <a:latin typeface="Calibri" panose="020F050202020403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2000" b="1">
                <a:latin typeface="Calibri" panose="020F0502020204030204" pitchFamily="34" charset="0"/>
              </a:rPr>
              <a:t>Inspiration</a:t>
            </a:r>
            <a:r>
              <a:rPr lang="en-GB" altLang="en-US" sz="2000">
                <a:latin typeface="Calibri" panose="020F0502020204030204" pitchFamily="34" charset="0"/>
              </a:rPr>
              <a:t>: </a:t>
            </a:r>
          </a:p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2000">
                <a:latin typeface="Calibri" panose="020F0502020204030204" pitchFamily="34" charset="0"/>
              </a:rPr>
              <a:t>Gives pep talks.  Increases optimism and enthusiasm.  Arouses emotions in communications</a:t>
            </a:r>
          </a:p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GB" altLang="en-US" sz="2000">
              <a:latin typeface="Calibri" panose="020F050202020403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2000" b="1">
                <a:latin typeface="Calibri" panose="020F0502020204030204" pitchFamily="34" charset="0"/>
              </a:rPr>
              <a:t>Intellectual stimulation</a:t>
            </a:r>
            <a:r>
              <a:rPr lang="en-GB" altLang="en-US" sz="2000">
                <a:latin typeface="Calibri" panose="020F0502020204030204" pitchFamily="34" charset="0"/>
              </a:rPr>
              <a:t>: </a:t>
            </a:r>
          </a:p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2000">
                <a:latin typeface="Calibri" panose="020F0502020204030204" pitchFamily="34" charset="0"/>
              </a:rPr>
              <a:t>Actively encourages a re-examination of existing values and assumptions.  Fosters creativity and the uses of intelligence</a:t>
            </a:r>
          </a:p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GB" altLang="en-US" sz="2000">
              <a:latin typeface="Calibri" panose="020F050202020403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2000" b="1">
                <a:latin typeface="Calibri" panose="020F0502020204030204" pitchFamily="34" charset="0"/>
              </a:rPr>
              <a:t>Individualised consideration</a:t>
            </a:r>
            <a:r>
              <a:rPr lang="en-GB" altLang="en-US" sz="2000">
                <a:latin typeface="Calibri" panose="020F0502020204030204" pitchFamily="34" charset="0"/>
              </a:rPr>
              <a:t>: </a:t>
            </a:r>
          </a:p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2000">
                <a:latin typeface="Calibri" panose="020F0502020204030204" pitchFamily="34" charset="0"/>
              </a:rPr>
              <a:t>Gives personal attention to all members.  Acts as advisor and gives feedback in ways that are easy to accept, understand, and use for personal development</a:t>
            </a:r>
          </a:p>
        </p:txBody>
      </p:sp>
      <p:sp>
        <p:nvSpPr>
          <p:cNvPr id="29700" name="TextBox 5">
            <a:extLst>
              <a:ext uri="{FF2B5EF4-FFF2-40B4-BE49-F238E27FC236}">
                <a16:creationId xmlns:a16="http://schemas.microsoft.com/office/drawing/2014/main" id="{20AB8FA9-9036-9A62-97B9-7658077B31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76825" y="6308725"/>
            <a:ext cx="3632200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0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>
                <a:solidFill>
                  <a:srgbClr val="1F497D"/>
                </a:solidFill>
                <a:latin typeface="Calibri" panose="020F0502020204030204" pitchFamily="34" charset="0"/>
              </a:rPr>
              <a:t>From Kassin, Fein and Markus (2008)</a:t>
            </a:r>
          </a:p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GB" altLang="en-US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FE61606C-0C09-6D89-6395-547903AD2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304800"/>
            <a:ext cx="7772400" cy="747713"/>
          </a:xfrm>
        </p:spPr>
        <p:txBody>
          <a:bodyPr/>
          <a:lstStyle/>
          <a:p>
            <a:pPr algn="ctr" eaLnBrk="1" hangingPunct="1"/>
            <a:r>
              <a:rPr lang="en-GB" altLang="en-US" sz="2400" b="1">
                <a:solidFill>
                  <a:schemeClr val="tx2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Reading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76107421-6570-21E0-3E55-5B46AA322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3" y="2420938"/>
            <a:ext cx="7772400" cy="3530600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1800">
                <a:latin typeface="Calibri" panose="020F0502020204030204" pitchFamily="34" charset="0"/>
              </a:rPr>
              <a:t>Eagly, A. H., Johannesen-Schmidt M. C., van Engen M. L. (2003).  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1800">
                <a:latin typeface="Calibri" panose="020F0502020204030204" pitchFamily="34" charset="0"/>
              </a:rPr>
              <a:t>     Transformational, Transactional, and Laissez-Faire Leadership Styles: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1800">
                <a:latin typeface="Calibri" panose="020F0502020204030204" pitchFamily="34" charset="0"/>
              </a:rPr>
              <a:t>     A Meta-Analysis Comparing Women and Men.  Psychological Bulletin</a:t>
            </a:r>
            <a:r>
              <a:rPr lang="pt-BR" altLang="en-US" sz="1800">
                <a:latin typeface="Calibri" panose="020F0502020204030204" pitchFamily="34" charset="0"/>
              </a:rPr>
              <a:t>, 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pt-BR" altLang="en-US" sz="1800">
                <a:latin typeface="Calibri" panose="020F0502020204030204" pitchFamily="34" charset="0"/>
              </a:rPr>
              <a:t>     Vol. 129, No. 4, 569–591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pt-BR" altLang="en-US" sz="1800">
              <a:latin typeface="Calibri" panose="020F0502020204030204" pitchFamily="34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1800">
                <a:latin typeface="Calibri" panose="020F0502020204030204" pitchFamily="34" charset="0"/>
              </a:rPr>
              <a:t>Hogg, M. A., &amp; Vaughan, G. M. (2008). </a:t>
            </a:r>
            <a:r>
              <a:rPr lang="en-GB" altLang="en-US" sz="1800" i="1">
                <a:latin typeface="Calibri" panose="020F0502020204030204" pitchFamily="34" charset="0"/>
              </a:rPr>
              <a:t>Social Psychology</a:t>
            </a:r>
            <a:r>
              <a:rPr lang="en-GB" altLang="en-US" sz="1800">
                <a:latin typeface="Calibri" panose="020F0502020204030204" pitchFamily="34" charset="0"/>
              </a:rPr>
              <a:t>. Harlow, Essex: Pearson Prentice Hall. (Chapter 9) 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 sz="1800">
              <a:latin typeface="Calibri" panose="020F0502020204030204" pitchFamily="34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1800">
                <a:latin typeface="Calibri" panose="020F0502020204030204" pitchFamily="34" charset="0"/>
              </a:rPr>
              <a:t>Karau, S. J., Hart, J. W. (1998). Group cohesiveness and social loafing:  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1800">
                <a:latin typeface="Calibri" panose="020F0502020204030204" pitchFamily="34" charset="0"/>
              </a:rPr>
              <a:t>      Effects of a social interaction manipulation on individual motivation 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1800">
                <a:latin typeface="Calibri" panose="020F0502020204030204" pitchFamily="34" charset="0"/>
              </a:rPr>
              <a:t>      within groups.  Group Dynamics: Theory, Research, and Practice, Vol 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1800">
                <a:latin typeface="Calibri" panose="020F0502020204030204" pitchFamily="34" charset="0"/>
              </a:rPr>
              <a:t>      2(3), pp. 185-191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 sz="1800">
              <a:latin typeface="Calibri" panose="020F0502020204030204" pitchFamily="34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1800">
                <a:latin typeface="Calibri" panose="020F0502020204030204" pitchFamily="34" charset="0"/>
              </a:rPr>
              <a:t>Kassin, S., Fein, S., &amp; Markus, H. R. (2011). </a:t>
            </a:r>
            <a:r>
              <a:rPr lang="en-GB" altLang="en-US" sz="1800" i="1">
                <a:latin typeface="Calibri" panose="020F0502020204030204" pitchFamily="34" charset="0"/>
              </a:rPr>
              <a:t>Social psychology </a:t>
            </a:r>
            <a:r>
              <a:rPr lang="en-GB" altLang="en-US" sz="1800">
                <a:latin typeface="Calibri" panose="020F0502020204030204" pitchFamily="34" charset="0"/>
              </a:rPr>
              <a:t>(8th Edition). Belmont, CA: Wadsworth. (pages 545-552) </a:t>
            </a:r>
            <a:endParaRPr lang="en-GB" altLang="en-US" sz="18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 sz="18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1800">
                <a:latin typeface="Calibri" panose="020F0502020204030204" pitchFamily="34" charset="0"/>
                <a:cs typeface="Arial" panose="020B0604020202020204" pitchFamily="34" charset="0"/>
              </a:rPr>
              <a:t>Plus own literature search</a:t>
            </a:r>
            <a:endParaRPr lang="en-GB" altLang="en-US" sz="18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 sz="200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0</TotalTime>
  <Words>1627</Words>
  <Application>Microsoft Office PowerPoint</Application>
  <PresentationFormat>On-screen Show (4:3)</PresentationFormat>
  <Paragraphs>267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Calibri</vt:lpstr>
      <vt:lpstr>Comic Sans MS</vt:lpstr>
      <vt:lpstr>Impact</vt:lpstr>
      <vt:lpstr>Times New Roman</vt:lpstr>
      <vt:lpstr>Wingdings</vt:lpstr>
      <vt:lpstr>NewsPrint</vt:lpstr>
      <vt:lpstr>                                                                                                     Dr Judith Marshall</vt:lpstr>
      <vt:lpstr>Decision Making</vt:lpstr>
      <vt:lpstr>Group Positioning</vt:lpstr>
      <vt:lpstr>Main effects of group polarisation</vt:lpstr>
      <vt:lpstr>1.  Social comparison</vt:lpstr>
      <vt:lpstr>‘Groupthink’  (Janis, 1982) </vt:lpstr>
      <vt:lpstr>Why does groupthink occur? </vt:lpstr>
      <vt:lpstr>PowerPoint Presentation</vt:lpstr>
      <vt:lpstr>PowerPoint Presentation</vt:lpstr>
      <vt:lpstr>Information sampling model  (Stasser and Titus, 1985)</vt:lpstr>
      <vt:lpstr>PowerPoint Presentation</vt:lpstr>
      <vt:lpstr>PowerPoint Presentation</vt:lpstr>
      <vt:lpstr>Social Loafing  aka The Ringelmann Effect (Ringelmann, 1913)  </vt:lpstr>
      <vt:lpstr>Social impact theory (Latane, 1981) </vt:lpstr>
      <vt:lpstr>Collective Effort Model (Karau and Williams, 1993)  </vt:lpstr>
      <vt:lpstr>     - Limit the scope of the project – break projects into smaller components      - Keep groups small      - Increase peer evaluations                                                    (Aggarwal and O’Brien, 2008)  Social loafing is weakest when individuals:</vt:lpstr>
      <vt:lpstr>Leadership</vt:lpstr>
      <vt:lpstr>PowerPoint Presentation</vt:lpstr>
      <vt:lpstr>Different Leadership Styles</vt:lpstr>
      <vt:lpstr>Gender differences in leadership </vt:lpstr>
      <vt:lpstr>PowerPoint Presentation</vt:lpstr>
      <vt:lpstr>Transformational Leadership</vt:lpstr>
      <vt:lpstr>PowerPoint Presentation</vt:lpstr>
      <vt:lpstr>Bass and Avolio (1990) - Characteristics of transformational leaders </vt:lpstr>
      <vt:lpstr>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PSY401: Introduction to Social Psychology               Dr Judith Marshall</dc:title>
  <dc:creator>user1</dc:creator>
  <cp:lastModifiedBy>Judith Marshall</cp:lastModifiedBy>
  <cp:revision>103</cp:revision>
  <dcterms:created xsi:type="dcterms:W3CDTF">2010-03-27T22:07:49Z</dcterms:created>
  <dcterms:modified xsi:type="dcterms:W3CDTF">2025-03-23T17:09:46Z</dcterms:modified>
</cp:coreProperties>
</file>