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7" r:id="rId4"/>
    <p:sldId id="259" r:id="rId5"/>
    <p:sldId id="260" r:id="rId6"/>
    <p:sldId id="266" r:id="rId7"/>
    <p:sldId id="261" r:id="rId8"/>
    <p:sldId id="258" r:id="rId9"/>
    <p:sldId id="271" r:id="rId10"/>
    <p:sldId id="268" r:id="rId11"/>
    <p:sldId id="265" r:id="rId12"/>
    <p:sldId id="270" r:id="rId13"/>
    <p:sldId id="272" r:id="rId14"/>
    <p:sldId id="264" r:id="rId15"/>
    <p:sldId id="26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4/23/2020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4/23/2020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1851D-9609-40F4-ACBE-9BF6BD10497B}"/>
              </a:ext>
            </a:extLst>
          </p:cNvPr>
          <p:cNvSpPr>
            <a:spLocks noGrp="1"/>
          </p:cNvSpPr>
          <p:nvPr>
            <p:ph type="ctrTitle"/>
          </p:nvPr>
        </p:nvSpPr>
        <p:spPr/>
        <p:txBody>
          <a:bodyPr/>
          <a:lstStyle/>
          <a:p>
            <a:r>
              <a:rPr lang="en-GB" dirty="0"/>
              <a:t>Commissioning</a:t>
            </a:r>
          </a:p>
        </p:txBody>
      </p:sp>
      <p:sp>
        <p:nvSpPr>
          <p:cNvPr id="3" name="Subtitle 2">
            <a:extLst>
              <a:ext uri="{FF2B5EF4-FFF2-40B4-BE49-F238E27FC236}">
                <a16:creationId xmlns:a16="http://schemas.microsoft.com/office/drawing/2014/main" id="{5595C5FC-F52C-439A-A094-E2F1BCF5A565}"/>
              </a:ext>
            </a:extLst>
          </p:cNvPr>
          <p:cNvSpPr>
            <a:spLocks noGrp="1"/>
          </p:cNvSpPr>
          <p:nvPr>
            <p:ph type="subTitle" idx="1"/>
          </p:nvPr>
        </p:nvSpPr>
        <p:spPr/>
        <p:txBody>
          <a:bodyPr>
            <a:normAutofit lnSpcReduction="10000"/>
          </a:bodyPr>
          <a:lstStyle/>
          <a:p>
            <a:r>
              <a:rPr lang="en-GB" dirty="0"/>
              <a:t>Construction Management</a:t>
            </a:r>
          </a:p>
          <a:p>
            <a:endParaRPr lang="en-GB" dirty="0"/>
          </a:p>
          <a:p>
            <a:r>
              <a:rPr lang="en-GB" dirty="0"/>
              <a:t>Dr Deborah Hughes</a:t>
            </a:r>
          </a:p>
        </p:txBody>
      </p:sp>
    </p:spTree>
    <p:extLst>
      <p:ext uri="{BB962C8B-B14F-4D97-AF65-F5344CB8AC3E}">
        <p14:creationId xmlns:p14="http://schemas.microsoft.com/office/powerpoint/2010/main" val="1285389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69E9E-AA63-4F72-9034-81F060CD8A4E}"/>
              </a:ext>
            </a:extLst>
          </p:cNvPr>
          <p:cNvSpPr>
            <a:spLocks noGrp="1"/>
          </p:cNvSpPr>
          <p:nvPr>
            <p:ph type="title"/>
          </p:nvPr>
        </p:nvSpPr>
        <p:spPr/>
        <p:txBody>
          <a:bodyPr/>
          <a:lstStyle/>
          <a:p>
            <a:r>
              <a:rPr lang="en-GB" dirty="0"/>
              <a:t>Commissioning</a:t>
            </a:r>
          </a:p>
        </p:txBody>
      </p:sp>
      <p:sp>
        <p:nvSpPr>
          <p:cNvPr id="3" name="Content Placeholder 2">
            <a:extLst>
              <a:ext uri="{FF2B5EF4-FFF2-40B4-BE49-F238E27FC236}">
                <a16:creationId xmlns:a16="http://schemas.microsoft.com/office/drawing/2014/main" id="{B16C2A88-3D8A-40E3-BBC9-F63A6DEF94CB}"/>
              </a:ext>
            </a:extLst>
          </p:cNvPr>
          <p:cNvSpPr>
            <a:spLocks noGrp="1"/>
          </p:cNvSpPr>
          <p:nvPr>
            <p:ph idx="1"/>
          </p:nvPr>
        </p:nvSpPr>
        <p:spPr/>
        <p:txBody>
          <a:bodyPr/>
          <a:lstStyle/>
          <a:p>
            <a:r>
              <a:rPr lang="en-GB" dirty="0">
                <a:solidFill>
                  <a:schemeClr val="tx1"/>
                </a:solidFill>
                <a:latin typeface="Arial" panose="020B0604020202020204" pitchFamily="34" charset="0"/>
              </a:rPr>
              <a:t>Commissioning is the process of bringing an item into operation and ensuring it is in good working order. On building projects, the term commissioning is used primarily in relation to building services, that is the systems installed in buildings to make them comfortable, functional, efficient and safe, such as building control systems, heating ventilation and air conditioning systems and so on.</a:t>
            </a:r>
          </a:p>
          <a:p>
            <a:endParaRPr lang="en-GB" dirty="0"/>
          </a:p>
        </p:txBody>
      </p:sp>
      <p:sp>
        <p:nvSpPr>
          <p:cNvPr id="4" name="Rectangle 3">
            <a:extLst>
              <a:ext uri="{FF2B5EF4-FFF2-40B4-BE49-F238E27FC236}">
                <a16:creationId xmlns:a16="http://schemas.microsoft.com/office/drawing/2014/main" id="{2C735322-0DDE-4CAB-97FE-EE9EA8562B4D}"/>
              </a:ext>
            </a:extLst>
          </p:cNvPr>
          <p:cNvSpPr/>
          <p:nvPr/>
        </p:nvSpPr>
        <p:spPr>
          <a:xfrm>
            <a:off x="2426563" y="617743"/>
            <a:ext cx="6096000" cy="646331"/>
          </a:xfrm>
          <a:prstGeom prst="rect">
            <a:avLst/>
          </a:prstGeom>
        </p:spPr>
        <p:txBody>
          <a:bodyPr>
            <a:spAutoFit/>
          </a:bodyPr>
          <a:lstStyle/>
          <a:p>
            <a:br>
              <a:rPr lang="en-GB" b="1" dirty="0">
                <a:solidFill>
                  <a:srgbClr val="000000"/>
                </a:solidFill>
                <a:latin typeface="Arial" panose="020B0604020202020204" pitchFamily="34" charset="0"/>
              </a:rPr>
            </a:br>
            <a:endParaRPr lang="en-GB" dirty="0">
              <a:solidFill>
                <a:srgbClr val="000000"/>
              </a:solidFill>
              <a:latin typeface="Arial" panose="020B0604020202020204" pitchFamily="34" charset="0"/>
            </a:endParaRPr>
          </a:p>
        </p:txBody>
      </p:sp>
    </p:spTree>
    <p:extLst>
      <p:ext uri="{BB962C8B-B14F-4D97-AF65-F5344CB8AC3E}">
        <p14:creationId xmlns:p14="http://schemas.microsoft.com/office/powerpoint/2010/main" val="504115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9B784-AC4D-48CF-85A1-2675D94908F2}"/>
              </a:ext>
            </a:extLst>
          </p:cNvPr>
          <p:cNvSpPr>
            <a:spLocks noGrp="1"/>
          </p:cNvSpPr>
          <p:nvPr>
            <p:ph type="title"/>
          </p:nvPr>
        </p:nvSpPr>
        <p:spPr/>
        <p:txBody>
          <a:bodyPr/>
          <a:lstStyle/>
          <a:p>
            <a:r>
              <a:rPr lang="en-GB" dirty="0"/>
              <a:t>Approved Document L</a:t>
            </a:r>
          </a:p>
        </p:txBody>
      </p:sp>
      <p:sp>
        <p:nvSpPr>
          <p:cNvPr id="3" name="Content Placeholder 2">
            <a:extLst>
              <a:ext uri="{FF2B5EF4-FFF2-40B4-BE49-F238E27FC236}">
                <a16:creationId xmlns:a16="http://schemas.microsoft.com/office/drawing/2014/main" id="{D34F7FB5-DD68-445A-8744-6C7B65682AD3}"/>
              </a:ext>
            </a:extLst>
          </p:cNvPr>
          <p:cNvSpPr>
            <a:spLocks noGrp="1"/>
          </p:cNvSpPr>
          <p:nvPr>
            <p:ph idx="1"/>
          </p:nvPr>
        </p:nvSpPr>
        <p:spPr/>
        <p:txBody>
          <a:bodyPr/>
          <a:lstStyle/>
          <a:p>
            <a:r>
              <a:rPr lang="en-GB" dirty="0">
                <a:solidFill>
                  <a:schemeClr val="tx1"/>
                </a:solidFill>
                <a:latin typeface="Arial" panose="020B0604020202020204" pitchFamily="34" charset="0"/>
              </a:rPr>
              <a:t>According to Approved document L, commissioning is the process of taking a system from a state of static completion to working order, and includes ‘…setting-to-work; regulation (that is, testing and adjusting repetitively) to achieve the specified performance; calibration, setting up and testing of the associated automatic control systems; and recording of the system settings and the performance test results that have been accepted as satisfactory.’</a:t>
            </a:r>
          </a:p>
          <a:p>
            <a:endParaRPr lang="en-GB" dirty="0"/>
          </a:p>
        </p:txBody>
      </p:sp>
    </p:spTree>
    <p:extLst>
      <p:ext uri="{BB962C8B-B14F-4D97-AF65-F5344CB8AC3E}">
        <p14:creationId xmlns:p14="http://schemas.microsoft.com/office/powerpoint/2010/main" val="617100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1D6BD-ADCD-4113-8A69-C9B32C10732D}"/>
              </a:ext>
            </a:extLst>
          </p:cNvPr>
          <p:cNvSpPr>
            <a:spLocks noGrp="1"/>
          </p:cNvSpPr>
          <p:nvPr>
            <p:ph type="title"/>
          </p:nvPr>
        </p:nvSpPr>
        <p:spPr/>
        <p:txBody>
          <a:bodyPr>
            <a:normAutofit/>
          </a:bodyPr>
          <a:lstStyle/>
          <a:p>
            <a:r>
              <a:rPr lang="en-GB" b="1" dirty="0"/>
              <a:t>Commissioning plan</a:t>
            </a:r>
            <a:endParaRPr lang="en-GB" dirty="0"/>
          </a:p>
        </p:txBody>
      </p:sp>
      <p:sp>
        <p:nvSpPr>
          <p:cNvPr id="3" name="Content Placeholder 2">
            <a:extLst>
              <a:ext uri="{FF2B5EF4-FFF2-40B4-BE49-F238E27FC236}">
                <a16:creationId xmlns:a16="http://schemas.microsoft.com/office/drawing/2014/main" id="{FA11A580-5840-4FCA-8EF9-D783B6859B29}"/>
              </a:ext>
            </a:extLst>
          </p:cNvPr>
          <p:cNvSpPr>
            <a:spLocks noGrp="1"/>
          </p:cNvSpPr>
          <p:nvPr>
            <p:ph idx="1"/>
          </p:nvPr>
        </p:nvSpPr>
        <p:spPr/>
        <p:txBody>
          <a:bodyPr>
            <a:normAutofit fontScale="77500" lnSpcReduction="20000"/>
          </a:bodyPr>
          <a:lstStyle/>
          <a:p>
            <a:r>
              <a:rPr lang="en-GB" dirty="0"/>
              <a:t>Commissioning refers to the process of bringing an item into operation and ensuring that it is in good working order. On building projects, this refers primarily to building services.</a:t>
            </a:r>
          </a:p>
          <a:p>
            <a:r>
              <a:rPr lang="en-GB" dirty="0"/>
              <a:t>Commissioning activities may include:</a:t>
            </a:r>
          </a:p>
          <a:p>
            <a:r>
              <a:rPr lang="en-GB" dirty="0"/>
              <a:t>Ensuring client access and providing client training and demonstrations.</a:t>
            </a:r>
          </a:p>
          <a:p>
            <a:r>
              <a:rPr lang="en-GB" dirty="0"/>
              <a:t>Completing operating and maintenance manuals, record drawings, software and test certification.</a:t>
            </a:r>
          </a:p>
          <a:p>
            <a:r>
              <a:rPr lang="en-GB" dirty="0"/>
              <a:t>Obtaining statutory approvals and insurance approvals.</a:t>
            </a:r>
          </a:p>
          <a:p>
            <a:r>
              <a:rPr lang="en-GB" dirty="0"/>
              <a:t>Manufacturers work testing.</a:t>
            </a:r>
          </a:p>
          <a:p>
            <a:r>
              <a:rPr lang="en-GB" dirty="0"/>
              <a:t>Component testing.</a:t>
            </a:r>
          </a:p>
          <a:p>
            <a:r>
              <a:rPr lang="en-GB" dirty="0"/>
              <a:t>Pre-commissioning tests.</a:t>
            </a:r>
          </a:p>
          <a:p>
            <a:endParaRPr lang="en-GB" dirty="0"/>
          </a:p>
        </p:txBody>
      </p:sp>
    </p:spTree>
    <p:extLst>
      <p:ext uri="{BB962C8B-B14F-4D97-AF65-F5344CB8AC3E}">
        <p14:creationId xmlns:p14="http://schemas.microsoft.com/office/powerpoint/2010/main" val="2042846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83F5A-1A00-4BAA-9E82-4AF46D4B68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0E084F-BE60-4863-AB1C-76AD8A3010BB}"/>
              </a:ext>
            </a:extLst>
          </p:cNvPr>
          <p:cNvSpPr>
            <a:spLocks noGrp="1"/>
          </p:cNvSpPr>
          <p:nvPr>
            <p:ph idx="1"/>
          </p:nvPr>
        </p:nvSpPr>
        <p:spPr/>
        <p:txBody>
          <a:bodyPr>
            <a:normAutofit fontScale="85000" lnSpcReduction="10000"/>
          </a:bodyPr>
          <a:lstStyle/>
          <a:p>
            <a:r>
              <a:rPr lang="en-GB" dirty="0"/>
              <a:t>Set to work: this is the process of switching on (i.e. setting to work) items such as fans and motors to ensure that they are operating as specified (for example checking that fans are turning the right way).</a:t>
            </a:r>
          </a:p>
          <a:p>
            <a:r>
              <a:rPr lang="en-GB" dirty="0"/>
              <a:t>Balancing: this follows setting to work and involves looking at whole systems (rather than individual components) to ensure that they are properly balanced (</a:t>
            </a:r>
            <a:r>
              <a:rPr lang="en-GB" dirty="0" err="1"/>
              <a:t>ie</a:t>
            </a:r>
            <a:r>
              <a:rPr lang="en-GB" dirty="0"/>
              <a:t> water is coming out of all the taps at the correct pressure, air is coming out of the correct diffusers etc).</a:t>
            </a:r>
          </a:p>
          <a:p>
            <a:r>
              <a:rPr lang="en-GB" dirty="0"/>
              <a:t>Commissioning checks and performance testing.</a:t>
            </a:r>
          </a:p>
          <a:p>
            <a:r>
              <a:rPr lang="en-GB" dirty="0"/>
              <a:t>Post commissioning checks and fine tuning during occupancy.</a:t>
            </a:r>
          </a:p>
          <a:p>
            <a:r>
              <a:rPr lang="en-GB" dirty="0"/>
              <a:t>For more information see: Commissioning.</a:t>
            </a:r>
          </a:p>
          <a:p>
            <a:endParaRPr lang="en-GB" dirty="0"/>
          </a:p>
        </p:txBody>
      </p:sp>
    </p:spTree>
    <p:extLst>
      <p:ext uri="{BB962C8B-B14F-4D97-AF65-F5344CB8AC3E}">
        <p14:creationId xmlns:p14="http://schemas.microsoft.com/office/powerpoint/2010/main" val="1218561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4D2B8-FFA6-4A05-BD77-3145EABE2A4A}"/>
              </a:ext>
            </a:extLst>
          </p:cNvPr>
          <p:cNvSpPr>
            <a:spLocks noGrp="1"/>
          </p:cNvSpPr>
          <p:nvPr>
            <p:ph type="title"/>
          </p:nvPr>
        </p:nvSpPr>
        <p:spPr/>
        <p:txBody>
          <a:bodyPr/>
          <a:lstStyle/>
          <a:p>
            <a:r>
              <a:rPr lang="en-GB" dirty="0"/>
              <a:t>Contract Documents</a:t>
            </a:r>
          </a:p>
        </p:txBody>
      </p:sp>
      <p:sp>
        <p:nvSpPr>
          <p:cNvPr id="3" name="Content Placeholder 2">
            <a:extLst>
              <a:ext uri="{FF2B5EF4-FFF2-40B4-BE49-F238E27FC236}">
                <a16:creationId xmlns:a16="http://schemas.microsoft.com/office/drawing/2014/main" id="{DBA6557E-D16C-47C2-B107-1E7F3F1D6AF2}"/>
              </a:ext>
            </a:extLst>
          </p:cNvPr>
          <p:cNvSpPr>
            <a:spLocks noGrp="1"/>
          </p:cNvSpPr>
          <p:nvPr>
            <p:ph idx="1"/>
          </p:nvPr>
        </p:nvSpPr>
        <p:spPr/>
        <p:txBody>
          <a:bodyPr>
            <a:normAutofit/>
          </a:bodyPr>
          <a:lstStyle/>
          <a:p>
            <a:r>
              <a:rPr lang="en-GB" dirty="0">
                <a:solidFill>
                  <a:schemeClr val="tx1"/>
                </a:solidFill>
                <a:latin typeface="Arial" panose="020B0604020202020204" pitchFamily="34" charset="0"/>
              </a:rPr>
              <a:t>The contract documents should define:</a:t>
            </a:r>
          </a:p>
          <a:p>
            <a:pPr>
              <a:buFont typeface="Arial" panose="020B0604020202020204" pitchFamily="34" charset="0"/>
              <a:buChar char="•"/>
            </a:pPr>
            <a:r>
              <a:rPr lang="en-GB" dirty="0">
                <a:solidFill>
                  <a:schemeClr val="tx1"/>
                </a:solidFill>
                <a:latin typeface="Arial" panose="020B0604020202020204" pitchFamily="34" charset="0"/>
              </a:rPr>
              <a:t>Who is responsible for each aspect of commissioning and whether it will be witnessed.</a:t>
            </a:r>
          </a:p>
          <a:p>
            <a:pPr>
              <a:buFont typeface="Arial" panose="020B0604020202020204" pitchFamily="34" charset="0"/>
              <a:buChar char="•"/>
            </a:pPr>
            <a:r>
              <a:rPr lang="en-GB" dirty="0">
                <a:solidFill>
                  <a:schemeClr val="tx1"/>
                </a:solidFill>
                <a:latin typeface="Arial" panose="020B0604020202020204" pitchFamily="34" charset="0"/>
              </a:rPr>
              <a:t>The methods that should be used.</a:t>
            </a:r>
          </a:p>
          <a:p>
            <a:pPr>
              <a:buFont typeface="Arial" panose="020B0604020202020204" pitchFamily="34" charset="0"/>
              <a:buChar char="•"/>
            </a:pPr>
            <a:r>
              <a:rPr lang="en-GB" dirty="0">
                <a:solidFill>
                  <a:schemeClr val="tx1"/>
                </a:solidFill>
                <a:latin typeface="Arial" panose="020B0604020202020204" pitchFamily="34" charset="0"/>
              </a:rPr>
              <a:t>The standards that should be adopted.</a:t>
            </a:r>
          </a:p>
          <a:p>
            <a:pPr>
              <a:buFont typeface="Arial" panose="020B0604020202020204" pitchFamily="34" charset="0"/>
              <a:buChar char="•"/>
            </a:pPr>
            <a:r>
              <a:rPr lang="en-GB" dirty="0">
                <a:solidFill>
                  <a:schemeClr val="tx1"/>
                </a:solidFill>
                <a:latin typeface="Arial" panose="020B0604020202020204" pitchFamily="34" charset="0"/>
              </a:rPr>
              <a:t>The documentation that is required.</a:t>
            </a:r>
          </a:p>
          <a:p>
            <a:endParaRPr lang="en-GB" dirty="0"/>
          </a:p>
        </p:txBody>
      </p:sp>
    </p:spTree>
    <p:extLst>
      <p:ext uri="{BB962C8B-B14F-4D97-AF65-F5344CB8AC3E}">
        <p14:creationId xmlns:p14="http://schemas.microsoft.com/office/powerpoint/2010/main" val="1816564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7E3CE-6842-486F-BC61-D26B1AE3C797}"/>
              </a:ext>
            </a:extLst>
          </p:cNvPr>
          <p:cNvSpPr>
            <a:spLocks noGrp="1"/>
          </p:cNvSpPr>
          <p:nvPr>
            <p:ph type="title"/>
          </p:nvPr>
        </p:nvSpPr>
        <p:spPr/>
        <p:txBody>
          <a:bodyPr/>
          <a:lstStyle/>
          <a:p>
            <a:r>
              <a:rPr lang="en-GB" dirty="0"/>
              <a:t>Commissioning Plan</a:t>
            </a:r>
          </a:p>
        </p:txBody>
      </p:sp>
      <p:sp>
        <p:nvSpPr>
          <p:cNvPr id="3" name="Content Placeholder 2">
            <a:extLst>
              <a:ext uri="{FF2B5EF4-FFF2-40B4-BE49-F238E27FC236}">
                <a16:creationId xmlns:a16="http://schemas.microsoft.com/office/drawing/2014/main" id="{E93BDCCE-531E-4DA1-9145-6CBE81FFDA2D}"/>
              </a:ext>
            </a:extLst>
          </p:cNvPr>
          <p:cNvSpPr>
            <a:spLocks noGrp="1"/>
          </p:cNvSpPr>
          <p:nvPr>
            <p:ph idx="1"/>
          </p:nvPr>
        </p:nvSpPr>
        <p:spPr/>
        <p:txBody>
          <a:bodyPr/>
          <a:lstStyle/>
          <a:p>
            <a:r>
              <a:rPr lang="en-GB" dirty="0"/>
              <a:t>A commissioning plan is a document used to outline the scope and define the responsibilities of the commissioning process as well as the activities, schedules and documentation required. It is part of the commissioning management process, intended to ensure the client receives an efficient, fully functioning building by the planned occupancy date. An effective commissioning plan can help ensure handover to the client is smoother and less troubleshooting and fine tuning is required.</a:t>
            </a:r>
          </a:p>
          <a:p>
            <a:endParaRPr lang="en-GB" dirty="0"/>
          </a:p>
        </p:txBody>
      </p:sp>
    </p:spTree>
    <p:extLst>
      <p:ext uri="{BB962C8B-B14F-4D97-AF65-F5344CB8AC3E}">
        <p14:creationId xmlns:p14="http://schemas.microsoft.com/office/powerpoint/2010/main" val="1751519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D1DA-D15B-4ED2-8278-17F67CEF87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B6C78E-BF9D-40B8-9577-CCFF5BC73C6E}"/>
              </a:ext>
            </a:extLst>
          </p:cNvPr>
          <p:cNvSpPr>
            <a:spLocks noGrp="1"/>
          </p:cNvSpPr>
          <p:nvPr>
            <p:ph idx="1"/>
          </p:nvPr>
        </p:nvSpPr>
        <p:spPr>
          <a:xfrm>
            <a:off x="1295401" y="2441359"/>
            <a:ext cx="9601196" cy="3434508"/>
          </a:xfrm>
        </p:spPr>
        <p:txBody>
          <a:bodyPr>
            <a:normAutofit lnSpcReduction="10000"/>
          </a:bodyPr>
          <a:lstStyle/>
          <a:p>
            <a:r>
              <a:rPr lang="en-GB" dirty="0"/>
              <a:t>Commissioning can benefit from the implementation of a Model Commissioning Plan.</a:t>
            </a:r>
          </a:p>
          <a:p>
            <a:r>
              <a:rPr lang="en-GB" dirty="0"/>
              <a:t>According to BSRIA Guide BG 8/2009 Model Commissioning Plan, the plan should:</a:t>
            </a:r>
          </a:p>
          <a:p>
            <a:r>
              <a:rPr lang="en-GB" dirty="0"/>
              <a:t>Provide general information about the project.</a:t>
            </a:r>
          </a:p>
          <a:p>
            <a:r>
              <a:rPr lang="en-GB" dirty="0"/>
              <a:t>Identify the commissioning team members during each stage of the commissioning process.</a:t>
            </a:r>
          </a:p>
          <a:p>
            <a:r>
              <a:rPr lang="en-GB" dirty="0"/>
              <a:t>Define the roles and responsibilities for each commissioning team member.</a:t>
            </a:r>
          </a:p>
        </p:txBody>
      </p:sp>
    </p:spTree>
    <p:extLst>
      <p:ext uri="{BB962C8B-B14F-4D97-AF65-F5344CB8AC3E}">
        <p14:creationId xmlns:p14="http://schemas.microsoft.com/office/powerpoint/2010/main" val="988955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903A-C56E-4BD7-86DD-2700A477C1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A9B3ED-606D-48A1-9ECF-014FD24C597A}"/>
              </a:ext>
            </a:extLst>
          </p:cNvPr>
          <p:cNvSpPr>
            <a:spLocks noGrp="1"/>
          </p:cNvSpPr>
          <p:nvPr>
            <p:ph idx="1"/>
          </p:nvPr>
        </p:nvSpPr>
        <p:spPr>
          <a:xfrm>
            <a:off x="1295401" y="2423604"/>
            <a:ext cx="9601196" cy="3452264"/>
          </a:xfrm>
        </p:spPr>
        <p:txBody>
          <a:bodyPr>
            <a:normAutofit fontScale="92500"/>
          </a:bodyPr>
          <a:lstStyle/>
          <a:p>
            <a:r>
              <a:rPr lang="en-GB" dirty="0"/>
              <a:t>Identify the systems to be commissioned.</a:t>
            </a:r>
          </a:p>
          <a:p>
            <a:r>
              <a:rPr lang="en-GB" dirty="0"/>
              <a:t>Create a schedule of commissioning activities for each stage of the commissioning process.</a:t>
            </a:r>
          </a:p>
          <a:p>
            <a:r>
              <a:rPr lang="en-GB" dirty="0"/>
              <a:t>Establish documentation requirements associated with the commissioning process.</a:t>
            </a:r>
          </a:p>
          <a:p>
            <a:r>
              <a:rPr lang="en-GB" dirty="0"/>
              <a:t>Establish communication and reporting procedures for the commissioning process.</a:t>
            </a:r>
          </a:p>
          <a:p>
            <a:r>
              <a:rPr lang="en-GB" dirty="0"/>
              <a:t>Commissioning may benefit from a dedicated commissioning manager acting as the focus for activities.</a:t>
            </a:r>
          </a:p>
          <a:p>
            <a:endParaRPr lang="en-GB" dirty="0"/>
          </a:p>
        </p:txBody>
      </p:sp>
    </p:spTree>
    <p:extLst>
      <p:ext uri="{BB962C8B-B14F-4D97-AF65-F5344CB8AC3E}">
        <p14:creationId xmlns:p14="http://schemas.microsoft.com/office/powerpoint/2010/main" val="3708060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F9E9-AFE9-4E02-9305-AC33B15596A5}"/>
              </a:ext>
            </a:extLst>
          </p:cNvPr>
          <p:cNvSpPr>
            <a:spLocks noGrp="1"/>
          </p:cNvSpPr>
          <p:nvPr>
            <p:ph type="title"/>
          </p:nvPr>
        </p:nvSpPr>
        <p:spPr/>
        <p:txBody>
          <a:bodyPr/>
          <a:lstStyle/>
          <a:p>
            <a:r>
              <a:rPr lang="en-GB" dirty="0"/>
              <a:t>Commissioning Manager</a:t>
            </a:r>
          </a:p>
        </p:txBody>
      </p:sp>
      <p:sp>
        <p:nvSpPr>
          <p:cNvPr id="3" name="Content Placeholder 2">
            <a:extLst>
              <a:ext uri="{FF2B5EF4-FFF2-40B4-BE49-F238E27FC236}">
                <a16:creationId xmlns:a16="http://schemas.microsoft.com/office/drawing/2014/main" id="{FF12B402-DEE8-432B-A893-E18BCB3AF618}"/>
              </a:ext>
            </a:extLst>
          </p:cNvPr>
          <p:cNvSpPr>
            <a:spLocks noGrp="1"/>
          </p:cNvSpPr>
          <p:nvPr>
            <p:ph idx="1"/>
          </p:nvPr>
        </p:nvSpPr>
        <p:spPr/>
        <p:txBody>
          <a:bodyPr>
            <a:normAutofit fontScale="92500" lnSpcReduction="20000"/>
          </a:bodyPr>
          <a:lstStyle/>
          <a:p>
            <a:r>
              <a:rPr lang="en-GB" dirty="0">
                <a:solidFill>
                  <a:schemeClr val="tx1"/>
                </a:solidFill>
                <a:latin typeface="Arial" panose="020B0604020202020204" pitchFamily="34" charset="0"/>
              </a:rPr>
              <a:t>A commissioning manager may be appointed to give advice during design, construction planning and installation and then to manage commissioning, testing and handover.</a:t>
            </a:r>
          </a:p>
          <a:p>
            <a:r>
              <a:rPr lang="en-GB" dirty="0">
                <a:solidFill>
                  <a:schemeClr val="tx1"/>
                </a:solidFill>
                <a:latin typeface="Arial" panose="020B0604020202020204" pitchFamily="34" charset="0"/>
              </a:rPr>
              <a:t>Commissioning documents:</a:t>
            </a:r>
          </a:p>
          <a:p>
            <a:pPr>
              <a:buFont typeface="Arial" panose="020B0604020202020204" pitchFamily="34" charset="0"/>
              <a:buChar char="•"/>
            </a:pPr>
            <a:r>
              <a:rPr lang="en-GB" dirty="0">
                <a:solidFill>
                  <a:schemeClr val="tx1"/>
                </a:solidFill>
                <a:latin typeface="Arial" panose="020B0604020202020204" pitchFamily="34" charset="0"/>
              </a:rPr>
              <a:t>Verify that systems have been commissioned correctly.</a:t>
            </a:r>
          </a:p>
          <a:p>
            <a:pPr>
              <a:buFont typeface="Arial" panose="020B0604020202020204" pitchFamily="34" charset="0"/>
              <a:buChar char="•"/>
            </a:pPr>
            <a:r>
              <a:rPr lang="en-GB" dirty="0">
                <a:solidFill>
                  <a:schemeClr val="tx1"/>
                </a:solidFill>
                <a:latin typeface="Arial" panose="020B0604020202020204" pitchFamily="34" charset="0"/>
              </a:rPr>
              <a:t>Satisfy legal requirements.</a:t>
            </a:r>
          </a:p>
          <a:p>
            <a:pPr>
              <a:buFont typeface="Arial" panose="020B0604020202020204" pitchFamily="34" charset="0"/>
              <a:buChar char="•"/>
            </a:pPr>
            <a:r>
              <a:rPr lang="en-GB" dirty="0">
                <a:solidFill>
                  <a:schemeClr val="tx1"/>
                </a:solidFill>
                <a:latin typeface="Arial" panose="020B0604020202020204" pitchFamily="34" charset="0"/>
              </a:rPr>
              <a:t>Provide a record for operations, maintenance and future works.</a:t>
            </a:r>
          </a:p>
          <a:p>
            <a:pPr>
              <a:buFont typeface="Arial" panose="020B0604020202020204" pitchFamily="34" charset="0"/>
              <a:buChar char="•"/>
            </a:pPr>
            <a:r>
              <a:rPr lang="en-GB" dirty="0">
                <a:solidFill>
                  <a:schemeClr val="tx1"/>
                </a:solidFill>
                <a:latin typeface="Arial" panose="020B0604020202020204" pitchFamily="34" charset="0"/>
              </a:rPr>
              <a:t>Create a benchmark for future testing, maintenance and re-commissioning.</a:t>
            </a:r>
          </a:p>
          <a:p>
            <a:pPr marL="0" indent="0">
              <a:buNone/>
            </a:pPr>
            <a:endParaRPr lang="en-GB" dirty="0"/>
          </a:p>
        </p:txBody>
      </p:sp>
    </p:spTree>
    <p:extLst>
      <p:ext uri="{BB962C8B-B14F-4D97-AF65-F5344CB8AC3E}">
        <p14:creationId xmlns:p14="http://schemas.microsoft.com/office/powerpoint/2010/main" val="2185296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B903A-61BF-4D34-AEAD-21FAE4B8FF43}"/>
              </a:ext>
            </a:extLst>
          </p:cNvPr>
          <p:cNvSpPr>
            <a:spLocks noGrp="1"/>
          </p:cNvSpPr>
          <p:nvPr>
            <p:ph type="title"/>
          </p:nvPr>
        </p:nvSpPr>
        <p:spPr/>
        <p:txBody>
          <a:bodyPr/>
          <a:lstStyle/>
          <a:p>
            <a:r>
              <a:rPr lang="en-GB" dirty="0"/>
              <a:t>Documents</a:t>
            </a:r>
          </a:p>
        </p:txBody>
      </p:sp>
      <p:sp>
        <p:nvSpPr>
          <p:cNvPr id="3" name="Content Placeholder 2">
            <a:extLst>
              <a:ext uri="{FF2B5EF4-FFF2-40B4-BE49-F238E27FC236}">
                <a16:creationId xmlns:a16="http://schemas.microsoft.com/office/drawing/2014/main" id="{605D3DD0-5611-4649-BD89-863038A73942}"/>
              </a:ext>
            </a:extLst>
          </p:cNvPr>
          <p:cNvSpPr>
            <a:spLocks noGrp="1"/>
          </p:cNvSpPr>
          <p:nvPr>
            <p:ph idx="1"/>
          </p:nvPr>
        </p:nvSpPr>
        <p:spPr/>
        <p:txBody>
          <a:bodyPr>
            <a:normAutofit fontScale="47500" lnSpcReduction="20000"/>
          </a:bodyPr>
          <a:lstStyle/>
          <a:p>
            <a:r>
              <a:rPr lang="en-GB" dirty="0">
                <a:solidFill>
                  <a:schemeClr val="tx1"/>
                </a:solidFill>
                <a:latin typeface="Arial" panose="020B0604020202020204" pitchFamily="34" charset="0"/>
              </a:rPr>
              <a:t>They might include:</a:t>
            </a:r>
          </a:p>
          <a:p>
            <a:pPr>
              <a:buFont typeface="Arial" panose="020B0604020202020204" pitchFamily="34" charset="0"/>
              <a:buChar char="•"/>
            </a:pPr>
            <a:r>
              <a:rPr lang="en-GB" dirty="0">
                <a:solidFill>
                  <a:schemeClr val="tx1"/>
                </a:solidFill>
                <a:latin typeface="Arial" panose="020B0604020202020204" pitchFamily="34" charset="0"/>
              </a:rPr>
              <a:t>Manufacturers literature.</a:t>
            </a:r>
          </a:p>
          <a:p>
            <a:pPr>
              <a:buFont typeface="Arial" panose="020B0604020202020204" pitchFamily="34" charset="0"/>
              <a:buChar char="•"/>
            </a:pPr>
            <a:r>
              <a:rPr lang="en-GB" dirty="0">
                <a:solidFill>
                  <a:schemeClr val="tx1"/>
                </a:solidFill>
                <a:latin typeface="Arial" panose="020B0604020202020204" pitchFamily="34" charset="0"/>
              </a:rPr>
              <a:t>As-installed information.</a:t>
            </a:r>
          </a:p>
          <a:p>
            <a:pPr>
              <a:buFont typeface="Arial" panose="020B0604020202020204" pitchFamily="34" charset="0"/>
              <a:buChar char="•"/>
            </a:pPr>
            <a:r>
              <a:rPr lang="en-GB" dirty="0">
                <a:solidFill>
                  <a:schemeClr val="tx1"/>
                </a:solidFill>
                <a:latin typeface="Arial" panose="020B0604020202020204" pitchFamily="34" charset="0"/>
              </a:rPr>
              <a:t>Inspection reports identifying functional, integration or operational issues.</a:t>
            </a:r>
          </a:p>
          <a:p>
            <a:pPr>
              <a:buFont typeface="Arial" panose="020B0604020202020204" pitchFamily="34" charset="0"/>
              <a:buChar char="•"/>
            </a:pPr>
            <a:r>
              <a:rPr lang="en-GB" dirty="0">
                <a:solidFill>
                  <a:schemeClr val="tx1"/>
                </a:solidFill>
                <a:latin typeface="Arial" panose="020B0604020202020204" pitchFamily="34" charset="0"/>
              </a:rPr>
              <a:t>Test reports and certificates.</a:t>
            </a:r>
          </a:p>
          <a:p>
            <a:pPr>
              <a:buFont typeface="Arial" panose="020B0604020202020204" pitchFamily="34" charset="0"/>
              <a:buChar char="•"/>
            </a:pPr>
            <a:r>
              <a:rPr lang="en-GB" dirty="0">
                <a:solidFill>
                  <a:schemeClr val="tx1"/>
                </a:solidFill>
                <a:latin typeface="Arial" panose="020B0604020202020204" pitchFamily="34" charset="0"/>
              </a:rPr>
              <a:t>Signed and witnessed commissioning schedules.</a:t>
            </a:r>
          </a:p>
          <a:p>
            <a:pPr>
              <a:buFont typeface="Arial" panose="020B0604020202020204" pitchFamily="34" charset="0"/>
              <a:buChar char="•"/>
            </a:pPr>
            <a:r>
              <a:rPr lang="en-GB" dirty="0">
                <a:solidFill>
                  <a:schemeClr val="tx1"/>
                </a:solidFill>
                <a:latin typeface="Arial" panose="020B0604020202020204" pitchFamily="34" charset="0"/>
              </a:rPr>
              <a:t>Issue and resolution logs and reports, providing a record of problems and concerns raised by the commissioning team and the steps taken to resolve them.</a:t>
            </a:r>
          </a:p>
          <a:p>
            <a:pPr>
              <a:buFont typeface="Arial" panose="020B0604020202020204" pitchFamily="34" charset="0"/>
              <a:buChar char="•"/>
            </a:pPr>
            <a:r>
              <a:rPr lang="en-GB" dirty="0">
                <a:solidFill>
                  <a:schemeClr val="tx1"/>
                </a:solidFill>
                <a:latin typeface="Arial" panose="020B0604020202020204" pitchFamily="34" charset="0"/>
              </a:rPr>
              <a:t>Systems manuals providing the information needed for proper operation of the building systems.</a:t>
            </a:r>
          </a:p>
          <a:p>
            <a:pPr>
              <a:buFont typeface="Arial" panose="020B0604020202020204" pitchFamily="34" charset="0"/>
              <a:buChar char="•"/>
            </a:pPr>
            <a:r>
              <a:rPr lang="en-GB" dirty="0">
                <a:solidFill>
                  <a:schemeClr val="tx1"/>
                </a:solidFill>
                <a:latin typeface="Arial" panose="020B0604020202020204" pitchFamily="34" charset="0"/>
              </a:rPr>
              <a:t>Training documentation to ensure operations and maintenance personnel have the expertise necessary for the operation and maintenance of the building systems.</a:t>
            </a:r>
          </a:p>
          <a:p>
            <a:pPr>
              <a:buFont typeface="Arial" panose="020B0604020202020204" pitchFamily="34" charset="0"/>
              <a:buChar char="•"/>
            </a:pPr>
            <a:r>
              <a:rPr lang="en-GB" dirty="0">
                <a:solidFill>
                  <a:schemeClr val="tx1"/>
                </a:solidFill>
                <a:latin typeface="Arial" panose="020B0604020202020204" pitchFamily="34" charset="0"/>
              </a:rPr>
              <a:t>Plans for seasonal testing to ensure the optimisation of systems during a range of different conditions.</a:t>
            </a:r>
          </a:p>
          <a:p>
            <a:pPr>
              <a:buFont typeface="Arial" panose="020B0604020202020204" pitchFamily="34" charset="0"/>
              <a:buChar char="•"/>
            </a:pPr>
            <a:r>
              <a:rPr lang="en-GB" dirty="0">
                <a:solidFill>
                  <a:schemeClr val="tx1"/>
                </a:solidFill>
                <a:latin typeface="Arial" panose="020B0604020202020204" pitchFamily="34" charset="0"/>
              </a:rPr>
              <a:t>Final commissioning report, incorporating all the commissioning documentation.</a:t>
            </a:r>
          </a:p>
          <a:p>
            <a:endParaRPr lang="en-GB" dirty="0"/>
          </a:p>
        </p:txBody>
      </p:sp>
    </p:spTree>
    <p:extLst>
      <p:ext uri="{BB962C8B-B14F-4D97-AF65-F5344CB8AC3E}">
        <p14:creationId xmlns:p14="http://schemas.microsoft.com/office/powerpoint/2010/main" val="3545454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4808F-23B9-40BE-A7BA-4025813AEAD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D53EBEE-6EB6-4701-917A-FDA6F40FFA9A}"/>
              </a:ext>
            </a:extLst>
          </p:cNvPr>
          <p:cNvSpPr>
            <a:spLocks noGrp="1"/>
          </p:cNvSpPr>
          <p:nvPr>
            <p:ph idx="1"/>
          </p:nvPr>
        </p:nvSpPr>
        <p:spPr>
          <a:xfrm>
            <a:off x="1295401" y="2379216"/>
            <a:ext cx="9601196" cy="3496652"/>
          </a:xfrm>
        </p:spPr>
        <p:txBody>
          <a:bodyPr>
            <a:normAutofit fontScale="85000" lnSpcReduction="10000"/>
          </a:bodyPr>
          <a:lstStyle/>
          <a:p>
            <a:r>
              <a:rPr lang="en-GB" dirty="0">
                <a:solidFill>
                  <a:schemeClr val="tx1"/>
                </a:solidFill>
                <a:latin typeface="Arial" panose="020B0604020202020204" pitchFamily="34" charset="0"/>
              </a:rPr>
              <a:t>Commissioning information may be required as part of other documents, such as the building owner's manual (O&amp;M manual), the health and safety file, and so on.</a:t>
            </a:r>
          </a:p>
          <a:p>
            <a:r>
              <a:rPr lang="en-GB" dirty="0">
                <a:solidFill>
                  <a:schemeClr val="tx1"/>
                </a:solidFill>
                <a:latin typeface="Arial" panose="020B0604020202020204" pitchFamily="34" charset="0"/>
              </a:rPr>
              <a:t>Commissioning information may be required as hard copies, in a digital format, or both. This can generate a very significant amount of information. Increasingly, processes such as Building Information Modelling (BIM) are being used to store and organise commissioning information, and software is available that can allow inspection and testing information to be ‘uploaded’ real time from site. These systems can make it easier to access information when commissioning is being carried out, make it easier to create reliable records and make it easier for operators to retrieve and use information in the future. They can also facilitate the collection of 'live' data from sensors within the building systems.</a:t>
            </a:r>
          </a:p>
          <a:p>
            <a:endParaRPr lang="en-GB" dirty="0"/>
          </a:p>
        </p:txBody>
      </p:sp>
    </p:spTree>
    <p:extLst>
      <p:ext uri="{BB962C8B-B14F-4D97-AF65-F5344CB8AC3E}">
        <p14:creationId xmlns:p14="http://schemas.microsoft.com/office/powerpoint/2010/main" val="2211926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B82E9-A95C-4757-9748-DE3747364A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CC920A-748D-4BC0-BE85-63BE3F54AD01}"/>
              </a:ext>
            </a:extLst>
          </p:cNvPr>
          <p:cNvSpPr>
            <a:spLocks noGrp="1"/>
          </p:cNvSpPr>
          <p:nvPr>
            <p:ph idx="1"/>
          </p:nvPr>
        </p:nvSpPr>
        <p:spPr>
          <a:xfrm>
            <a:off x="1295401" y="2512380"/>
            <a:ext cx="9601196" cy="3363487"/>
          </a:xfrm>
        </p:spPr>
        <p:txBody>
          <a:bodyPr>
            <a:normAutofit fontScale="70000" lnSpcReduction="20000"/>
          </a:bodyPr>
          <a:lstStyle/>
          <a:p>
            <a:r>
              <a:rPr lang="en-GB" dirty="0">
                <a:solidFill>
                  <a:schemeClr val="tx1"/>
                </a:solidFill>
                <a:latin typeface="Arial" panose="020B0604020202020204" pitchFamily="34" charset="0"/>
              </a:rPr>
              <a:t>The government considers that ‘soft landings’ framework sits alongside BIM. This involves extended aftercare for 3 years after occupation:</a:t>
            </a:r>
          </a:p>
          <a:p>
            <a:pPr>
              <a:buFont typeface="Arial" panose="020B0604020202020204" pitchFamily="34" charset="0"/>
              <a:buChar char="•"/>
            </a:pPr>
            <a:r>
              <a:rPr lang="en-GB" dirty="0">
                <a:solidFill>
                  <a:schemeClr val="tx1"/>
                </a:solidFill>
                <a:latin typeface="Arial" panose="020B0604020202020204" pitchFamily="34" charset="0"/>
              </a:rPr>
              <a:t>In year 1, problems are identified, training provided and systems fine tuned, with regular reviews carried out.</a:t>
            </a:r>
          </a:p>
          <a:p>
            <a:pPr>
              <a:buFont typeface="Arial" panose="020B0604020202020204" pitchFamily="34" charset="0"/>
              <a:buChar char="•"/>
            </a:pPr>
            <a:r>
              <a:rPr lang="en-GB" dirty="0">
                <a:solidFill>
                  <a:schemeClr val="tx1"/>
                </a:solidFill>
                <a:latin typeface="Arial" panose="020B0604020202020204" pitchFamily="34" charset="0"/>
              </a:rPr>
              <a:t>In years 2 and 3, performance is reviewed, but with reviews becoming less frequent.</a:t>
            </a:r>
          </a:p>
          <a:p>
            <a:pPr>
              <a:buFont typeface="Arial" panose="020B0604020202020204" pitchFamily="34" charset="0"/>
              <a:buChar char="•"/>
            </a:pPr>
            <a:r>
              <a:rPr lang="en-GB" dirty="0">
                <a:solidFill>
                  <a:schemeClr val="tx1"/>
                </a:solidFill>
                <a:latin typeface="Arial" panose="020B0604020202020204" pitchFamily="34" charset="0"/>
              </a:rPr>
              <a:t>There should be regular reviews of energy performance, with a written review of energy and systems performance every 6 months, and a review meeting at least annually.</a:t>
            </a:r>
          </a:p>
          <a:p>
            <a:pPr>
              <a:buFont typeface="Arial" panose="020B0604020202020204" pitchFamily="34" charset="0"/>
              <a:buChar char="•"/>
            </a:pPr>
            <a:r>
              <a:rPr lang="en-GB" dirty="0">
                <a:solidFill>
                  <a:schemeClr val="tx1"/>
                </a:solidFill>
                <a:latin typeface="Arial" panose="020B0604020202020204" pitchFamily="34" charset="0"/>
              </a:rPr>
              <a:t>Aftercare user meetings might be held to explain how the building operates, answer questions and obtain feedback.</a:t>
            </a:r>
          </a:p>
          <a:p>
            <a:pPr>
              <a:buFont typeface="Arial" panose="020B0604020202020204" pitchFamily="34" charset="0"/>
              <a:buChar char="•"/>
            </a:pPr>
            <a:r>
              <a:rPr lang="en-GB" dirty="0">
                <a:solidFill>
                  <a:schemeClr val="tx1"/>
                </a:solidFill>
                <a:latin typeface="Arial" panose="020B0604020202020204" pitchFamily="34" charset="0"/>
              </a:rPr>
              <a:t>Independent post occupancy surveys might be undertaken annually.</a:t>
            </a:r>
          </a:p>
          <a:p>
            <a:endParaRPr lang="en-GB" dirty="0"/>
          </a:p>
        </p:txBody>
      </p:sp>
    </p:spTree>
    <p:extLst>
      <p:ext uri="{BB962C8B-B14F-4D97-AF65-F5344CB8AC3E}">
        <p14:creationId xmlns:p14="http://schemas.microsoft.com/office/powerpoint/2010/main" val="2745117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77CF2-FFD8-456B-A378-357640C2D4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87598C-640E-4DF0-BBE0-D7FF3122BF8F}"/>
              </a:ext>
            </a:extLst>
          </p:cNvPr>
          <p:cNvSpPr>
            <a:spLocks noGrp="1"/>
          </p:cNvSpPr>
          <p:nvPr>
            <p:ph idx="1"/>
          </p:nvPr>
        </p:nvSpPr>
        <p:spPr/>
        <p:txBody>
          <a:bodyPr>
            <a:normAutofit fontScale="92500" lnSpcReduction="20000"/>
          </a:bodyPr>
          <a:lstStyle/>
          <a:p>
            <a:r>
              <a:rPr lang="en-GB" dirty="0">
                <a:solidFill>
                  <a:schemeClr val="tx1"/>
                </a:solidFill>
                <a:latin typeface="Arial" panose="020B0604020202020204" pitchFamily="34" charset="0"/>
              </a:rPr>
              <a:t>This can generate additional commissioning information.</a:t>
            </a:r>
          </a:p>
          <a:p>
            <a:r>
              <a:rPr lang="en-GB" dirty="0">
                <a:solidFill>
                  <a:schemeClr val="tx1"/>
                </a:solidFill>
                <a:latin typeface="Arial" panose="020B0604020202020204" pitchFamily="34" charset="0"/>
              </a:rPr>
              <a:t>The model may be developed to include information from post occupancy evaluations, metered performance information, actual in-use costs, remote monitoring information and so on. Object information in the model may be developed to include operational information such as maintenance records and replacement dates. There may be two-way connections between the model and enterprise systems used by the employer, such as purchasing systems, performance reporting systems, work scheduling systems and so on.</a:t>
            </a:r>
          </a:p>
          <a:p>
            <a:endParaRPr lang="en-GB" dirty="0"/>
          </a:p>
        </p:txBody>
      </p:sp>
    </p:spTree>
    <p:extLst>
      <p:ext uri="{BB962C8B-B14F-4D97-AF65-F5344CB8AC3E}">
        <p14:creationId xmlns:p14="http://schemas.microsoft.com/office/powerpoint/2010/main" val="307074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92EB5-A722-4CD7-96EE-C5EEDC47AE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FA4725-75AA-41B1-A615-717EF558B4F3}"/>
              </a:ext>
            </a:extLst>
          </p:cNvPr>
          <p:cNvSpPr>
            <a:spLocks noGrp="1"/>
          </p:cNvSpPr>
          <p:nvPr>
            <p:ph idx="1"/>
          </p:nvPr>
        </p:nvSpPr>
        <p:spPr/>
        <p:txBody>
          <a:bodyPr/>
          <a:lstStyle/>
          <a:p>
            <a:r>
              <a:rPr lang="en-GB" dirty="0"/>
              <a:t>The best commissioning process is one that is planned from the project’s very inception. Designing in the ability to commission systems properly from the outset can provide huge benefits, especially on cost and performance.</a:t>
            </a:r>
          </a:p>
          <a:p>
            <a:r>
              <a:rPr lang="en-GB" dirty="0"/>
              <a:t>The commissioning plan should be started early, and populated with detail as it becomes available. This approach calls on project professionals to plan, reality-check as they go along, prepare fully for handover, and follow through after occupation to fine-tune and resolve issues as they emerge.</a:t>
            </a:r>
          </a:p>
          <a:p>
            <a:endParaRPr lang="en-GB" dirty="0"/>
          </a:p>
        </p:txBody>
      </p:sp>
    </p:spTree>
    <p:extLst>
      <p:ext uri="{BB962C8B-B14F-4D97-AF65-F5344CB8AC3E}">
        <p14:creationId xmlns:p14="http://schemas.microsoft.com/office/powerpoint/2010/main" val="186110304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975</TotalTime>
  <Words>1229</Words>
  <Application>Microsoft Office PowerPoint</Application>
  <PresentationFormat>Widescreen</PresentationFormat>
  <Paragraphs>72</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Garamond</vt:lpstr>
      <vt:lpstr>Organic</vt:lpstr>
      <vt:lpstr>Commissioning</vt:lpstr>
      <vt:lpstr>Commissioning</vt:lpstr>
      <vt:lpstr>Approved Document L</vt:lpstr>
      <vt:lpstr>Commissioning plan</vt:lpstr>
      <vt:lpstr>PowerPoint Presentation</vt:lpstr>
      <vt:lpstr>Contract Documents</vt:lpstr>
      <vt:lpstr>Commissioning Plan</vt:lpstr>
      <vt:lpstr>PowerPoint Presentation</vt:lpstr>
      <vt:lpstr>PowerPoint Presentation</vt:lpstr>
      <vt:lpstr>Commissioning Manager</vt:lpstr>
      <vt:lpstr>Documents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Debbie Hughes</dc:creator>
  <cp:lastModifiedBy>Debbie Hughes</cp:lastModifiedBy>
  <cp:revision>9</cp:revision>
  <dcterms:created xsi:type="dcterms:W3CDTF">2020-04-23T22:19:56Z</dcterms:created>
  <dcterms:modified xsi:type="dcterms:W3CDTF">2020-04-24T14:35:30Z</dcterms:modified>
</cp:coreProperties>
</file>