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1" r:id="rId5"/>
  </p:sldMasterIdLst>
  <p:notesMasterIdLst>
    <p:notesMasterId r:id="rId28"/>
  </p:notesMasterIdLst>
  <p:handoutMasterIdLst>
    <p:handoutMasterId r:id="rId29"/>
  </p:handoutMasterIdLst>
  <p:sldIdLst>
    <p:sldId id="256" r:id="rId6"/>
    <p:sldId id="658" r:id="rId7"/>
    <p:sldId id="667" r:id="rId8"/>
    <p:sldId id="537" r:id="rId9"/>
    <p:sldId id="676" r:id="rId10"/>
    <p:sldId id="259" r:id="rId11"/>
    <p:sldId id="260" r:id="rId12"/>
    <p:sldId id="714" r:id="rId13"/>
    <p:sldId id="709" r:id="rId14"/>
    <p:sldId id="715" r:id="rId15"/>
    <p:sldId id="708" r:id="rId16"/>
    <p:sldId id="713" r:id="rId17"/>
    <p:sldId id="712" r:id="rId18"/>
    <p:sldId id="710" r:id="rId19"/>
    <p:sldId id="711" r:id="rId20"/>
    <p:sldId id="724" r:id="rId21"/>
    <p:sldId id="725" r:id="rId22"/>
    <p:sldId id="716" r:id="rId23"/>
    <p:sldId id="717" r:id="rId24"/>
    <p:sldId id="726" r:id="rId25"/>
    <p:sldId id="727" r:id="rId26"/>
    <p:sldId id="323" r:id="rId27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33" userDrawn="1">
          <p15:clr>
            <a:srgbClr val="A4A3A4"/>
          </p15:clr>
        </p15:guide>
        <p15:guide id="2" pos="216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7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795" autoAdjust="0"/>
    <p:restoredTop sz="63654" autoAdjust="0"/>
  </p:normalViewPr>
  <p:slideViewPr>
    <p:cSldViewPr>
      <p:cViewPr varScale="1">
        <p:scale>
          <a:sx n="58" d="100"/>
          <a:sy n="58" d="100"/>
        </p:scale>
        <p:origin x="933" y="3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7296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>
      <p:cViewPr varScale="1">
        <p:scale>
          <a:sx n="81" d="100"/>
          <a:sy n="81" d="100"/>
        </p:scale>
        <p:origin x="3978" y="84"/>
      </p:cViewPr>
      <p:guideLst>
        <p:guide orient="horz" pos="3133"/>
        <p:guide pos="216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80AABDCA-A693-4F09-99FD-F26609E442FC}"/>
    <pc:docChg chg="custSel addSld delSld modSld sldOrd">
      <pc:chgData name="Rhiannon Akers" userId="fb3c9d12-5c8c-42d7-8dc7-d872d7a3d202" providerId="ADAL" clId="{80AABDCA-A693-4F09-99FD-F26609E442FC}" dt="2026-01-23T11:39:33.819" v="80" actId="20577"/>
      <pc:docMkLst>
        <pc:docMk/>
      </pc:docMkLst>
      <pc:sldChg chg="modSp mod">
        <pc:chgData name="Rhiannon Akers" userId="fb3c9d12-5c8c-42d7-8dc7-d872d7a3d202" providerId="ADAL" clId="{80AABDCA-A693-4F09-99FD-F26609E442FC}" dt="2026-01-20T20:13:57.012" v="34" actId="20577"/>
        <pc:sldMkLst>
          <pc:docMk/>
          <pc:sldMk cId="2087353130" sldId="256"/>
        </pc:sldMkLst>
        <pc:spChg chg="mod">
          <ac:chgData name="Rhiannon Akers" userId="fb3c9d12-5c8c-42d7-8dc7-d872d7a3d202" providerId="ADAL" clId="{80AABDCA-A693-4F09-99FD-F26609E442FC}" dt="2026-01-20T20:13:57.012" v="34" actId="20577"/>
          <ac:spMkLst>
            <pc:docMk/>
            <pc:sldMk cId="2087353130" sldId="256"/>
            <ac:spMk id="3" creationId="{22C6E451-9A9C-40B0-8CEB-03CB8540F3F1}"/>
          </ac:spMkLst>
        </pc:spChg>
      </pc:sldChg>
      <pc:sldChg chg="modNotesTx">
        <pc:chgData name="Rhiannon Akers" userId="fb3c9d12-5c8c-42d7-8dc7-d872d7a3d202" providerId="ADAL" clId="{80AABDCA-A693-4F09-99FD-F26609E442FC}" dt="2026-01-23T11:35:04.624" v="35" actId="20577"/>
        <pc:sldMkLst>
          <pc:docMk/>
          <pc:sldMk cId="2695530292" sldId="676"/>
        </pc:sldMkLst>
      </pc:sldChg>
      <pc:sldChg chg="ord modNotesTx">
        <pc:chgData name="Rhiannon Akers" userId="fb3c9d12-5c8c-42d7-8dc7-d872d7a3d202" providerId="ADAL" clId="{80AABDCA-A693-4F09-99FD-F26609E442FC}" dt="2026-01-23T11:39:33.819" v="80" actId="20577"/>
        <pc:sldMkLst>
          <pc:docMk/>
          <pc:sldMk cId="3408083650" sldId="727"/>
        </pc:sldMkLst>
      </pc:sldChg>
      <pc:sldChg chg="modSp new del mod">
        <pc:chgData name="Rhiannon Akers" userId="fb3c9d12-5c8c-42d7-8dc7-d872d7a3d202" providerId="ADAL" clId="{80AABDCA-A693-4F09-99FD-F26609E442FC}" dt="2026-01-23T11:39:11.837" v="51" actId="47"/>
        <pc:sldMkLst>
          <pc:docMk/>
          <pc:sldMk cId="3872960540" sldId="728"/>
        </pc:sldMkLst>
        <pc:spChg chg="mod">
          <ac:chgData name="Rhiannon Akers" userId="fb3c9d12-5c8c-42d7-8dc7-d872d7a3d202" providerId="ADAL" clId="{80AABDCA-A693-4F09-99FD-F26609E442FC}" dt="2026-01-23T11:37:47.584" v="48" actId="20577"/>
          <ac:spMkLst>
            <pc:docMk/>
            <pc:sldMk cId="3872960540" sldId="728"/>
            <ac:spMk id="2" creationId="{07A23F16-4357-1126-6D88-D2705C9433F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859" tIns="45929" rIns="91859" bIns="45929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859" tIns="45929" rIns="91859" bIns="45929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6677"/>
            <a:ext cx="2971800" cy="497284"/>
          </a:xfrm>
          <a:prstGeom prst="rect">
            <a:avLst/>
          </a:prstGeom>
        </p:spPr>
        <p:txBody>
          <a:bodyPr vert="horz" lIns="91859" tIns="45929" rIns="91859" bIns="4592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446677"/>
            <a:ext cx="2971800" cy="497284"/>
          </a:xfrm>
          <a:prstGeom prst="rect">
            <a:avLst/>
          </a:prstGeom>
        </p:spPr>
        <p:txBody>
          <a:bodyPr vert="horz" lIns="91859" tIns="45929" rIns="91859" bIns="45929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859" tIns="45929" rIns="91859" bIns="45929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859" tIns="45929" rIns="91859" bIns="45929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4500" y="1243013"/>
            <a:ext cx="596900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59" tIns="45929" rIns="91859" bIns="4592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6362"/>
            <a:ext cx="5486400" cy="3916115"/>
          </a:xfrm>
          <a:prstGeom prst="rect">
            <a:avLst/>
          </a:prstGeom>
        </p:spPr>
        <p:txBody>
          <a:bodyPr vert="horz" lIns="91859" tIns="45929" rIns="91859" bIns="4592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9"/>
            <a:ext cx="2971800" cy="499011"/>
          </a:xfrm>
          <a:prstGeom prst="rect">
            <a:avLst/>
          </a:prstGeom>
        </p:spPr>
        <p:txBody>
          <a:bodyPr vert="horz" lIns="91859" tIns="45929" rIns="91859" bIns="4592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9"/>
            <a:ext cx="2971800" cy="499011"/>
          </a:xfrm>
          <a:prstGeom prst="rect">
            <a:avLst/>
          </a:prstGeom>
        </p:spPr>
        <p:txBody>
          <a:bodyPr vert="horz" lIns="91859" tIns="45929" rIns="91859" bIns="45929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0552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3D910D-1CCB-55CD-AEA3-01C69BB68E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48405E-94FC-5113-0C8C-B7C6C1B604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AD29A0-31D1-6290-ADBD-5AD3F244B1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Overview of today’s lecture</a:t>
            </a:r>
          </a:p>
          <a:p>
            <a:endParaRPr lang="en-GB" dirty="0"/>
          </a:p>
          <a:p>
            <a:r>
              <a:rPr lang="en-GB" dirty="0"/>
              <a:t>Spend 5-7 minutes recapping on slides 3-11 – 30-60 seconds per slide.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90B727-A0CE-16D9-F276-B41AA80371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BFB425-B183-42E8-B64A-79CD177D6D4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9514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7650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the group if anyone completed this and anything to share?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8296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the video and advise students you will be discussing in more detail. 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1156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919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the group for a rough poll of how many of each role are present in the room – how many shapers?  Coordinators?  And so on.  Make a mental note, so that you can ask them about whether they recognise the traits for each role as they are discussed.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35D0D52-B7B8-4C70-AE2E-EA49A1FAC79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44705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Who is a Coordinator?   Draw out examples of how they behave in work or in groups – can they see this in themselves?  Is there a down-side to this preferred role?  Discuss with the whole group.  Pull out the learning…..these are summarised </a:t>
            </a:r>
            <a:r>
              <a:rPr lang="en-GB" dirty="0" err="1"/>
              <a:t>ina</a:t>
            </a:r>
            <a:r>
              <a:rPr lang="en-GB" dirty="0"/>
              <a:t> later slide.</a:t>
            </a:r>
          </a:p>
          <a:p>
            <a:r>
              <a:rPr lang="en-GB" b="1" dirty="0"/>
              <a:t>Now, go through each role and take the same approach.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4261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5971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3882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Optional for </a:t>
            </a:r>
            <a:r>
              <a:rPr lang="en-GB"/>
              <a:t>the lecturer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4412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FB50B6-F1B6-43E7-9F13-F7A06A05F4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2671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8193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818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2612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9059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8884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8110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6989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9497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3565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2262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582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23/01/2026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23/01/2026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24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hMesDq_rNOw?feature=oembed" TargetMode="Externa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11050-FCC0-41D8-98D0-0FB7D3DBE0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360785"/>
            <a:ext cx="10363200" cy="1790106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3600" b="1">
                <a:solidFill>
                  <a:schemeClr val="bg1"/>
                </a:solidFill>
                <a:latin typeface="Helvetica-Bold"/>
                <a:ea typeface="Calibri" panose="020F0502020204030204" pitchFamily="34" charset="0"/>
                <a:cs typeface="Helvetica-Bold" pitchFamily="2" charset="0"/>
              </a:rPr>
              <a:t>BMSW4009</a:t>
            </a:r>
            <a:r>
              <a:rPr lang="en-GB" sz="3600" b="1">
                <a:solidFill>
                  <a:schemeClr val="bg1"/>
                </a:solidFill>
                <a:effectLst/>
                <a:latin typeface="Helvetica-Bold"/>
                <a:ea typeface="Calibri" panose="020F0502020204030204" pitchFamily="34" charset="0"/>
                <a:cs typeface="Helvetica-Bold" pitchFamily="2" charset="0"/>
              </a:rPr>
              <a:t> </a:t>
            </a:r>
            <a:br>
              <a:rPr lang="en-GB" sz="3600" b="1" dirty="0">
                <a:effectLst/>
                <a:latin typeface="Helvetica-Bold" pitchFamily="2" charset="0"/>
                <a:ea typeface="Calibri" panose="020F0502020204030204" pitchFamily="34" charset="0"/>
                <a:cs typeface="Helvetica-Bold" pitchFamily="2" charset="0"/>
              </a:rPr>
            </a:br>
            <a:br>
              <a:rPr lang="en-GB" sz="1200" b="1" dirty="0">
                <a:effectLst/>
                <a:latin typeface="Helvetica-Bold" pitchFamily="2" charset="0"/>
                <a:ea typeface="Calibri" panose="020F0502020204030204" pitchFamily="34" charset="0"/>
                <a:cs typeface="Helvetica-Bold" pitchFamily="2" charset="0"/>
              </a:rPr>
            </a:br>
            <a:r>
              <a:rPr lang="en-GB" sz="3600" b="1" dirty="0">
                <a:solidFill>
                  <a:schemeClr val="bg1"/>
                </a:solidFill>
                <a:effectLst/>
                <a:latin typeface="Helvetica-Bold"/>
                <a:ea typeface="Calibri" panose="020F0502020204030204" pitchFamily="34" charset="0"/>
                <a:cs typeface="Helvetica-Bold" pitchFamily="2" charset="0"/>
              </a:rPr>
              <a:t>Effective Team Working and Communication</a:t>
            </a:r>
            <a:endParaRPr lang="en-GB" sz="3600" dirty="0">
              <a:solidFill>
                <a:schemeClr val="bg1"/>
              </a:solidFill>
              <a:effectLst/>
              <a:latin typeface="Helvetica-Bold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C6E451-9A9C-40B0-8CEB-03CB8540F3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27648" y="3707110"/>
            <a:ext cx="6768752" cy="2386186"/>
          </a:xfrm>
        </p:spPr>
        <p:txBody>
          <a:bodyPr>
            <a:normAutofit fontScale="925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Week 3</a:t>
            </a:r>
          </a:p>
          <a:p>
            <a:r>
              <a:rPr lang="en-GB" b="1" dirty="0">
                <a:solidFill>
                  <a:schemeClr val="bg1"/>
                </a:solidFill>
              </a:rPr>
              <a:t>January 2026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Rhiannon Akers and Melanie Squire</a:t>
            </a:r>
          </a:p>
        </p:txBody>
      </p:sp>
    </p:spTree>
    <p:extLst>
      <p:ext uri="{BB962C8B-B14F-4D97-AF65-F5344CB8AC3E}">
        <p14:creationId xmlns:p14="http://schemas.microsoft.com/office/powerpoint/2010/main" val="2087353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E5CA83-BDB0-A2D6-B721-D230A7D74C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57EE258-9946-9160-1790-B6FC21DEBB6A}"/>
              </a:ext>
            </a:extLst>
          </p:cNvPr>
          <p:cNvSpPr txBox="1"/>
          <p:nvPr/>
        </p:nvSpPr>
        <p:spPr>
          <a:xfrm>
            <a:off x="695400" y="404664"/>
            <a:ext cx="82809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Today we will…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207C74-AB0C-51A6-DE3D-7B20B3577E6F}"/>
              </a:ext>
            </a:extLst>
          </p:cNvPr>
          <p:cNvSpPr txBox="1"/>
          <p:nvPr/>
        </p:nvSpPr>
        <p:spPr>
          <a:xfrm>
            <a:off x="1271464" y="1201096"/>
            <a:ext cx="9649072" cy="3664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3400" marR="76200" indent="-457200">
              <a:lnSpc>
                <a:spcPct val="115000"/>
              </a:lnSpc>
              <a:spcAft>
                <a:spcPts val="10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Recap from last week</a:t>
            </a:r>
          </a:p>
          <a:p>
            <a:pPr marL="533400" marR="76200" indent="-457200">
              <a:lnSpc>
                <a:spcPct val="115000"/>
              </a:lnSpc>
              <a:spcAft>
                <a:spcPts val="10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Learn about Belbin’s team roles</a:t>
            </a:r>
          </a:p>
          <a:p>
            <a:pPr marL="533400" marR="76200" indent="-457200">
              <a:lnSpc>
                <a:spcPct val="115000"/>
              </a:lnSpc>
              <a:spcAft>
                <a:spcPts val="10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Identify what our team roles are</a:t>
            </a:r>
          </a:p>
          <a:p>
            <a:pPr marL="533400" marR="76200" indent="-457200">
              <a:lnSpc>
                <a:spcPct val="115000"/>
              </a:lnSpc>
              <a:spcAft>
                <a:spcPts val="10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Introduce debate topics for future sessions</a:t>
            </a:r>
          </a:p>
          <a:p>
            <a:pPr marL="533400" marR="76200" indent="-457200">
              <a:lnSpc>
                <a:spcPct val="115000"/>
              </a:lnSpc>
              <a:spcAft>
                <a:spcPts val="10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Confirm presentation groups </a:t>
            </a:r>
          </a:p>
          <a:p>
            <a:pPr marL="533400" marR="76200" indent="-457200">
              <a:lnSpc>
                <a:spcPct val="115000"/>
              </a:lnSpc>
              <a:spcAft>
                <a:spcPts val="1000"/>
              </a:spcAft>
              <a:buFont typeface="Courier New" panose="02070309020205020404" pitchFamily="49" charset="0"/>
              <a:buChar char="o"/>
            </a:pPr>
            <a:endParaRPr lang="en-GB" sz="28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8452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27FAC-6CCE-0B69-763C-11CB3DE63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Recap of Week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A69A7-0F1E-3DF6-B79D-52EF1B3903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PAC model – What does this stand for?</a:t>
            </a:r>
          </a:p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Differences between groups and teams – Is a jury a group or a team?</a:t>
            </a:r>
          </a:p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Tuckman’s theory – What are the 5 stages? Which stage are you and your presentation group in?</a:t>
            </a:r>
          </a:p>
          <a:p>
            <a:pPr marL="0" indent="0">
              <a:buNone/>
            </a:pP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06945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210AC1-41E9-7C7F-6E84-8C619166A1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C9541443-CA03-4499-01A4-9A10E504AA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7140" y="24532"/>
            <a:ext cx="5544616" cy="5643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C34190-007E-0ECD-3607-3F3A1A679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808" y="404664"/>
            <a:ext cx="4114800" cy="634082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/>
                <a:cs typeface="Arial"/>
              </a:rPr>
              <a:t>Personal Values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4D9616-E99D-4E26-C91B-C87C394C1AB6}"/>
              </a:ext>
            </a:extLst>
          </p:cNvPr>
          <p:cNvSpPr txBox="1"/>
          <p:nvPr/>
        </p:nvSpPr>
        <p:spPr>
          <a:xfrm>
            <a:off x="983432" y="1981339"/>
            <a:ext cx="3096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From the coloured “cheeses”, work out your list of values in order</a:t>
            </a:r>
          </a:p>
        </p:txBody>
      </p:sp>
    </p:spTree>
    <p:extLst>
      <p:ext uri="{BB962C8B-B14F-4D97-AF65-F5344CB8AC3E}">
        <p14:creationId xmlns:p14="http://schemas.microsoft.com/office/powerpoint/2010/main" val="2437778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7059F-5A27-79F0-5A7D-87D7122FE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Belbin’s Theory</a:t>
            </a:r>
          </a:p>
        </p:txBody>
      </p:sp>
      <p:pic>
        <p:nvPicPr>
          <p:cNvPr id="5" name="Online Media 4" title="Belbin’s Theory on Team Dynamics">
            <a:hlinkClick r:id="" action="ppaction://media"/>
            <a:extLst>
              <a:ext uri="{FF2B5EF4-FFF2-40B4-BE49-F238E27FC236}">
                <a16:creationId xmlns:a16="http://schemas.microsoft.com/office/drawing/2014/main" id="{4633BA2B-C853-0986-232F-0AFE1C48D91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29600" y="1600201"/>
            <a:ext cx="69328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95530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92C5A-DC42-4E43-A78A-BF8046208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cs typeface="Arial" pitchFamily="34" charset="0"/>
              </a:rPr>
              <a:t>Belbin’s Team Roles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A23BE-BF4B-41BD-A944-2DBCFF304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>
              <a:buNone/>
              <a:defRPr/>
            </a:pPr>
            <a:r>
              <a:rPr lang="en-GB" dirty="0">
                <a:cs typeface="Arial" pitchFamily="34" charset="0"/>
              </a:rPr>
              <a:t>Belbin considered that any individual’s potential contribution to a team could be assessed according to the following traits:</a:t>
            </a:r>
          </a:p>
          <a:p>
            <a:pPr>
              <a:buFont typeface="Arial" charset="0"/>
              <a:buNone/>
              <a:defRPr/>
            </a:pPr>
            <a:endParaRPr lang="en-GB" sz="140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Intelligence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Dominance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Extroversion / Introversion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Stability / Anxiety</a:t>
            </a:r>
          </a:p>
          <a:p>
            <a:pPr>
              <a:buFont typeface="Arial" charset="0"/>
              <a:buNone/>
              <a:defRPr/>
            </a:pPr>
            <a:endParaRPr lang="en-GB" sz="1400" dirty="0">
              <a:cs typeface="Arial" pitchFamily="34" charset="0"/>
            </a:endParaRPr>
          </a:p>
          <a:p>
            <a:pPr marL="0">
              <a:buNone/>
              <a:defRPr/>
            </a:pPr>
            <a:r>
              <a:rPr lang="en-GB" dirty="0">
                <a:cs typeface="Arial" pitchFamily="34" charset="0"/>
              </a:rPr>
              <a:t>Based on these traits he identified 9 distinct team roles:</a:t>
            </a:r>
            <a:endParaRPr lang="en-US" dirty="0">
              <a:cs typeface="Arial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963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9A2BD-4958-4AEB-BEF4-8AB6C3DFA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cs typeface="Arial" pitchFamily="34" charset="0"/>
              </a:rPr>
              <a:t>Belbin’s 9 Team Roles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CB0E1AF-51FC-48A3-8E07-9369120EE475}"/>
              </a:ext>
            </a:extLst>
          </p:cNvPr>
          <p:cNvSpPr/>
          <p:nvPr/>
        </p:nvSpPr>
        <p:spPr>
          <a:xfrm>
            <a:off x="335360" y="1268760"/>
            <a:ext cx="10729192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000" b="1" i="0" dirty="0">
                <a:effectLst/>
                <a:latin typeface="fkGrotesk"/>
              </a:rPr>
              <a:t>Action-Oriented Roles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Shaper: Drives the team forward and thrives on pressure and challenge.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Implementer: Turns ideas into practical actions and organises work that needs to be done.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Completer Finisher: Pays attention to detail, ensures thorough, timely completion of tasks.</a:t>
            </a:r>
          </a:p>
          <a:p>
            <a:pPr algn="l">
              <a:buNone/>
            </a:pPr>
            <a:r>
              <a:rPr lang="en-GB" sz="2000" b="1" i="0" dirty="0">
                <a:effectLst/>
                <a:latin typeface="fkGrotesk"/>
              </a:rPr>
              <a:t>People-Oriented Roles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Coordinator: Clarifies goals, delegates tasks, and promotes decision-making.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Team worker: Fosters team spirit, supports others, and helps the team to gel.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Resource Investigator: Explores opportunities, develops contacts, and brings in new ideas.</a:t>
            </a:r>
          </a:p>
          <a:p>
            <a:pPr algn="l">
              <a:buNone/>
            </a:pPr>
            <a:r>
              <a:rPr lang="en-GB" sz="2000" b="1" i="0" dirty="0">
                <a:effectLst/>
                <a:latin typeface="fkGrotesk"/>
              </a:rPr>
              <a:t>Thinking-Oriented Roles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Plant: Provides creative ideas and solves difficult problems.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Monitor Evaluator: Offers logical analysis and objective judgment.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Specialist: Brings in-depth knowledge and expertise in a specific area.</a:t>
            </a:r>
          </a:p>
          <a:p>
            <a:pPr algn="ctr">
              <a:defRPr/>
            </a:pPr>
            <a:r>
              <a:rPr lang="en-GB" altLang="en-US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  <a:cs typeface="Arial" pitchFamily="34" charset="0"/>
              </a:rPr>
              <a:t>We will discuss each role in detail</a:t>
            </a:r>
            <a:endParaRPr lang="en-GB" sz="3200" dirty="0">
              <a:solidFill>
                <a:prstClr val="black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207981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BD482-E1D3-40B8-BEF2-A5293E52B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cs typeface="Arial" pitchFamily="34" charset="0"/>
              </a:rPr>
              <a:t>Shaper (SH)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0C38A-44B0-4F8D-BC49-736F13F02B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The task leader, </a:t>
            </a:r>
            <a:r>
              <a:rPr lang="en-GB" dirty="0">
                <a:cs typeface="Arial" pitchFamily="34" charset="0"/>
              </a:rPr>
              <a:t>where</a:t>
            </a:r>
            <a:r>
              <a:rPr lang="en-GB" dirty="0">
                <a:latin typeface="Arial" pitchFamily="34" charset="0"/>
                <a:cs typeface="Arial" pitchFamily="34" charset="0"/>
              </a:rPr>
              <a:t> the Coordinator is a sociable leader.</a:t>
            </a:r>
          </a:p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If no Coordinator is present, the Shaper will lead and give shape to the application of the team’s efforts. </a:t>
            </a:r>
          </a:p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Seeks to convert ideas into decisions and action.</a:t>
            </a:r>
          </a:p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Impulsive and impatient, people outside the team regard him/ her as arrogant.</a:t>
            </a:r>
          </a:p>
          <a:p>
            <a:pPr marL="0" indent="0">
              <a:buNone/>
              <a:defRPr/>
            </a:pPr>
            <a:endParaRPr lang="en-GB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latin typeface="Arial" pitchFamily="34" charset="0"/>
                <a:cs typeface="Arial" pitchFamily="34" charset="0"/>
              </a:rPr>
              <a:t>Can even make the team feel uncomfortable, but makes things happen. </a:t>
            </a:r>
          </a:p>
          <a:p>
            <a:endParaRPr lang="en-GB" dirty="0"/>
          </a:p>
        </p:txBody>
      </p:sp>
      <p:pic>
        <p:nvPicPr>
          <p:cNvPr id="4" name="Picture 6" descr="Belbin Character - Shaper">
            <a:extLst>
              <a:ext uri="{FF2B5EF4-FFF2-40B4-BE49-F238E27FC236}">
                <a16:creationId xmlns:a16="http://schemas.microsoft.com/office/drawing/2014/main" id="{74F618CB-6244-4838-AC1D-CB6D2CCA5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0" y="7143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31738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09D27-E21F-406E-8A46-20E400EC6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+mn-lt"/>
                <a:cs typeface="Arial" pitchFamily="34" charset="0"/>
              </a:rPr>
              <a:t>Implementer (IMP)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C9E3B-F88E-412D-BE3A-D34344D88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>
                <a:cs typeface="Arial" pitchFamily="34" charset="0"/>
              </a:rPr>
              <a:t>The practical organiser, concerned with what is feasible. </a:t>
            </a:r>
          </a:p>
          <a:p>
            <a:pPr>
              <a:defRPr/>
            </a:pPr>
            <a:endParaRPr lang="en-GB" sz="100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Turns decisions into defined and manageable tasks that people can actually get on with. </a:t>
            </a:r>
          </a:p>
          <a:p>
            <a:pPr>
              <a:defRPr/>
            </a:pPr>
            <a:endParaRPr lang="en-GB" sz="100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Not easily discouraged, though will not do so well in unstable, quickly changing situations. </a:t>
            </a:r>
          </a:p>
          <a:p>
            <a:pPr>
              <a:defRPr/>
            </a:pPr>
            <a:endParaRPr lang="en-GB" sz="105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Efficient, systematic, methodical, but can be inflexible. </a:t>
            </a:r>
          </a:p>
          <a:p>
            <a:pPr>
              <a:defRPr/>
            </a:pPr>
            <a:endParaRPr lang="en-GB" sz="1000" dirty="0"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cs typeface="Arial" pitchFamily="34" charset="0"/>
              </a:rPr>
              <a:t>If you need to know what was decided, or what needs to be done, the implementer is the one to see.</a:t>
            </a:r>
          </a:p>
          <a:p>
            <a:endParaRPr lang="en-GB" dirty="0"/>
          </a:p>
        </p:txBody>
      </p:sp>
      <p:pic>
        <p:nvPicPr>
          <p:cNvPr id="4" name="Picture 6" descr="Belbin Character - Implementer">
            <a:extLst>
              <a:ext uri="{FF2B5EF4-FFF2-40B4-BE49-F238E27FC236}">
                <a16:creationId xmlns:a16="http://schemas.microsoft.com/office/drawing/2014/main" id="{2BCB4851-E978-4439-B222-DDEA95EC9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25" y="66675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4840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57F3B-77C2-4E9F-BE6B-16F0165E9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Arial" pitchFamily="34" charset="0"/>
              </a:rPr>
              <a:t>Completer/Finisher (CF)</a:t>
            </a:r>
            <a:br>
              <a:rPr lang="en-GB" dirty="0">
                <a:cs typeface="Arial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02CF7-641E-4143-93F7-B2A39BBEE3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>
                <a:cs typeface="Arial" charset="0"/>
              </a:rPr>
              <a:t>Worries about what might go wrong. </a:t>
            </a:r>
          </a:p>
          <a:p>
            <a:r>
              <a:rPr lang="en-GB" altLang="en-US" dirty="0">
                <a:cs typeface="Arial" charset="0"/>
              </a:rPr>
              <a:t>Checks every detail, this obsession being an expression of anxiety. </a:t>
            </a:r>
          </a:p>
          <a:p>
            <a:r>
              <a:rPr lang="en-GB" altLang="en-US" dirty="0">
                <a:cs typeface="Arial" charset="0"/>
              </a:rPr>
              <a:t>Preoccupied with order, compulsive in meeting deadlines, maintains a permanent sense of urgency. </a:t>
            </a:r>
          </a:p>
          <a:p>
            <a:endParaRPr lang="en-GB" altLang="en-US" i="1" dirty="0">
              <a:cs typeface="Arial" charset="0"/>
            </a:endParaRPr>
          </a:p>
          <a:p>
            <a:pPr marL="0" indent="0">
              <a:buNone/>
            </a:pPr>
            <a:r>
              <a:rPr lang="en-GB" altLang="en-US" i="1" dirty="0">
                <a:cs typeface="Arial" charset="0"/>
              </a:rPr>
              <a:t>Although an asset to the team, can be a morale-lowering worrier, and be side-tracked by trivia.</a:t>
            </a:r>
          </a:p>
          <a:p>
            <a:endParaRPr lang="en-GB" dirty="0"/>
          </a:p>
        </p:txBody>
      </p:sp>
      <p:pic>
        <p:nvPicPr>
          <p:cNvPr id="4" name="Picture 6" descr="Belbin Character - Completer/Finisher">
            <a:extLst>
              <a:ext uri="{FF2B5EF4-FFF2-40B4-BE49-F238E27FC236}">
                <a16:creationId xmlns:a16="http://schemas.microsoft.com/office/drawing/2014/main" id="{F779D3DF-FDAB-4F33-9534-06BC11EE66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0" y="555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68966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FE05C-56BD-4A3E-A790-044DF2D7C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cs typeface="Arial" pitchFamily="34" charset="0"/>
              </a:rPr>
              <a:t>Coordinator (CO)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32E1F-791F-45D6-A73F-8BEE7FBFB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8077" y="1417638"/>
            <a:ext cx="82296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dirty="0">
                <a:cs typeface="Arial" charset="0"/>
              </a:rPr>
              <a:t>Presides over the team and coordinates efforts to meet targets.</a:t>
            </a:r>
          </a:p>
          <a:p>
            <a:r>
              <a:rPr lang="en-GB" altLang="en-US" dirty="0">
                <a:cs typeface="Arial" charset="0"/>
              </a:rPr>
              <a:t>Intelligent rather than brilliant; not really an ‘ideas’ person. </a:t>
            </a:r>
          </a:p>
          <a:p>
            <a:r>
              <a:rPr lang="en-GB" altLang="en-US" dirty="0">
                <a:cs typeface="Arial" charset="0"/>
              </a:rPr>
              <a:t>Establishes roles/work boundaries according to individual abilities and focuses people on what they do best. </a:t>
            </a:r>
          </a:p>
          <a:p>
            <a:r>
              <a:rPr lang="en-GB" altLang="en-US" dirty="0">
                <a:cs typeface="Arial" charset="0"/>
              </a:rPr>
              <a:t>A good two-way communicator and self-disciplined in approach. </a:t>
            </a:r>
          </a:p>
          <a:p>
            <a:pPr marL="0" indent="0">
              <a:buNone/>
            </a:pPr>
            <a:r>
              <a:rPr lang="en-GB" altLang="en-US" i="1" dirty="0">
                <a:cs typeface="Arial" charset="0"/>
              </a:rPr>
              <a:t>If a decision is necessary, it is taken firmly after everyone has had a say.</a:t>
            </a:r>
          </a:p>
          <a:p>
            <a:endParaRPr lang="en-GB" dirty="0"/>
          </a:p>
        </p:txBody>
      </p:sp>
      <p:pic>
        <p:nvPicPr>
          <p:cNvPr id="4" name="Picture 6" descr="Belbin Character - Coordinator">
            <a:extLst>
              <a:ext uri="{FF2B5EF4-FFF2-40B4-BE49-F238E27FC236}">
                <a16:creationId xmlns:a16="http://schemas.microsoft.com/office/drawing/2014/main" id="{98FC0A2E-D986-4F19-AA92-C51FD18405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163" y="682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CF18A7D-F2E0-4EED-AE87-AE961FB8744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8289" y="119750"/>
            <a:ext cx="1814893" cy="1276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5167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5E34F-7C3F-4AF3-87FF-9D13054D1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Arial" pitchFamily="34" charset="0"/>
              </a:rPr>
              <a:t>Team Worker (TW)</a:t>
            </a:r>
            <a:br>
              <a:rPr lang="en-GB" dirty="0">
                <a:cs typeface="Arial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C59AD-CA94-4B9C-AA44-41B0AB2E3F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>
                <a:cs typeface="Arial" charset="0"/>
              </a:rPr>
              <a:t>Most aware of individual needs and emotional undercurrents within the team. Most active internal communicator. </a:t>
            </a:r>
          </a:p>
          <a:p>
            <a:r>
              <a:rPr lang="en-GB" altLang="en-US" dirty="0">
                <a:cs typeface="Arial" charset="0"/>
              </a:rPr>
              <a:t>Likeable, popular, unassertive: the cement of the team. </a:t>
            </a:r>
          </a:p>
          <a:p>
            <a:r>
              <a:rPr lang="en-GB" altLang="en-US" dirty="0">
                <a:cs typeface="Arial" charset="0"/>
              </a:rPr>
              <a:t>Loyal to the team unit, builds on ideas rather than demolishes them. Dislikes confrontation, avoids it, and helps cool it down in others. </a:t>
            </a:r>
          </a:p>
          <a:p>
            <a:pPr marL="0" indent="0">
              <a:buFont typeface="Arial" charset="0"/>
              <a:buNone/>
            </a:pPr>
            <a:endParaRPr lang="en-GB" altLang="en-US" i="1" dirty="0"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i="1" dirty="0">
                <a:cs typeface="Arial" charset="0"/>
              </a:rPr>
              <a:t>Exemplary team member, particularly in times of stress.</a:t>
            </a:r>
          </a:p>
          <a:p>
            <a:endParaRPr lang="en-GB" dirty="0"/>
          </a:p>
        </p:txBody>
      </p:sp>
      <p:pic>
        <p:nvPicPr>
          <p:cNvPr id="4" name="Picture 7" descr="Belbin Character - Teamworker">
            <a:extLst>
              <a:ext uri="{FF2B5EF4-FFF2-40B4-BE49-F238E27FC236}">
                <a16:creationId xmlns:a16="http://schemas.microsoft.com/office/drawing/2014/main" id="{1C446C59-8476-4752-90A9-5C5E7E562F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0" y="10795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4274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99A97-8ABA-4638-94DF-E00119ADF7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pitchFamily="34" charset="0"/>
              </a:rPr>
              <a:t>Resource Investigator (RI)</a:t>
            </a:r>
            <a:br>
              <a:rPr lang="en-GB" altLang="en-US" dirty="0">
                <a:cs typeface="Arial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6BEC7-8432-496C-B445-B205489FB3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dirty="0">
                <a:cs typeface="Arial" pitchFamily="34" charset="0"/>
              </a:rPr>
              <a:t>Sociable, gregarious, positive, enthusiastic.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Goes outside the group and brings back information, ideas etc.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The diplomat, the liaison officer, always looking for new possibilities in the wider world outside.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Needs the stimulus of others, gets bored in solitary work.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Within the team, though, a good improviser, active under pressure. </a:t>
            </a:r>
          </a:p>
          <a:p>
            <a:pPr marL="0" indent="0">
              <a:buNone/>
              <a:defRPr/>
            </a:pPr>
            <a:endParaRPr lang="en-GB" dirty="0"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cs typeface="Arial" pitchFamily="34" charset="0"/>
              </a:rPr>
              <a:t>Prevents the team from losing touch with reality.</a:t>
            </a:r>
          </a:p>
          <a:p>
            <a:endParaRPr lang="en-GB" dirty="0"/>
          </a:p>
        </p:txBody>
      </p:sp>
      <p:pic>
        <p:nvPicPr>
          <p:cNvPr id="4" name="Picture 6" descr="Belbin Character - Resource Investigator">
            <a:extLst>
              <a:ext uri="{FF2B5EF4-FFF2-40B4-BE49-F238E27FC236}">
                <a16:creationId xmlns:a16="http://schemas.microsoft.com/office/drawing/2014/main" id="{397EEDC0-9001-47E0-93B8-9A14425CF2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8890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83012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AFC10-4FD8-4EF0-8A99-62DF4FA80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itchFamily="34" charset="0"/>
                <a:cs typeface="Arial" pitchFamily="34" charset="0"/>
              </a:rPr>
              <a:t>Plant (PL)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71B37-A86D-4A77-A7D3-E7796E9939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altLang="en-US" dirty="0">
                <a:cs typeface="Arial" charset="0"/>
              </a:rPr>
              <a:t>The ‘ideas’ person. </a:t>
            </a:r>
          </a:p>
          <a:p>
            <a:r>
              <a:rPr lang="en-GB" altLang="en-US" dirty="0">
                <a:cs typeface="Arial" charset="0"/>
              </a:rPr>
              <a:t>Most imaginative and intelligent member of the team and the one most likely to look for a new approach to a problem if the team gets bogged down. </a:t>
            </a:r>
          </a:p>
          <a:p>
            <a:r>
              <a:rPr lang="en-GB" altLang="en-US" dirty="0">
                <a:cs typeface="Arial" charset="0"/>
              </a:rPr>
              <a:t>Can cause offence when criticising other people’s ideas, usually counter-proposing own ideas. </a:t>
            </a:r>
          </a:p>
          <a:p>
            <a:r>
              <a:rPr lang="en-GB" altLang="en-US" dirty="0">
                <a:cs typeface="Arial" charset="0"/>
              </a:rPr>
              <a:t>Can sulk if own ideas are dissected or rejected. </a:t>
            </a:r>
          </a:p>
          <a:p>
            <a:pPr marL="0" indent="0">
              <a:buNone/>
            </a:pPr>
            <a:endParaRPr lang="en-GB" altLang="en-US" i="1" dirty="0">
              <a:cs typeface="Arial" charset="0"/>
            </a:endParaRPr>
          </a:p>
          <a:p>
            <a:pPr marL="0" indent="0">
              <a:buNone/>
            </a:pPr>
            <a:r>
              <a:rPr lang="en-GB" altLang="en-US" i="1" dirty="0">
                <a:cs typeface="Arial" charset="0"/>
              </a:rPr>
              <a:t>Needs careful handling by the coordinator to ensure that vital spark is provided.</a:t>
            </a:r>
          </a:p>
          <a:p>
            <a:endParaRPr lang="en-GB" dirty="0"/>
          </a:p>
        </p:txBody>
      </p:sp>
      <p:pic>
        <p:nvPicPr>
          <p:cNvPr id="4" name="Picture 6" descr="Belbin Character - Plant">
            <a:extLst>
              <a:ext uri="{FF2B5EF4-FFF2-40B4-BE49-F238E27FC236}">
                <a16:creationId xmlns:a16="http://schemas.microsoft.com/office/drawing/2014/main" id="{06B73E1D-F915-4937-97DA-D74150F037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0" y="5238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71385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D3F3A-FC6B-49FC-B264-520433366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pitchFamily="34" charset="0"/>
              </a:rPr>
              <a:t>Monitor/Evaluator (ME)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08E3B-155A-41D0-B32F-16ACEE8EE4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dirty="0">
                <a:cs typeface="Arial" pitchFamily="34" charset="0"/>
              </a:rPr>
              <a:t>Measured, dispassionate, analysis is his/her forte.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Critic rather than creator – but only if he/she can see a flaw in the argument.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The most objective mind in the team, likes time to mull things over.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Most likely to stop the team from committing itself to a misguided project. </a:t>
            </a:r>
          </a:p>
          <a:p>
            <a:pPr marL="0" indent="0">
              <a:buNone/>
              <a:defRPr/>
            </a:pPr>
            <a:endParaRPr lang="en-GB" i="1" dirty="0"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cs typeface="Arial" pitchFamily="34" charset="0"/>
              </a:rPr>
              <a:t>One quality makes him / her indispensable – judgement is hardly ever wrong.</a:t>
            </a:r>
          </a:p>
          <a:p>
            <a:endParaRPr lang="en-GB" dirty="0"/>
          </a:p>
        </p:txBody>
      </p:sp>
      <p:pic>
        <p:nvPicPr>
          <p:cNvPr id="4" name="Picture 7" descr="Belbin Character - Monitor Evaluator">
            <a:extLst>
              <a:ext uri="{FF2B5EF4-FFF2-40B4-BE49-F238E27FC236}">
                <a16:creationId xmlns:a16="http://schemas.microsoft.com/office/drawing/2014/main" id="{41341311-0BB6-45E4-BCE4-B2E40DFEE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0" y="809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38855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6BEFD9-67E9-F192-3108-A3067E43C6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38EEE-984A-BDB6-8710-E73C2B7BC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pitchFamily="34" charset="0"/>
              </a:rPr>
              <a:t>Specialist (SP)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A3B27-A86A-7CBB-CA0F-8CB8A4722B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>
                <a:cs typeface="Arial" pitchFamily="34" charset="0"/>
              </a:rPr>
              <a:t>Brings a high level of expertise in a particular field.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Priding themselves on skills, knowledge and abilities.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Experts in the team, often providing support to teammates.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The most objective mind in the team, likes time to mull things over. </a:t>
            </a:r>
          </a:p>
          <a:p>
            <a:pPr marL="0" indent="0">
              <a:buNone/>
              <a:defRPr/>
            </a:pPr>
            <a:endParaRPr lang="en-GB" i="1" dirty="0"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cs typeface="Arial" pitchFamily="34" charset="0"/>
              </a:rPr>
              <a:t>Specialists may lack the social interaction skills of many of their colleagues. </a:t>
            </a:r>
          </a:p>
          <a:p>
            <a:endParaRPr lang="en-GB" dirty="0"/>
          </a:p>
        </p:txBody>
      </p:sp>
      <p:pic>
        <p:nvPicPr>
          <p:cNvPr id="4" name="Picture 7" descr="Belbin Character - Monitor Evaluator">
            <a:extLst>
              <a:ext uri="{FF2B5EF4-FFF2-40B4-BE49-F238E27FC236}">
                <a16:creationId xmlns:a16="http://schemas.microsoft.com/office/drawing/2014/main" id="{52BD5FE4-39BD-3417-0FE9-35123579BC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0" y="809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22201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19D09-4F64-A95D-25D4-7EDDC287F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team role are you?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B607C-CC31-EB1A-8D66-3079DED86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Belbin questionnaire on Moodle to determine which team member role you are most likely to adopt. </a:t>
            </a:r>
          </a:p>
          <a:p>
            <a:r>
              <a:rPr lang="en-GB" dirty="0"/>
              <a:t>There are seven statements for you to consider and respond to. </a:t>
            </a:r>
          </a:p>
          <a:p>
            <a:r>
              <a:rPr lang="en-GB" dirty="0"/>
              <a:t>We will help you to work out your results once you have completed. </a:t>
            </a:r>
          </a:p>
        </p:txBody>
      </p:sp>
    </p:spTree>
    <p:extLst>
      <p:ext uri="{BB962C8B-B14F-4D97-AF65-F5344CB8AC3E}">
        <p14:creationId xmlns:p14="http://schemas.microsoft.com/office/powerpoint/2010/main" val="37439454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08FBC-8299-4E30-956B-466D7600D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Roles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94FCB8E-B204-4290-82CA-3148F6CB53B6}"/>
              </a:ext>
            </a:extLst>
          </p:cNvPr>
          <p:cNvGraphicFramePr>
            <a:graphicFrameLocks noGrp="1"/>
          </p:cNvGraphicFramePr>
          <p:nvPr/>
        </p:nvGraphicFramePr>
        <p:xfrm>
          <a:off x="1775520" y="1397000"/>
          <a:ext cx="8640960" cy="415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4548">
                  <a:extLst>
                    <a:ext uri="{9D8B030D-6E8A-4147-A177-3AD203B41FA5}">
                      <a16:colId xmlns:a16="http://schemas.microsoft.com/office/drawing/2014/main" val="783200840"/>
                    </a:ext>
                  </a:extLst>
                </a:gridCol>
                <a:gridCol w="2998206">
                  <a:extLst>
                    <a:ext uri="{9D8B030D-6E8A-4147-A177-3AD203B41FA5}">
                      <a16:colId xmlns:a16="http://schemas.microsoft.com/office/drawing/2014/main" val="3344182575"/>
                    </a:ext>
                  </a:extLst>
                </a:gridCol>
                <a:gridCol w="2998206">
                  <a:extLst>
                    <a:ext uri="{9D8B030D-6E8A-4147-A177-3AD203B41FA5}">
                      <a16:colId xmlns:a16="http://schemas.microsoft.com/office/drawing/2014/main" val="324492275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+mn-lt"/>
                        </a:rPr>
                        <a:t>Team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6546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cs typeface="Arial" pitchFamily="34" charset="0"/>
                        </a:rPr>
                        <a:t>Plant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latin typeface="+mn-lt"/>
                          <a:cs typeface="Arial" pitchFamily="34" charset="0"/>
                        </a:rPr>
                        <a:t>Creative, imaginative, unorthodox, solves difficult problems.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latin typeface="Arial" pitchFamily="34" charset="0"/>
                          <a:cs typeface="Arial" pitchFamily="34" charset="0"/>
                        </a:rPr>
                        <a:t>Poor in communication and in managing ordinary people.</a:t>
                      </a:r>
                      <a:endParaRPr lang="en-GB" sz="14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0494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ea typeface="Calibri"/>
                          <a:cs typeface="Arial" pitchFamily="34" charset="0"/>
                        </a:rPr>
                        <a:t>Resource Investigator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Extrovert, enthusiastic, communicative. Explores opportunities and develops contacts.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Loses interest once initial enthusiasm has passed.</a:t>
                      </a:r>
                      <a:endParaRPr lang="en-GB" sz="14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1945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cs typeface="Arial" pitchFamily="34" charset="0"/>
                        </a:rPr>
                        <a:t>Coordinator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Mature, confident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and trusting. A good chairperson. Clarifies goals, promotes decision-making.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" pitchFamily="34" charset="0"/>
                          <a:cs typeface="Arial" pitchFamily="34" charset="0"/>
                        </a:rPr>
                        <a:t>Not necessarily the most clever or creative member</a:t>
                      </a:r>
                      <a:r>
                        <a:rPr lang="en-GB" sz="1400" baseline="0" dirty="0">
                          <a:latin typeface="Arial" pitchFamily="34" charset="0"/>
                          <a:cs typeface="Arial" pitchFamily="34" charset="0"/>
                        </a:rPr>
                        <a:t> of the group.</a:t>
                      </a:r>
                      <a:endParaRPr lang="en-GB" sz="14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1836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ea typeface="Calibri"/>
                          <a:cs typeface="Arial" pitchFamily="34" charset="0"/>
                        </a:rPr>
                        <a:t>Shaper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Dynamic, outgoing and highly strung. Challenges, pressurises, finds ways around obstacles.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Prone to provocation and short-lived bursts of temper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43216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67284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EE5A8-3A30-4ED7-BEE3-13E672D78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323528"/>
            <a:ext cx="8229600" cy="1008112"/>
          </a:xfrm>
        </p:spPr>
        <p:txBody>
          <a:bodyPr/>
          <a:lstStyle/>
          <a:p>
            <a:r>
              <a:rPr lang="en-GB" dirty="0"/>
              <a:t>Team Roles (cont.)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8E1720-9656-4466-A7B2-F9A67AD5B4D6}"/>
              </a:ext>
            </a:extLst>
          </p:cNvPr>
          <p:cNvGraphicFramePr>
            <a:graphicFrameLocks noGrp="1"/>
          </p:cNvGraphicFramePr>
          <p:nvPr/>
        </p:nvGraphicFramePr>
        <p:xfrm>
          <a:off x="1775520" y="1331640"/>
          <a:ext cx="8640960" cy="4084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0">
                  <a:extLst>
                    <a:ext uri="{9D8B030D-6E8A-4147-A177-3AD203B41FA5}">
                      <a16:colId xmlns:a16="http://schemas.microsoft.com/office/drawing/2014/main" val="1890520835"/>
                    </a:ext>
                  </a:extLst>
                </a:gridCol>
                <a:gridCol w="2880320">
                  <a:extLst>
                    <a:ext uri="{9D8B030D-6E8A-4147-A177-3AD203B41FA5}">
                      <a16:colId xmlns:a16="http://schemas.microsoft.com/office/drawing/2014/main" val="1090961735"/>
                    </a:ext>
                  </a:extLst>
                </a:gridCol>
                <a:gridCol w="2880320">
                  <a:extLst>
                    <a:ext uri="{9D8B030D-6E8A-4147-A177-3AD203B41FA5}">
                      <a16:colId xmlns:a16="http://schemas.microsoft.com/office/drawing/2014/main" val="38530267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Monitor/Evaluator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Sober, strategic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and discerning. Sees all options. Judges.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Lacks drive and ability to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inspire others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583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Team Worker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Social, mild, perceptive and accommodating. Listens, builds, averts friction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Indecisive in crunch situations.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38296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Implementer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Disciplined, reliable,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conservative and efficient. Turns ideas into plans/actions.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ea typeface="Calibri"/>
                          <a:cs typeface="Arial" pitchFamily="34" charset="0"/>
                        </a:rPr>
                        <a:t>Somewhat inflexible. Slow</a:t>
                      </a:r>
                      <a:r>
                        <a:rPr lang="en-GB" sz="1400" baseline="0" dirty="0">
                          <a:latin typeface="+mn-lt"/>
                          <a:ea typeface="Calibri"/>
                          <a:cs typeface="Arial" pitchFamily="34" charset="0"/>
                        </a:rPr>
                        <a:t> to respond to new possibilities.</a:t>
                      </a:r>
                      <a:endParaRPr lang="en-GB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7007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Completer/Finisher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Painstakingly conscientious. Searches out errors and omissions. Delivers on time.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  <a:ea typeface="Calibri"/>
                          <a:cs typeface="Arial" pitchFamily="34" charset="0"/>
                        </a:rPr>
                        <a:t>Inclined to worry unduly. Reluctant to delegate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7922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Specialist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Single-minded,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self-starting and dedicated. Provides knowledge.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ea typeface="Calibri"/>
                          <a:cs typeface="Arial" pitchFamily="34" charset="0"/>
                        </a:rPr>
                        <a:t>Contributes only on a narrow front.</a:t>
                      </a: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8513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58657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186E3-D9E8-2E75-DACC-3E77966E1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0B052-8258-7AF0-FEB9-FBA20C361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pairs, match the team member to the team role type and consider the following questions:</a:t>
            </a:r>
          </a:p>
          <a:p>
            <a:pPr lvl="1"/>
            <a:r>
              <a:rPr lang="en-GB" dirty="0"/>
              <a:t>What strengths does the team have?</a:t>
            </a:r>
          </a:p>
          <a:p>
            <a:pPr lvl="1"/>
            <a:r>
              <a:rPr lang="en-GB" dirty="0"/>
              <a:t>Are there any weaknesses or gaps? </a:t>
            </a:r>
          </a:p>
          <a:p>
            <a:r>
              <a:rPr lang="en-GB" dirty="0"/>
              <a:t>Once everyone has completed the activity, swap with another pair to mark and we’ll go through the answers. </a:t>
            </a:r>
          </a:p>
        </p:txBody>
      </p:sp>
    </p:spTree>
    <p:extLst>
      <p:ext uri="{BB962C8B-B14F-4D97-AF65-F5344CB8AC3E}">
        <p14:creationId xmlns:p14="http://schemas.microsoft.com/office/powerpoint/2010/main" val="32472230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BDF22-2343-986A-3294-9EF33153C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Desert Survival Task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F46152-EA05-CE8E-C0BD-9A2C4056AC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864854"/>
            <a:ext cx="5384800" cy="3459734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1AF04-9BD2-859E-5C26-CB3C371E21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 dirty="0"/>
              <a:t>Time to work in your presentation groups.</a:t>
            </a:r>
          </a:p>
          <a:p>
            <a:r>
              <a:rPr lang="en-GB" dirty="0"/>
              <a:t>Prioritise the items on the handout.</a:t>
            </a:r>
          </a:p>
          <a:p>
            <a:r>
              <a:rPr lang="en-GB" dirty="0"/>
              <a:t>Consider how you worked as a team to make the decisions.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0836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056783-1F84-87EC-7F3F-B3D457A79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6A934-5591-36AB-429C-288A9EF99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/>
              <a:t>Looking back and learning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DC223F46-A390-654B-467A-ED49212122DC}"/>
              </a:ext>
            </a:extLst>
          </p:cNvPr>
          <p:cNvSpPr txBox="1">
            <a:spLocks noChangeArrowheads="1"/>
          </p:cNvSpPr>
          <p:nvPr/>
        </p:nvSpPr>
        <p:spPr>
          <a:xfrm>
            <a:off x="695400" y="1417638"/>
            <a:ext cx="9180474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Review the effects and learn from this experience.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Emphasis should be on the first step to understanding ourselves and the people around us than immediate solutions to problems and situations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Try to look at yourself and how you interact with people this week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See if you notice anything different</a:t>
            </a:r>
            <a:r>
              <a:rPr kumimoji="0" lang="en-GB" altLang="en-US" sz="24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keep a record.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altLang="en-US" sz="2400" baseline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will all help you with your reflective report.</a:t>
            </a: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028" name="Picture 4" descr="Communauté Steam :: Reflection">
            <a:extLst>
              <a:ext uri="{FF2B5EF4-FFF2-40B4-BE49-F238E27FC236}">
                <a16:creationId xmlns:a16="http://schemas.microsoft.com/office/drawing/2014/main" id="{8A425A98-5027-A328-486D-282233E76B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8288" y="3983037"/>
            <a:ext cx="3133725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949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purl.org/dc/elements/1.1/"/>
    <ds:schemaRef ds:uri="http://www.w3.org/XML/1998/namespace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1570</Words>
  <Application>Microsoft Office PowerPoint</Application>
  <PresentationFormat>Widescreen</PresentationFormat>
  <Paragraphs>185</Paragraphs>
  <Slides>22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fkGrotesk</vt:lpstr>
      <vt:lpstr>fkGroteskNeue</vt:lpstr>
      <vt:lpstr>Helvetica-Bold</vt:lpstr>
      <vt:lpstr>Myriad Pro</vt:lpstr>
      <vt:lpstr>Arial</vt:lpstr>
      <vt:lpstr>Calibri</vt:lpstr>
      <vt:lpstr>Courier New</vt:lpstr>
      <vt:lpstr>20140311PresentationUWTSDTemplate</vt:lpstr>
      <vt:lpstr>1_20140311PresentationUWTSDTemplate</vt:lpstr>
      <vt:lpstr>BMSW4009   Effective Team Working and Communication</vt:lpstr>
      <vt:lpstr>PowerPoint Presentation</vt:lpstr>
      <vt:lpstr>Recap of Week 2</vt:lpstr>
      <vt:lpstr>Personal Values</vt:lpstr>
      <vt:lpstr>Belbin’s Theory</vt:lpstr>
      <vt:lpstr>Belbin’s Team Roles</vt:lpstr>
      <vt:lpstr>Belbin’s 9 Team Roles</vt:lpstr>
      <vt:lpstr>Shaper (SH)</vt:lpstr>
      <vt:lpstr>Implementer (IMP)</vt:lpstr>
      <vt:lpstr>Completer/Finisher (CF) </vt:lpstr>
      <vt:lpstr>Coordinator (CO)</vt:lpstr>
      <vt:lpstr>Team Worker (TW) </vt:lpstr>
      <vt:lpstr>Resource Investigator (RI) </vt:lpstr>
      <vt:lpstr>Plant (PL)</vt:lpstr>
      <vt:lpstr>Monitor/Evaluator (ME)</vt:lpstr>
      <vt:lpstr>Specialist (SP)</vt:lpstr>
      <vt:lpstr>Which team role are you? </vt:lpstr>
      <vt:lpstr>Team Roles</vt:lpstr>
      <vt:lpstr>Team Roles (cont.)</vt:lpstr>
      <vt:lpstr>Activity</vt:lpstr>
      <vt:lpstr>Desert Survival Task</vt:lpstr>
      <vt:lpstr>Looking back and learning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Rhiannon Akers</cp:lastModifiedBy>
  <cp:revision>396</cp:revision>
  <cp:lastPrinted>2019-10-01T11:26:54Z</cp:lastPrinted>
  <dcterms:created xsi:type="dcterms:W3CDTF">2015-04-14T15:21:28Z</dcterms:created>
  <dcterms:modified xsi:type="dcterms:W3CDTF">2026-01-23T11:39:35Z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