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4"/>
  </p:sldMasterIdLst>
  <p:sldIdLst>
    <p:sldId id="256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5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B7B96C-853F-4369-9BF5-D7176632B350}" v="179" dt="2021-03-27T20:58:08.3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245020-EE31-44BC-963F-52D7B3F64E0B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D44BB16-E231-4741-83FB-E11590D1E41B}">
      <dgm:prSet/>
      <dgm:spPr/>
      <dgm:t>
        <a:bodyPr/>
        <a:lstStyle/>
        <a:p>
          <a:r>
            <a:rPr lang="en-GB" b="0" i="0" dirty="0"/>
            <a:t>Give an explanation of the Health belief model. </a:t>
          </a:r>
        </a:p>
      </dgm:t>
    </dgm:pt>
    <dgm:pt modelId="{1DA57BF1-388E-47EA-8ED2-084528ADCDE1}" type="parTrans" cxnId="{C15EE6B9-2872-4DDE-8429-8E12D9828BCE}">
      <dgm:prSet/>
      <dgm:spPr/>
      <dgm:t>
        <a:bodyPr/>
        <a:lstStyle/>
        <a:p>
          <a:endParaRPr lang="en-US"/>
        </a:p>
      </dgm:t>
    </dgm:pt>
    <dgm:pt modelId="{45205F8B-F8D4-474B-96CF-A2C30EBDCBB2}" type="sibTrans" cxnId="{C15EE6B9-2872-4DDE-8429-8E12D9828BCE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B3125534-0B2B-4E33-BD6C-9959BFCF4B7B}">
      <dgm:prSet/>
      <dgm:spPr/>
      <dgm:t>
        <a:bodyPr/>
        <a:lstStyle/>
        <a:p>
          <a:r>
            <a:rPr lang="en-GB" b="0" i="0" dirty="0"/>
            <a:t>Explain the Transtheoretical model </a:t>
          </a:r>
          <a:endParaRPr lang="en-US" dirty="0"/>
        </a:p>
      </dgm:t>
    </dgm:pt>
    <dgm:pt modelId="{6209321A-9F3D-4999-87BD-78754DE06C3D}" type="parTrans" cxnId="{77AB4C4E-284D-481C-87C1-FF00A905ABA1}">
      <dgm:prSet/>
      <dgm:spPr/>
      <dgm:t>
        <a:bodyPr/>
        <a:lstStyle/>
        <a:p>
          <a:endParaRPr lang="en-US"/>
        </a:p>
      </dgm:t>
    </dgm:pt>
    <dgm:pt modelId="{BA5A8DEF-8167-45F5-BDAB-ECE9B5C8C95A}" type="sibTrans" cxnId="{77AB4C4E-284D-481C-87C1-FF00A905ABA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B15A46B8-8BA3-4042-83B7-8534BCDA0DD7}">
      <dgm:prSet/>
      <dgm:spPr/>
      <dgm:t>
        <a:bodyPr/>
        <a:lstStyle/>
        <a:p>
          <a:r>
            <a:rPr lang="en-GB" b="0" i="0" dirty="0"/>
            <a:t>Describe how the models made child obesity campaigns successful.</a:t>
          </a:r>
        </a:p>
        <a:p>
          <a:endParaRPr lang="en-GB" b="0" i="0" dirty="0"/>
        </a:p>
        <a:p>
          <a:endParaRPr lang="en-US" dirty="0"/>
        </a:p>
      </dgm:t>
    </dgm:pt>
    <dgm:pt modelId="{B9FBD05B-9174-49DA-8893-8FCF17B78878}" type="parTrans" cxnId="{CF9E4E33-D073-445D-9C53-CAD23964B083}">
      <dgm:prSet/>
      <dgm:spPr/>
      <dgm:t>
        <a:bodyPr/>
        <a:lstStyle/>
        <a:p>
          <a:endParaRPr lang="en-GB"/>
        </a:p>
      </dgm:t>
    </dgm:pt>
    <dgm:pt modelId="{619520DA-526C-4918-80FF-349B300094C5}" type="sibTrans" cxnId="{CF9E4E33-D073-445D-9C53-CAD23964B083}">
      <dgm:prSet phldrT="03" phldr="0"/>
      <dgm:spPr/>
      <dgm:t>
        <a:bodyPr/>
        <a:lstStyle/>
        <a:p>
          <a:r>
            <a:rPr lang="en-GB"/>
            <a:t>03</a:t>
          </a:r>
        </a:p>
      </dgm:t>
    </dgm:pt>
    <dgm:pt modelId="{C92CE956-C112-4D50-9531-8C22BA3C87B3}" type="pres">
      <dgm:prSet presAssocID="{22245020-EE31-44BC-963F-52D7B3F64E0B}" presName="Name0" presStyleCnt="0">
        <dgm:presLayoutVars>
          <dgm:animLvl val="lvl"/>
          <dgm:resizeHandles val="exact"/>
        </dgm:presLayoutVars>
      </dgm:prSet>
      <dgm:spPr/>
    </dgm:pt>
    <dgm:pt modelId="{F55F12FC-1B2F-4091-8DBB-132F664F8AE3}" type="pres">
      <dgm:prSet presAssocID="{AD44BB16-E231-4741-83FB-E11590D1E41B}" presName="compositeNode" presStyleCnt="0">
        <dgm:presLayoutVars>
          <dgm:bulletEnabled val="1"/>
        </dgm:presLayoutVars>
      </dgm:prSet>
      <dgm:spPr/>
    </dgm:pt>
    <dgm:pt modelId="{C297FCF4-A0B8-4661-A58D-1AFF4C91187D}" type="pres">
      <dgm:prSet presAssocID="{AD44BB16-E231-4741-83FB-E11590D1E41B}" presName="bgRect" presStyleLbl="alignNode1" presStyleIdx="0" presStyleCnt="3"/>
      <dgm:spPr/>
    </dgm:pt>
    <dgm:pt modelId="{1F334CAD-4B06-40C8-B824-D3FDDB0CC028}" type="pres">
      <dgm:prSet presAssocID="{45205F8B-F8D4-474B-96CF-A2C30EBDCBB2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E8379215-69B4-4F38-B51E-7781CB41B322}" type="pres">
      <dgm:prSet presAssocID="{AD44BB16-E231-4741-83FB-E11590D1E41B}" presName="nodeRect" presStyleLbl="alignNode1" presStyleIdx="0" presStyleCnt="3">
        <dgm:presLayoutVars>
          <dgm:bulletEnabled val="1"/>
        </dgm:presLayoutVars>
      </dgm:prSet>
      <dgm:spPr/>
    </dgm:pt>
    <dgm:pt modelId="{FB6CDEB6-5D71-4B46-ABAE-92C7D57BDE89}" type="pres">
      <dgm:prSet presAssocID="{45205F8B-F8D4-474B-96CF-A2C30EBDCBB2}" presName="sibTrans" presStyleCnt="0"/>
      <dgm:spPr/>
    </dgm:pt>
    <dgm:pt modelId="{88083C57-3192-4C8F-92E8-B5EB986EEDAE}" type="pres">
      <dgm:prSet presAssocID="{B3125534-0B2B-4E33-BD6C-9959BFCF4B7B}" presName="compositeNode" presStyleCnt="0">
        <dgm:presLayoutVars>
          <dgm:bulletEnabled val="1"/>
        </dgm:presLayoutVars>
      </dgm:prSet>
      <dgm:spPr/>
    </dgm:pt>
    <dgm:pt modelId="{DDA892B0-1CE7-46D5-9FB1-5CE063F66654}" type="pres">
      <dgm:prSet presAssocID="{B3125534-0B2B-4E33-BD6C-9959BFCF4B7B}" presName="bgRect" presStyleLbl="alignNode1" presStyleIdx="1" presStyleCnt="3"/>
      <dgm:spPr/>
    </dgm:pt>
    <dgm:pt modelId="{1D4D24A5-E2E4-4A5A-8377-85B4B963694C}" type="pres">
      <dgm:prSet presAssocID="{BA5A8DEF-8167-45F5-BDAB-ECE9B5C8C95A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67FAEB23-A477-4D84-96AF-AB25FC6A4B43}" type="pres">
      <dgm:prSet presAssocID="{B3125534-0B2B-4E33-BD6C-9959BFCF4B7B}" presName="nodeRect" presStyleLbl="alignNode1" presStyleIdx="1" presStyleCnt="3">
        <dgm:presLayoutVars>
          <dgm:bulletEnabled val="1"/>
        </dgm:presLayoutVars>
      </dgm:prSet>
      <dgm:spPr/>
    </dgm:pt>
    <dgm:pt modelId="{ECC1F0F2-9729-4BAD-8A75-8E2EF9094F5C}" type="pres">
      <dgm:prSet presAssocID="{BA5A8DEF-8167-45F5-BDAB-ECE9B5C8C95A}" presName="sibTrans" presStyleCnt="0"/>
      <dgm:spPr/>
    </dgm:pt>
    <dgm:pt modelId="{F4B9EB1F-ECD4-414C-9694-E67D805CA2D3}" type="pres">
      <dgm:prSet presAssocID="{B15A46B8-8BA3-4042-83B7-8534BCDA0DD7}" presName="compositeNode" presStyleCnt="0">
        <dgm:presLayoutVars>
          <dgm:bulletEnabled val="1"/>
        </dgm:presLayoutVars>
      </dgm:prSet>
      <dgm:spPr/>
    </dgm:pt>
    <dgm:pt modelId="{7F33EDEC-9D44-4371-A1A4-45C35CEA1D4D}" type="pres">
      <dgm:prSet presAssocID="{B15A46B8-8BA3-4042-83B7-8534BCDA0DD7}" presName="bgRect" presStyleLbl="alignNode1" presStyleIdx="2" presStyleCnt="3"/>
      <dgm:spPr/>
    </dgm:pt>
    <dgm:pt modelId="{2007E220-C798-4EFC-A914-A12AB78FFE35}" type="pres">
      <dgm:prSet presAssocID="{619520DA-526C-4918-80FF-349B300094C5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87F1FAAD-7C7A-4D9D-91DA-C940BFA4EBDC}" type="pres">
      <dgm:prSet presAssocID="{B15A46B8-8BA3-4042-83B7-8534BCDA0DD7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F267AA12-50C9-49BF-8E3B-263C0E8A750B}" type="presOf" srcId="{45205F8B-F8D4-474B-96CF-A2C30EBDCBB2}" destId="{1F334CAD-4B06-40C8-B824-D3FDDB0CC028}" srcOrd="0" destOrd="0" presId="urn:microsoft.com/office/officeart/2016/7/layout/LinearBlockProcessNumbered"/>
    <dgm:cxn modelId="{CF9E4E33-D073-445D-9C53-CAD23964B083}" srcId="{22245020-EE31-44BC-963F-52D7B3F64E0B}" destId="{B15A46B8-8BA3-4042-83B7-8534BCDA0DD7}" srcOrd="2" destOrd="0" parTransId="{B9FBD05B-9174-49DA-8893-8FCF17B78878}" sibTransId="{619520DA-526C-4918-80FF-349B300094C5}"/>
    <dgm:cxn modelId="{8424AA6D-97E3-4893-9BBC-5FB97710E5C2}" type="presOf" srcId="{AD44BB16-E231-4741-83FB-E11590D1E41B}" destId="{E8379215-69B4-4F38-B51E-7781CB41B322}" srcOrd="1" destOrd="0" presId="urn:microsoft.com/office/officeart/2016/7/layout/LinearBlockProcessNumbered"/>
    <dgm:cxn modelId="{77AB4C4E-284D-481C-87C1-FF00A905ABA1}" srcId="{22245020-EE31-44BC-963F-52D7B3F64E0B}" destId="{B3125534-0B2B-4E33-BD6C-9959BFCF4B7B}" srcOrd="1" destOrd="0" parTransId="{6209321A-9F3D-4999-87BD-78754DE06C3D}" sibTransId="{BA5A8DEF-8167-45F5-BDAB-ECE9B5C8C95A}"/>
    <dgm:cxn modelId="{38123A73-9AB7-4311-BB75-CF49A5E99AF2}" type="presOf" srcId="{B15A46B8-8BA3-4042-83B7-8534BCDA0DD7}" destId="{87F1FAAD-7C7A-4D9D-91DA-C940BFA4EBDC}" srcOrd="1" destOrd="0" presId="urn:microsoft.com/office/officeart/2016/7/layout/LinearBlockProcessNumbered"/>
    <dgm:cxn modelId="{605A4054-5B16-4C60-AB5F-327FAA3F3738}" type="presOf" srcId="{619520DA-526C-4918-80FF-349B300094C5}" destId="{2007E220-C798-4EFC-A914-A12AB78FFE35}" srcOrd="0" destOrd="0" presId="urn:microsoft.com/office/officeart/2016/7/layout/LinearBlockProcessNumbered"/>
    <dgm:cxn modelId="{BDBE9A5A-F26B-4671-984E-C8608CB7B465}" type="presOf" srcId="{AD44BB16-E231-4741-83FB-E11590D1E41B}" destId="{C297FCF4-A0B8-4661-A58D-1AFF4C91187D}" srcOrd="0" destOrd="0" presId="urn:microsoft.com/office/officeart/2016/7/layout/LinearBlockProcessNumbered"/>
    <dgm:cxn modelId="{EDBF787D-34F4-4605-979B-B24B6EBABC9D}" type="presOf" srcId="{BA5A8DEF-8167-45F5-BDAB-ECE9B5C8C95A}" destId="{1D4D24A5-E2E4-4A5A-8377-85B4B963694C}" srcOrd="0" destOrd="0" presId="urn:microsoft.com/office/officeart/2016/7/layout/LinearBlockProcessNumbered"/>
    <dgm:cxn modelId="{4DB1AF8F-D847-4D3D-943F-12FCD4177F6B}" type="presOf" srcId="{B15A46B8-8BA3-4042-83B7-8534BCDA0DD7}" destId="{7F33EDEC-9D44-4371-A1A4-45C35CEA1D4D}" srcOrd="0" destOrd="0" presId="urn:microsoft.com/office/officeart/2016/7/layout/LinearBlockProcessNumbered"/>
    <dgm:cxn modelId="{C15EE6B9-2872-4DDE-8429-8E12D9828BCE}" srcId="{22245020-EE31-44BC-963F-52D7B3F64E0B}" destId="{AD44BB16-E231-4741-83FB-E11590D1E41B}" srcOrd="0" destOrd="0" parTransId="{1DA57BF1-388E-47EA-8ED2-084528ADCDE1}" sibTransId="{45205F8B-F8D4-474B-96CF-A2C30EBDCBB2}"/>
    <dgm:cxn modelId="{8EF4BBC5-DF05-4DC5-B742-46BA2F636EC3}" type="presOf" srcId="{B3125534-0B2B-4E33-BD6C-9959BFCF4B7B}" destId="{DDA892B0-1CE7-46D5-9FB1-5CE063F66654}" srcOrd="0" destOrd="0" presId="urn:microsoft.com/office/officeart/2016/7/layout/LinearBlockProcessNumbered"/>
    <dgm:cxn modelId="{593E21DF-5628-4F1B-B64A-955CB5053F89}" type="presOf" srcId="{22245020-EE31-44BC-963F-52D7B3F64E0B}" destId="{C92CE956-C112-4D50-9531-8C22BA3C87B3}" srcOrd="0" destOrd="0" presId="urn:microsoft.com/office/officeart/2016/7/layout/LinearBlockProcessNumbered"/>
    <dgm:cxn modelId="{109CB9E2-DB6B-4746-94FE-AF9200C89C21}" type="presOf" srcId="{B3125534-0B2B-4E33-BD6C-9959BFCF4B7B}" destId="{67FAEB23-A477-4D84-96AF-AB25FC6A4B43}" srcOrd="1" destOrd="0" presId="urn:microsoft.com/office/officeart/2016/7/layout/LinearBlockProcessNumbered"/>
    <dgm:cxn modelId="{9DB7F122-B896-4979-8DC9-1FD1528D52FA}" type="presParOf" srcId="{C92CE956-C112-4D50-9531-8C22BA3C87B3}" destId="{F55F12FC-1B2F-4091-8DBB-132F664F8AE3}" srcOrd="0" destOrd="0" presId="urn:microsoft.com/office/officeart/2016/7/layout/LinearBlockProcessNumbered"/>
    <dgm:cxn modelId="{246A7918-E010-47C3-AE75-33FF0D1DF401}" type="presParOf" srcId="{F55F12FC-1B2F-4091-8DBB-132F664F8AE3}" destId="{C297FCF4-A0B8-4661-A58D-1AFF4C91187D}" srcOrd="0" destOrd="0" presId="urn:microsoft.com/office/officeart/2016/7/layout/LinearBlockProcessNumbered"/>
    <dgm:cxn modelId="{A41FB7B0-841E-4FED-AC50-B2D00777A8A9}" type="presParOf" srcId="{F55F12FC-1B2F-4091-8DBB-132F664F8AE3}" destId="{1F334CAD-4B06-40C8-B824-D3FDDB0CC028}" srcOrd="1" destOrd="0" presId="urn:microsoft.com/office/officeart/2016/7/layout/LinearBlockProcessNumbered"/>
    <dgm:cxn modelId="{40984907-5261-426D-9F72-23CB99C02E25}" type="presParOf" srcId="{F55F12FC-1B2F-4091-8DBB-132F664F8AE3}" destId="{E8379215-69B4-4F38-B51E-7781CB41B322}" srcOrd="2" destOrd="0" presId="urn:microsoft.com/office/officeart/2016/7/layout/LinearBlockProcessNumbered"/>
    <dgm:cxn modelId="{8ED427F4-2299-44A7-93CA-0E12F007782C}" type="presParOf" srcId="{C92CE956-C112-4D50-9531-8C22BA3C87B3}" destId="{FB6CDEB6-5D71-4B46-ABAE-92C7D57BDE89}" srcOrd="1" destOrd="0" presId="urn:microsoft.com/office/officeart/2016/7/layout/LinearBlockProcessNumbered"/>
    <dgm:cxn modelId="{F42BAFA9-7D49-446B-BA52-F0FB887E5493}" type="presParOf" srcId="{C92CE956-C112-4D50-9531-8C22BA3C87B3}" destId="{88083C57-3192-4C8F-92E8-B5EB986EEDAE}" srcOrd="2" destOrd="0" presId="urn:microsoft.com/office/officeart/2016/7/layout/LinearBlockProcessNumbered"/>
    <dgm:cxn modelId="{5A0A46B6-7C7F-4633-BA67-4B3C89DC245E}" type="presParOf" srcId="{88083C57-3192-4C8F-92E8-B5EB986EEDAE}" destId="{DDA892B0-1CE7-46D5-9FB1-5CE063F66654}" srcOrd="0" destOrd="0" presId="urn:microsoft.com/office/officeart/2016/7/layout/LinearBlockProcessNumbered"/>
    <dgm:cxn modelId="{A719A2C5-9C85-48A8-AF90-CE084B14E937}" type="presParOf" srcId="{88083C57-3192-4C8F-92E8-B5EB986EEDAE}" destId="{1D4D24A5-E2E4-4A5A-8377-85B4B963694C}" srcOrd="1" destOrd="0" presId="urn:microsoft.com/office/officeart/2016/7/layout/LinearBlockProcessNumbered"/>
    <dgm:cxn modelId="{0C90F104-CA4B-4913-B5EA-3573EB303797}" type="presParOf" srcId="{88083C57-3192-4C8F-92E8-B5EB986EEDAE}" destId="{67FAEB23-A477-4D84-96AF-AB25FC6A4B43}" srcOrd="2" destOrd="0" presId="urn:microsoft.com/office/officeart/2016/7/layout/LinearBlockProcessNumbered"/>
    <dgm:cxn modelId="{C977DCDE-2C83-4907-9999-0981FCD1D747}" type="presParOf" srcId="{C92CE956-C112-4D50-9531-8C22BA3C87B3}" destId="{ECC1F0F2-9729-4BAD-8A75-8E2EF9094F5C}" srcOrd="3" destOrd="0" presId="urn:microsoft.com/office/officeart/2016/7/layout/LinearBlockProcessNumbered"/>
    <dgm:cxn modelId="{56252A15-66F8-4B58-8A49-9554751FBD48}" type="presParOf" srcId="{C92CE956-C112-4D50-9531-8C22BA3C87B3}" destId="{F4B9EB1F-ECD4-414C-9694-E67D805CA2D3}" srcOrd="4" destOrd="0" presId="urn:microsoft.com/office/officeart/2016/7/layout/LinearBlockProcessNumbered"/>
    <dgm:cxn modelId="{75B9A570-08BB-4B0B-A0E9-49FC10B36B7E}" type="presParOf" srcId="{F4B9EB1F-ECD4-414C-9694-E67D805CA2D3}" destId="{7F33EDEC-9D44-4371-A1A4-45C35CEA1D4D}" srcOrd="0" destOrd="0" presId="urn:microsoft.com/office/officeart/2016/7/layout/LinearBlockProcessNumbered"/>
    <dgm:cxn modelId="{2EBBA4A9-4C67-455F-9751-F49C64C8F7A3}" type="presParOf" srcId="{F4B9EB1F-ECD4-414C-9694-E67D805CA2D3}" destId="{2007E220-C798-4EFC-A914-A12AB78FFE35}" srcOrd="1" destOrd="0" presId="urn:microsoft.com/office/officeart/2016/7/layout/LinearBlockProcessNumbered"/>
    <dgm:cxn modelId="{AAC02662-2EFD-493C-BE50-D1546847B588}" type="presParOf" srcId="{F4B9EB1F-ECD4-414C-9694-E67D805CA2D3}" destId="{87F1FAAD-7C7A-4D9D-91DA-C940BFA4EBDC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B97061-7739-4EEC-99BA-232B43854C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E389668-42AA-42AE-9874-95B64D242C44}">
      <dgm:prSet/>
      <dgm:spPr/>
      <dgm:t>
        <a:bodyPr/>
        <a:lstStyle/>
        <a:p>
          <a:r>
            <a:rPr lang="en-GB"/>
            <a:t>The Health belief model states that there are three factors that influence an individual’s perception: </a:t>
          </a:r>
          <a:endParaRPr lang="en-US"/>
        </a:p>
      </dgm:t>
    </dgm:pt>
    <dgm:pt modelId="{8113F5F1-C31B-492A-A2CC-48E746E92074}" type="parTrans" cxnId="{351200AD-DECB-4848-8346-35511230D952}">
      <dgm:prSet/>
      <dgm:spPr/>
      <dgm:t>
        <a:bodyPr/>
        <a:lstStyle/>
        <a:p>
          <a:endParaRPr lang="en-US"/>
        </a:p>
      </dgm:t>
    </dgm:pt>
    <dgm:pt modelId="{FE28BF0F-AA18-4C0D-B094-026239E7985F}" type="sibTrans" cxnId="{351200AD-DECB-4848-8346-35511230D952}">
      <dgm:prSet/>
      <dgm:spPr/>
      <dgm:t>
        <a:bodyPr/>
        <a:lstStyle/>
        <a:p>
          <a:endParaRPr lang="en-US"/>
        </a:p>
      </dgm:t>
    </dgm:pt>
    <dgm:pt modelId="{79BDD359-B06D-48EE-98D7-E0F794B04375}">
      <dgm:prSet/>
      <dgm:spPr/>
      <dgm:t>
        <a:bodyPr/>
        <a:lstStyle/>
        <a:p>
          <a:r>
            <a:rPr lang="en-GB"/>
            <a:t>General Health values</a:t>
          </a:r>
          <a:endParaRPr lang="en-US"/>
        </a:p>
      </dgm:t>
    </dgm:pt>
    <dgm:pt modelId="{F66D959F-1459-40E3-96D6-1ACAF7843EE1}" type="parTrans" cxnId="{A8EA98B0-864C-45F6-9C8B-EB3DA2A7BD00}">
      <dgm:prSet/>
      <dgm:spPr/>
      <dgm:t>
        <a:bodyPr/>
        <a:lstStyle/>
        <a:p>
          <a:endParaRPr lang="en-US"/>
        </a:p>
      </dgm:t>
    </dgm:pt>
    <dgm:pt modelId="{275C744E-7919-4980-AF04-97BB4F7AFFD0}" type="sibTrans" cxnId="{A8EA98B0-864C-45F6-9C8B-EB3DA2A7BD00}">
      <dgm:prSet/>
      <dgm:spPr/>
      <dgm:t>
        <a:bodyPr/>
        <a:lstStyle/>
        <a:p>
          <a:endParaRPr lang="en-US"/>
        </a:p>
      </dgm:t>
    </dgm:pt>
    <dgm:pt modelId="{BB123271-26ED-4AA4-822D-64B829E46F34}">
      <dgm:prSet/>
      <dgm:spPr/>
      <dgm:t>
        <a:bodyPr/>
        <a:lstStyle/>
        <a:p>
          <a:r>
            <a:rPr lang="en-GB"/>
            <a:t>Health Beliefs </a:t>
          </a:r>
          <a:endParaRPr lang="en-US"/>
        </a:p>
      </dgm:t>
    </dgm:pt>
    <dgm:pt modelId="{E0E4DC23-E5DC-4FCE-97F9-B4D71CB6ED54}" type="parTrans" cxnId="{0F9DBFA4-77F4-4B6E-8B75-40403158861D}">
      <dgm:prSet/>
      <dgm:spPr/>
      <dgm:t>
        <a:bodyPr/>
        <a:lstStyle/>
        <a:p>
          <a:endParaRPr lang="en-US"/>
        </a:p>
      </dgm:t>
    </dgm:pt>
    <dgm:pt modelId="{E9D266B5-D84A-4578-9EC8-569820924A4D}" type="sibTrans" cxnId="{0F9DBFA4-77F4-4B6E-8B75-40403158861D}">
      <dgm:prSet/>
      <dgm:spPr/>
      <dgm:t>
        <a:bodyPr/>
        <a:lstStyle/>
        <a:p>
          <a:endParaRPr lang="en-US"/>
        </a:p>
      </dgm:t>
    </dgm:pt>
    <dgm:pt modelId="{3046FAF5-91CA-4F2C-885B-4A0A6DC6E990}">
      <dgm:prSet/>
      <dgm:spPr/>
      <dgm:t>
        <a:bodyPr/>
        <a:lstStyle/>
        <a:p>
          <a:r>
            <a:rPr lang="en-GB"/>
            <a:t>Perceived susceptibility</a:t>
          </a:r>
          <a:endParaRPr lang="en-US"/>
        </a:p>
      </dgm:t>
    </dgm:pt>
    <dgm:pt modelId="{4527F5B9-2A92-4DBA-9550-5720961B908B}" type="parTrans" cxnId="{481F1960-5F47-4504-B868-6C1864C69534}">
      <dgm:prSet/>
      <dgm:spPr/>
      <dgm:t>
        <a:bodyPr/>
        <a:lstStyle/>
        <a:p>
          <a:endParaRPr lang="en-US"/>
        </a:p>
      </dgm:t>
    </dgm:pt>
    <dgm:pt modelId="{A3A81156-1EAE-4DB2-9F7D-D68A1F015137}" type="sibTrans" cxnId="{481F1960-5F47-4504-B868-6C1864C69534}">
      <dgm:prSet/>
      <dgm:spPr/>
      <dgm:t>
        <a:bodyPr/>
        <a:lstStyle/>
        <a:p>
          <a:endParaRPr lang="en-US"/>
        </a:p>
      </dgm:t>
    </dgm:pt>
    <dgm:pt modelId="{D00517A8-4392-426D-8D89-0BFFD9BC8C43}">
      <dgm:prSet/>
      <dgm:spPr/>
      <dgm:t>
        <a:bodyPr/>
        <a:lstStyle/>
        <a:p>
          <a:r>
            <a:rPr lang="en-GB"/>
            <a:t>When the benefits outweigh the implications, cues can activate the behaviour.  </a:t>
          </a:r>
          <a:endParaRPr lang="en-US"/>
        </a:p>
      </dgm:t>
    </dgm:pt>
    <dgm:pt modelId="{97374825-CB99-42B8-A97C-4D6DC075AA65}" type="parTrans" cxnId="{56E3A166-075B-48FC-BB95-53856C150AB5}">
      <dgm:prSet/>
      <dgm:spPr/>
      <dgm:t>
        <a:bodyPr/>
        <a:lstStyle/>
        <a:p>
          <a:endParaRPr lang="en-US"/>
        </a:p>
      </dgm:t>
    </dgm:pt>
    <dgm:pt modelId="{518A699A-E56F-4C3A-9526-433565F4E00B}" type="sibTrans" cxnId="{56E3A166-075B-48FC-BB95-53856C150AB5}">
      <dgm:prSet/>
      <dgm:spPr/>
      <dgm:t>
        <a:bodyPr/>
        <a:lstStyle/>
        <a:p>
          <a:endParaRPr lang="en-US"/>
        </a:p>
      </dgm:t>
    </dgm:pt>
    <dgm:pt modelId="{6494A058-84D7-4438-B378-A81E257DECC4}" type="pres">
      <dgm:prSet presAssocID="{68B97061-7739-4EEC-99BA-232B43854CB4}" presName="root" presStyleCnt="0">
        <dgm:presLayoutVars>
          <dgm:dir/>
          <dgm:resizeHandles val="exact"/>
        </dgm:presLayoutVars>
      </dgm:prSet>
      <dgm:spPr/>
    </dgm:pt>
    <dgm:pt modelId="{E2E6581B-5051-4DC3-B6EA-29A61F45D0D8}" type="pres">
      <dgm:prSet presAssocID="{7E389668-42AA-42AE-9874-95B64D242C44}" presName="compNode" presStyleCnt="0"/>
      <dgm:spPr/>
    </dgm:pt>
    <dgm:pt modelId="{A80C9CEB-9C20-44A5-9425-5A6F8BD63D21}" type="pres">
      <dgm:prSet presAssocID="{7E389668-42AA-42AE-9874-95B64D242C44}" presName="bgRect" presStyleLbl="bgShp" presStyleIdx="0" presStyleCnt="5"/>
      <dgm:spPr/>
    </dgm:pt>
    <dgm:pt modelId="{BB356520-E756-4F39-8D7A-9C1B2543275B}" type="pres">
      <dgm:prSet presAssocID="{7E389668-42AA-42AE-9874-95B64D242C4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E3768D9-4E5F-44DB-8620-53C8878EE641}" type="pres">
      <dgm:prSet presAssocID="{7E389668-42AA-42AE-9874-95B64D242C44}" presName="spaceRect" presStyleCnt="0"/>
      <dgm:spPr/>
    </dgm:pt>
    <dgm:pt modelId="{84AB0782-0244-4573-A0A2-25FA6E098D2B}" type="pres">
      <dgm:prSet presAssocID="{7E389668-42AA-42AE-9874-95B64D242C44}" presName="parTx" presStyleLbl="revTx" presStyleIdx="0" presStyleCnt="5">
        <dgm:presLayoutVars>
          <dgm:chMax val="0"/>
          <dgm:chPref val="0"/>
        </dgm:presLayoutVars>
      </dgm:prSet>
      <dgm:spPr/>
    </dgm:pt>
    <dgm:pt modelId="{D0389A1C-99D4-4936-96BA-494E402B756C}" type="pres">
      <dgm:prSet presAssocID="{FE28BF0F-AA18-4C0D-B094-026239E7985F}" presName="sibTrans" presStyleCnt="0"/>
      <dgm:spPr/>
    </dgm:pt>
    <dgm:pt modelId="{D0543595-D235-4A1B-8447-6068F1B5C0EB}" type="pres">
      <dgm:prSet presAssocID="{79BDD359-B06D-48EE-98D7-E0F794B04375}" presName="compNode" presStyleCnt="0"/>
      <dgm:spPr/>
    </dgm:pt>
    <dgm:pt modelId="{2FEE917C-AE30-4C26-A7BF-0385130CF7B3}" type="pres">
      <dgm:prSet presAssocID="{79BDD359-B06D-48EE-98D7-E0F794B04375}" presName="bgRect" presStyleLbl="bgShp" presStyleIdx="1" presStyleCnt="5"/>
      <dgm:spPr/>
    </dgm:pt>
    <dgm:pt modelId="{62896388-5BB7-4543-B5F6-36FC82A8C3F0}" type="pres">
      <dgm:prSet presAssocID="{79BDD359-B06D-48EE-98D7-E0F794B0437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F927291-D6DD-4630-A7B7-B9D26D235628}" type="pres">
      <dgm:prSet presAssocID="{79BDD359-B06D-48EE-98D7-E0F794B04375}" presName="spaceRect" presStyleCnt="0"/>
      <dgm:spPr/>
    </dgm:pt>
    <dgm:pt modelId="{F16FA004-E79C-4545-B391-71CB09D8CC49}" type="pres">
      <dgm:prSet presAssocID="{79BDD359-B06D-48EE-98D7-E0F794B04375}" presName="parTx" presStyleLbl="revTx" presStyleIdx="1" presStyleCnt="5">
        <dgm:presLayoutVars>
          <dgm:chMax val="0"/>
          <dgm:chPref val="0"/>
        </dgm:presLayoutVars>
      </dgm:prSet>
      <dgm:spPr/>
    </dgm:pt>
    <dgm:pt modelId="{B854946F-AC0E-407D-AF6C-A859CFD73039}" type="pres">
      <dgm:prSet presAssocID="{275C744E-7919-4980-AF04-97BB4F7AFFD0}" presName="sibTrans" presStyleCnt="0"/>
      <dgm:spPr/>
    </dgm:pt>
    <dgm:pt modelId="{478246A5-9630-4CE5-8648-97D29A8400F8}" type="pres">
      <dgm:prSet presAssocID="{BB123271-26ED-4AA4-822D-64B829E46F34}" presName="compNode" presStyleCnt="0"/>
      <dgm:spPr/>
    </dgm:pt>
    <dgm:pt modelId="{B7BDCCE5-47CA-465E-8355-E5CB0F08A355}" type="pres">
      <dgm:prSet presAssocID="{BB123271-26ED-4AA4-822D-64B829E46F34}" presName="bgRect" presStyleLbl="bgShp" presStyleIdx="2" presStyleCnt="5"/>
      <dgm:spPr/>
    </dgm:pt>
    <dgm:pt modelId="{AC8EF7D7-5308-498A-8BB2-F1B954FCB36D}" type="pres">
      <dgm:prSet presAssocID="{BB123271-26ED-4AA4-822D-64B829E46F3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402BF9F9-C4FB-49DD-AFD2-6C86B021DA06}" type="pres">
      <dgm:prSet presAssocID="{BB123271-26ED-4AA4-822D-64B829E46F34}" presName="spaceRect" presStyleCnt="0"/>
      <dgm:spPr/>
    </dgm:pt>
    <dgm:pt modelId="{36A7636D-4491-4C72-A77D-477A92F71335}" type="pres">
      <dgm:prSet presAssocID="{BB123271-26ED-4AA4-822D-64B829E46F34}" presName="parTx" presStyleLbl="revTx" presStyleIdx="2" presStyleCnt="5">
        <dgm:presLayoutVars>
          <dgm:chMax val="0"/>
          <dgm:chPref val="0"/>
        </dgm:presLayoutVars>
      </dgm:prSet>
      <dgm:spPr/>
    </dgm:pt>
    <dgm:pt modelId="{BEC6BFB1-ADC5-421F-BE30-4C39FE456FFD}" type="pres">
      <dgm:prSet presAssocID="{E9D266B5-D84A-4578-9EC8-569820924A4D}" presName="sibTrans" presStyleCnt="0"/>
      <dgm:spPr/>
    </dgm:pt>
    <dgm:pt modelId="{D715CC3E-12FA-41C8-ADCA-9FC58841542D}" type="pres">
      <dgm:prSet presAssocID="{3046FAF5-91CA-4F2C-885B-4A0A6DC6E990}" presName="compNode" presStyleCnt="0"/>
      <dgm:spPr/>
    </dgm:pt>
    <dgm:pt modelId="{C0AF3E1F-708F-4EF3-9DD8-1D9492E6EC1C}" type="pres">
      <dgm:prSet presAssocID="{3046FAF5-91CA-4F2C-885B-4A0A6DC6E990}" presName="bgRect" presStyleLbl="bgShp" presStyleIdx="3" presStyleCnt="5"/>
      <dgm:spPr/>
    </dgm:pt>
    <dgm:pt modelId="{1EFC33EE-FD0F-4986-98BF-C504172B7D77}" type="pres">
      <dgm:prSet presAssocID="{3046FAF5-91CA-4F2C-885B-4A0A6DC6E99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1DF1DAD5-2E3B-412F-8842-738B24107938}" type="pres">
      <dgm:prSet presAssocID="{3046FAF5-91CA-4F2C-885B-4A0A6DC6E990}" presName="spaceRect" presStyleCnt="0"/>
      <dgm:spPr/>
    </dgm:pt>
    <dgm:pt modelId="{6F96F171-9009-433B-BAE4-9C4BD84AD431}" type="pres">
      <dgm:prSet presAssocID="{3046FAF5-91CA-4F2C-885B-4A0A6DC6E990}" presName="parTx" presStyleLbl="revTx" presStyleIdx="3" presStyleCnt="5">
        <dgm:presLayoutVars>
          <dgm:chMax val="0"/>
          <dgm:chPref val="0"/>
        </dgm:presLayoutVars>
      </dgm:prSet>
      <dgm:spPr/>
    </dgm:pt>
    <dgm:pt modelId="{00CB4487-0E9B-4A8A-908B-C77FD4BEEFC4}" type="pres">
      <dgm:prSet presAssocID="{A3A81156-1EAE-4DB2-9F7D-D68A1F015137}" presName="sibTrans" presStyleCnt="0"/>
      <dgm:spPr/>
    </dgm:pt>
    <dgm:pt modelId="{692A0F76-ADD7-402C-B265-5F9E433E7D0E}" type="pres">
      <dgm:prSet presAssocID="{D00517A8-4392-426D-8D89-0BFFD9BC8C43}" presName="compNode" presStyleCnt="0"/>
      <dgm:spPr/>
    </dgm:pt>
    <dgm:pt modelId="{ABF18A05-B3A7-44C8-BDDF-4A747AA5C707}" type="pres">
      <dgm:prSet presAssocID="{D00517A8-4392-426D-8D89-0BFFD9BC8C43}" presName="bgRect" presStyleLbl="bgShp" presStyleIdx="4" presStyleCnt="5"/>
      <dgm:spPr/>
    </dgm:pt>
    <dgm:pt modelId="{FB7D3711-5D2A-4C6B-8F34-7BBC5239F34D}" type="pres">
      <dgm:prSet presAssocID="{D00517A8-4392-426D-8D89-0BFFD9BC8C4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2F9B888A-A48C-4515-A869-2B078496C4B3}" type="pres">
      <dgm:prSet presAssocID="{D00517A8-4392-426D-8D89-0BFFD9BC8C43}" presName="spaceRect" presStyleCnt="0"/>
      <dgm:spPr/>
    </dgm:pt>
    <dgm:pt modelId="{558A4F81-14AC-4315-9524-DC9A3DE85582}" type="pres">
      <dgm:prSet presAssocID="{D00517A8-4392-426D-8D89-0BFFD9BC8C4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B2BB720-2B3B-4FBA-99C5-934805ABD03C}" type="presOf" srcId="{68B97061-7739-4EEC-99BA-232B43854CB4}" destId="{6494A058-84D7-4438-B378-A81E257DECC4}" srcOrd="0" destOrd="0" presId="urn:microsoft.com/office/officeart/2018/2/layout/IconVerticalSolidList"/>
    <dgm:cxn modelId="{481F1960-5F47-4504-B868-6C1864C69534}" srcId="{68B97061-7739-4EEC-99BA-232B43854CB4}" destId="{3046FAF5-91CA-4F2C-885B-4A0A6DC6E990}" srcOrd="3" destOrd="0" parTransId="{4527F5B9-2A92-4DBA-9550-5720961B908B}" sibTransId="{A3A81156-1EAE-4DB2-9F7D-D68A1F015137}"/>
    <dgm:cxn modelId="{0FF00762-3977-4CEE-93D6-087FC8D5D3CB}" type="presOf" srcId="{3046FAF5-91CA-4F2C-885B-4A0A6DC6E990}" destId="{6F96F171-9009-433B-BAE4-9C4BD84AD431}" srcOrd="0" destOrd="0" presId="urn:microsoft.com/office/officeart/2018/2/layout/IconVerticalSolidList"/>
    <dgm:cxn modelId="{56E3A166-075B-48FC-BB95-53856C150AB5}" srcId="{68B97061-7739-4EEC-99BA-232B43854CB4}" destId="{D00517A8-4392-426D-8D89-0BFFD9BC8C43}" srcOrd="4" destOrd="0" parTransId="{97374825-CB99-42B8-A97C-4D6DC075AA65}" sibTransId="{518A699A-E56F-4C3A-9526-433565F4E00B}"/>
    <dgm:cxn modelId="{4B0AB77C-2C47-41E2-95A7-E360D5D6339C}" type="presOf" srcId="{7E389668-42AA-42AE-9874-95B64D242C44}" destId="{84AB0782-0244-4573-A0A2-25FA6E098D2B}" srcOrd="0" destOrd="0" presId="urn:microsoft.com/office/officeart/2018/2/layout/IconVerticalSolidList"/>
    <dgm:cxn modelId="{0F9DBFA4-77F4-4B6E-8B75-40403158861D}" srcId="{68B97061-7739-4EEC-99BA-232B43854CB4}" destId="{BB123271-26ED-4AA4-822D-64B829E46F34}" srcOrd="2" destOrd="0" parTransId="{E0E4DC23-E5DC-4FCE-97F9-B4D71CB6ED54}" sibTransId="{E9D266B5-D84A-4578-9EC8-569820924A4D}"/>
    <dgm:cxn modelId="{351200AD-DECB-4848-8346-35511230D952}" srcId="{68B97061-7739-4EEC-99BA-232B43854CB4}" destId="{7E389668-42AA-42AE-9874-95B64D242C44}" srcOrd="0" destOrd="0" parTransId="{8113F5F1-C31B-492A-A2CC-48E746E92074}" sibTransId="{FE28BF0F-AA18-4C0D-B094-026239E7985F}"/>
    <dgm:cxn modelId="{95A4F4AE-D382-47CB-8E15-E3BB6CEC633B}" type="presOf" srcId="{BB123271-26ED-4AA4-822D-64B829E46F34}" destId="{36A7636D-4491-4C72-A77D-477A92F71335}" srcOrd="0" destOrd="0" presId="urn:microsoft.com/office/officeart/2018/2/layout/IconVerticalSolidList"/>
    <dgm:cxn modelId="{A8EA98B0-864C-45F6-9C8B-EB3DA2A7BD00}" srcId="{68B97061-7739-4EEC-99BA-232B43854CB4}" destId="{79BDD359-B06D-48EE-98D7-E0F794B04375}" srcOrd="1" destOrd="0" parTransId="{F66D959F-1459-40E3-96D6-1ACAF7843EE1}" sibTransId="{275C744E-7919-4980-AF04-97BB4F7AFFD0}"/>
    <dgm:cxn modelId="{290133FA-7009-4422-8092-E7DC60960913}" type="presOf" srcId="{79BDD359-B06D-48EE-98D7-E0F794B04375}" destId="{F16FA004-E79C-4545-B391-71CB09D8CC49}" srcOrd="0" destOrd="0" presId="urn:microsoft.com/office/officeart/2018/2/layout/IconVerticalSolidList"/>
    <dgm:cxn modelId="{9E880FFD-127A-4390-BE4F-5C9AAEF9B580}" type="presOf" srcId="{D00517A8-4392-426D-8D89-0BFFD9BC8C43}" destId="{558A4F81-14AC-4315-9524-DC9A3DE85582}" srcOrd="0" destOrd="0" presId="urn:microsoft.com/office/officeart/2018/2/layout/IconVerticalSolidList"/>
    <dgm:cxn modelId="{BC3DE3AD-C483-450F-B526-40801EEF118D}" type="presParOf" srcId="{6494A058-84D7-4438-B378-A81E257DECC4}" destId="{E2E6581B-5051-4DC3-B6EA-29A61F45D0D8}" srcOrd="0" destOrd="0" presId="urn:microsoft.com/office/officeart/2018/2/layout/IconVerticalSolidList"/>
    <dgm:cxn modelId="{1D96FFDC-E4D1-40D3-A9A0-5120B13AC910}" type="presParOf" srcId="{E2E6581B-5051-4DC3-B6EA-29A61F45D0D8}" destId="{A80C9CEB-9C20-44A5-9425-5A6F8BD63D21}" srcOrd="0" destOrd="0" presId="urn:microsoft.com/office/officeart/2018/2/layout/IconVerticalSolidList"/>
    <dgm:cxn modelId="{212EBCB5-F9D1-4798-858E-22FA4D9730E7}" type="presParOf" srcId="{E2E6581B-5051-4DC3-B6EA-29A61F45D0D8}" destId="{BB356520-E756-4F39-8D7A-9C1B2543275B}" srcOrd="1" destOrd="0" presId="urn:microsoft.com/office/officeart/2018/2/layout/IconVerticalSolidList"/>
    <dgm:cxn modelId="{0AF53389-80E7-42E4-9A08-0AE3F3C3832C}" type="presParOf" srcId="{E2E6581B-5051-4DC3-B6EA-29A61F45D0D8}" destId="{2E3768D9-4E5F-44DB-8620-53C8878EE641}" srcOrd="2" destOrd="0" presId="urn:microsoft.com/office/officeart/2018/2/layout/IconVerticalSolidList"/>
    <dgm:cxn modelId="{91A0705A-529F-428A-B5FB-4D73D657EBE9}" type="presParOf" srcId="{E2E6581B-5051-4DC3-B6EA-29A61F45D0D8}" destId="{84AB0782-0244-4573-A0A2-25FA6E098D2B}" srcOrd="3" destOrd="0" presId="urn:microsoft.com/office/officeart/2018/2/layout/IconVerticalSolidList"/>
    <dgm:cxn modelId="{EBC84378-2F5E-4D41-B46B-A6783C7DE842}" type="presParOf" srcId="{6494A058-84D7-4438-B378-A81E257DECC4}" destId="{D0389A1C-99D4-4936-96BA-494E402B756C}" srcOrd="1" destOrd="0" presId="urn:microsoft.com/office/officeart/2018/2/layout/IconVerticalSolidList"/>
    <dgm:cxn modelId="{50A45AA2-9562-4841-AF2B-9FBE79578658}" type="presParOf" srcId="{6494A058-84D7-4438-B378-A81E257DECC4}" destId="{D0543595-D235-4A1B-8447-6068F1B5C0EB}" srcOrd="2" destOrd="0" presId="urn:microsoft.com/office/officeart/2018/2/layout/IconVerticalSolidList"/>
    <dgm:cxn modelId="{912A4C1E-D8A7-4689-B69A-4A64744CDFFD}" type="presParOf" srcId="{D0543595-D235-4A1B-8447-6068F1B5C0EB}" destId="{2FEE917C-AE30-4C26-A7BF-0385130CF7B3}" srcOrd="0" destOrd="0" presId="urn:microsoft.com/office/officeart/2018/2/layout/IconVerticalSolidList"/>
    <dgm:cxn modelId="{A65B3153-84D0-4C73-91F1-FC1F56184722}" type="presParOf" srcId="{D0543595-D235-4A1B-8447-6068F1B5C0EB}" destId="{62896388-5BB7-4543-B5F6-36FC82A8C3F0}" srcOrd="1" destOrd="0" presId="urn:microsoft.com/office/officeart/2018/2/layout/IconVerticalSolidList"/>
    <dgm:cxn modelId="{1F34362E-7E29-4FDB-BCD9-6B2A628EE841}" type="presParOf" srcId="{D0543595-D235-4A1B-8447-6068F1B5C0EB}" destId="{5F927291-D6DD-4630-A7B7-B9D26D235628}" srcOrd="2" destOrd="0" presId="urn:microsoft.com/office/officeart/2018/2/layout/IconVerticalSolidList"/>
    <dgm:cxn modelId="{E1CD1E68-C262-4115-9FE3-867979C150A8}" type="presParOf" srcId="{D0543595-D235-4A1B-8447-6068F1B5C0EB}" destId="{F16FA004-E79C-4545-B391-71CB09D8CC49}" srcOrd="3" destOrd="0" presId="urn:microsoft.com/office/officeart/2018/2/layout/IconVerticalSolidList"/>
    <dgm:cxn modelId="{0CBD2F01-B7FA-40F5-B444-60C7E511ACFE}" type="presParOf" srcId="{6494A058-84D7-4438-B378-A81E257DECC4}" destId="{B854946F-AC0E-407D-AF6C-A859CFD73039}" srcOrd="3" destOrd="0" presId="urn:microsoft.com/office/officeart/2018/2/layout/IconVerticalSolidList"/>
    <dgm:cxn modelId="{51239881-5BB2-40AE-9A21-7E9F71F685D7}" type="presParOf" srcId="{6494A058-84D7-4438-B378-A81E257DECC4}" destId="{478246A5-9630-4CE5-8648-97D29A8400F8}" srcOrd="4" destOrd="0" presId="urn:microsoft.com/office/officeart/2018/2/layout/IconVerticalSolidList"/>
    <dgm:cxn modelId="{F5189735-F68D-4DBE-8F99-F0821BC7B576}" type="presParOf" srcId="{478246A5-9630-4CE5-8648-97D29A8400F8}" destId="{B7BDCCE5-47CA-465E-8355-E5CB0F08A355}" srcOrd="0" destOrd="0" presId="urn:microsoft.com/office/officeart/2018/2/layout/IconVerticalSolidList"/>
    <dgm:cxn modelId="{6F5DFAA4-ED42-4787-A315-CA304FDE8F62}" type="presParOf" srcId="{478246A5-9630-4CE5-8648-97D29A8400F8}" destId="{AC8EF7D7-5308-498A-8BB2-F1B954FCB36D}" srcOrd="1" destOrd="0" presId="urn:microsoft.com/office/officeart/2018/2/layout/IconVerticalSolidList"/>
    <dgm:cxn modelId="{1D6A757C-9DBF-4FF9-90C4-46D6A966E8C3}" type="presParOf" srcId="{478246A5-9630-4CE5-8648-97D29A8400F8}" destId="{402BF9F9-C4FB-49DD-AFD2-6C86B021DA06}" srcOrd="2" destOrd="0" presId="urn:microsoft.com/office/officeart/2018/2/layout/IconVerticalSolidList"/>
    <dgm:cxn modelId="{1CE0D78B-BF02-4451-A468-1AD791EACBDE}" type="presParOf" srcId="{478246A5-9630-4CE5-8648-97D29A8400F8}" destId="{36A7636D-4491-4C72-A77D-477A92F71335}" srcOrd="3" destOrd="0" presId="urn:microsoft.com/office/officeart/2018/2/layout/IconVerticalSolidList"/>
    <dgm:cxn modelId="{1FD7B184-6C84-47A2-9156-9D8EED4DC7BE}" type="presParOf" srcId="{6494A058-84D7-4438-B378-A81E257DECC4}" destId="{BEC6BFB1-ADC5-421F-BE30-4C39FE456FFD}" srcOrd="5" destOrd="0" presId="urn:microsoft.com/office/officeart/2018/2/layout/IconVerticalSolidList"/>
    <dgm:cxn modelId="{C24BE41C-BDB3-4189-89EA-659AB68F450E}" type="presParOf" srcId="{6494A058-84D7-4438-B378-A81E257DECC4}" destId="{D715CC3E-12FA-41C8-ADCA-9FC58841542D}" srcOrd="6" destOrd="0" presId="urn:microsoft.com/office/officeart/2018/2/layout/IconVerticalSolidList"/>
    <dgm:cxn modelId="{5734A426-BAB6-4751-80C7-E0701F08010F}" type="presParOf" srcId="{D715CC3E-12FA-41C8-ADCA-9FC58841542D}" destId="{C0AF3E1F-708F-4EF3-9DD8-1D9492E6EC1C}" srcOrd="0" destOrd="0" presId="urn:microsoft.com/office/officeart/2018/2/layout/IconVerticalSolidList"/>
    <dgm:cxn modelId="{9B49C5E7-55B2-43DD-95B7-EFE7FAFDB6AA}" type="presParOf" srcId="{D715CC3E-12FA-41C8-ADCA-9FC58841542D}" destId="{1EFC33EE-FD0F-4986-98BF-C504172B7D77}" srcOrd="1" destOrd="0" presId="urn:microsoft.com/office/officeart/2018/2/layout/IconVerticalSolidList"/>
    <dgm:cxn modelId="{CB77F693-01BC-4686-97D1-742C459D2C69}" type="presParOf" srcId="{D715CC3E-12FA-41C8-ADCA-9FC58841542D}" destId="{1DF1DAD5-2E3B-412F-8842-738B24107938}" srcOrd="2" destOrd="0" presId="urn:microsoft.com/office/officeart/2018/2/layout/IconVerticalSolidList"/>
    <dgm:cxn modelId="{5E74B4E6-6AF8-4D7B-862F-B767BBFAC54A}" type="presParOf" srcId="{D715CC3E-12FA-41C8-ADCA-9FC58841542D}" destId="{6F96F171-9009-433B-BAE4-9C4BD84AD431}" srcOrd="3" destOrd="0" presId="urn:microsoft.com/office/officeart/2018/2/layout/IconVerticalSolidList"/>
    <dgm:cxn modelId="{AD88DE66-0732-4462-88FE-A94D32925512}" type="presParOf" srcId="{6494A058-84D7-4438-B378-A81E257DECC4}" destId="{00CB4487-0E9B-4A8A-908B-C77FD4BEEFC4}" srcOrd="7" destOrd="0" presId="urn:microsoft.com/office/officeart/2018/2/layout/IconVerticalSolidList"/>
    <dgm:cxn modelId="{620B44F8-5346-4042-9932-85A389AC7500}" type="presParOf" srcId="{6494A058-84D7-4438-B378-A81E257DECC4}" destId="{692A0F76-ADD7-402C-B265-5F9E433E7D0E}" srcOrd="8" destOrd="0" presId="urn:microsoft.com/office/officeart/2018/2/layout/IconVerticalSolidList"/>
    <dgm:cxn modelId="{5A0A0836-3FFB-46B3-8875-F73484AD5DE9}" type="presParOf" srcId="{692A0F76-ADD7-402C-B265-5F9E433E7D0E}" destId="{ABF18A05-B3A7-44C8-BDDF-4A747AA5C707}" srcOrd="0" destOrd="0" presId="urn:microsoft.com/office/officeart/2018/2/layout/IconVerticalSolidList"/>
    <dgm:cxn modelId="{0AF707BD-0572-4D74-9B11-2A08926052E8}" type="presParOf" srcId="{692A0F76-ADD7-402C-B265-5F9E433E7D0E}" destId="{FB7D3711-5D2A-4C6B-8F34-7BBC5239F34D}" srcOrd="1" destOrd="0" presId="urn:microsoft.com/office/officeart/2018/2/layout/IconVerticalSolidList"/>
    <dgm:cxn modelId="{3AA630D0-1FBB-42D5-92B3-850AD4503ED0}" type="presParOf" srcId="{692A0F76-ADD7-402C-B265-5F9E433E7D0E}" destId="{2F9B888A-A48C-4515-A869-2B078496C4B3}" srcOrd="2" destOrd="0" presId="urn:microsoft.com/office/officeart/2018/2/layout/IconVerticalSolidList"/>
    <dgm:cxn modelId="{FF2DC2CD-6993-4281-B6C9-9AA7ED0CD7B6}" type="presParOf" srcId="{692A0F76-ADD7-402C-B265-5F9E433E7D0E}" destId="{558A4F81-14AC-4315-9524-DC9A3DE855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A4BA78-7A50-4743-9354-413982F90FC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90A3C62-6FB6-4721-96D0-2AF137618929}">
      <dgm:prSet/>
      <dgm:spPr/>
      <dgm:t>
        <a:bodyPr/>
        <a:lstStyle/>
        <a:p>
          <a:r>
            <a:rPr lang="en-GB"/>
            <a:t>Longitudinal study based on Korean school children</a:t>
          </a:r>
          <a:endParaRPr lang="en-US"/>
        </a:p>
      </dgm:t>
    </dgm:pt>
    <dgm:pt modelId="{63291D91-097A-46BE-9C47-CB605D242C7B}" type="parTrans" cxnId="{9663F806-1B89-4B78-847D-ED6CDAD759FC}">
      <dgm:prSet/>
      <dgm:spPr/>
      <dgm:t>
        <a:bodyPr/>
        <a:lstStyle/>
        <a:p>
          <a:endParaRPr lang="en-US"/>
        </a:p>
      </dgm:t>
    </dgm:pt>
    <dgm:pt modelId="{024AD86C-7DCB-4805-8BEE-B21D3350AA3E}" type="sibTrans" cxnId="{9663F806-1B89-4B78-847D-ED6CDAD759FC}">
      <dgm:prSet/>
      <dgm:spPr/>
      <dgm:t>
        <a:bodyPr/>
        <a:lstStyle/>
        <a:p>
          <a:endParaRPr lang="en-US"/>
        </a:p>
      </dgm:t>
    </dgm:pt>
    <dgm:pt modelId="{1B2E4EE0-5CDD-4322-AED8-5EDD9993ADFE}">
      <dgm:prSet/>
      <dgm:spPr/>
      <dgm:t>
        <a:bodyPr/>
        <a:lstStyle/>
        <a:p>
          <a:r>
            <a:rPr lang="en-GB"/>
            <a:t>Used Transtheoretical based exercise counselling and exercise classes</a:t>
          </a:r>
          <a:endParaRPr lang="en-US"/>
        </a:p>
      </dgm:t>
    </dgm:pt>
    <dgm:pt modelId="{EA3A11D0-9248-40B6-BC2A-51025BFA092F}" type="parTrans" cxnId="{F154EF60-3F2F-4AE7-9E95-0DB80BCA4955}">
      <dgm:prSet/>
      <dgm:spPr/>
      <dgm:t>
        <a:bodyPr/>
        <a:lstStyle/>
        <a:p>
          <a:endParaRPr lang="en-US"/>
        </a:p>
      </dgm:t>
    </dgm:pt>
    <dgm:pt modelId="{0555D56E-A1B6-45A6-B27F-844D4C8C02BD}" type="sibTrans" cxnId="{F154EF60-3F2F-4AE7-9E95-0DB80BCA4955}">
      <dgm:prSet/>
      <dgm:spPr/>
      <dgm:t>
        <a:bodyPr/>
        <a:lstStyle/>
        <a:p>
          <a:endParaRPr lang="en-US"/>
        </a:p>
      </dgm:t>
    </dgm:pt>
    <dgm:pt modelId="{C83800DF-C68D-4610-8AEF-DE3D5F9604E8}">
      <dgm:prSet/>
      <dgm:spPr/>
      <dgm:t>
        <a:bodyPr/>
        <a:lstStyle/>
        <a:p>
          <a:r>
            <a:rPr lang="en-GB"/>
            <a:t>Supports the TTM-based exercise intervention, as BMI and self-efficacy significantly different after 6 months</a:t>
          </a:r>
          <a:endParaRPr lang="en-US"/>
        </a:p>
      </dgm:t>
    </dgm:pt>
    <dgm:pt modelId="{9C0FA9E5-DA7F-4B5F-94B6-5D871645CEAE}" type="parTrans" cxnId="{4E803024-EC03-472D-B24E-35C168810AF4}">
      <dgm:prSet/>
      <dgm:spPr/>
      <dgm:t>
        <a:bodyPr/>
        <a:lstStyle/>
        <a:p>
          <a:endParaRPr lang="en-US"/>
        </a:p>
      </dgm:t>
    </dgm:pt>
    <dgm:pt modelId="{783C2963-2E76-422D-8011-5FC42354A9AC}" type="sibTrans" cxnId="{4E803024-EC03-472D-B24E-35C168810AF4}">
      <dgm:prSet/>
      <dgm:spPr/>
      <dgm:t>
        <a:bodyPr/>
        <a:lstStyle/>
        <a:p>
          <a:endParaRPr lang="en-US"/>
        </a:p>
      </dgm:t>
    </dgm:pt>
    <dgm:pt modelId="{C14EC851-141B-437D-A559-D4F2C731CF2D}">
      <dgm:prSet/>
      <dgm:spPr/>
      <dgm:t>
        <a:bodyPr/>
        <a:lstStyle/>
        <a:p>
          <a:r>
            <a:rPr lang="en-GB"/>
            <a:t>Ten processes of change to complete the 5 stages of TTM</a:t>
          </a:r>
          <a:endParaRPr lang="en-US"/>
        </a:p>
      </dgm:t>
    </dgm:pt>
    <dgm:pt modelId="{9668B6A5-183E-44C4-BEFD-E71F6F405460}" type="parTrans" cxnId="{70B2E0C9-388D-4C80-BC88-60B11D075FCF}">
      <dgm:prSet/>
      <dgm:spPr/>
      <dgm:t>
        <a:bodyPr/>
        <a:lstStyle/>
        <a:p>
          <a:endParaRPr lang="en-US"/>
        </a:p>
      </dgm:t>
    </dgm:pt>
    <dgm:pt modelId="{06414EE2-3978-46D9-A358-DEF0F3EC9745}" type="sibTrans" cxnId="{70B2E0C9-388D-4C80-BC88-60B11D075FCF}">
      <dgm:prSet/>
      <dgm:spPr/>
      <dgm:t>
        <a:bodyPr/>
        <a:lstStyle/>
        <a:p>
          <a:endParaRPr lang="en-US"/>
        </a:p>
      </dgm:t>
    </dgm:pt>
    <dgm:pt modelId="{43375CA7-092A-4D8C-8E7E-140BC0BD0E19}" type="pres">
      <dgm:prSet presAssocID="{BBA4BA78-7A50-4743-9354-413982F90FCF}" presName="linear" presStyleCnt="0">
        <dgm:presLayoutVars>
          <dgm:animLvl val="lvl"/>
          <dgm:resizeHandles val="exact"/>
        </dgm:presLayoutVars>
      </dgm:prSet>
      <dgm:spPr/>
    </dgm:pt>
    <dgm:pt modelId="{2EFFBF90-B097-460D-8A5F-B9E847ACD880}" type="pres">
      <dgm:prSet presAssocID="{990A3C62-6FB6-4721-96D0-2AF13761892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2B9912B-E358-4D2E-95EF-88924889A95B}" type="pres">
      <dgm:prSet presAssocID="{024AD86C-7DCB-4805-8BEE-B21D3350AA3E}" presName="spacer" presStyleCnt="0"/>
      <dgm:spPr/>
    </dgm:pt>
    <dgm:pt modelId="{2489C8CA-D5AB-4227-B91C-6248CB72AEC1}" type="pres">
      <dgm:prSet presAssocID="{1B2E4EE0-5CDD-4322-AED8-5EDD9993ADF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D36B870-E9A4-4FC8-BE44-9F50DC276405}" type="pres">
      <dgm:prSet presAssocID="{0555D56E-A1B6-45A6-B27F-844D4C8C02BD}" presName="spacer" presStyleCnt="0"/>
      <dgm:spPr/>
    </dgm:pt>
    <dgm:pt modelId="{939893A8-23DF-48B8-9A70-202D68948C07}" type="pres">
      <dgm:prSet presAssocID="{C83800DF-C68D-4610-8AEF-DE3D5F9604E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C4394D9-607C-41D6-B899-B7166AFED566}" type="pres">
      <dgm:prSet presAssocID="{783C2963-2E76-422D-8011-5FC42354A9AC}" presName="spacer" presStyleCnt="0"/>
      <dgm:spPr/>
    </dgm:pt>
    <dgm:pt modelId="{7FA661D8-1745-4452-9F47-D0448D68F552}" type="pres">
      <dgm:prSet presAssocID="{C14EC851-141B-437D-A559-D4F2C731CF2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663F806-1B89-4B78-847D-ED6CDAD759FC}" srcId="{BBA4BA78-7A50-4743-9354-413982F90FCF}" destId="{990A3C62-6FB6-4721-96D0-2AF137618929}" srcOrd="0" destOrd="0" parTransId="{63291D91-097A-46BE-9C47-CB605D242C7B}" sibTransId="{024AD86C-7DCB-4805-8BEE-B21D3350AA3E}"/>
    <dgm:cxn modelId="{4E803024-EC03-472D-B24E-35C168810AF4}" srcId="{BBA4BA78-7A50-4743-9354-413982F90FCF}" destId="{C83800DF-C68D-4610-8AEF-DE3D5F9604E8}" srcOrd="2" destOrd="0" parTransId="{9C0FA9E5-DA7F-4B5F-94B6-5D871645CEAE}" sibTransId="{783C2963-2E76-422D-8011-5FC42354A9AC}"/>
    <dgm:cxn modelId="{F154EF60-3F2F-4AE7-9E95-0DB80BCA4955}" srcId="{BBA4BA78-7A50-4743-9354-413982F90FCF}" destId="{1B2E4EE0-5CDD-4322-AED8-5EDD9993ADFE}" srcOrd="1" destOrd="0" parTransId="{EA3A11D0-9248-40B6-BC2A-51025BFA092F}" sibTransId="{0555D56E-A1B6-45A6-B27F-844D4C8C02BD}"/>
    <dgm:cxn modelId="{B30F4B8F-EC6C-4CEF-90B9-60F3F78EF18F}" type="presOf" srcId="{BBA4BA78-7A50-4743-9354-413982F90FCF}" destId="{43375CA7-092A-4D8C-8E7E-140BC0BD0E19}" srcOrd="0" destOrd="0" presId="urn:microsoft.com/office/officeart/2005/8/layout/vList2"/>
    <dgm:cxn modelId="{92D8C798-8F47-4198-857A-F2BCBC08FF6A}" type="presOf" srcId="{1B2E4EE0-5CDD-4322-AED8-5EDD9993ADFE}" destId="{2489C8CA-D5AB-4227-B91C-6248CB72AEC1}" srcOrd="0" destOrd="0" presId="urn:microsoft.com/office/officeart/2005/8/layout/vList2"/>
    <dgm:cxn modelId="{1F0B0BA2-3FFA-4624-A770-094122501947}" type="presOf" srcId="{C83800DF-C68D-4610-8AEF-DE3D5F9604E8}" destId="{939893A8-23DF-48B8-9A70-202D68948C07}" srcOrd="0" destOrd="0" presId="urn:microsoft.com/office/officeart/2005/8/layout/vList2"/>
    <dgm:cxn modelId="{70B2E0C9-388D-4C80-BC88-60B11D075FCF}" srcId="{BBA4BA78-7A50-4743-9354-413982F90FCF}" destId="{C14EC851-141B-437D-A559-D4F2C731CF2D}" srcOrd="3" destOrd="0" parTransId="{9668B6A5-183E-44C4-BEFD-E71F6F405460}" sibTransId="{06414EE2-3978-46D9-A358-DEF0F3EC9745}"/>
    <dgm:cxn modelId="{A064D5D5-25D5-4653-84B6-592218F6DC94}" type="presOf" srcId="{990A3C62-6FB6-4721-96D0-2AF137618929}" destId="{2EFFBF90-B097-460D-8A5F-B9E847ACD880}" srcOrd="0" destOrd="0" presId="urn:microsoft.com/office/officeart/2005/8/layout/vList2"/>
    <dgm:cxn modelId="{CC2A83F9-5E1F-410B-AED3-9620FB97C35F}" type="presOf" srcId="{C14EC851-141B-437D-A559-D4F2C731CF2D}" destId="{7FA661D8-1745-4452-9F47-D0448D68F552}" srcOrd="0" destOrd="0" presId="urn:microsoft.com/office/officeart/2005/8/layout/vList2"/>
    <dgm:cxn modelId="{3617F7AC-DD61-4BF5-B1C8-01D2C7B84048}" type="presParOf" srcId="{43375CA7-092A-4D8C-8E7E-140BC0BD0E19}" destId="{2EFFBF90-B097-460D-8A5F-B9E847ACD880}" srcOrd="0" destOrd="0" presId="urn:microsoft.com/office/officeart/2005/8/layout/vList2"/>
    <dgm:cxn modelId="{AD960AEF-5D43-4A6D-A6E7-F0D8AA32B746}" type="presParOf" srcId="{43375CA7-092A-4D8C-8E7E-140BC0BD0E19}" destId="{72B9912B-E358-4D2E-95EF-88924889A95B}" srcOrd="1" destOrd="0" presId="urn:microsoft.com/office/officeart/2005/8/layout/vList2"/>
    <dgm:cxn modelId="{7312DD04-CB80-4D9D-BDDD-F0E1DDF7E3AB}" type="presParOf" srcId="{43375CA7-092A-4D8C-8E7E-140BC0BD0E19}" destId="{2489C8CA-D5AB-4227-B91C-6248CB72AEC1}" srcOrd="2" destOrd="0" presId="urn:microsoft.com/office/officeart/2005/8/layout/vList2"/>
    <dgm:cxn modelId="{5F2820C7-53CE-4151-8B1E-674F1AE4EBF8}" type="presParOf" srcId="{43375CA7-092A-4D8C-8E7E-140BC0BD0E19}" destId="{3D36B870-E9A4-4FC8-BE44-9F50DC276405}" srcOrd="3" destOrd="0" presId="urn:microsoft.com/office/officeart/2005/8/layout/vList2"/>
    <dgm:cxn modelId="{BA6D717D-CEFA-4DF0-8861-4D1ECB720F9D}" type="presParOf" srcId="{43375CA7-092A-4D8C-8E7E-140BC0BD0E19}" destId="{939893A8-23DF-48B8-9A70-202D68948C07}" srcOrd="4" destOrd="0" presId="urn:microsoft.com/office/officeart/2005/8/layout/vList2"/>
    <dgm:cxn modelId="{1F680227-BB24-4C03-B7A8-492A56A3A490}" type="presParOf" srcId="{43375CA7-092A-4D8C-8E7E-140BC0BD0E19}" destId="{5C4394D9-607C-41D6-B899-B7166AFED566}" srcOrd="5" destOrd="0" presId="urn:microsoft.com/office/officeart/2005/8/layout/vList2"/>
    <dgm:cxn modelId="{2B756B29-60C9-4AA0-BA1B-EE6C03941659}" type="presParOf" srcId="{43375CA7-092A-4D8C-8E7E-140BC0BD0E19}" destId="{7FA661D8-1745-4452-9F47-D0448D68F55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97FCF4-A0B8-4661-A58D-1AFF4C91187D}">
      <dsp:nvSpPr>
        <dsp:cNvPr id="0" name=""/>
        <dsp:cNvSpPr/>
      </dsp:nvSpPr>
      <dsp:spPr>
        <a:xfrm>
          <a:off x="851" y="0"/>
          <a:ext cx="3447363" cy="34042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523" tIns="0" rIns="340523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Give an explanation of the Health belief model. </a:t>
          </a:r>
        </a:p>
      </dsp:txBody>
      <dsp:txXfrm>
        <a:off x="851" y="1361710"/>
        <a:ext cx="3447363" cy="2042566"/>
      </dsp:txXfrm>
    </dsp:sp>
    <dsp:sp modelId="{1F334CAD-4B06-40C8-B824-D3FDDB0CC028}">
      <dsp:nvSpPr>
        <dsp:cNvPr id="0" name=""/>
        <dsp:cNvSpPr/>
      </dsp:nvSpPr>
      <dsp:spPr>
        <a:xfrm>
          <a:off x="851" y="0"/>
          <a:ext cx="3447363" cy="136171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523" tIns="165100" rIns="340523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51" y="0"/>
        <a:ext cx="3447363" cy="1361710"/>
      </dsp:txXfrm>
    </dsp:sp>
    <dsp:sp modelId="{DDA892B0-1CE7-46D5-9FB1-5CE063F66654}">
      <dsp:nvSpPr>
        <dsp:cNvPr id="0" name=""/>
        <dsp:cNvSpPr/>
      </dsp:nvSpPr>
      <dsp:spPr>
        <a:xfrm>
          <a:off x="3724003" y="0"/>
          <a:ext cx="3447363" cy="3404277"/>
        </a:xfrm>
        <a:prstGeom prst="rect">
          <a:avLst/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accent2">
              <a:hueOff val="-1482143"/>
              <a:satOff val="7100"/>
              <a:lumOff val="6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523" tIns="0" rIns="340523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Explain the Transtheoretical model </a:t>
          </a:r>
          <a:endParaRPr lang="en-US" sz="1900" kern="1200" dirty="0"/>
        </a:p>
      </dsp:txBody>
      <dsp:txXfrm>
        <a:off x="3724003" y="1361710"/>
        <a:ext cx="3447363" cy="2042566"/>
      </dsp:txXfrm>
    </dsp:sp>
    <dsp:sp modelId="{1D4D24A5-E2E4-4A5A-8377-85B4B963694C}">
      <dsp:nvSpPr>
        <dsp:cNvPr id="0" name=""/>
        <dsp:cNvSpPr/>
      </dsp:nvSpPr>
      <dsp:spPr>
        <a:xfrm>
          <a:off x="3724003" y="0"/>
          <a:ext cx="3447363" cy="136171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523" tIns="165100" rIns="340523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724003" y="0"/>
        <a:ext cx="3447363" cy="1361710"/>
      </dsp:txXfrm>
    </dsp:sp>
    <dsp:sp modelId="{7F33EDEC-9D44-4371-A1A4-45C35CEA1D4D}">
      <dsp:nvSpPr>
        <dsp:cNvPr id="0" name=""/>
        <dsp:cNvSpPr/>
      </dsp:nvSpPr>
      <dsp:spPr>
        <a:xfrm>
          <a:off x="7447155" y="0"/>
          <a:ext cx="3447363" cy="3404277"/>
        </a:xfrm>
        <a:prstGeom prst="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accent2">
              <a:hueOff val="-2964286"/>
              <a:satOff val="14200"/>
              <a:lumOff val="13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523" tIns="0" rIns="340523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Describe how the models made child obesity campaigns successful.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b="0" i="0" kern="1200" dirty="0"/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7447155" y="1361710"/>
        <a:ext cx="3447363" cy="2042566"/>
      </dsp:txXfrm>
    </dsp:sp>
    <dsp:sp modelId="{2007E220-C798-4EFC-A914-A12AB78FFE35}">
      <dsp:nvSpPr>
        <dsp:cNvPr id="0" name=""/>
        <dsp:cNvSpPr/>
      </dsp:nvSpPr>
      <dsp:spPr>
        <a:xfrm>
          <a:off x="7447155" y="0"/>
          <a:ext cx="3447363" cy="136171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523" tIns="165100" rIns="340523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600" kern="1200"/>
            <a:t>03</a:t>
          </a:r>
        </a:p>
      </dsp:txBody>
      <dsp:txXfrm>
        <a:off x="7447155" y="0"/>
        <a:ext cx="3447363" cy="13617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0C9CEB-9C20-44A5-9425-5A6F8BD63D21}">
      <dsp:nvSpPr>
        <dsp:cNvPr id="0" name=""/>
        <dsp:cNvSpPr/>
      </dsp:nvSpPr>
      <dsp:spPr>
        <a:xfrm>
          <a:off x="0" y="3890"/>
          <a:ext cx="6628804" cy="8286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56520-E756-4F39-8D7A-9C1B2543275B}">
      <dsp:nvSpPr>
        <dsp:cNvPr id="0" name=""/>
        <dsp:cNvSpPr/>
      </dsp:nvSpPr>
      <dsp:spPr>
        <a:xfrm>
          <a:off x="250661" y="190332"/>
          <a:ext cx="455748" cy="4557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B0782-0244-4573-A0A2-25FA6E098D2B}">
      <dsp:nvSpPr>
        <dsp:cNvPr id="0" name=""/>
        <dsp:cNvSpPr/>
      </dsp:nvSpPr>
      <dsp:spPr>
        <a:xfrm>
          <a:off x="957071" y="3890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Health belief model states that there are three factors that influence an individual’s perception: </a:t>
          </a:r>
          <a:endParaRPr lang="en-US" sz="1800" kern="1200"/>
        </a:p>
      </dsp:txBody>
      <dsp:txXfrm>
        <a:off x="957071" y="3890"/>
        <a:ext cx="5671732" cy="828633"/>
      </dsp:txXfrm>
    </dsp:sp>
    <dsp:sp modelId="{2FEE917C-AE30-4C26-A7BF-0385130CF7B3}">
      <dsp:nvSpPr>
        <dsp:cNvPr id="0" name=""/>
        <dsp:cNvSpPr/>
      </dsp:nvSpPr>
      <dsp:spPr>
        <a:xfrm>
          <a:off x="0" y="1039682"/>
          <a:ext cx="6628804" cy="8286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896388-5BB7-4543-B5F6-36FC82A8C3F0}">
      <dsp:nvSpPr>
        <dsp:cNvPr id="0" name=""/>
        <dsp:cNvSpPr/>
      </dsp:nvSpPr>
      <dsp:spPr>
        <a:xfrm>
          <a:off x="250661" y="1226124"/>
          <a:ext cx="455748" cy="4557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6FA004-E79C-4545-B391-71CB09D8CC49}">
      <dsp:nvSpPr>
        <dsp:cNvPr id="0" name=""/>
        <dsp:cNvSpPr/>
      </dsp:nvSpPr>
      <dsp:spPr>
        <a:xfrm>
          <a:off x="957071" y="1039682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General Health values</a:t>
          </a:r>
          <a:endParaRPr lang="en-US" sz="1800" kern="1200"/>
        </a:p>
      </dsp:txBody>
      <dsp:txXfrm>
        <a:off x="957071" y="1039682"/>
        <a:ext cx="5671732" cy="828633"/>
      </dsp:txXfrm>
    </dsp:sp>
    <dsp:sp modelId="{B7BDCCE5-47CA-465E-8355-E5CB0F08A355}">
      <dsp:nvSpPr>
        <dsp:cNvPr id="0" name=""/>
        <dsp:cNvSpPr/>
      </dsp:nvSpPr>
      <dsp:spPr>
        <a:xfrm>
          <a:off x="0" y="2075473"/>
          <a:ext cx="6628804" cy="8286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8EF7D7-5308-498A-8BB2-F1B954FCB36D}">
      <dsp:nvSpPr>
        <dsp:cNvPr id="0" name=""/>
        <dsp:cNvSpPr/>
      </dsp:nvSpPr>
      <dsp:spPr>
        <a:xfrm>
          <a:off x="250661" y="2261916"/>
          <a:ext cx="455748" cy="4557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A7636D-4491-4C72-A77D-477A92F71335}">
      <dsp:nvSpPr>
        <dsp:cNvPr id="0" name=""/>
        <dsp:cNvSpPr/>
      </dsp:nvSpPr>
      <dsp:spPr>
        <a:xfrm>
          <a:off x="957071" y="2075473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Health Beliefs </a:t>
          </a:r>
          <a:endParaRPr lang="en-US" sz="1800" kern="1200"/>
        </a:p>
      </dsp:txBody>
      <dsp:txXfrm>
        <a:off x="957071" y="2075473"/>
        <a:ext cx="5671732" cy="828633"/>
      </dsp:txXfrm>
    </dsp:sp>
    <dsp:sp modelId="{C0AF3E1F-708F-4EF3-9DD8-1D9492E6EC1C}">
      <dsp:nvSpPr>
        <dsp:cNvPr id="0" name=""/>
        <dsp:cNvSpPr/>
      </dsp:nvSpPr>
      <dsp:spPr>
        <a:xfrm>
          <a:off x="0" y="3111265"/>
          <a:ext cx="6628804" cy="8286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FC33EE-FD0F-4986-98BF-C504172B7D77}">
      <dsp:nvSpPr>
        <dsp:cNvPr id="0" name=""/>
        <dsp:cNvSpPr/>
      </dsp:nvSpPr>
      <dsp:spPr>
        <a:xfrm>
          <a:off x="250661" y="3297708"/>
          <a:ext cx="455748" cy="4557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96F171-9009-433B-BAE4-9C4BD84AD431}">
      <dsp:nvSpPr>
        <dsp:cNvPr id="0" name=""/>
        <dsp:cNvSpPr/>
      </dsp:nvSpPr>
      <dsp:spPr>
        <a:xfrm>
          <a:off x="957071" y="3111265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Perceived susceptibility</a:t>
          </a:r>
          <a:endParaRPr lang="en-US" sz="1800" kern="1200"/>
        </a:p>
      </dsp:txBody>
      <dsp:txXfrm>
        <a:off x="957071" y="3111265"/>
        <a:ext cx="5671732" cy="828633"/>
      </dsp:txXfrm>
    </dsp:sp>
    <dsp:sp modelId="{ABF18A05-B3A7-44C8-BDDF-4A747AA5C707}">
      <dsp:nvSpPr>
        <dsp:cNvPr id="0" name=""/>
        <dsp:cNvSpPr/>
      </dsp:nvSpPr>
      <dsp:spPr>
        <a:xfrm>
          <a:off x="0" y="4147057"/>
          <a:ext cx="6628804" cy="82863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D3711-5D2A-4C6B-8F34-7BBC5239F34D}">
      <dsp:nvSpPr>
        <dsp:cNvPr id="0" name=""/>
        <dsp:cNvSpPr/>
      </dsp:nvSpPr>
      <dsp:spPr>
        <a:xfrm>
          <a:off x="250661" y="4333499"/>
          <a:ext cx="455748" cy="4557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A4F81-14AC-4315-9524-DC9A3DE85582}">
      <dsp:nvSpPr>
        <dsp:cNvPr id="0" name=""/>
        <dsp:cNvSpPr/>
      </dsp:nvSpPr>
      <dsp:spPr>
        <a:xfrm>
          <a:off x="957071" y="4147057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When the benefits outweigh the implications, cues can activate the behaviour.  </a:t>
          </a:r>
          <a:endParaRPr lang="en-US" sz="1800" kern="1200"/>
        </a:p>
      </dsp:txBody>
      <dsp:txXfrm>
        <a:off x="957071" y="4147057"/>
        <a:ext cx="5671732" cy="8286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FFBF90-B097-460D-8A5F-B9E847ACD880}">
      <dsp:nvSpPr>
        <dsp:cNvPr id="0" name=""/>
        <dsp:cNvSpPr/>
      </dsp:nvSpPr>
      <dsp:spPr>
        <a:xfrm>
          <a:off x="0" y="11506"/>
          <a:ext cx="8596668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Longitudinal study based on Korean school children</a:t>
          </a:r>
          <a:endParaRPr lang="en-US" sz="2400" kern="1200"/>
        </a:p>
      </dsp:txBody>
      <dsp:txXfrm>
        <a:off x="44549" y="56055"/>
        <a:ext cx="8507570" cy="823502"/>
      </dsp:txXfrm>
    </dsp:sp>
    <dsp:sp modelId="{2489C8CA-D5AB-4227-B91C-6248CB72AEC1}">
      <dsp:nvSpPr>
        <dsp:cNvPr id="0" name=""/>
        <dsp:cNvSpPr/>
      </dsp:nvSpPr>
      <dsp:spPr>
        <a:xfrm>
          <a:off x="0" y="993226"/>
          <a:ext cx="8596668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Used Transtheoretical based exercise counselling and exercise classes</a:t>
          </a:r>
          <a:endParaRPr lang="en-US" sz="2400" kern="1200"/>
        </a:p>
      </dsp:txBody>
      <dsp:txXfrm>
        <a:off x="44549" y="1037775"/>
        <a:ext cx="8507570" cy="823502"/>
      </dsp:txXfrm>
    </dsp:sp>
    <dsp:sp modelId="{939893A8-23DF-48B8-9A70-202D68948C07}">
      <dsp:nvSpPr>
        <dsp:cNvPr id="0" name=""/>
        <dsp:cNvSpPr/>
      </dsp:nvSpPr>
      <dsp:spPr>
        <a:xfrm>
          <a:off x="0" y="1974946"/>
          <a:ext cx="8596668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Supports the TTM-based exercise intervention, as BMI and self-efficacy significantly different after 6 months</a:t>
          </a:r>
          <a:endParaRPr lang="en-US" sz="2400" kern="1200"/>
        </a:p>
      </dsp:txBody>
      <dsp:txXfrm>
        <a:off x="44549" y="2019495"/>
        <a:ext cx="8507570" cy="823502"/>
      </dsp:txXfrm>
    </dsp:sp>
    <dsp:sp modelId="{7FA661D8-1745-4452-9F47-D0448D68F552}">
      <dsp:nvSpPr>
        <dsp:cNvPr id="0" name=""/>
        <dsp:cNvSpPr/>
      </dsp:nvSpPr>
      <dsp:spPr>
        <a:xfrm>
          <a:off x="0" y="2956666"/>
          <a:ext cx="8596668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Ten processes of change to complete the 5 stages of TTM</a:t>
          </a:r>
          <a:endParaRPr lang="en-US" sz="2400" kern="1200"/>
        </a:p>
      </dsp:txBody>
      <dsp:txXfrm>
        <a:off x="44549" y="3001215"/>
        <a:ext cx="8507570" cy="8235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41623-A064-4BED-B073-BA4D61433402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6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5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EB70D-CD01-44DA-83B3-8FEB3383D307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487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4297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267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125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DD0D6-7A82-473E-879B-C6ECD6CCCFEC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738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05E03-BC17-41A7-854C-DFAB672737DC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629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983585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5444044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41207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752042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45714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5033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F02AB-6034-4B88-BC5A-7C17CB0EF809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836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8324-A84C-4A45-93B6-78D079CCE772}" type="datetime1">
              <a:rPr lang="en-US" smtClean="0"/>
              <a:t>3/27/2021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039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anr.2016.03.003" TargetMode="External"/><Relationship Id="rId2" Type="http://schemas.openxmlformats.org/officeDocument/2006/relationships/hyperlink" Target="https://fleishmanhillard.com/2014/11/food-beverage-agribusiness/using-behavioral-tendencies-predict-food-nutrition-habi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B978-0-12-816969-8.00002-3" TargetMode="External"/><Relationship Id="rId5" Type="http://schemas.openxmlformats.org/officeDocument/2006/relationships/hyperlink" Target="https://doi.org/10.3389/fpsyg.2018.02402" TargetMode="External"/><Relationship Id="rId4" Type="http://schemas.openxmlformats.org/officeDocument/2006/relationships/hyperlink" Target="https://en.wikipedia.org/wiki/File:The_Health_Belief_Mode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tethoscope">
            <a:extLst>
              <a:ext uri="{FF2B5EF4-FFF2-40B4-BE49-F238E27FC236}">
                <a16:creationId xmlns:a16="http://schemas.microsoft.com/office/drawing/2014/main" id="{01657F70-C115-4EB3-9C06-F85D7C77CAD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091" t="23391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6" name="Isosceles Triangle 8">
            <a:extLst>
              <a:ext uri="{FF2B5EF4-FFF2-40B4-BE49-F238E27FC236}">
                <a16:creationId xmlns:a16="http://schemas.microsoft.com/office/drawing/2014/main" id="{F5F0CD5C-72F3-4090-8A69-8E15CB432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Parallelogram 10">
            <a:extLst>
              <a:ext uri="{FF2B5EF4-FFF2-40B4-BE49-F238E27FC236}">
                <a16:creationId xmlns:a16="http://schemas.microsoft.com/office/drawing/2014/main" id="{217496A2-9394-4FB7-BA0E-717D2D2E7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3800" y="0"/>
            <a:ext cx="7315200" cy="6858000"/>
          </a:xfrm>
          <a:prstGeom prst="parallelogram">
            <a:avLst>
              <a:gd name="adj" fmla="val 15925"/>
            </a:avLst>
          </a:prstGeom>
          <a:solidFill>
            <a:schemeClr val="bg1">
              <a:alpha val="8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Connector 12">
            <a:extLst>
              <a:ext uri="{FF2B5EF4-FFF2-40B4-BE49-F238E27FC236}">
                <a16:creationId xmlns:a16="http://schemas.microsoft.com/office/drawing/2014/main" id="{D02CF681-4765-4E88-802F-B2474DCD5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14">
            <a:extLst>
              <a:ext uri="{FF2B5EF4-FFF2-40B4-BE49-F238E27FC236}">
                <a16:creationId xmlns:a16="http://schemas.microsoft.com/office/drawing/2014/main" id="{3D57B2BA-243C-45C7-A5D8-46CA71943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67374FB5-CBB7-46FF-95B5-2251BC685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34BCEAB7-D9E0-40A4-9254-8593BD34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D567A354-BB63-405C-8E5F-2F510E670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E8A84A-0FCC-46C3-92DD-9491BC577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91450" y="1678665"/>
            <a:ext cx="4482553" cy="23691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/>
              <a:t>How can a health campaign be successful?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5E396D-2DFA-475F-861D-67247C3020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8276" y="4050832"/>
            <a:ext cx="4485725" cy="10968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Using psychological theory 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By Kaylah Evans </a:t>
            </a:r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9185A8D7-2F20-4F7A-97BE-21DB1654C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CB65BD56-22B3-4E13-BFCA-B8E8BEB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6790ED68-BCA0-4247-A72F-1CB85DF06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D0F2B3F-DC55-4FA7-B667-1ACD07920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custDataLst>
      <p:tags r:id="rId1"/>
    </p:custDataLst>
    <p:extLst>
      <p:ext uri="{BB962C8B-B14F-4D97-AF65-F5344CB8AC3E}">
        <p14:creationId xmlns:p14="http://schemas.microsoft.com/office/powerpoint/2010/main" val="334425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39"/>
    </mc:Choice>
    <mc:Fallback xmlns="">
      <p:transition spd="slow" advTm="92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5EB5A-055E-474A-9266-4ED1B586B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Aims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45C55CB6-EBCC-4BBF-800B-44D5787219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3729177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1102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3043"/>
    </mc:Choice>
    <mc:Fallback xmlns="">
      <p:transition spd="slow" advTm="2304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EFA60-8798-43BB-9168-690288B38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45664-01AA-4CCB-887A-8EB010AF5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240" y="2312275"/>
            <a:ext cx="8770571" cy="4103505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This presentation will look at the success of the psychological theories when concerning child obesity.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Child obesity is an ever growing concern worldwide.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Although low-income and middle-income countries suffer undernutrition, there are still reports of child obesity.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Due to the consumption of foods containing high fats and sugars.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Researchers have found that the influence of the mother is a contributing factor to a child’s eating habits.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This suggests that the campaigns should target the parents of children.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273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671"/>
    </mc:Choice>
    <mc:Fallback xmlns="">
      <p:transition spd="slow" advTm="8567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0A4710-7C37-475B-B519-C8A29788A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/>
              <a:t>The Health Belief Model 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6362B-C0A7-4CCE-AAF9-E0A9E17DE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psychological approach is one of the most commonly used to explain behaviour that is health-related.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It’s purpose is to try and predict whether an individual will take the desired action.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Consists of three features: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Modifying factors  </a:t>
            </a:r>
            <a:endParaRPr lang="en-GB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Individual perceptions</a:t>
            </a:r>
            <a:endParaRPr lang="en-GB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Likelihood of action      </a:t>
            </a:r>
            <a:endParaRPr lang="en-GB"/>
          </a:p>
          <a:p>
            <a:pPr marL="0" indent="0">
              <a:buNone/>
            </a:pPr>
            <a:r>
              <a:rPr lang="en-GB" dirty="0"/>
              <a:t>                                          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3475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348"/>
    </mc:Choice>
    <mc:Fallback xmlns="">
      <p:transition spd="slow" advTm="6234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ECA0DFDD-ECF1-4EDC-9F2E-D66705FF37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131" y="174412"/>
            <a:ext cx="8426117" cy="6509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927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09"/>
    </mc:Choice>
    <mc:Fallback xmlns="">
      <p:transition spd="slow" advTm="22609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D6D84C-4898-4AAF-A8D4-076D8060E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Continued… </a:t>
            </a:r>
          </a:p>
        </p:txBody>
      </p:sp>
      <p:grpSp>
        <p:nvGrpSpPr>
          <p:cNvPr id="25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6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3AD1E36F-6553-484D-801E-FA962A934E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1297357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1131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789"/>
    </mc:Choice>
    <mc:Fallback xmlns="">
      <p:transition spd="slow" advTm="7678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EBA5BB-C0EA-46F8-BC8B-24AA9DC5E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sz="3300"/>
              <a:t>Transtheoretical Model 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56A56-BF08-4215-9D50-3021C9F3F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GB" dirty="0"/>
              <a:t>This model believes that individuals actively move through five stages of behaviour, these being: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Pre-contemplation</a:t>
            </a:r>
            <a:endParaRPr lang="en-GB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Contemplation </a:t>
            </a:r>
            <a:endParaRPr lang="en-GB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Preparation </a:t>
            </a:r>
            <a:endParaRPr lang="en-GB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Action</a:t>
            </a:r>
            <a:endParaRPr lang="en-GB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Maintenance. </a:t>
            </a:r>
            <a:endParaRPr lang="en-GB"/>
          </a:p>
          <a:p>
            <a:r>
              <a:rPr lang="en-GB" dirty="0"/>
              <a:t>Moves in sequential, cyclic stages, may relapse at any stage. </a:t>
            </a:r>
          </a:p>
          <a:p>
            <a:r>
              <a:rPr lang="en-GB" dirty="0"/>
              <a:t>Some versions consist of the termination stage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27498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266"/>
    </mc:Choice>
    <mc:Fallback xmlns="">
      <p:transition spd="slow" advTm="10526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8301227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A5C831D1-ED6D-4EC9-9535-0B7AD68A0C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4624" y="955946"/>
            <a:ext cx="5802364" cy="517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207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131"/>
    </mc:Choice>
    <mc:Fallback xmlns="">
      <p:transition spd="slow" advTm="19131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7505F-8738-40B8-9EB1-8057C8418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/>
              <a:t>Child obesity campaign </a:t>
            </a:r>
            <a:br>
              <a:rPr lang="en-GB" dirty="0"/>
            </a:br>
            <a:r>
              <a:rPr lang="en-GB" dirty="0"/>
              <a:t>HBM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FCD02-D29D-4464-9110-BEBF80F047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GB" dirty="0"/>
              <a:t>Study using the Health Belief Model, found it helpful in explaining and predicting the mother’s behaviour changes to benefit child. </a:t>
            </a:r>
          </a:p>
          <a:p>
            <a:r>
              <a:rPr lang="en-GB" dirty="0"/>
              <a:t>Each stage in the model was found to contribute to the child’s weight change.</a:t>
            </a:r>
          </a:p>
          <a:p>
            <a:r>
              <a:rPr lang="en-GB" dirty="0"/>
              <a:t>Demographic characteristics being unrelated to the dependent variables, except for age and marital status. </a:t>
            </a:r>
          </a:p>
          <a:p>
            <a:r>
              <a:rPr lang="en-GB" dirty="0"/>
              <a:t>Health beliefs most important stage for mothers</a:t>
            </a:r>
          </a:p>
          <a:p>
            <a:r>
              <a:rPr lang="en-GB" dirty="0"/>
              <a:t>Other stages may not be necessary for child weight loss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07508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938"/>
    </mc:Choice>
    <mc:Fallback xmlns="">
      <p:transition spd="slow" advTm="98938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7DBF9-2EEC-4CEA-BA52-3147A5227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 obesity campaign</a:t>
            </a:r>
            <a:br>
              <a:rPr lang="en-GB" dirty="0"/>
            </a:br>
            <a:r>
              <a:rPr lang="en-GB" dirty="0"/>
              <a:t>TTM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58295A-EF8C-4B33-98B7-FD6087E93B8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4025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652"/>
    </mc:Choice>
    <mc:Fallback xmlns="">
      <p:transition spd="slow" advTm="97652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46A95-656C-4A6B-98ED-54C74355E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36187-8E37-4992-9E58-38741BB09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14451"/>
            <a:ext cx="8596668" cy="5181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Becker,M.H.,Maiman,L.A.,Kirscht,J.P.,</a:t>
            </a:r>
            <a:r>
              <a:rPr lang="en-GB" sz="1400" dirty="0" err="1"/>
              <a:t>Haefner,D.P</a:t>
            </a:r>
            <a:r>
              <a:rPr lang="en-GB" sz="1400" dirty="0"/>
              <a:t>.,&amp; </a:t>
            </a:r>
            <a:r>
              <a:rPr lang="en-GB" sz="1400" dirty="0" err="1"/>
              <a:t>Drachman,R.H</a:t>
            </a:r>
            <a:r>
              <a:rPr lang="en-GB" sz="1400" dirty="0"/>
              <a:t>. (1977) The Health belief model and prediction of dietary compliance: A field experiment. </a:t>
            </a:r>
            <a:r>
              <a:rPr lang="en-GB" sz="1400" i="1" dirty="0"/>
              <a:t>Journal of health and social behaviour. Vol 18(4</a:t>
            </a:r>
            <a:r>
              <a:rPr lang="en-GB" sz="1400" dirty="0"/>
              <a:t>), 348-366.</a:t>
            </a:r>
          </a:p>
          <a:p>
            <a:pPr marL="0" indent="0">
              <a:buNone/>
            </a:pPr>
            <a:r>
              <a:rPr lang="en-GB" sz="1400" dirty="0" err="1"/>
              <a:t>Fleishmanhillard</a:t>
            </a:r>
            <a:r>
              <a:rPr lang="en-GB" sz="1400" dirty="0"/>
              <a:t>. (2014) Using behavioural tendencies to predict your food and nutrition habits. </a:t>
            </a:r>
            <a:r>
              <a:rPr lang="en-GB" sz="1400" dirty="0">
                <a:hlinkClick r:id="rId2"/>
              </a:rPr>
              <a:t>https://fleishmanhillard.com/2014/11/food-beverage-agribusiness/using-behavioral-tendencies-predict-food-nutrition-habits/</a:t>
            </a:r>
            <a:r>
              <a:rPr lang="en-GB" sz="1400" dirty="0"/>
              <a:t> Image 2</a:t>
            </a:r>
          </a:p>
          <a:p>
            <a:pPr marL="0" indent="0">
              <a:buNone/>
            </a:pPr>
            <a:r>
              <a:rPr lang="en-GB" sz="1400" dirty="0"/>
              <a:t>Ham,O.K.,Sung,K.M.,Lee,B.G.,</a:t>
            </a:r>
            <a:r>
              <a:rPr lang="en-GB" sz="1400" dirty="0" err="1"/>
              <a:t>Choi,H.W</a:t>
            </a:r>
            <a:r>
              <a:rPr lang="en-GB" sz="1400" dirty="0"/>
              <a:t>.,&amp; </a:t>
            </a:r>
            <a:r>
              <a:rPr lang="en-GB" sz="1400" dirty="0" err="1"/>
              <a:t>Im,E.O</a:t>
            </a:r>
            <a:r>
              <a:rPr lang="en-GB" sz="1400" dirty="0"/>
              <a:t>. (2016) Transtheoretical Model Based Exercise </a:t>
            </a:r>
            <a:r>
              <a:rPr lang="en-GB" sz="1400" dirty="0" err="1"/>
              <a:t>Counseling</a:t>
            </a:r>
            <a:r>
              <a:rPr lang="en-GB" sz="1400" dirty="0"/>
              <a:t> Combined with Music Skipping Rope Exercise on Childhood Obesity. </a:t>
            </a:r>
            <a:r>
              <a:rPr lang="en-GB" sz="1400" i="1" dirty="0"/>
              <a:t>Asian nursing research, vol 10(2)</a:t>
            </a:r>
            <a:r>
              <a:rPr lang="en-GB" sz="1400" dirty="0"/>
              <a:t>, 116-122. </a:t>
            </a:r>
            <a:r>
              <a:rPr lang="en-GB" sz="1400" dirty="0">
                <a:hlinkClick r:id="rId3"/>
              </a:rPr>
              <a:t>https://doi.org/10.1016/j.anr.2016.03.003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 err="1"/>
              <a:t>Laurenhan</a:t>
            </a:r>
            <a:r>
              <a:rPr lang="en-GB" sz="1400" dirty="0"/>
              <a:t>(2013) The Health Belief model. Wikipedia. </a:t>
            </a:r>
            <a:r>
              <a:rPr lang="en-GB" sz="1400" dirty="0">
                <a:hlinkClick r:id="rId4"/>
              </a:rPr>
              <a:t>https://en.wikipedia.org/wiki/File:The_Health_Belief_Model.pdf</a:t>
            </a:r>
            <a:r>
              <a:rPr lang="en-GB" sz="1400" dirty="0"/>
              <a:t> Image 1</a:t>
            </a:r>
          </a:p>
          <a:p>
            <a:pPr marL="0" indent="0">
              <a:buNone/>
            </a:pPr>
            <a:r>
              <a:rPr lang="en-GB" sz="1400" dirty="0"/>
              <a:t>Liu,K.T.,Kueh,Y.C.,Arifin,W.N.,Kim,Y.,&amp;</a:t>
            </a:r>
            <a:r>
              <a:rPr lang="en-GB" sz="1400" dirty="0" err="1"/>
              <a:t>Kuan,G</a:t>
            </a:r>
            <a:r>
              <a:rPr lang="en-GB" sz="1400" dirty="0"/>
              <a:t>. (2018) Application of Transtheoretical Model on </a:t>
            </a:r>
            <a:r>
              <a:rPr lang="en-GB" sz="1400" dirty="0" err="1"/>
              <a:t>Behavioral</a:t>
            </a:r>
            <a:r>
              <a:rPr lang="en-GB" sz="1400" dirty="0"/>
              <a:t> Changes, and Amount of Physical Activity Among University’s Students. </a:t>
            </a:r>
            <a:r>
              <a:rPr lang="en-GB" sz="1400" i="1" dirty="0"/>
              <a:t>Frontiers in Psychology, 9</a:t>
            </a:r>
            <a:r>
              <a:rPr lang="en-GB" sz="1400" dirty="0"/>
              <a:t>. </a:t>
            </a:r>
            <a:r>
              <a:rPr lang="en-GB" sz="1400" dirty="0">
                <a:hlinkClick r:id="rId5"/>
              </a:rPr>
              <a:t>https://doi.org/10.3389/fpsyg.2018.02402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 err="1"/>
              <a:t>Lobstein</a:t>
            </a:r>
            <a:r>
              <a:rPr lang="en-GB" sz="1400" dirty="0"/>
              <a:t>, T., Jackson-Leach, R., Moodie, M. L., Hall, K. D., </a:t>
            </a:r>
            <a:r>
              <a:rPr lang="en-GB" sz="1400" dirty="0" err="1"/>
              <a:t>Gortmaker</a:t>
            </a:r>
            <a:r>
              <a:rPr lang="en-GB" sz="1400" dirty="0"/>
              <a:t>, S. L., Swinburn, B. A.,&amp; McPherson, K. (2015). Child and adolescent obesity: part of a bigger picture. </a:t>
            </a:r>
            <a:r>
              <a:rPr lang="en-GB" sz="1400" i="1" dirty="0"/>
              <a:t>The Lancet, 385,2510-2520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r>
              <a:rPr lang="en-GB" sz="1400" dirty="0"/>
              <a:t>Mckellar.K.,&amp;</a:t>
            </a:r>
            <a:r>
              <a:rPr lang="en-GB" sz="1400" dirty="0" err="1"/>
              <a:t>Sillence.E</a:t>
            </a:r>
            <a:r>
              <a:rPr lang="en-GB" sz="1400" dirty="0"/>
              <a:t>.(2020) Current research on sexual health and teenagers. </a:t>
            </a:r>
            <a:r>
              <a:rPr lang="en-GB" sz="1400" i="1" dirty="0"/>
              <a:t>Academic Press</a:t>
            </a:r>
            <a:r>
              <a:rPr lang="en-GB" sz="1400" dirty="0"/>
              <a:t>. </a:t>
            </a:r>
            <a:r>
              <a:rPr lang="en-GB" sz="1400" dirty="0">
                <a:hlinkClick r:id="rId6"/>
              </a:rPr>
              <a:t>https://doi.org/10.1016/B978-0-12-816969-8.00002-3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38590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61"/>
    </mc:Choice>
    <mc:Fallback xmlns="">
      <p:transition spd="slow" advTm="20861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9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1" ma:contentTypeDescription="Create a new document." ma:contentTypeScope="" ma:versionID="3df23cf1c10a80cdf1ce3151208ec0e2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aa8b38c9e90cf6930798acd48be9e0bd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BB60A20-3153-476E-978A-04D4545CF70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8034B8-F2DE-4F7F-B97E-151F6CD8C9E1}">
  <ds:schemaRefs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7b23fa32-4003-4364-bee1-595462966394"/>
    <ds:schemaRef ds:uri="http://schemas.microsoft.com/office/2006/metadata/properties"/>
    <ds:schemaRef ds:uri="http://purl.org/dc/terms/"/>
    <ds:schemaRef ds:uri="http://purl.org/dc/elements/1.1/"/>
    <ds:schemaRef ds:uri="f54e4810-f1f5-4bce-aa8e-e4722dc561be"/>
  </ds:schemaRefs>
</ds:datastoreItem>
</file>

<file path=customXml/itemProps3.xml><?xml version="1.0" encoding="utf-8"?>
<ds:datastoreItem xmlns:ds="http://schemas.openxmlformats.org/officeDocument/2006/customXml" ds:itemID="{91CAD2D9-5E4D-4FE2-850A-F5055223A0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6215</TotalTime>
  <Words>721</Words>
  <Application>Microsoft Office PowerPoint</Application>
  <PresentationFormat>Widescreen</PresentationFormat>
  <Paragraphs>60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Courier New</vt:lpstr>
      <vt:lpstr>Trebuchet MS</vt:lpstr>
      <vt:lpstr>Wingdings</vt:lpstr>
      <vt:lpstr>Wingdings 3</vt:lpstr>
      <vt:lpstr>Facet</vt:lpstr>
      <vt:lpstr>How can a health campaign be successful? </vt:lpstr>
      <vt:lpstr>Aims</vt:lpstr>
      <vt:lpstr>Introduction</vt:lpstr>
      <vt:lpstr>The Health Belief Model </vt:lpstr>
      <vt:lpstr>PowerPoint Presentation</vt:lpstr>
      <vt:lpstr>Continued… </vt:lpstr>
      <vt:lpstr>Transtheoretical Model </vt:lpstr>
      <vt:lpstr>PowerPoint Presentation</vt:lpstr>
      <vt:lpstr>Child obesity campaign  HBM</vt:lpstr>
      <vt:lpstr>Child obesity campaign TTM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can a health campaign be successful? </dc:title>
  <dc:creator>Kaylah Jay Evans</dc:creator>
  <cp:lastModifiedBy>Kaylah Jay</cp:lastModifiedBy>
  <cp:revision>8</cp:revision>
  <dcterms:created xsi:type="dcterms:W3CDTF">2021-03-19T10:11:23Z</dcterms:created>
  <dcterms:modified xsi:type="dcterms:W3CDTF">2021-03-27T20:59:14Z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