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31"/>
  </p:handoutMasterIdLst>
  <p:sldIdLst>
    <p:sldId id="256" r:id="rId5"/>
    <p:sldId id="258" r:id="rId6"/>
    <p:sldId id="261" r:id="rId7"/>
    <p:sldId id="412" r:id="rId8"/>
    <p:sldId id="415" r:id="rId9"/>
    <p:sldId id="417" r:id="rId10"/>
    <p:sldId id="418" r:id="rId11"/>
    <p:sldId id="419" r:id="rId12"/>
    <p:sldId id="421" r:id="rId13"/>
    <p:sldId id="422" r:id="rId14"/>
    <p:sldId id="423" r:id="rId15"/>
    <p:sldId id="424" r:id="rId16"/>
    <p:sldId id="425" r:id="rId17"/>
    <p:sldId id="426" r:id="rId18"/>
    <p:sldId id="427" r:id="rId19"/>
    <p:sldId id="428" r:id="rId20"/>
    <p:sldId id="429" r:id="rId21"/>
    <p:sldId id="430" r:id="rId22"/>
    <p:sldId id="431" r:id="rId23"/>
    <p:sldId id="432" r:id="rId24"/>
    <p:sldId id="433" r:id="rId25"/>
    <p:sldId id="434" r:id="rId26"/>
    <p:sldId id="435" r:id="rId27"/>
    <p:sldId id="438" r:id="rId28"/>
    <p:sldId id="437" r:id="rId29"/>
    <p:sldId id="375" r:id="rId3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CACF15C-0E89-4F0A-8138-8D5CFE0CDD60}">
          <p14:sldIdLst>
            <p14:sldId id="256"/>
            <p14:sldId id="258"/>
            <p14:sldId id="261"/>
            <p14:sldId id="412"/>
            <p14:sldId id="415"/>
            <p14:sldId id="417"/>
            <p14:sldId id="418"/>
            <p14:sldId id="419"/>
            <p14:sldId id="421"/>
            <p14:sldId id="422"/>
            <p14:sldId id="423"/>
            <p14:sldId id="424"/>
            <p14:sldId id="425"/>
            <p14:sldId id="426"/>
            <p14:sldId id="427"/>
            <p14:sldId id="428"/>
            <p14:sldId id="429"/>
            <p14:sldId id="430"/>
            <p14:sldId id="431"/>
            <p14:sldId id="432"/>
            <p14:sldId id="433"/>
            <p14:sldId id="434"/>
            <p14:sldId id="435"/>
            <p14:sldId id="438"/>
            <p14:sldId id="437"/>
            <p14:sldId id="375"/>
          </p14:sldIdLst>
        </p14:section>
        <p14:section name="Untitled Section" id="{EDB85C92-EE14-4501-89D8-2583DBAD0CD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872" autoAdjust="0"/>
    <p:restoredTop sz="94660"/>
  </p:normalViewPr>
  <p:slideViewPr>
    <p:cSldViewPr>
      <p:cViewPr varScale="1">
        <p:scale>
          <a:sx n="115" d="100"/>
          <a:sy n="115" d="100"/>
        </p:scale>
        <p:origin x="1482" y="11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03/07/2019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03/07/2019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03/07/2019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03/07/2019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03/07/2019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03/07/2019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03/07/2019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03/07/2019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03/07/2019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03/07/2019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03/07/2019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03/07/2019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03/07/2019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628800"/>
            <a:ext cx="7992888" cy="1470025"/>
          </a:xfrm>
        </p:spPr>
        <p:txBody>
          <a:bodyPr>
            <a:normAutofit fontScale="90000"/>
          </a:bodyPr>
          <a:lstStyle/>
          <a:p>
            <a:r>
              <a:rPr lang="en-GB" dirty="0">
                <a:solidFill>
                  <a:srgbClr val="FF0000"/>
                </a:solidFill>
              </a:rPr>
              <a:t> </a:t>
            </a:r>
            <a:br>
              <a:rPr lang="en-GB" dirty="0">
                <a:solidFill>
                  <a:srgbClr val="FF0000"/>
                </a:solidFill>
              </a:rPr>
            </a:br>
            <a:r>
              <a:rPr lang="en-GB" dirty="0">
                <a:solidFill>
                  <a:srgbClr val="FF0000"/>
                </a:solidFill>
              </a:rPr>
              <a:t>            </a:t>
            </a:r>
            <a:br>
              <a:rPr lang="en-GB" dirty="0">
                <a:solidFill>
                  <a:srgbClr val="FF0000"/>
                </a:solidFill>
              </a:rPr>
            </a:br>
            <a:r>
              <a:rPr lang="en-GB" dirty="0">
                <a:solidFill>
                  <a:srgbClr val="FF0000"/>
                </a:solidFill>
              </a:rPr>
              <a:t/>
            </a:r>
            <a:br>
              <a:rPr lang="en-GB" dirty="0">
                <a:solidFill>
                  <a:srgbClr val="FF0000"/>
                </a:solidFill>
              </a:rPr>
            </a:br>
            <a:r>
              <a:rPr lang="en-GB" dirty="0">
                <a:solidFill>
                  <a:srgbClr val="FF0000"/>
                </a:solidFill>
              </a:rPr>
              <a:t/>
            </a:r>
            <a:br>
              <a:rPr lang="en-GB" dirty="0">
                <a:solidFill>
                  <a:srgbClr val="FF0000"/>
                </a:solidFill>
              </a:rPr>
            </a:br>
            <a:r>
              <a:rPr lang="en-GB" dirty="0">
                <a:solidFill>
                  <a:srgbClr val="FF0000"/>
                </a:solidFill>
              </a:rPr>
              <a:t/>
            </a:r>
            <a:br>
              <a:rPr lang="en-GB" dirty="0">
                <a:solidFill>
                  <a:srgbClr val="FF0000"/>
                </a:solidFill>
              </a:rPr>
            </a:br>
            <a:r>
              <a:rPr lang="en-US" altLang="en-US" b="1" dirty="0">
                <a:latin typeface="Times New Roman" pitchFamily="18" charset="0"/>
                <a:cs typeface="Times New Roman" pitchFamily="18" charset="0"/>
              </a:rPr>
              <a:t>BA International Hotel Management </a:t>
            </a:r>
            <a:br>
              <a:rPr lang="en-US" altLang="en-US" b="1" dirty="0">
                <a:latin typeface="Times New Roman" pitchFamily="18" charset="0"/>
                <a:cs typeface="Times New Roman" pitchFamily="18" charset="0"/>
              </a:rPr>
            </a:br>
            <a:r>
              <a:rPr lang="en-US" altLang="en-US" b="1" dirty="0">
                <a:latin typeface="Times New Roman" pitchFamily="18" charset="0"/>
                <a:cs typeface="Times New Roman" pitchFamily="18" charset="0"/>
              </a:rPr>
              <a:t/>
            </a:r>
            <a:br>
              <a:rPr lang="en-US" altLang="en-US" b="1" dirty="0">
                <a:latin typeface="Times New Roman" pitchFamily="18" charset="0"/>
                <a:cs typeface="Times New Roman" pitchFamily="18" charset="0"/>
              </a:rPr>
            </a:br>
            <a:r>
              <a:rPr lang="en-US" altLang="en-US" b="1" dirty="0">
                <a:latin typeface="Times New Roman" pitchFamily="18" charset="0"/>
                <a:cs typeface="Times New Roman" pitchFamily="18" charset="0"/>
              </a:rPr>
              <a:t>Marketing Essentials</a:t>
            </a:r>
            <a:br>
              <a:rPr lang="en-US" altLang="en-US" b="1" dirty="0">
                <a:latin typeface="Times New Roman" pitchFamily="18" charset="0"/>
                <a:cs typeface="Times New Roman" pitchFamily="18" charset="0"/>
              </a:rPr>
            </a:br>
            <a:r>
              <a:rPr lang="en-US" altLang="en-US" b="1" dirty="0">
                <a:latin typeface="Times New Roman" pitchFamily="18" charset="0"/>
                <a:cs typeface="Times New Roman" pitchFamily="18" charset="0"/>
              </a:rPr>
              <a:t>Session </a:t>
            </a:r>
            <a:r>
              <a:rPr lang="en-US" altLang="en-US" b="1" dirty="0" smtClean="0">
                <a:latin typeface="Times New Roman" pitchFamily="18" charset="0"/>
                <a:cs typeface="Times New Roman" pitchFamily="18" charset="0"/>
              </a:rPr>
              <a:t>12</a:t>
            </a:r>
            <a:r>
              <a:rPr lang="en-GB" dirty="0">
                <a:solidFill>
                  <a:srgbClr val="FF0000"/>
                </a:solidFill>
              </a:rPr>
              <a:t/>
            </a:r>
            <a:br>
              <a:rPr lang="en-GB" dirty="0">
                <a:solidFill>
                  <a:srgbClr val="FF0000"/>
                </a:solidFill>
              </a:rPr>
            </a:br>
            <a:r>
              <a:rPr lang="en-GB" dirty="0">
                <a:solidFill>
                  <a:srgbClr val="FF0000"/>
                </a:solidFill>
              </a:rPr>
              <a:t/>
            </a:r>
            <a:br>
              <a:rPr lang="en-GB" dirty="0">
                <a:solidFill>
                  <a:srgbClr val="FF0000"/>
                </a:solidFill>
              </a:rPr>
            </a:br>
            <a:r>
              <a:rPr lang="en-GB" b="1" dirty="0"/>
              <a:t>M4X01916 	</a:t>
            </a:r>
            <a:r>
              <a:rPr lang="en-GB" dirty="0">
                <a:solidFill>
                  <a:srgbClr val="FF0000"/>
                </a:solidFill>
              </a:rPr>
              <a:t/>
            </a:r>
            <a:br>
              <a:rPr lang="en-GB" dirty="0">
                <a:solidFill>
                  <a:srgbClr val="FF0000"/>
                </a:solidFill>
              </a:rPr>
            </a:br>
            <a:r>
              <a:rPr lang="en-GB">
                <a:solidFill>
                  <a:srgbClr val="FF0000"/>
                </a:solidFill>
              </a:rPr>
              <a:t/>
            </a:r>
            <a:br>
              <a:rPr lang="en-GB">
                <a:solidFill>
                  <a:srgbClr val="FF0000"/>
                </a:solidFill>
              </a:rPr>
            </a:br>
            <a:r>
              <a:rPr lang="en-GB" dirty="0"/>
              <a:t/>
            </a:r>
            <a:br>
              <a:rPr lang="en-GB" dirty="0"/>
            </a:br>
            <a:r>
              <a:rPr lang="en-GB" dirty="0">
                <a:solidFill>
                  <a:srgbClr val="FF0000"/>
                </a:solidFill>
              </a:rPr>
              <a:t/>
            </a:r>
            <a:br>
              <a:rPr lang="en-GB" dirty="0">
                <a:solidFill>
                  <a:srgbClr val="FF0000"/>
                </a:solidFill>
              </a:rPr>
            </a:br>
            <a:endParaRPr lang="en-GB" dirty="0">
              <a:solidFill>
                <a:srgbClr val="FF0000"/>
              </a:solidFill>
            </a:endParaRPr>
          </a:p>
        </p:txBody>
      </p:sp>
      <p:sp>
        <p:nvSpPr>
          <p:cNvPr id="3" name="Rectangle 2"/>
          <p:cNvSpPr/>
          <p:nvPr/>
        </p:nvSpPr>
        <p:spPr>
          <a:xfrm>
            <a:off x="1475656" y="2837215"/>
            <a:ext cx="6408712" cy="523220"/>
          </a:xfrm>
          <a:prstGeom prst="rect">
            <a:avLst/>
          </a:prstGeom>
        </p:spPr>
        <p:txBody>
          <a:bodyPr wrap="square">
            <a:spAutoFit/>
          </a:bodyPr>
          <a:lstStyle/>
          <a:p>
            <a:pPr algn="ctr"/>
            <a:endParaRPr lang="en-GB" sz="2800" dirty="0">
              <a:solidFill>
                <a:schemeClr val="accent2">
                  <a:lumMod val="60000"/>
                  <a:lumOff val="4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Session </a:t>
            </a:r>
            <a:r>
              <a:rPr lang="en-GB" b="1" dirty="0" smtClean="0"/>
              <a:t>12</a:t>
            </a:r>
            <a:endParaRPr lang="en-GB" b="1" dirty="0"/>
          </a:p>
        </p:txBody>
      </p:sp>
      <p:sp>
        <p:nvSpPr>
          <p:cNvPr id="3" name="Content Placeholder 2"/>
          <p:cNvSpPr>
            <a:spLocks noGrp="1"/>
          </p:cNvSpPr>
          <p:nvPr>
            <p:ph idx="1"/>
          </p:nvPr>
        </p:nvSpPr>
        <p:spPr/>
        <p:txBody>
          <a:bodyPr>
            <a:normAutofit/>
          </a:bodyPr>
          <a:lstStyle/>
          <a:p>
            <a:pPr marL="0" indent="0" algn="ctr">
              <a:buNone/>
            </a:pPr>
            <a:endParaRPr lang="en-GB" sz="3600" dirty="0">
              <a:solidFill>
                <a:srgbClr val="002060"/>
              </a:solidFill>
            </a:endParaRPr>
          </a:p>
          <a:p>
            <a:pPr marL="0" indent="0" algn="ctr">
              <a:buNone/>
            </a:pPr>
            <a:r>
              <a:rPr lang="en-GB" sz="4400" b="1" dirty="0">
                <a:solidFill>
                  <a:schemeClr val="tx2"/>
                </a:solidFill>
              </a:rPr>
              <a:t>Sustainable Marketing in</a:t>
            </a:r>
          </a:p>
          <a:p>
            <a:pPr marL="0" indent="0" algn="ctr">
              <a:buNone/>
            </a:pPr>
            <a:r>
              <a:rPr lang="en-GB" sz="4400" b="1" dirty="0">
                <a:solidFill>
                  <a:schemeClr val="tx2"/>
                </a:solidFill>
              </a:rPr>
              <a:t>Tourism &amp; Hospitality Industry </a:t>
            </a:r>
          </a:p>
        </p:txBody>
      </p:sp>
    </p:spTree>
    <p:extLst>
      <p:ext uri="{BB962C8B-B14F-4D97-AF65-F5344CB8AC3E}">
        <p14:creationId xmlns:p14="http://schemas.microsoft.com/office/powerpoint/2010/main" val="4228389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Learning Objectives</a:t>
            </a:r>
          </a:p>
        </p:txBody>
      </p:sp>
      <p:sp>
        <p:nvSpPr>
          <p:cNvPr id="3" name="Content Placeholder 2"/>
          <p:cNvSpPr>
            <a:spLocks noGrp="1"/>
          </p:cNvSpPr>
          <p:nvPr>
            <p:ph idx="1"/>
          </p:nvPr>
        </p:nvSpPr>
        <p:spPr>
          <a:xfrm>
            <a:off x="457200" y="1340769"/>
            <a:ext cx="8229600" cy="4176464"/>
          </a:xfrm>
        </p:spPr>
        <p:txBody>
          <a:bodyPr>
            <a:normAutofit fontScale="92500" lnSpcReduction="10000"/>
          </a:bodyPr>
          <a:lstStyle/>
          <a:p>
            <a:pPr marL="0" indent="0">
              <a:buNone/>
            </a:pPr>
            <a:r>
              <a:rPr lang="en-GB" dirty="0"/>
              <a:t>At the end of this session students should be able to:</a:t>
            </a:r>
          </a:p>
          <a:p>
            <a:r>
              <a:rPr lang="en-GB" dirty="0" smtClean="0"/>
              <a:t>Understand Sustainable Marketing in the context of Hospitality &amp; Tourism Industry</a:t>
            </a:r>
            <a:endParaRPr lang="en-GB" dirty="0"/>
          </a:p>
          <a:p>
            <a:r>
              <a:rPr lang="en-GB" dirty="0"/>
              <a:t>Identify </a:t>
            </a:r>
            <a:r>
              <a:rPr lang="en-GB" dirty="0" smtClean="0"/>
              <a:t>the key components of </a:t>
            </a:r>
            <a:r>
              <a:rPr lang="en-US" altLang="en-US" dirty="0"/>
              <a:t>Sustainable Marketing </a:t>
            </a:r>
            <a:endParaRPr lang="en-US" altLang="en-US" dirty="0" smtClean="0"/>
          </a:p>
          <a:p>
            <a:r>
              <a:rPr lang="en-GB" dirty="0" smtClean="0"/>
              <a:t>Identify </a:t>
            </a:r>
            <a:r>
              <a:rPr lang="en-US" altLang="en-US" dirty="0"/>
              <a:t>Sustainable Marketing </a:t>
            </a:r>
            <a:r>
              <a:rPr lang="en-US" altLang="en-US" dirty="0" smtClean="0"/>
              <a:t>in practice</a:t>
            </a:r>
            <a:endParaRPr lang="en-US" altLang="en-US" dirty="0"/>
          </a:p>
          <a:p>
            <a:r>
              <a:rPr lang="en-US" altLang="en-US" dirty="0" smtClean="0"/>
              <a:t>Understand </a:t>
            </a:r>
            <a:r>
              <a:rPr lang="en-GB" dirty="0"/>
              <a:t>Fair trade is a vital component of Sustainable Marketing</a:t>
            </a:r>
            <a:endParaRPr lang="en-GB" dirty="0"/>
          </a:p>
          <a:p>
            <a:pPr marL="0" indent="0">
              <a:buNone/>
            </a:pPr>
            <a:endParaRPr lang="en-US" dirty="0"/>
          </a:p>
          <a:p>
            <a:pPr marL="0" indent="0">
              <a:buNone/>
            </a:pPr>
            <a:endParaRPr lang="en-US"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16297577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a:bodyPr>
          <a:lstStyle/>
          <a:p>
            <a:pPr marL="457200" lvl="1" indent="0" algn="just">
              <a:buNone/>
              <a:defRPr/>
            </a:pPr>
            <a:r>
              <a:rPr lang="en-GB" altLang="en-US" sz="3200" b="1" dirty="0"/>
              <a:t>The Sustainable Company:</a:t>
            </a:r>
          </a:p>
          <a:p>
            <a:pPr marL="457200" lvl="1" indent="0" algn="just">
              <a:buNone/>
              <a:defRPr/>
            </a:pPr>
            <a:r>
              <a:rPr lang="en-GB" altLang="en-US" sz="3200" b="1" dirty="0"/>
              <a:t>Goes beyond caring for the needs of today’s customers and has concern for tomorrow’s customers and the broader world.</a:t>
            </a:r>
          </a:p>
          <a:p>
            <a:pPr marL="457200" lvl="1" indent="0" algn="just">
              <a:buNone/>
              <a:defRPr/>
            </a:pPr>
            <a:endParaRPr lang="en-US" altLang="en-US" dirty="0"/>
          </a:p>
          <a:p>
            <a:pPr marL="457200" lvl="1" indent="0" algn="just">
              <a:buNone/>
              <a:defRPr/>
            </a:pPr>
            <a:endParaRPr lang="en-US" altLang="en-US" dirty="0"/>
          </a:p>
        </p:txBody>
      </p:sp>
    </p:spTree>
    <p:extLst>
      <p:ext uri="{BB962C8B-B14F-4D97-AF65-F5344CB8AC3E}">
        <p14:creationId xmlns:p14="http://schemas.microsoft.com/office/powerpoint/2010/main" val="38066314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fontScale="92500" lnSpcReduction="10000"/>
          </a:bodyPr>
          <a:lstStyle/>
          <a:p>
            <a:pPr marL="457200" lvl="1" indent="0" algn="just">
              <a:buNone/>
              <a:defRPr/>
            </a:pPr>
            <a:r>
              <a:rPr lang="en-GB" altLang="en-US" sz="3200" b="1" dirty="0"/>
              <a:t>In the hotel sector of H &amp; T industry,</a:t>
            </a:r>
          </a:p>
          <a:p>
            <a:pPr marL="457200" lvl="1" indent="0" algn="just">
              <a:buNone/>
              <a:defRPr/>
            </a:pPr>
            <a:r>
              <a:rPr lang="en-GB" altLang="en-US" sz="3200" b="1" dirty="0"/>
              <a:t>The first goal is to find ways to operate the hotel according to the idea of a “triple bottom line,” which embodies:</a:t>
            </a:r>
          </a:p>
          <a:p>
            <a:pPr marL="457200" lvl="1" indent="0" algn="just">
              <a:buNone/>
              <a:defRPr/>
            </a:pPr>
            <a:r>
              <a:rPr lang="en-GB" altLang="en-US" sz="3200" b="1" dirty="0"/>
              <a:t>profitable operation combined with; attention to the people who use and work in the hotel and;</a:t>
            </a:r>
          </a:p>
          <a:p>
            <a:pPr marL="457200" lvl="1" indent="0" algn="just">
              <a:buNone/>
              <a:defRPr/>
            </a:pPr>
            <a:r>
              <a:rPr lang="en-GB" altLang="en-US" sz="3200" b="1" dirty="0"/>
              <a:t>a focus on careful stewardship of resources.</a:t>
            </a:r>
            <a:endParaRPr lang="en-US" altLang="en-US" b="1" dirty="0"/>
          </a:p>
          <a:p>
            <a:pPr marL="457200" lvl="1" indent="0" algn="just">
              <a:buNone/>
              <a:defRPr/>
            </a:pPr>
            <a:endParaRPr lang="en-US" altLang="en-US" dirty="0"/>
          </a:p>
        </p:txBody>
      </p:sp>
    </p:spTree>
    <p:extLst>
      <p:ext uri="{BB962C8B-B14F-4D97-AF65-F5344CB8AC3E}">
        <p14:creationId xmlns:p14="http://schemas.microsoft.com/office/powerpoint/2010/main" val="10297211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a:bodyPr>
          <a:lstStyle/>
          <a:p>
            <a:pPr marL="457200" lvl="1" indent="0" algn="just">
              <a:buNone/>
              <a:defRPr/>
            </a:pPr>
            <a:r>
              <a:rPr lang="en-GB" altLang="en-US" sz="3200" b="1" dirty="0"/>
              <a:t>This could be summarised as being focus on:</a:t>
            </a:r>
          </a:p>
          <a:p>
            <a:pPr marL="457200" lvl="1" indent="0" algn="just">
              <a:buNone/>
              <a:defRPr/>
            </a:pPr>
            <a:r>
              <a:rPr lang="en-GB" altLang="en-US" b="1" dirty="0"/>
              <a:t>Profits, People, and Planet.</a:t>
            </a:r>
          </a:p>
          <a:p>
            <a:pPr marL="457200" lvl="1" indent="0" algn="just">
              <a:buNone/>
              <a:defRPr/>
            </a:pPr>
            <a:endParaRPr lang="en-GB" altLang="en-US" b="1" dirty="0"/>
          </a:p>
          <a:p>
            <a:pPr marL="457200" lvl="1" indent="0" algn="just">
              <a:buNone/>
              <a:defRPr/>
            </a:pPr>
            <a:r>
              <a:rPr lang="en-GB" altLang="en-US" b="1" dirty="0"/>
              <a:t>This implies companies in H &amp; T industry should  invest in sustainable initiatives.</a:t>
            </a:r>
            <a:endParaRPr lang="en-US" altLang="en-US" b="1" dirty="0"/>
          </a:p>
          <a:p>
            <a:pPr marL="457200" lvl="1" indent="0" algn="just">
              <a:buNone/>
              <a:defRPr/>
            </a:pPr>
            <a:endParaRPr lang="en-US" altLang="en-US" dirty="0"/>
          </a:p>
        </p:txBody>
      </p:sp>
    </p:spTree>
    <p:extLst>
      <p:ext uri="{BB962C8B-B14F-4D97-AF65-F5344CB8AC3E}">
        <p14:creationId xmlns:p14="http://schemas.microsoft.com/office/powerpoint/2010/main" val="36806890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a:bodyPr>
          <a:lstStyle/>
          <a:p>
            <a:pPr marL="457200" lvl="1" indent="0" algn="just">
              <a:buNone/>
              <a:defRPr/>
            </a:pPr>
            <a:r>
              <a:rPr lang="en-GB" altLang="en-US" b="1" dirty="0"/>
              <a:t>Sustainability Initiative</a:t>
            </a:r>
          </a:p>
          <a:p>
            <a:pPr marL="457200" lvl="1" indent="0" algn="just">
              <a:buNone/>
              <a:defRPr/>
            </a:pPr>
            <a:r>
              <a:rPr lang="en-GB" altLang="en-US" dirty="0"/>
              <a:t>This sustainability initiative goes beyond such well-known ideas as reusing guest linens, recycling waste materials, and changing to compact fluorescent lamps. </a:t>
            </a:r>
            <a:endParaRPr lang="en-US" altLang="en-US" dirty="0"/>
          </a:p>
        </p:txBody>
      </p:sp>
    </p:spTree>
    <p:extLst>
      <p:ext uri="{BB962C8B-B14F-4D97-AF65-F5344CB8AC3E}">
        <p14:creationId xmlns:p14="http://schemas.microsoft.com/office/powerpoint/2010/main" val="14818447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a:bodyPr>
          <a:lstStyle/>
          <a:p>
            <a:pPr marL="457200" lvl="1" indent="0" algn="just">
              <a:buNone/>
              <a:defRPr/>
            </a:pPr>
            <a:r>
              <a:rPr lang="en-GB" altLang="en-US" b="1" dirty="0"/>
              <a:t>Sustainability Initiative</a:t>
            </a:r>
          </a:p>
          <a:p>
            <a:pPr marL="457200" lvl="1" indent="0" algn="just">
              <a:buNone/>
              <a:defRPr/>
            </a:pPr>
            <a:endParaRPr lang="en-GB" altLang="en-US" dirty="0"/>
          </a:p>
          <a:p>
            <a:pPr marL="457200" lvl="1" indent="0" algn="just">
              <a:buNone/>
              <a:defRPr/>
            </a:pPr>
            <a:r>
              <a:rPr lang="en-GB" altLang="en-US" dirty="0"/>
              <a:t>It also includes community involvement by supporting charities and encouraging employees to volunteer in the community, as well as participating in global award and certification programs.</a:t>
            </a:r>
            <a:endParaRPr lang="en-US" altLang="en-US" dirty="0"/>
          </a:p>
        </p:txBody>
      </p:sp>
    </p:spTree>
    <p:extLst>
      <p:ext uri="{BB962C8B-B14F-4D97-AF65-F5344CB8AC3E}">
        <p14:creationId xmlns:p14="http://schemas.microsoft.com/office/powerpoint/2010/main" val="28004439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a:bodyPr>
          <a:lstStyle/>
          <a:p>
            <a:pPr marL="457200" lvl="1" indent="0" algn="just">
              <a:buNone/>
              <a:defRPr/>
            </a:pPr>
            <a:r>
              <a:rPr lang="en-GB" altLang="en-US" b="1" dirty="0"/>
              <a:t>Sustainability Initiative in Hotels:</a:t>
            </a:r>
          </a:p>
          <a:p>
            <a:pPr marL="457200" lvl="1" indent="0" algn="just">
              <a:buNone/>
              <a:defRPr/>
            </a:pPr>
            <a:r>
              <a:rPr lang="en-GB" altLang="en-US" b="1" dirty="0"/>
              <a:t>1. Fairmont Hotels &amp; Resorts. </a:t>
            </a:r>
          </a:p>
          <a:p>
            <a:pPr marL="457200" lvl="1" indent="0" algn="just">
              <a:buNone/>
              <a:defRPr/>
            </a:pPr>
            <a:r>
              <a:rPr lang="en-GB" altLang="en-US" b="1" dirty="0"/>
              <a:t>Introduced environment and community service earlier than others in its global strategy. </a:t>
            </a:r>
          </a:p>
          <a:p>
            <a:pPr marL="457200" lvl="1" indent="0" algn="just">
              <a:buNone/>
              <a:defRPr/>
            </a:pPr>
            <a:r>
              <a:rPr lang="en-GB" altLang="en-US" b="1" dirty="0"/>
              <a:t>The company officially recognized the importance of environment in 1990 and pioneered the Fairmont Green Partnership.</a:t>
            </a:r>
            <a:endParaRPr lang="en-GB" altLang="en-US" dirty="0"/>
          </a:p>
        </p:txBody>
      </p:sp>
    </p:spTree>
    <p:extLst>
      <p:ext uri="{BB962C8B-B14F-4D97-AF65-F5344CB8AC3E}">
        <p14:creationId xmlns:p14="http://schemas.microsoft.com/office/powerpoint/2010/main" val="25278621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a:bodyPr>
          <a:lstStyle/>
          <a:p>
            <a:pPr marL="457200" lvl="1" indent="0" algn="just">
              <a:buNone/>
              <a:defRPr/>
            </a:pPr>
            <a:r>
              <a:rPr lang="en-GB" altLang="en-US" b="1" dirty="0"/>
              <a:t>Sustainability Initiative in Hotels:</a:t>
            </a:r>
          </a:p>
          <a:p>
            <a:pPr marL="457200" lvl="1" indent="0" algn="just">
              <a:buNone/>
              <a:defRPr/>
            </a:pPr>
            <a:endParaRPr lang="en-GB" altLang="en-US" b="1" dirty="0"/>
          </a:p>
          <a:p>
            <a:pPr marL="457200" lvl="1" indent="0" algn="just">
              <a:buNone/>
              <a:defRPr/>
            </a:pPr>
            <a:r>
              <a:rPr lang="en-GB" altLang="en-US" b="1" dirty="0"/>
              <a:t>It now encourages social responsibility through the Fairmont Hotels &amp; Resorts charitable donations program, which supports education and youth development programs and health programs, among others. </a:t>
            </a:r>
          </a:p>
          <a:p>
            <a:pPr marL="457200" lvl="1" indent="0" algn="just">
              <a:buNone/>
              <a:defRPr/>
            </a:pPr>
            <a:endParaRPr lang="en-GB" altLang="en-US" dirty="0"/>
          </a:p>
        </p:txBody>
      </p:sp>
    </p:spTree>
    <p:extLst>
      <p:ext uri="{BB962C8B-B14F-4D97-AF65-F5344CB8AC3E}">
        <p14:creationId xmlns:p14="http://schemas.microsoft.com/office/powerpoint/2010/main" val="25346824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fontScale="85000" lnSpcReduction="20000"/>
          </a:bodyPr>
          <a:lstStyle/>
          <a:p>
            <a:pPr marL="457200" lvl="1" indent="0" algn="just">
              <a:buNone/>
              <a:defRPr/>
            </a:pPr>
            <a:r>
              <a:rPr lang="en-GB" altLang="en-US" b="1" dirty="0"/>
              <a:t>Sustainability Initiative in Hotels:</a:t>
            </a:r>
          </a:p>
          <a:p>
            <a:pPr marL="457200" lvl="1" indent="0" algn="just">
              <a:buNone/>
              <a:defRPr/>
            </a:pPr>
            <a:endParaRPr lang="en-GB" altLang="en-US" b="1" dirty="0"/>
          </a:p>
          <a:p>
            <a:pPr marL="457200" lvl="1" indent="0" algn="just">
              <a:buNone/>
              <a:defRPr/>
            </a:pPr>
            <a:r>
              <a:rPr lang="en-GB" altLang="en-US" b="1" dirty="0"/>
              <a:t>Fairmont’s current initiative is its “Hybrid Suite Hotels,” based on the energy-saving idea of a Lexus automobile hybrid. </a:t>
            </a:r>
          </a:p>
          <a:p>
            <a:pPr marL="457200" lvl="1" indent="0" algn="just">
              <a:buNone/>
              <a:defRPr/>
            </a:pPr>
            <a:endParaRPr lang="en-GB" altLang="en-US" b="1" dirty="0"/>
          </a:p>
          <a:p>
            <a:pPr marL="457200" lvl="1" indent="0" algn="just">
              <a:buNone/>
              <a:defRPr/>
            </a:pPr>
            <a:r>
              <a:rPr lang="en-GB" altLang="en-US" b="1" dirty="0"/>
              <a:t>In the Washington, D.C., property, for instance, Fairmont installed locally sourced furniture, recycled polyester drapes, salvaged birch tree installations, and installed </a:t>
            </a:r>
            <a:r>
              <a:rPr lang="en-GB" altLang="en-US" b="1" dirty="0" err="1"/>
              <a:t>Icestone</a:t>
            </a:r>
            <a:r>
              <a:rPr lang="en-GB" altLang="en-US" b="1" dirty="0"/>
              <a:t> countertops made from recycled concrete and glass.</a:t>
            </a:r>
            <a:endParaRPr lang="en-GB" altLang="en-US" dirty="0"/>
          </a:p>
        </p:txBody>
      </p:sp>
    </p:spTree>
    <p:extLst>
      <p:ext uri="{BB962C8B-B14F-4D97-AF65-F5344CB8AC3E}">
        <p14:creationId xmlns:p14="http://schemas.microsoft.com/office/powerpoint/2010/main" val="31120934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fontScale="92500" lnSpcReduction="20000"/>
          </a:bodyPr>
          <a:lstStyle/>
          <a:p>
            <a:pPr marL="457200" lvl="1" indent="0" algn="just">
              <a:buNone/>
              <a:defRPr/>
            </a:pPr>
            <a:r>
              <a:rPr lang="en-GB" altLang="en-US" b="1" dirty="0"/>
              <a:t> Sustainability Initiative in Hotels:</a:t>
            </a:r>
          </a:p>
          <a:p>
            <a:pPr marL="457200" lvl="1" indent="0" algn="just">
              <a:buNone/>
              <a:defRPr/>
            </a:pPr>
            <a:r>
              <a:rPr lang="en-GB" altLang="en-US" b="1" dirty="0"/>
              <a:t>2. Hilton</a:t>
            </a:r>
          </a:p>
          <a:p>
            <a:pPr marL="457200" lvl="1" indent="0" algn="just">
              <a:buNone/>
              <a:defRPr/>
            </a:pPr>
            <a:r>
              <a:rPr lang="en-GB" altLang="en-US" b="1" dirty="0"/>
              <a:t>Hilton Hotels Corporation announced in June 2008 its short and long term goals and objectives towards building sustainability into the core fabric of its businesses worldwide.</a:t>
            </a:r>
          </a:p>
          <a:p>
            <a:pPr marL="457200" lvl="1" indent="0" algn="just">
              <a:buNone/>
              <a:defRPr/>
            </a:pPr>
            <a:r>
              <a:rPr lang="en-GB" altLang="en-US" b="1" dirty="0"/>
              <a:t>The company outlined targets for improvement in the company’s sustainability performance systemwide for the next five years. By 2014, goals for the Hilton Family of Hotels are </a:t>
            </a:r>
            <a:r>
              <a:rPr lang="en-GB" altLang="en-US" b="1" dirty="0" err="1"/>
              <a:t>are</a:t>
            </a:r>
            <a:r>
              <a:rPr lang="en-GB" altLang="en-US" b="1" dirty="0"/>
              <a:t> follows: </a:t>
            </a:r>
          </a:p>
        </p:txBody>
      </p:sp>
    </p:spTree>
    <p:extLst>
      <p:ext uri="{BB962C8B-B14F-4D97-AF65-F5344CB8AC3E}">
        <p14:creationId xmlns:p14="http://schemas.microsoft.com/office/powerpoint/2010/main" val="23182429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fontScale="92500" lnSpcReduction="10000"/>
          </a:bodyPr>
          <a:lstStyle/>
          <a:p>
            <a:pPr marL="457200" lvl="1" indent="0" algn="just">
              <a:buNone/>
              <a:defRPr/>
            </a:pPr>
            <a:r>
              <a:rPr lang="en-GB" altLang="en-US" b="1" dirty="0"/>
              <a:t> Sustainability Initiative in Hotels:</a:t>
            </a:r>
          </a:p>
          <a:p>
            <a:pPr marL="457200" lvl="1" indent="0" algn="just">
              <a:buNone/>
              <a:defRPr/>
            </a:pPr>
            <a:r>
              <a:rPr lang="en-GB" altLang="en-US" b="1" dirty="0"/>
              <a:t>2. Hilton</a:t>
            </a:r>
          </a:p>
          <a:p>
            <a:pPr marL="457200" lvl="1" indent="0" algn="just">
              <a:buNone/>
              <a:defRPr/>
            </a:pPr>
            <a:r>
              <a:rPr lang="en-GB" altLang="en-US" b="1" dirty="0"/>
              <a:t>For instance its 2014 goals for the Hilton Family of Hotels are follows: </a:t>
            </a:r>
          </a:p>
          <a:p>
            <a:pPr lvl="1" algn="just">
              <a:defRPr/>
            </a:pPr>
            <a:r>
              <a:rPr lang="en-GB" altLang="en-US" b="1" dirty="0"/>
              <a:t>Reduce energy consumption from direct operations by 20 percent; </a:t>
            </a:r>
          </a:p>
          <a:p>
            <a:pPr lvl="1" algn="just">
              <a:defRPr/>
            </a:pPr>
            <a:r>
              <a:rPr lang="en-GB" altLang="en-US" b="1" dirty="0"/>
              <a:t>Reduce CO2 emissions by 20 percent;</a:t>
            </a:r>
          </a:p>
          <a:p>
            <a:pPr lvl="1" algn="just">
              <a:defRPr/>
            </a:pPr>
            <a:r>
              <a:rPr lang="en-GB" altLang="en-US" b="1" dirty="0"/>
              <a:t>Reduce output of waste by 20 percent; and</a:t>
            </a:r>
          </a:p>
          <a:p>
            <a:pPr lvl="1" algn="just">
              <a:defRPr/>
            </a:pPr>
            <a:r>
              <a:rPr lang="en-GB" altLang="en-US" b="1" dirty="0"/>
              <a:t>Reduce water consumption by 10 percent. </a:t>
            </a:r>
          </a:p>
        </p:txBody>
      </p:sp>
    </p:spTree>
    <p:extLst>
      <p:ext uri="{BB962C8B-B14F-4D97-AF65-F5344CB8AC3E}">
        <p14:creationId xmlns:p14="http://schemas.microsoft.com/office/powerpoint/2010/main" val="10001361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a:bodyPr>
          <a:lstStyle/>
          <a:p>
            <a:pPr marL="457200" lvl="1" indent="0" algn="just">
              <a:buNone/>
              <a:defRPr/>
            </a:pPr>
            <a:r>
              <a:rPr lang="en-GB" altLang="en-US" b="1" dirty="0"/>
              <a:t> Sustainability Initiative in Hotels:</a:t>
            </a:r>
          </a:p>
          <a:p>
            <a:pPr marL="457200" lvl="1" indent="0" algn="just">
              <a:buNone/>
              <a:defRPr/>
            </a:pPr>
            <a:r>
              <a:rPr lang="en-GB" altLang="en-US" b="1" dirty="0"/>
              <a:t>3. Marriott</a:t>
            </a:r>
          </a:p>
          <a:p>
            <a:pPr marL="457200" lvl="1" indent="0" algn="just">
              <a:buNone/>
              <a:defRPr/>
            </a:pPr>
            <a:r>
              <a:rPr lang="en-GB" altLang="en-US" b="1" dirty="0"/>
              <a:t>The hotel is particularly involved in community service, through its Spirit to Serve Our Communities program, which provides career opportunities for young people and those with disabilities. </a:t>
            </a:r>
          </a:p>
        </p:txBody>
      </p:sp>
    </p:spTree>
    <p:extLst>
      <p:ext uri="{BB962C8B-B14F-4D97-AF65-F5344CB8AC3E}">
        <p14:creationId xmlns:p14="http://schemas.microsoft.com/office/powerpoint/2010/main" val="14359000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a:bodyPr>
          <a:lstStyle/>
          <a:p>
            <a:pPr marL="457200" lvl="1" indent="0" algn="just">
              <a:buNone/>
              <a:defRPr/>
            </a:pPr>
            <a:r>
              <a:rPr lang="en-GB" altLang="en-US" b="1" dirty="0"/>
              <a:t> Sustainability Initiative in Hotels:</a:t>
            </a:r>
          </a:p>
          <a:p>
            <a:pPr marL="457200" lvl="1" indent="0" algn="just">
              <a:buNone/>
              <a:defRPr/>
            </a:pPr>
            <a:r>
              <a:rPr lang="en-GB" altLang="en-US" b="1" dirty="0"/>
              <a:t>3. Marriott</a:t>
            </a:r>
          </a:p>
          <a:p>
            <a:pPr marL="457200" lvl="1" indent="0" algn="just">
              <a:buNone/>
              <a:defRPr/>
            </a:pPr>
            <a:r>
              <a:rPr lang="en-GB" altLang="en-US" b="1" dirty="0"/>
              <a:t>In 2008, the company reported that its Marriott Foundation for People with Disabilities has competitively placed more than 10,000 youth and young adults with disabilities in jobs nationwide through this program.</a:t>
            </a:r>
          </a:p>
        </p:txBody>
      </p:sp>
    </p:spTree>
    <p:extLst>
      <p:ext uri="{BB962C8B-B14F-4D97-AF65-F5344CB8AC3E}">
        <p14:creationId xmlns:p14="http://schemas.microsoft.com/office/powerpoint/2010/main" val="13674871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a:bodyPr>
          <a:lstStyle/>
          <a:p>
            <a:pPr marL="457200" lvl="1" indent="0" algn="just">
              <a:buNone/>
              <a:defRPr/>
            </a:pPr>
            <a:r>
              <a:rPr lang="en-GB" altLang="en-US" b="1" dirty="0"/>
              <a:t> Sustainability Initiative in Hotels:</a:t>
            </a:r>
          </a:p>
          <a:p>
            <a:pPr marL="457200" lvl="1" indent="0" algn="just">
              <a:buNone/>
              <a:defRPr/>
            </a:pPr>
            <a:r>
              <a:rPr lang="en-GB" altLang="en-US" b="1" dirty="0"/>
              <a:t>3. Marriott</a:t>
            </a:r>
          </a:p>
          <a:p>
            <a:pPr marL="457200" lvl="1" indent="0" algn="just">
              <a:buNone/>
              <a:defRPr/>
            </a:pPr>
            <a:r>
              <a:rPr lang="en-GB" altLang="en-US" b="1" dirty="0"/>
              <a:t> Other Marriott initiatives include: </a:t>
            </a:r>
          </a:p>
          <a:p>
            <a:pPr marL="457200" lvl="1" indent="0" algn="just">
              <a:buNone/>
              <a:defRPr/>
            </a:pPr>
            <a:r>
              <a:rPr lang="en-GB" altLang="en-US" b="1" dirty="0"/>
              <a:t>Community partnership with Habitat for Humanity, Red Cross and Red Crescent societies, America’s Second Harvest (food charity), and Children’s Miracle Network (hospitals), among others; </a:t>
            </a:r>
          </a:p>
        </p:txBody>
      </p:sp>
    </p:spTree>
    <p:extLst>
      <p:ext uri="{BB962C8B-B14F-4D97-AF65-F5344CB8AC3E}">
        <p14:creationId xmlns:p14="http://schemas.microsoft.com/office/powerpoint/2010/main" val="36813008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a:bodyPr>
          <a:lstStyle/>
          <a:p>
            <a:pPr marL="457200" lvl="1" indent="0" algn="just">
              <a:buNone/>
              <a:defRPr/>
            </a:pPr>
            <a:r>
              <a:rPr lang="en-GB" altLang="en-US" b="1" dirty="0"/>
              <a:t> Sustainability Initiative in Hotels:</a:t>
            </a:r>
          </a:p>
          <a:p>
            <a:pPr marL="457200" lvl="1" indent="0" algn="just">
              <a:buNone/>
              <a:defRPr/>
            </a:pPr>
            <a:r>
              <a:rPr lang="en-GB" altLang="en-US" b="1" dirty="0"/>
              <a:t>3. Marriott</a:t>
            </a:r>
          </a:p>
          <a:p>
            <a:pPr marL="457200" lvl="1" indent="0" algn="just">
              <a:buNone/>
              <a:defRPr/>
            </a:pPr>
            <a:r>
              <a:rPr lang="en-GB" altLang="en-US" b="1" dirty="0"/>
              <a:t> Other Marriott initiatives include: </a:t>
            </a:r>
          </a:p>
          <a:p>
            <a:pPr marL="457200" lvl="1" indent="0" algn="just">
              <a:buNone/>
              <a:defRPr/>
            </a:pPr>
            <a:r>
              <a:rPr lang="en-GB" altLang="en-US" b="1" dirty="0"/>
              <a:t> Associates' involvement through the appreciation week, when thousands of associates reach out to help their communities; </a:t>
            </a:r>
          </a:p>
        </p:txBody>
      </p:sp>
    </p:spTree>
    <p:extLst>
      <p:ext uri="{BB962C8B-B14F-4D97-AF65-F5344CB8AC3E}">
        <p14:creationId xmlns:p14="http://schemas.microsoft.com/office/powerpoint/2010/main" val="39417717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a:bodyPr>
          <a:lstStyle/>
          <a:p>
            <a:pPr marL="457200" lvl="1" indent="0" algn="just">
              <a:buNone/>
              <a:defRPr/>
            </a:pPr>
            <a:r>
              <a:rPr lang="en-GB" altLang="en-US" b="1" dirty="0"/>
              <a:t> Sustainability Initiative in Hotels:</a:t>
            </a:r>
          </a:p>
          <a:p>
            <a:pPr marL="457200" lvl="1" indent="0" algn="just">
              <a:buNone/>
              <a:defRPr/>
            </a:pPr>
            <a:r>
              <a:rPr lang="en-GB" altLang="en-US" b="1" dirty="0"/>
              <a:t>3. Marriott</a:t>
            </a:r>
          </a:p>
          <a:p>
            <a:pPr marL="457200" lvl="1" indent="0" algn="just">
              <a:buNone/>
              <a:defRPr/>
            </a:pPr>
            <a:r>
              <a:rPr lang="en-GB" altLang="en-US" b="1" dirty="0"/>
              <a:t> Other Marriott initiatives include: </a:t>
            </a:r>
          </a:p>
          <a:p>
            <a:pPr marL="457200" lvl="1" indent="0" algn="just">
              <a:buNone/>
              <a:defRPr/>
            </a:pPr>
            <a:r>
              <a:rPr lang="en-GB" altLang="en-US" b="1" dirty="0"/>
              <a:t>Preserving the environment with the ECHO program (Environmentally Conscious Hospitality Operations) through eco-friendly guidelines to all hotels and associates through the “reduce-reuse-recycle” process”. </a:t>
            </a:r>
          </a:p>
        </p:txBody>
      </p:sp>
    </p:spTree>
    <p:extLst>
      <p:ext uri="{BB962C8B-B14F-4D97-AF65-F5344CB8AC3E}">
        <p14:creationId xmlns:p14="http://schemas.microsoft.com/office/powerpoint/2010/main" val="33946229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fontScale="92500" lnSpcReduction="10000"/>
          </a:bodyPr>
          <a:lstStyle/>
          <a:p>
            <a:pPr marL="457200" lvl="1" indent="0" algn="just">
              <a:buNone/>
              <a:defRPr/>
            </a:pPr>
            <a:r>
              <a:rPr lang="en-GB" altLang="en-US" b="1" dirty="0"/>
              <a:t> Sustainability Initiative in Hotels:</a:t>
            </a:r>
          </a:p>
          <a:p>
            <a:pPr marL="457200" lvl="1" indent="0" algn="just">
              <a:buNone/>
              <a:defRPr/>
            </a:pPr>
            <a:r>
              <a:rPr lang="en-GB" altLang="en-US" b="1" dirty="0"/>
              <a:t>3. Marriott</a:t>
            </a:r>
          </a:p>
          <a:p>
            <a:pPr marL="457200" lvl="1" indent="0" algn="just">
              <a:buNone/>
              <a:defRPr/>
            </a:pPr>
            <a:r>
              <a:rPr lang="en-GB" altLang="en-US" b="1" dirty="0"/>
              <a:t> Other Marriott initiatives include: </a:t>
            </a:r>
          </a:p>
          <a:p>
            <a:pPr marL="457200" lvl="1" indent="0" algn="just">
              <a:buNone/>
              <a:defRPr/>
            </a:pPr>
            <a:r>
              <a:rPr lang="en-GB" altLang="en-US" b="1" dirty="0"/>
              <a:t>Marriott has instituted a supplier diversity program, buying from minority- and women-owned U.S. small businesses. </a:t>
            </a:r>
          </a:p>
          <a:p>
            <a:pPr marL="457200" lvl="1" indent="0" algn="just">
              <a:buNone/>
              <a:defRPr/>
            </a:pPr>
            <a:r>
              <a:rPr lang="en-GB" altLang="en-US" b="1" dirty="0"/>
              <a:t>Its most recent environmental initiative is an agreement with the State of Amazonas to help protect over a million acres of Brazilian rainforest. </a:t>
            </a:r>
          </a:p>
        </p:txBody>
      </p:sp>
    </p:spTree>
    <p:extLst>
      <p:ext uri="{BB962C8B-B14F-4D97-AF65-F5344CB8AC3E}">
        <p14:creationId xmlns:p14="http://schemas.microsoft.com/office/powerpoint/2010/main" val="6252918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a:bodyPr>
          <a:lstStyle/>
          <a:p>
            <a:pPr marL="457200" lvl="1" indent="0" algn="just">
              <a:buNone/>
              <a:defRPr/>
            </a:pPr>
            <a:r>
              <a:rPr lang="en-GB" b="1" dirty="0"/>
              <a:t>Sustainable Marketing: </a:t>
            </a:r>
          </a:p>
          <a:p>
            <a:pPr marL="457200" lvl="1" indent="0" algn="just">
              <a:buNone/>
              <a:defRPr/>
            </a:pPr>
            <a:r>
              <a:rPr lang="en-GB" b="1" dirty="0"/>
              <a:t>Sustainable Marketing </a:t>
            </a:r>
            <a:r>
              <a:rPr lang="en-GB" altLang="en-US" b="1" dirty="0"/>
              <a:t>is thus geared toward profitability and the future.</a:t>
            </a:r>
          </a:p>
          <a:p>
            <a:pPr marL="457200" lvl="1" indent="0" algn="just">
              <a:buNone/>
              <a:defRPr/>
            </a:pPr>
            <a:endParaRPr lang="en-GB" altLang="en-US" b="1" dirty="0"/>
          </a:p>
          <a:p>
            <a:pPr marL="457200" lvl="1" indent="0" algn="just">
              <a:buNone/>
              <a:defRPr/>
            </a:pPr>
            <a:r>
              <a:rPr lang="en-GB" altLang="en-US" b="1" dirty="0"/>
              <a:t>Without profit it seems obvious that no business would be sustainable.  </a:t>
            </a:r>
          </a:p>
        </p:txBody>
      </p:sp>
    </p:spTree>
    <p:extLst>
      <p:ext uri="{BB962C8B-B14F-4D97-AF65-F5344CB8AC3E}">
        <p14:creationId xmlns:p14="http://schemas.microsoft.com/office/powerpoint/2010/main" val="38558761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fontScale="77500" lnSpcReduction="20000"/>
          </a:bodyPr>
          <a:lstStyle/>
          <a:p>
            <a:pPr marL="457200" lvl="1" indent="0" algn="just">
              <a:buNone/>
              <a:defRPr/>
            </a:pPr>
            <a:r>
              <a:rPr lang="en-GB" sz="3200" b="1" dirty="0"/>
              <a:t>Closely related to Sustainable Marketing is the concept of Fair Trade.</a:t>
            </a:r>
          </a:p>
          <a:p>
            <a:pPr marL="457200" lvl="1" indent="0" algn="just">
              <a:buNone/>
              <a:defRPr/>
            </a:pPr>
            <a:endParaRPr lang="en-GB" sz="3200" b="1" dirty="0"/>
          </a:p>
          <a:p>
            <a:pPr marL="457200" lvl="1" indent="0" algn="just">
              <a:buNone/>
              <a:defRPr/>
            </a:pPr>
            <a:r>
              <a:rPr lang="en-GB" sz="3200" b="1" dirty="0"/>
              <a:t>Some scholars view Fair trade is a vital component of Sustainable Marketing. Originally a partnership between retailers located in the northern hemisphere and producers in the developing countries who were fighting against low market prices, fair trade is meant to end producers’ dependence on intermediaries who were taking advantage of them.</a:t>
            </a:r>
          </a:p>
        </p:txBody>
      </p:sp>
    </p:spTree>
    <p:extLst>
      <p:ext uri="{BB962C8B-B14F-4D97-AF65-F5344CB8AC3E}">
        <p14:creationId xmlns:p14="http://schemas.microsoft.com/office/powerpoint/2010/main" val="739845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a:bodyPr>
          <a:lstStyle/>
          <a:p>
            <a:pPr marL="457200" lvl="1" indent="0" algn="just">
              <a:buNone/>
              <a:defRPr/>
            </a:pPr>
            <a:r>
              <a:rPr lang="en-GB" sz="3200" b="1" dirty="0"/>
              <a:t>Originally (Fair trade ) </a:t>
            </a:r>
            <a:r>
              <a:rPr lang="en-GB" sz="3200" b="1" dirty="0" smtClean="0"/>
              <a:t>emanates </a:t>
            </a:r>
            <a:r>
              <a:rPr lang="en-GB" sz="3200" b="1" dirty="0"/>
              <a:t>from a partnership between retailers located in the northern hemisphere and producers in the developing countries who were fighting against low market prices.</a:t>
            </a:r>
          </a:p>
        </p:txBody>
      </p:sp>
    </p:spTree>
    <p:extLst>
      <p:ext uri="{BB962C8B-B14F-4D97-AF65-F5344CB8AC3E}">
        <p14:creationId xmlns:p14="http://schemas.microsoft.com/office/powerpoint/2010/main" val="25258930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a:bodyPr>
          <a:lstStyle/>
          <a:p>
            <a:pPr marL="457200" lvl="1" indent="0" algn="just">
              <a:buNone/>
              <a:defRPr/>
            </a:pPr>
            <a:endParaRPr lang="en-GB" sz="3200" b="1" dirty="0"/>
          </a:p>
          <a:p>
            <a:pPr marL="457200" lvl="1" indent="0" algn="just">
              <a:buNone/>
              <a:defRPr/>
            </a:pPr>
            <a:r>
              <a:rPr lang="en-GB" sz="3200" b="1" dirty="0"/>
              <a:t>Fair trade is meant to end producers’ dependence on intermediaries who were taking advantage of them.</a:t>
            </a:r>
          </a:p>
        </p:txBody>
      </p:sp>
    </p:spTree>
    <p:extLst>
      <p:ext uri="{BB962C8B-B14F-4D97-AF65-F5344CB8AC3E}">
        <p14:creationId xmlns:p14="http://schemas.microsoft.com/office/powerpoint/2010/main" val="5115351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a:bodyPr>
          <a:lstStyle/>
          <a:p>
            <a:pPr marL="457200" lvl="1" indent="0" algn="just">
              <a:buNone/>
              <a:defRPr/>
            </a:pPr>
            <a:endParaRPr lang="en-GB" sz="3200" b="1" dirty="0"/>
          </a:p>
          <a:p>
            <a:pPr marL="457200" lvl="1" indent="0" algn="just">
              <a:buNone/>
              <a:defRPr/>
            </a:pPr>
            <a:r>
              <a:rPr lang="en-GB" sz="3200" b="1" dirty="0" smtClean="0"/>
              <a:t>Class exercise</a:t>
            </a:r>
          </a:p>
          <a:p>
            <a:pPr marL="457200" lvl="1" indent="0" algn="just">
              <a:buNone/>
              <a:defRPr/>
            </a:pPr>
            <a:r>
              <a:rPr lang="en-GB" sz="3200" b="1" dirty="0" smtClean="0"/>
              <a:t>In groups, students should come up with various examples of sustainable practices by companies in the H &amp; T Industry.</a:t>
            </a:r>
            <a:endParaRPr lang="en-GB" sz="3200" b="1" dirty="0"/>
          </a:p>
        </p:txBody>
      </p:sp>
    </p:spTree>
    <p:extLst>
      <p:ext uri="{BB962C8B-B14F-4D97-AF65-F5344CB8AC3E}">
        <p14:creationId xmlns:p14="http://schemas.microsoft.com/office/powerpoint/2010/main" val="2695998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smtClean="0"/>
              <a:t>References </a:t>
            </a:r>
            <a:endParaRPr lang="en-GB" b="1" dirty="0"/>
          </a:p>
        </p:txBody>
      </p:sp>
      <p:sp>
        <p:nvSpPr>
          <p:cNvPr id="3" name="Content Placeholder 2"/>
          <p:cNvSpPr>
            <a:spLocks noGrp="1"/>
          </p:cNvSpPr>
          <p:nvPr>
            <p:ph idx="1"/>
          </p:nvPr>
        </p:nvSpPr>
        <p:spPr>
          <a:xfrm>
            <a:off x="179512" y="1700807"/>
            <a:ext cx="8856984" cy="3816425"/>
          </a:xfrm>
        </p:spPr>
        <p:txBody>
          <a:bodyPr>
            <a:normAutofit/>
          </a:bodyPr>
          <a:lstStyle/>
          <a:p>
            <a:pPr marL="457200" lvl="1" indent="0" algn="just">
              <a:buNone/>
              <a:defRPr/>
            </a:pPr>
            <a:endParaRPr lang="en-GB" sz="3200" b="1" dirty="0"/>
          </a:p>
          <a:p>
            <a:pPr marL="457200" lvl="1" indent="0" algn="just">
              <a:buNone/>
              <a:defRPr/>
            </a:pPr>
            <a:r>
              <a:rPr lang="en-GB" sz="1800" dirty="0" err="1"/>
              <a:t>Houdré</a:t>
            </a:r>
            <a:r>
              <a:rPr lang="en-GB" sz="1800" dirty="0"/>
              <a:t>, H. (2008). Sustainable development in the hotel </a:t>
            </a:r>
            <a:r>
              <a:rPr lang="en-GB" sz="1800" dirty="0" smtClean="0"/>
              <a:t>industry[Electronic</a:t>
            </a:r>
          </a:p>
          <a:p>
            <a:pPr marL="457200" lvl="1" indent="0" algn="just">
              <a:buNone/>
              <a:defRPr/>
            </a:pPr>
            <a:r>
              <a:rPr lang="en-GB" sz="1800" dirty="0" smtClean="0"/>
              <a:t>article</a:t>
            </a:r>
            <a:r>
              <a:rPr lang="en-GB" sz="1800" dirty="0"/>
              <a:t>]. Cornell Hospitality Industry Perspectives, 1(2), 6-20</a:t>
            </a:r>
            <a:r>
              <a:rPr lang="en-GB" sz="1800" dirty="0" smtClean="0"/>
              <a:t>.</a:t>
            </a:r>
          </a:p>
          <a:p>
            <a:pPr marL="0" indent="0">
              <a:buNone/>
            </a:pPr>
            <a:r>
              <a:rPr lang="en-GB" sz="1900" dirty="0" smtClean="0"/>
              <a:t>       </a:t>
            </a:r>
            <a:r>
              <a:rPr lang="en-GB" sz="1900" dirty="0" err="1" smtClean="0"/>
              <a:t>Tresidder</a:t>
            </a:r>
            <a:r>
              <a:rPr lang="en-GB" sz="1900" dirty="0" smtClean="0"/>
              <a:t> </a:t>
            </a:r>
            <a:r>
              <a:rPr lang="en-GB" sz="1900" dirty="0"/>
              <a:t>R. and </a:t>
            </a:r>
            <a:r>
              <a:rPr lang="en-GB" sz="1900" dirty="0" err="1"/>
              <a:t>Hirst</a:t>
            </a:r>
            <a:r>
              <a:rPr lang="en-GB" sz="1900" dirty="0"/>
              <a:t> C., (2012) Marketing in Food, Hospitality, Tourism </a:t>
            </a:r>
            <a:r>
              <a:rPr lang="en-GB" sz="1900" dirty="0" smtClean="0"/>
              <a:t>and</a:t>
            </a:r>
          </a:p>
          <a:p>
            <a:pPr marL="0" indent="0">
              <a:buNone/>
            </a:pPr>
            <a:r>
              <a:rPr lang="en-GB" sz="1900" dirty="0"/>
              <a:t> </a:t>
            </a:r>
            <a:r>
              <a:rPr lang="en-GB" sz="1900" dirty="0" smtClean="0"/>
              <a:t>      Events</a:t>
            </a:r>
            <a:r>
              <a:rPr lang="en-GB" sz="1900" dirty="0"/>
              <a:t>. </a:t>
            </a:r>
            <a:r>
              <a:rPr lang="en-GB" sz="1900" dirty="0" err="1"/>
              <a:t>Goodfellow</a:t>
            </a:r>
            <a:r>
              <a:rPr lang="en-GB" sz="1900" dirty="0"/>
              <a:t>, </a:t>
            </a:r>
            <a:r>
              <a:rPr lang="en-GB" sz="1900" dirty="0" smtClean="0"/>
              <a:t>Oxford</a:t>
            </a:r>
            <a:endParaRPr lang="en-GB" sz="1900" dirty="0"/>
          </a:p>
          <a:p>
            <a:pPr marL="0" indent="0">
              <a:buNone/>
            </a:pPr>
            <a:r>
              <a:rPr lang="en-GB" sz="1900" dirty="0" smtClean="0"/>
              <a:t>       Wilson</a:t>
            </a:r>
            <a:r>
              <a:rPr lang="en-GB" sz="1900" dirty="0"/>
              <a:t>, A, (2006) Marketing Research: An Investigative Approach, 2nd Ed. </a:t>
            </a:r>
            <a:r>
              <a:rPr lang="en-GB" sz="1900" dirty="0" smtClean="0"/>
              <a:t> </a:t>
            </a:r>
          </a:p>
          <a:p>
            <a:pPr marL="0" indent="0">
              <a:buNone/>
            </a:pPr>
            <a:r>
              <a:rPr lang="en-GB" sz="1900" dirty="0"/>
              <a:t> </a:t>
            </a:r>
            <a:r>
              <a:rPr lang="en-GB" sz="1900" dirty="0" smtClean="0"/>
              <a:t>      Pearson</a:t>
            </a:r>
            <a:r>
              <a:rPr lang="en-GB" sz="1900" dirty="0"/>
              <a:t>: Harlow</a:t>
            </a:r>
          </a:p>
          <a:p>
            <a:pPr marL="457200" lvl="1" indent="0" algn="just">
              <a:buNone/>
              <a:defRPr/>
            </a:pPr>
            <a:endParaRPr lang="en-GB" sz="1800" dirty="0"/>
          </a:p>
        </p:txBody>
      </p:sp>
    </p:spTree>
    <p:extLst>
      <p:ext uri="{BB962C8B-B14F-4D97-AF65-F5344CB8AC3E}">
        <p14:creationId xmlns:p14="http://schemas.microsoft.com/office/powerpoint/2010/main" val="4584598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Next ….</a:t>
            </a:r>
          </a:p>
        </p:txBody>
      </p:sp>
      <p:sp>
        <p:nvSpPr>
          <p:cNvPr id="3" name="Content Placeholder 2"/>
          <p:cNvSpPr>
            <a:spLocks noGrp="1"/>
          </p:cNvSpPr>
          <p:nvPr>
            <p:ph idx="1"/>
          </p:nvPr>
        </p:nvSpPr>
        <p:spPr>
          <a:xfrm>
            <a:off x="457200" y="1340769"/>
            <a:ext cx="8229600" cy="4176464"/>
          </a:xfrm>
        </p:spPr>
        <p:txBody>
          <a:bodyPr>
            <a:normAutofit/>
          </a:bodyPr>
          <a:lstStyle/>
          <a:p>
            <a:pPr>
              <a:lnSpc>
                <a:spcPct val="70000"/>
              </a:lnSpc>
            </a:pPr>
            <a:endParaRPr lang="en-GB" altLang="en-US" sz="1400" dirty="0"/>
          </a:p>
          <a:p>
            <a:pPr marL="0" indent="0" algn="just">
              <a:buNone/>
            </a:pPr>
            <a:endParaRPr lang="en-GB" altLang="en-US" dirty="0"/>
          </a:p>
          <a:p>
            <a:pPr marL="0" indent="0" algn="ctr">
              <a:buNone/>
            </a:pPr>
            <a:r>
              <a:rPr lang="en-GB" altLang="en-US" sz="6000" b="1" dirty="0">
                <a:solidFill>
                  <a:srgbClr val="0070C0"/>
                </a:solidFill>
              </a:rPr>
              <a:t>Any Question?</a:t>
            </a:r>
          </a:p>
          <a:p>
            <a:pPr marL="0" indent="0" algn="just">
              <a:buNone/>
            </a:pPr>
            <a:endParaRPr lang="en-GB" altLang="en-US" dirty="0"/>
          </a:p>
          <a:p>
            <a:pPr marL="0" indent="0" algn="just">
              <a:buNone/>
            </a:pPr>
            <a:endParaRPr lang="en-GB" dirty="0"/>
          </a:p>
        </p:txBody>
      </p:sp>
    </p:spTree>
    <p:extLst>
      <p:ext uri="{BB962C8B-B14F-4D97-AF65-F5344CB8AC3E}">
        <p14:creationId xmlns:p14="http://schemas.microsoft.com/office/powerpoint/2010/main" val="190753842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owerPoint Presentation Template" id="{5A880446-5D0A-41D4-A11E-09B431901BA8}" vid="{66CFE43A-C673-494E-870A-08A1D94A2A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4" ma:contentTypeDescription="Create a new document." ma:contentTypeScope="" ma:versionID="4dc6fa2d1296f5d2df7285c222efc2e5">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3325bc6368b70bfb1f4aabcc11b17a89"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7534e9c7-d8a7-4ffa-a350-0e66096719e3"/>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7E4662A3-DA39-4FC1-AD68-DC62877ADD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how to submit on Turnitin</Template>
  <TotalTime>3136</TotalTime>
  <Words>1058</Words>
  <Application>Microsoft Office PowerPoint</Application>
  <PresentationFormat>On-screen Show (4:3)</PresentationFormat>
  <Paragraphs>121</Paragraphs>
  <Slides>26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Myriad Pro</vt:lpstr>
      <vt:lpstr>Times New Roman</vt:lpstr>
      <vt:lpstr>20140311PresentationUWTSDTemplate</vt:lpstr>
      <vt:lpstr>                  BA International Hotel Management   Marketing Essentials Session 12  M4X01916      </vt:lpstr>
      <vt:lpstr>Session 12</vt:lpstr>
      <vt:lpstr>Learning Objectives</vt:lpstr>
      <vt:lpstr>Sustainable Marketing in Hospitality &amp; Tourism Industry </vt:lpstr>
      <vt:lpstr>Sustainable Marketing in Hospitality &amp; Tourism Industry </vt:lpstr>
      <vt:lpstr>Sustainable Marketing in Hospitality &amp; Tourism Industry </vt:lpstr>
      <vt:lpstr>Sustainable Marketing in Hospitality &amp; Tourism Industry </vt:lpstr>
      <vt:lpstr>Sustainable Marketing in Hospitality &amp; Tourism Industry </vt:lpstr>
      <vt:lpstr>Sustainable Marketing in Hospitality &amp; Tourism Industry </vt:lpstr>
      <vt:lpstr>Sustainable Marketing in Hospitality &amp; Tourism Industry </vt:lpstr>
      <vt:lpstr>Sustainable Marketing in Hospitality &amp; Tourism Industry </vt:lpstr>
      <vt:lpstr>Sustainable Marketing in Hospitality &amp; Tourism Industry </vt:lpstr>
      <vt:lpstr>Sustainable Marketing in Hospitality &amp; Tourism Industry </vt:lpstr>
      <vt:lpstr>Sustainable Marketing in Hospitality &amp; Tourism Industry </vt:lpstr>
      <vt:lpstr>Sustainable Marketing in Hospitality &amp; Tourism Industry </vt:lpstr>
      <vt:lpstr>Sustainable Marketing in Hospitality &amp; Tourism Industry </vt:lpstr>
      <vt:lpstr>Sustainable Marketing in Hospitality &amp; Tourism Industry </vt:lpstr>
      <vt:lpstr>Sustainable Marketing in Hospitality &amp; Tourism Industry </vt:lpstr>
      <vt:lpstr>Sustainable Marketing in Hospitality &amp; Tourism Industry </vt:lpstr>
      <vt:lpstr>Sustainable Marketing in Hospitality &amp; Tourism Industry </vt:lpstr>
      <vt:lpstr>Sustainable Marketing in Hospitality &amp; Tourism Industry </vt:lpstr>
      <vt:lpstr>Sustainable Marketing in Hospitality &amp; Tourism Industry </vt:lpstr>
      <vt:lpstr>Sustainable Marketing in Hospitality &amp; Tourism Industry </vt:lpstr>
      <vt:lpstr>Sustainable Marketing in Hospitality &amp; Tourism Industry </vt:lpstr>
      <vt:lpstr>References </vt:lpstr>
      <vt:lpstr>Next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Turnitin</dc:title>
  <dc:creator>Stephanie Meyer</dc:creator>
  <cp:lastModifiedBy>Olu Adegbite</cp:lastModifiedBy>
  <cp:revision>329</cp:revision>
  <cp:lastPrinted>2019-01-28T19:43:23Z</cp:lastPrinted>
  <dcterms:created xsi:type="dcterms:W3CDTF">2018-04-28T09:52:16Z</dcterms:created>
  <dcterms:modified xsi:type="dcterms:W3CDTF">2019-07-03T12:31:29Z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