
<file path=[Content_Types].xml><?xml version="1.0" encoding="utf-8"?>
<Types xmlns="http://schemas.openxmlformats.org/package/2006/content-types">
  <Default Extension="xml" ContentType="application/xml"/>
  <Default Extension="mp4" ContentType="video/mp4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287"/>
    <p:restoredTop sz="94697"/>
  </p:normalViewPr>
  <p:slideViewPr>
    <p:cSldViewPr snapToGrid="0" snapToObjects="1">
      <p:cViewPr varScale="1">
        <p:scale>
          <a:sx n="85" d="100"/>
          <a:sy n="85" d="100"/>
        </p:scale>
        <p:origin x="22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presProps" Target="presProps.xml"/><Relationship Id="rId8" Type="http://schemas.openxmlformats.org/officeDocument/2006/relationships/viewProps" Target="viewProps.xml"/><Relationship Id="rId9" Type="http://schemas.openxmlformats.org/officeDocument/2006/relationships/theme" Target="theme/theme1.xml"/><Relationship Id="rId1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将图片拖动到占位符，或单击添加图标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5/15/20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5/15/20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4" Type="http://schemas.openxmlformats.org/officeDocument/2006/relationships/image" Target="../media/image2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1" Type="http://schemas.microsoft.com/office/2007/relationships/media" Target="../media/media2.mp4"/><Relationship Id="rId2" Type="http://schemas.openxmlformats.org/officeDocument/2006/relationships/video" Target="../media/media2.mp4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3.png"/><Relationship Id="rId5" Type="http://schemas.openxmlformats.org/officeDocument/2006/relationships/image" Target="../media/image5.png"/><Relationship Id="rId1" Type="http://schemas.microsoft.com/office/2007/relationships/media" Target="../media/media3.mp4"/><Relationship Id="rId2" Type="http://schemas.openxmlformats.org/officeDocument/2006/relationships/video" Target="../media/media3.mp4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3.png"/><Relationship Id="rId5" Type="http://schemas.openxmlformats.org/officeDocument/2006/relationships/image" Target="../media/image6.png"/><Relationship Id="rId1" Type="http://schemas.microsoft.com/office/2007/relationships/media" Target="../media/media4.mp4"/><Relationship Id="rId2" Type="http://schemas.openxmlformats.org/officeDocument/2006/relationships/video" Target="../media/media4.mp4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4" Type="http://schemas.openxmlformats.org/officeDocument/2006/relationships/image" Target="../media/image7.png"/><Relationship Id="rId1" Type="http://schemas.microsoft.com/office/2007/relationships/media" Target="../media/media5.mp4"/><Relationship Id="rId2" Type="http://schemas.openxmlformats.org/officeDocument/2006/relationships/video" Target="../media/media5.mp4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altLang="zh-CN" sz="3600" b="1" dirty="0"/>
              <a:t>The relations of learning styles to language learning strategies and learning outcomes: an empirical study</a:t>
            </a:r>
            <a:endParaRPr lang="zh-CN" altLang="zh-CN" sz="3600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kumimoji="1" lang="en-US" altLang="zh-CN" dirty="0"/>
              <a:t>Wang HUANG (1904870)</a:t>
            </a:r>
            <a:endParaRPr kumimoji="1" lang="zh-CN" altLang="en-US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xmlns="" id="{86F87A0B-DAB9-49F4-8A4D-E88AC6BB272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xmlns="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77500" y="5143500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27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046"/>
    </mc:Choice>
    <mc:Fallback xmlns="">
      <p:transition spd="slow" advTm="140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0" y="0"/>
            <a:ext cx="6138204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2800" b="1" dirty="0"/>
              <a:t>Main Conceptual themes</a:t>
            </a:r>
          </a:p>
          <a:p>
            <a:pPr marL="514350" indent="-514350" algn="just">
              <a:buAutoNum type="alphaLcParenR"/>
            </a:pPr>
            <a:r>
              <a:rPr lang="en-US" altLang="zh-CN" sz="2800" b="1" i="1" dirty="0"/>
              <a:t>Learning style:</a:t>
            </a:r>
          </a:p>
          <a:p>
            <a:pPr marL="342900" indent="-342900" algn="just">
              <a:buFont typeface="Wingdings" charset="2"/>
              <a:buChar char="l"/>
            </a:pPr>
            <a:r>
              <a:rPr lang="en-US" altLang="zh-CN" sz="2800" dirty="0"/>
              <a:t>Definition: two perspectives (cognition and perception/ information processing)</a:t>
            </a:r>
          </a:p>
          <a:p>
            <a:pPr marL="342900" indent="-342900" algn="just">
              <a:buFont typeface="Wingdings" charset="2"/>
              <a:buChar char="l"/>
            </a:pPr>
            <a:r>
              <a:rPr lang="en-US" altLang="zh-CN" sz="2800" dirty="0"/>
              <a:t>Measurement: Jackson’s Personality Research Form/ Myers-Briggs Type Indicator (MBTI)/ Perceptual Learning Style Preference Questionnaire (PLSPQ).</a:t>
            </a:r>
            <a:r>
              <a:rPr lang="zh-CN" altLang="zh-CN" sz="2800" dirty="0"/>
              <a:t> </a:t>
            </a:r>
            <a:endParaRPr lang="en-US" altLang="zh-CN" sz="2800" dirty="0"/>
          </a:p>
          <a:p>
            <a:pPr algn="just"/>
            <a:r>
              <a:rPr lang="en-US" altLang="zh-CN" sz="2800" b="1" i="1" dirty="0"/>
              <a:t>b)   Learning strategies</a:t>
            </a:r>
          </a:p>
          <a:p>
            <a:pPr marL="342900" indent="-342900" algn="just">
              <a:buFont typeface="Wingdings" charset="2"/>
              <a:buChar char="l"/>
            </a:pPr>
            <a:r>
              <a:rPr lang="en-US" altLang="zh-CN" sz="2800" dirty="0"/>
              <a:t>learning steps and methods adopted by learners</a:t>
            </a:r>
            <a:endParaRPr kumimoji="1" lang="en-US" altLang="zh-CN" sz="2800" dirty="0"/>
          </a:p>
          <a:p>
            <a:pPr marL="342900" indent="-342900" algn="just">
              <a:buFont typeface="Wingdings" charset="2"/>
              <a:buChar char="l"/>
            </a:pPr>
            <a:r>
              <a:rPr kumimoji="1" lang="en-US" altLang="zh-CN" sz="2800" dirty="0"/>
              <a:t>manifested as external behaviors</a:t>
            </a:r>
            <a:endParaRPr lang="en-US" altLang="zh-CN" sz="2800" dirty="0"/>
          </a:p>
        </p:txBody>
      </p:sp>
      <p:sp>
        <p:nvSpPr>
          <p:cNvPr id="3" name="文本框 2"/>
          <p:cNvSpPr txBox="1"/>
          <p:nvPr/>
        </p:nvSpPr>
        <p:spPr>
          <a:xfrm>
            <a:off x="6752876" y="30325"/>
            <a:ext cx="5266006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kumimoji="1" lang="en-US" altLang="zh-CN" sz="2800" b="1" dirty="0"/>
              <a:t>                     Background</a:t>
            </a:r>
          </a:p>
          <a:p>
            <a:pPr algn="just"/>
            <a:r>
              <a:rPr kumimoji="1" lang="en-US" altLang="zh-CN" sz="2800" b="1" i="1" dirty="0"/>
              <a:t>International: </a:t>
            </a:r>
            <a:r>
              <a:rPr kumimoji="1" lang="en-US" altLang="zh-CN" sz="2800" dirty="0"/>
              <a:t>focus on the relationship between learning style and learning performance (Carrel et al., 1996; Bailey et al, 2000; </a:t>
            </a:r>
            <a:r>
              <a:rPr kumimoji="1" lang="en-US" altLang="zh-CN" sz="2800" dirty="0" err="1"/>
              <a:t>Ehrman</a:t>
            </a:r>
            <a:r>
              <a:rPr kumimoji="1" lang="en-US" altLang="zh-CN" sz="2800" dirty="0"/>
              <a:t> &amp; Oxford, 1990; Carson &amp; </a:t>
            </a:r>
            <a:r>
              <a:rPr kumimoji="1" lang="en-US" altLang="zh-CN" sz="2800" dirty="0" err="1"/>
              <a:t>Longhini</a:t>
            </a:r>
            <a:r>
              <a:rPr kumimoji="1" lang="en-US" altLang="zh-CN" sz="2800" dirty="0"/>
              <a:t> 2002)</a:t>
            </a:r>
          </a:p>
          <a:p>
            <a:pPr algn="just"/>
            <a:r>
              <a:rPr kumimoji="1" lang="en-US" altLang="zh-CN" sz="2800" b="1" i="1" dirty="0"/>
              <a:t>Chinese: </a:t>
            </a:r>
            <a:r>
              <a:rPr kumimoji="1" lang="en-US" altLang="zh-CN" sz="2800" dirty="0"/>
              <a:t>describing the characteristics of learners’ learning style (Yang &amp; Warner, 1996; Huang, 2000; Liu et al, 2004)</a:t>
            </a:r>
          </a:p>
          <a:p>
            <a:pPr algn="just"/>
            <a:r>
              <a:rPr kumimoji="1" lang="en-US" altLang="zh-CN" sz="2800" b="1" i="1" dirty="0"/>
              <a:t>Gap: </a:t>
            </a:r>
            <a:r>
              <a:rPr kumimoji="1" lang="en-US" altLang="zh-CN" sz="2800" dirty="0"/>
              <a:t>no study focus on the overall relationship among learning styles, strategies and performance.</a:t>
            </a:r>
          </a:p>
        </p:txBody>
      </p:sp>
      <p:sp>
        <p:nvSpPr>
          <p:cNvPr id="5" name="圆角矩形 4"/>
          <p:cNvSpPr/>
          <p:nvPr/>
        </p:nvSpPr>
        <p:spPr>
          <a:xfrm>
            <a:off x="6607126" y="0"/>
            <a:ext cx="5584874" cy="6185404"/>
          </a:xfrm>
          <a:prstGeom prst="roundRect">
            <a:avLst/>
          </a:prstGeom>
          <a:blipFill>
            <a:blip r:embed="rId4">
              <a:alphaModFix amt="15000"/>
            </a:blip>
            <a:tile tx="0" ty="0" sx="100000" sy="100000" flip="none" algn="tl"/>
          </a:blipFill>
          <a:ln w="603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2800"/>
          </a:p>
        </p:txBody>
      </p:sp>
      <p:sp>
        <p:nvSpPr>
          <p:cNvPr id="6" name="圆角矩形 5"/>
          <p:cNvSpPr/>
          <p:nvPr/>
        </p:nvSpPr>
        <p:spPr>
          <a:xfrm>
            <a:off x="0" y="0"/>
            <a:ext cx="6353908" cy="6124754"/>
          </a:xfrm>
          <a:prstGeom prst="roundRect">
            <a:avLst/>
          </a:prstGeom>
          <a:blipFill>
            <a:blip r:embed="rId4">
              <a:alphaModFix amt="15000"/>
            </a:blip>
            <a:tile tx="0" ty="0" sx="100000" sy="100000" flip="none" algn="tl"/>
          </a:blipFill>
          <a:ln w="603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280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xmlns="" id="{8EC18398-095C-41FF-B502-39FA4491AC1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xmlns="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77500" y="5143500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32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460"/>
    </mc:Choice>
    <mc:Fallback xmlns="">
      <p:transition spd="slow" advTm="1044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86267" y="0"/>
            <a:ext cx="1200573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2800" b="1" dirty="0"/>
              <a:t>Aims and Research Questions</a:t>
            </a:r>
          </a:p>
          <a:p>
            <a:pPr marL="514350" indent="-514350">
              <a:buAutoNum type="alphaLcParenR"/>
            </a:pPr>
            <a:r>
              <a:rPr lang="en-US" altLang="zh-CN" sz="2800" dirty="0"/>
              <a:t>the characteristics of learning styles of non-English major college students in China; </a:t>
            </a:r>
          </a:p>
          <a:p>
            <a:pPr marL="514350" indent="-514350">
              <a:buAutoNum type="alphaLcParenR"/>
            </a:pPr>
            <a:r>
              <a:rPr lang="en-US" altLang="zh-CN" sz="2800" dirty="0"/>
              <a:t>the relationship between learning styles and English performance; </a:t>
            </a:r>
          </a:p>
          <a:p>
            <a:pPr marL="514350" indent="-514350">
              <a:buAutoNum type="alphaLcParenR"/>
            </a:pPr>
            <a:r>
              <a:rPr lang="en-US" altLang="zh-CN" sz="2800" dirty="0"/>
              <a:t>the influence of learning styles on learning strategies. </a:t>
            </a:r>
            <a:endParaRPr lang="zh-CN" altLang="zh-CN" sz="2800" dirty="0"/>
          </a:p>
        </p:txBody>
      </p:sp>
      <p:sp>
        <p:nvSpPr>
          <p:cNvPr id="3" name="文本框 2"/>
          <p:cNvSpPr txBox="1"/>
          <p:nvPr/>
        </p:nvSpPr>
        <p:spPr>
          <a:xfrm>
            <a:off x="1" y="2471482"/>
            <a:ext cx="595865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2800" b="1" dirty="0"/>
              <a:t>Setting</a:t>
            </a:r>
          </a:p>
          <a:p>
            <a:pPr marL="457200" indent="-457200">
              <a:buFont typeface="Wingdings" charset="2"/>
              <a:buChar char="l"/>
            </a:pPr>
            <a:r>
              <a:rPr kumimoji="1" lang="en-US" altLang="zh-CN" sz="2800" dirty="0"/>
              <a:t>University</a:t>
            </a:r>
          </a:p>
          <a:p>
            <a:pPr marL="457200" indent="-457200">
              <a:buFont typeface="Wingdings" charset="2"/>
              <a:buChar char="l"/>
            </a:pPr>
            <a:r>
              <a:rPr kumimoji="1" lang="en-US" altLang="zh-CN" sz="2800" dirty="0"/>
              <a:t>Non-English major college students </a:t>
            </a:r>
          </a:p>
          <a:p>
            <a:pPr marL="457200" indent="-457200">
              <a:buFont typeface="Wingdings" charset="2"/>
              <a:buChar char="l"/>
            </a:pPr>
            <a:r>
              <a:rPr kumimoji="1" lang="en-US" altLang="zh-CN" sz="2800" dirty="0"/>
              <a:t>All participated in CET-4 test </a:t>
            </a:r>
            <a:r>
              <a:rPr kumimoji="1" lang="en-US" altLang="zh-CN" dirty="0"/>
              <a:t> </a:t>
            </a:r>
            <a:endParaRPr kumimoji="1" lang="zh-CN" altLang="en-US" dirty="0"/>
          </a:p>
        </p:txBody>
      </p:sp>
      <p:sp>
        <p:nvSpPr>
          <p:cNvPr id="4" name="文本框 3"/>
          <p:cNvSpPr txBox="1"/>
          <p:nvPr/>
        </p:nvSpPr>
        <p:spPr>
          <a:xfrm>
            <a:off x="0" y="4395485"/>
            <a:ext cx="642932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2800" b="1" dirty="0"/>
              <a:t>Ethical Issues</a:t>
            </a:r>
          </a:p>
          <a:p>
            <a:pPr marL="457200" indent="-457200">
              <a:buFont typeface="Wingdings" charset="2"/>
              <a:buChar char="l"/>
            </a:pPr>
            <a:r>
              <a:rPr kumimoji="1" lang="en-US" altLang="zh-CN" sz="2800" dirty="0"/>
              <a:t>Consent of participants</a:t>
            </a:r>
          </a:p>
          <a:p>
            <a:pPr marL="457200" indent="-457200">
              <a:buFont typeface="Wingdings" charset="2"/>
              <a:buChar char="l"/>
            </a:pPr>
            <a:r>
              <a:rPr kumimoji="1" lang="en-US" altLang="zh-CN" sz="2800" dirty="0"/>
              <a:t>Clear information about the study</a:t>
            </a:r>
          </a:p>
          <a:p>
            <a:pPr marL="457200" indent="-457200">
              <a:buFont typeface="Wingdings" charset="2"/>
              <a:buChar char="l"/>
            </a:pPr>
            <a:r>
              <a:rPr kumimoji="1" lang="en-US" altLang="zh-CN" sz="2800" dirty="0"/>
              <a:t>Data are confidential and anonymous</a:t>
            </a:r>
            <a:endParaRPr kumimoji="1" lang="zh-CN" altLang="en-US" dirty="0"/>
          </a:p>
        </p:txBody>
      </p:sp>
      <p:sp>
        <p:nvSpPr>
          <p:cNvPr id="6" name="文本框 5"/>
          <p:cNvSpPr txBox="1"/>
          <p:nvPr/>
        </p:nvSpPr>
        <p:spPr>
          <a:xfrm>
            <a:off x="6935857" y="2871740"/>
            <a:ext cx="564787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800" b="1" dirty="0"/>
              <a:t>Procedures/Timeline</a:t>
            </a:r>
            <a:endParaRPr kumimoji="1" lang="en-US" altLang="zh-CN" sz="2800" dirty="0"/>
          </a:p>
          <a:p>
            <a:pPr marL="457200" indent="-457200">
              <a:buAutoNum type="arabicPeriod"/>
            </a:pPr>
            <a:r>
              <a:rPr kumimoji="1" lang="en-US" altLang="zh-CN" sz="2800" i="1" dirty="0"/>
              <a:t>Week 1-2: </a:t>
            </a:r>
            <a:r>
              <a:rPr kumimoji="1" lang="en-US" altLang="zh-CN" sz="2800" dirty="0"/>
              <a:t>Preparation work</a:t>
            </a:r>
          </a:p>
          <a:p>
            <a:pPr marL="457200" indent="-457200">
              <a:buAutoNum type="arabicPeriod" startAt="2"/>
            </a:pPr>
            <a:r>
              <a:rPr kumimoji="1" lang="en-US" altLang="zh-CN" sz="2800" i="1" dirty="0"/>
              <a:t>Week 3-5:</a:t>
            </a:r>
            <a:r>
              <a:rPr kumimoji="1" lang="en-US" altLang="zh-CN" sz="2800" dirty="0"/>
              <a:t> A pilot study</a:t>
            </a:r>
          </a:p>
          <a:p>
            <a:pPr marL="457200" indent="-457200">
              <a:buAutoNum type="arabicPeriod" startAt="3"/>
            </a:pPr>
            <a:r>
              <a:rPr kumimoji="1" lang="en-US" altLang="zh-CN" sz="2800" i="1" dirty="0"/>
              <a:t>Week 6-7: </a:t>
            </a:r>
            <a:r>
              <a:rPr kumimoji="1" lang="en-US" altLang="zh-CN" sz="2800" dirty="0"/>
              <a:t>Data collection</a:t>
            </a:r>
          </a:p>
          <a:p>
            <a:pPr marL="457200" indent="-457200">
              <a:buAutoNum type="arabicPeriod" startAt="4"/>
            </a:pPr>
            <a:r>
              <a:rPr kumimoji="1" lang="en-US" altLang="zh-CN" sz="2800" i="1" dirty="0"/>
              <a:t>Week 8-11: </a:t>
            </a:r>
            <a:r>
              <a:rPr kumimoji="1" lang="en-US" altLang="zh-CN" sz="2800" dirty="0"/>
              <a:t>Data analysis</a:t>
            </a:r>
          </a:p>
          <a:p>
            <a:pPr marL="457200" indent="-457200">
              <a:buAutoNum type="arabicPeriod" startAt="5"/>
            </a:pPr>
            <a:r>
              <a:rPr kumimoji="1" lang="en-US" altLang="zh-CN" sz="2800" i="1" dirty="0"/>
              <a:t>Week 12-15: </a:t>
            </a:r>
            <a:r>
              <a:rPr kumimoji="1" lang="en-US" altLang="zh-CN" sz="2800" dirty="0"/>
              <a:t>Data interpretation 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0" y="0"/>
            <a:ext cx="11778497" cy="2389487"/>
          </a:xfrm>
          <a:prstGeom prst="roundRect">
            <a:avLst/>
          </a:prstGeom>
          <a:blipFill>
            <a:blip r:embed="rId4">
              <a:alphaModFix amt="15000"/>
            </a:blip>
            <a:tile tx="0" ty="0" sx="100000" sy="100000" flip="none" algn="tl"/>
          </a:blipFill>
          <a:ln w="603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8" name="圆角矩形 7"/>
          <p:cNvSpPr/>
          <p:nvPr/>
        </p:nvSpPr>
        <p:spPr>
          <a:xfrm>
            <a:off x="6781213" y="2719095"/>
            <a:ext cx="5410787" cy="2982946"/>
          </a:xfrm>
          <a:prstGeom prst="roundRect">
            <a:avLst/>
          </a:prstGeom>
          <a:blipFill>
            <a:blip r:embed="rId4">
              <a:alphaModFix amt="15000"/>
            </a:blip>
            <a:tile tx="0" ty="0" sx="100000" sy="100000" flip="none" algn="tl"/>
          </a:blipFill>
          <a:ln w="603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9" name="圆角矩形 8"/>
          <p:cNvSpPr/>
          <p:nvPr/>
        </p:nvSpPr>
        <p:spPr>
          <a:xfrm>
            <a:off x="0" y="2471482"/>
            <a:ext cx="5958655" cy="1897877"/>
          </a:xfrm>
          <a:prstGeom prst="roundRect">
            <a:avLst/>
          </a:prstGeom>
          <a:blipFill>
            <a:blip r:embed="rId4">
              <a:alphaModFix amt="15000"/>
            </a:blip>
            <a:tile tx="0" ty="0" sx="100000" sy="100000" flip="none" algn="tl"/>
          </a:blipFill>
          <a:ln w="603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0" name="圆角矩形 9"/>
          <p:cNvSpPr/>
          <p:nvPr/>
        </p:nvSpPr>
        <p:spPr>
          <a:xfrm>
            <a:off x="-31662" y="4435211"/>
            <a:ext cx="6021977" cy="1802282"/>
          </a:xfrm>
          <a:prstGeom prst="roundRect">
            <a:avLst/>
          </a:prstGeom>
          <a:blipFill>
            <a:blip r:embed="rId4">
              <a:alphaModFix amt="15000"/>
            </a:blip>
            <a:tile tx="0" ty="0" sx="100000" sy="100000" flip="none" algn="tl"/>
          </a:blipFill>
          <a:ln w="603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xmlns="" id="{3587A945-9935-4534-9C58-E696C210F46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xmlns="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77500" y="5143500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560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617"/>
    </mc:Choice>
    <mc:Fallback xmlns="">
      <p:transition spd="slow" advTm="646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>
            <a:alphaModFix amt="15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321213" y="78682"/>
            <a:ext cx="7704666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3200" b="1" dirty="0"/>
              <a:t>Evidence</a:t>
            </a:r>
          </a:p>
          <a:p>
            <a:pPr marL="514350" lvl="0" indent="-514350">
              <a:buFont typeface="+mj-lt"/>
              <a:buAutoNum type="alphaLcParenR"/>
            </a:pPr>
            <a:r>
              <a:rPr lang="en-GB" altLang="zh-CN" sz="2800" i="1" dirty="0"/>
              <a:t>Myers-Briggs Type Indicator (MBTI) (Chinese version)</a:t>
            </a:r>
            <a:endParaRPr lang="zh-CN" altLang="zh-CN" sz="2800" i="1" dirty="0"/>
          </a:p>
          <a:p>
            <a:pPr marL="514350" lvl="0" indent="-514350">
              <a:buFont typeface="+mj-lt"/>
              <a:buAutoNum type="alphaLcParenR"/>
            </a:pPr>
            <a:r>
              <a:rPr lang="en-GB" altLang="zh-CN" sz="2800" i="1" dirty="0"/>
              <a:t>Strategy Inventory for Language Learning (SILL)</a:t>
            </a:r>
            <a:endParaRPr lang="zh-CN" altLang="zh-CN" sz="2800" i="1" dirty="0"/>
          </a:p>
          <a:p>
            <a:pPr marL="514350" lvl="0" indent="-514350">
              <a:buFont typeface="+mj-lt"/>
              <a:buAutoNum type="alphaLcParenR"/>
            </a:pPr>
            <a:r>
              <a:rPr lang="en-US" altLang="zh-CN" sz="2800" i="1" dirty="0"/>
              <a:t>Subjects’ English proficiency </a:t>
            </a:r>
          </a:p>
          <a:p>
            <a:pPr marL="457200" lvl="0" indent="-457200">
              <a:buFont typeface="Wingdings" charset="2"/>
              <a:buChar char="Ø"/>
            </a:pPr>
            <a:r>
              <a:rPr lang="en-US" altLang="zh-CN" sz="2800" i="1" dirty="0"/>
              <a:t>Subjects’ scores of English final exam</a:t>
            </a:r>
          </a:p>
          <a:p>
            <a:pPr marL="457200" lvl="0" indent="-457200">
              <a:buFont typeface="Wingdings" charset="2"/>
              <a:buChar char="Ø"/>
            </a:pPr>
            <a:r>
              <a:rPr lang="en-US" altLang="zh-CN" sz="2800" i="1" dirty="0"/>
              <a:t>Subjects’ scores of CET-4</a:t>
            </a:r>
            <a:endParaRPr lang="zh-CN" altLang="zh-CN" sz="2800" dirty="0"/>
          </a:p>
          <a:p>
            <a:r>
              <a:rPr kumimoji="1" lang="en-US" altLang="zh-CN" dirty="0"/>
              <a:t> </a:t>
            </a:r>
            <a:endParaRPr kumimoji="1" lang="zh-CN" altLang="en-US" dirty="0"/>
          </a:p>
        </p:txBody>
      </p:sp>
      <p:sp>
        <p:nvSpPr>
          <p:cNvPr id="3" name="文本框 2"/>
          <p:cNvSpPr txBox="1"/>
          <p:nvPr/>
        </p:nvSpPr>
        <p:spPr>
          <a:xfrm>
            <a:off x="321213" y="3244940"/>
            <a:ext cx="868680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2800" b="1" dirty="0"/>
              <a:t>Data analysis</a:t>
            </a:r>
          </a:p>
          <a:p>
            <a:pPr marL="514350" lvl="0" indent="-514350">
              <a:buFont typeface="+mj-lt"/>
              <a:buAutoNum type="alphaLcParenR"/>
            </a:pPr>
            <a:r>
              <a:rPr lang="en-US" altLang="zh-CN" sz="2800" i="1" dirty="0"/>
              <a:t>Descriptive statistical analysis</a:t>
            </a:r>
            <a:endParaRPr lang="zh-CN" altLang="zh-CN" sz="2800" i="1" dirty="0"/>
          </a:p>
          <a:p>
            <a:pPr marL="514350" lvl="0" indent="-514350">
              <a:buFont typeface="+mj-lt"/>
              <a:buAutoNum type="alphaLcParenR"/>
            </a:pPr>
            <a:r>
              <a:rPr lang="en-US" altLang="zh-CN" sz="2800" i="1" dirty="0"/>
              <a:t>Analysis of variance – to analyze the effect of learning styles and learning strategies on learning outcomes</a:t>
            </a:r>
            <a:endParaRPr lang="zh-CN" altLang="zh-CN" sz="2800" i="1" dirty="0"/>
          </a:p>
          <a:p>
            <a:pPr marL="514350" lvl="0" indent="-514350">
              <a:buFont typeface="+mj-lt"/>
              <a:buAutoNum type="alphaLcParenR"/>
            </a:pPr>
            <a:r>
              <a:rPr lang="en-US" altLang="zh-CN" sz="2800" i="1" dirty="0"/>
              <a:t>Pearson correlation analysis– to analyze the relationship among the three factors</a:t>
            </a:r>
          </a:p>
          <a:p>
            <a:r>
              <a:rPr kumimoji="1" lang="en-US" altLang="zh-CN" dirty="0"/>
              <a:t> </a:t>
            </a:r>
            <a:endParaRPr kumimoji="1" lang="zh-CN" altLang="en-US" dirty="0"/>
          </a:p>
        </p:txBody>
      </p:sp>
      <p:sp>
        <p:nvSpPr>
          <p:cNvPr id="6" name="圆角矩形 5"/>
          <p:cNvSpPr/>
          <p:nvPr/>
        </p:nvSpPr>
        <p:spPr>
          <a:xfrm>
            <a:off x="140221" y="125057"/>
            <a:ext cx="8066648" cy="2830468"/>
          </a:xfrm>
          <a:prstGeom prst="roundRect">
            <a:avLst/>
          </a:prstGeom>
          <a:blipFill dpi="0" rotWithShape="1">
            <a:blip r:embed="rId4">
              <a:alphaModFix amt="15000"/>
            </a:blip>
            <a:srcRect/>
            <a:tile tx="0" ty="0" sx="100000" sy="100000" flip="none" algn="tl"/>
          </a:blipFill>
          <a:ln w="603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7" name="圆角矩形 6"/>
          <p:cNvSpPr/>
          <p:nvPr/>
        </p:nvSpPr>
        <p:spPr>
          <a:xfrm>
            <a:off x="102187" y="3244940"/>
            <a:ext cx="8314461" cy="2830468"/>
          </a:xfrm>
          <a:prstGeom prst="roundRect">
            <a:avLst/>
          </a:prstGeom>
          <a:blipFill>
            <a:blip r:embed="rId4">
              <a:alphaModFix amt="15000"/>
            </a:blip>
            <a:tile tx="0" ty="0" sx="100000" sy="100000" flip="none" algn="tl"/>
          </a:blipFill>
          <a:ln w="603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8548529" y="635959"/>
            <a:ext cx="364347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2800" b="1" dirty="0"/>
              <a:t>Data Collection</a:t>
            </a:r>
          </a:p>
          <a:p>
            <a:pPr marL="457200" indent="-457200">
              <a:buFont typeface="Wingdings" charset="2"/>
              <a:buChar char="l"/>
            </a:pPr>
            <a:r>
              <a:rPr kumimoji="1" lang="en-US" altLang="zh-CN" sz="2800" dirty="0"/>
              <a:t>Randomly select five classes (around 250-300 students)</a:t>
            </a:r>
          </a:p>
          <a:p>
            <a:pPr marL="457200" indent="-457200">
              <a:buFont typeface="Wingdings" charset="2"/>
              <a:buChar char="l"/>
            </a:pPr>
            <a:r>
              <a:rPr kumimoji="1" lang="en-US" altLang="zh-CN" sz="2800" dirty="0"/>
              <a:t>Questionnaires of MBTI and SILL</a:t>
            </a:r>
          </a:p>
          <a:p>
            <a:pPr marL="457200" indent="-457200">
              <a:buFont typeface="Wingdings" charset="2"/>
              <a:buChar char="l"/>
            </a:pPr>
            <a:r>
              <a:rPr kumimoji="1" lang="en-US" altLang="zh-CN" sz="2800" dirty="0"/>
              <a:t>Language proficiency (exam scores/ CET-4 scores)</a:t>
            </a:r>
          </a:p>
        </p:txBody>
      </p:sp>
      <p:sp>
        <p:nvSpPr>
          <p:cNvPr id="8" name="圆角矩形 7"/>
          <p:cNvSpPr/>
          <p:nvPr/>
        </p:nvSpPr>
        <p:spPr>
          <a:xfrm>
            <a:off x="8548528" y="407719"/>
            <a:ext cx="3643471" cy="4426797"/>
          </a:xfrm>
          <a:prstGeom prst="roundRect">
            <a:avLst/>
          </a:prstGeom>
          <a:blipFill>
            <a:blip r:embed="rId4">
              <a:alphaModFix amt="15000"/>
            </a:blip>
            <a:tile tx="0" ty="0" sx="100000" sy="100000" flip="none" algn="tl"/>
          </a:blipFill>
          <a:ln w="603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xmlns="" id="{2977EA74-769C-44F8-BE0E-896E30AAE50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xmlns="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77500" y="5143500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026"/>
    </mc:Choice>
    <mc:Fallback xmlns="">
      <p:transition spd="slow" advTm="790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kumimoji="1" lang="en-US" altLang="zh-CN" dirty="0"/>
              <a:t>THANK YOU</a:t>
            </a:r>
            <a:endParaRPr kumimoji="1"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kumimoji="1" lang="en-US" altLang="zh-CN" dirty="0"/>
              <a:t>Wang </a:t>
            </a:r>
            <a:r>
              <a:rPr kumimoji="1" lang="en-US" altLang="zh-CN" dirty="0" err="1"/>
              <a:t>huang</a:t>
            </a:r>
            <a:endParaRPr kumimoji="1" lang="zh-CN" altLang="en-US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xmlns="" id="{D8973819-F34B-4B20-BAFD-F7BB960CFF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xmlns="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77500" y="5143500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636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85"/>
    </mc:Choice>
    <mc:Fallback xmlns="">
      <p:transition spd="slow" advTm="27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库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库</Template>
  <TotalTime>277</TotalTime>
  <Words>345</Words>
  <Application>Microsoft Macintosh PowerPoint</Application>
  <PresentationFormat>宽屏</PresentationFormat>
  <Paragraphs>49</Paragraphs>
  <Slides>5</Slides>
  <Notes>0</Notes>
  <HiddenSlides>0</HiddenSlides>
  <MMClips>5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5</vt:i4>
      </vt:variant>
    </vt:vector>
  </HeadingPairs>
  <TitlesOfParts>
    <vt:vector size="11" baseType="lpstr">
      <vt:lpstr>Arial</vt:lpstr>
      <vt:lpstr>Gill Sans MT</vt:lpstr>
      <vt:lpstr>Wingdings</vt:lpstr>
      <vt:lpstr>等线</vt:lpstr>
      <vt:lpstr>等线 Light</vt:lpstr>
      <vt:lpstr>库</vt:lpstr>
      <vt:lpstr>The relations of learning styles to language learning strategies and learning outcomes: an empirical study</vt:lpstr>
      <vt:lpstr>PowerPoint 演示文稿</vt:lpstr>
      <vt:lpstr>PowerPoint 演示文稿</vt:lpstr>
      <vt:lpstr>PowerPoint 演示文稿</vt:lpstr>
      <vt:lpstr>THANK YOU</vt:lpstr>
    </vt:vector>
  </TitlesOfParts>
  <Company/>
  <LinksUpToDate>false</LinksUpToDate>
  <SharedDoc>false</SharedDoc>
  <HyperlinksChanged>false</HyperlinksChanged>
  <AppVersion>15.0026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relations of learning styles to language learning strategies and learning outcomes: an empirical study</dc:title>
  <dc:creator>admin</dc:creator>
  <cp:lastModifiedBy>admin</cp:lastModifiedBy>
  <cp:revision>15</cp:revision>
  <dcterms:created xsi:type="dcterms:W3CDTF">2020-05-11T14:23:59Z</dcterms:created>
  <dcterms:modified xsi:type="dcterms:W3CDTF">2020-05-15T11:38:09Z</dcterms:modified>
</cp:coreProperties>
</file>