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146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0A8B8B0-565D-4CC3-AEE1-6BF6C8818E79}" type="datetimeFigureOut">
              <a:rPr lang="en-GB" smtClean="0"/>
              <a:t>15/04/2012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24F28A-44C3-41C4-B748-162C5B69E93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A8B8B0-565D-4CC3-AEE1-6BF6C8818E79}" type="datetimeFigureOut">
              <a:rPr lang="en-GB" smtClean="0"/>
              <a:t>15/04/2012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24F28A-44C3-41C4-B748-162C5B69E93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A8B8B0-565D-4CC3-AEE1-6BF6C8818E79}" type="datetimeFigureOut">
              <a:rPr lang="en-GB" smtClean="0"/>
              <a:t>15/04/2012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24F28A-44C3-41C4-B748-162C5B69E93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0A8B8B0-565D-4CC3-AEE1-6BF6C8818E79}" type="datetimeFigureOut">
              <a:rPr lang="en-GB" smtClean="0"/>
              <a:t>15/04/2012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24F28A-44C3-41C4-B748-162C5B69E93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0A8B8B0-565D-4CC3-AEE1-6BF6C8818E79}" type="datetimeFigureOut">
              <a:rPr lang="en-GB" smtClean="0"/>
              <a:t>15/04/2012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24F28A-44C3-41C4-B748-162C5B69E93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0A8B8B0-565D-4CC3-AEE1-6BF6C8818E79}" type="datetimeFigureOut">
              <a:rPr lang="en-GB" smtClean="0"/>
              <a:t>15/04/2012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24F28A-44C3-41C4-B748-162C5B69E93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A8B8B0-565D-4CC3-AEE1-6BF6C8818E79}" type="datetimeFigureOut">
              <a:rPr lang="en-GB" smtClean="0"/>
              <a:t>15/04/2012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24F28A-44C3-41C4-B748-162C5B69E93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A8B8B0-565D-4CC3-AEE1-6BF6C8818E79}" type="datetimeFigureOut">
              <a:rPr lang="en-GB" smtClean="0"/>
              <a:t>15/04/2012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24F28A-44C3-41C4-B748-162C5B69E93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A8B8B0-565D-4CC3-AEE1-6BF6C8818E79}" type="datetimeFigureOut">
              <a:rPr lang="en-GB" smtClean="0"/>
              <a:t>15/04/2012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24F28A-44C3-41C4-B748-162C5B69E93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A8B8B0-565D-4CC3-AEE1-6BF6C8818E79}" type="datetimeFigureOut">
              <a:rPr lang="en-GB" smtClean="0"/>
              <a:t>15/04/2012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24F28A-44C3-41C4-B748-162C5B69E93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A8B8B0-565D-4CC3-AEE1-6BF6C8818E79}" type="datetimeFigureOut">
              <a:rPr lang="en-GB" smtClean="0"/>
              <a:t>15/04/2012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24F28A-44C3-41C4-B748-162C5B69E93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A8B8B0-565D-4CC3-AEE1-6BF6C8818E79}" type="datetimeFigureOut">
              <a:rPr lang="en-GB" smtClean="0"/>
              <a:t>15/04/2012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24F28A-44C3-41C4-B748-162C5B69E93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Study Session 7</a:t>
            </a:r>
            <a:endParaRPr lang="en-GB" dirty="0"/>
          </a:p>
        </p:txBody>
      </p:sp>
      <p:sp>
        <p:nvSpPr>
          <p:cNvPr id="4" name="Subtitle 3"/>
          <p:cNvSpPr>
            <a:spLocks noGrp="1"/>
          </p:cNvSpPr>
          <p:nvPr>
            <p:ph type="subTitle" idx="1"/>
          </p:nvPr>
        </p:nvSpPr>
        <p:spPr/>
        <p:txBody>
          <a:bodyPr/>
          <a:lstStyle/>
          <a:p>
            <a:r>
              <a:rPr lang="en-GB" dirty="0" smtClean="0"/>
              <a:t>Corporate Social Responsibility</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Social Responsibility</a:t>
            </a:r>
            <a:endParaRPr lang="en-GB" dirty="0"/>
          </a:p>
        </p:txBody>
      </p:sp>
      <p:sp>
        <p:nvSpPr>
          <p:cNvPr id="3" name="Content Placeholder 2"/>
          <p:cNvSpPr>
            <a:spLocks noGrp="1"/>
          </p:cNvSpPr>
          <p:nvPr>
            <p:ph idx="1"/>
          </p:nvPr>
        </p:nvSpPr>
        <p:spPr/>
        <p:txBody>
          <a:bodyPr/>
          <a:lstStyle/>
          <a:p>
            <a:pPr>
              <a:buNone/>
            </a:pPr>
            <a:r>
              <a:rPr lang="en-GB" b="1" u="sng" dirty="0" smtClean="0"/>
              <a:t>Definition</a:t>
            </a:r>
          </a:p>
          <a:p>
            <a:pPr>
              <a:buNone/>
            </a:pPr>
            <a:r>
              <a:rPr lang="en-GB" dirty="0" smtClean="0"/>
              <a:t>	‘Continuing commitment by business to behave ethically and contribute to economic development while improving the quality of life of the workforce and families as well as that of the local community and society at large</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57232"/>
          </a:xfrm>
        </p:spPr>
        <p:txBody>
          <a:bodyPr>
            <a:normAutofit fontScale="90000"/>
          </a:bodyPr>
          <a:lstStyle/>
          <a:p>
            <a:r>
              <a:rPr lang="en-GB" dirty="0" smtClean="0"/>
              <a:t>Corporate Social Responsibility means</a:t>
            </a:r>
            <a:endParaRPr lang="en-GB" dirty="0"/>
          </a:p>
        </p:txBody>
      </p:sp>
      <p:sp>
        <p:nvSpPr>
          <p:cNvPr id="3" name="Content Placeholder 2"/>
          <p:cNvSpPr>
            <a:spLocks noGrp="1"/>
          </p:cNvSpPr>
          <p:nvPr>
            <p:ph idx="1"/>
          </p:nvPr>
        </p:nvSpPr>
        <p:spPr>
          <a:xfrm>
            <a:off x="457200" y="857232"/>
            <a:ext cx="8229600" cy="5715040"/>
          </a:xfrm>
        </p:spPr>
        <p:txBody>
          <a:bodyPr/>
          <a:lstStyle/>
          <a:p>
            <a:r>
              <a:rPr lang="en-GB" dirty="0" smtClean="0"/>
              <a:t>Conducting business in an ethical way and in the interests of the wider community</a:t>
            </a:r>
          </a:p>
          <a:p>
            <a:r>
              <a:rPr lang="en-GB" dirty="0" smtClean="0"/>
              <a:t>Responding positively to emerging societal priorities and expectations</a:t>
            </a:r>
          </a:p>
          <a:p>
            <a:r>
              <a:rPr lang="en-GB" dirty="0" smtClean="0"/>
              <a:t>A willingness to act ahead of regulatory confrontation</a:t>
            </a:r>
          </a:p>
          <a:p>
            <a:r>
              <a:rPr lang="en-GB" dirty="0" smtClean="0"/>
              <a:t>Balancing shareholder interests against the interests of the wider community</a:t>
            </a:r>
          </a:p>
          <a:p>
            <a:r>
              <a:rPr lang="en-GB" dirty="0" smtClean="0"/>
              <a:t>Being a good citizen in the community</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57232"/>
          </a:xfrm>
        </p:spPr>
        <p:txBody>
          <a:bodyPr/>
          <a:lstStyle/>
          <a:p>
            <a:r>
              <a:rPr lang="en-GB" dirty="0" smtClean="0"/>
              <a:t>Ten Components of CSR</a:t>
            </a:r>
            <a:endParaRPr lang="en-GB" dirty="0"/>
          </a:p>
        </p:txBody>
      </p:sp>
      <p:sp>
        <p:nvSpPr>
          <p:cNvPr id="3" name="Content Placeholder 2"/>
          <p:cNvSpPr>
            <a:spLocks noGrp="1"/>
          </p:cNvSpPr>
          <p:nvPr>
            <p:ph idx="1"/>
          </p:nvPr>
        </p:nvSpPr>
        <p:spPr>
          <a:xfrm>
            <a:off x="457200" y="928670"/>
            <a:ext cx="8229600" cy="5715040"/>
          </a:xfrm>
        </p:spPr>
        <p:txBody>
          <a:bodyPr>
            <a:normAutofit lnSpcReduction="10000"/>
          </a:bodyPr>
          <a:lstStyle/>
          <a:p>
            <a:pPr marL="514350" indent="-514350">
              <a:buAutoNum type="arabicPeriod"/>
            </a:pPr>
            <a:r>
              <a:rPr lang="en-GB" dirty="0" smtClean="0"/>
              <a:t>Environmental responsibility</a:t>
            </a:r>
          </a:p>
          <a:p>
            <a:pPr marL="514350" indent="-514350">
              <a:buAutoNum type="arabicPeriod"/>
            </a:pPr>
            <a:r>
              <a:rPr lang="en-GB" dirty="0" smtClean="0"/>
              <a:t>Human rights</a:t>
            </a:r>
          </a:p>
          <a:p>
            <a:pPr marL="514350" indent="-514350">
              <a:buAutoNum type="arabicPeriod"/>
            </a:pPr>
            <a:r>
              <a:rPr lang="en-GB" dirty="0" smtClean="0"/>
              <a:t>Equal opportunities</a:t>
            </a:r>
          </a:p>
          <a:p>
            <a:pPr marL="514350" indent="-514350">
              <a:buAutoNum type="arabicPeriod"/>
            </a:pPr>
            <a:r>
              <a:rPr lang="en-GB" dirty="0" smtClean="0"/>
              <a:t>Diversity and supplier diversity</a:t>
            </a:r>
          </a:p>
          <a:p>
            <a:pPr marL="514350" indent="-514350">
              <a:buAutoNum type="arabicPeriod"/>
            </a:pPr>
            <a:r>
              <a:rPr lang="en-GB" dirty="0" smtClean="0"/>
              <a:t>Corporate Governance</a:t>
            </a:r>
          </a:p>
          <a:p>
            <a:pPr marL="514350" indent="-514350">
              <a:buAutoNum type="arabicPeriod"/>
            </a:pPr>
            <a:r>
              <a:rPr lang="en-GB" dirty="0" smtClean="0"/>
              <a:t>Sustainability</a:t>
            </a:r>
          </a:p>
          <a:p>
            <a:pPr marL="514350" indent="-514350">
              <a:buAutoNum type="arabicPeriod"/>
            </a:pPr>
            <a:r>
              <a:rPr lang="en-GB" dirty="0" smtClean="0"/>
              <a:t>Impact on society</a:t>
            </a:r>
          </a:p>
          <a:p>
            <a:pPr marL="514350" indent="-514350">
              <a:buAutoNum type="arabicPeriod"/>
            </a:pPr>
            <a:r>
              <a:rPr lang="en-GB" dirty="0" smtClean="0"/>
              <a:t>Ethics and ethical trading</a:t>
            </a:r>
          </a:p>
          <a:p>
            <a:pPr marL="514350" indent="-514350">
              <a:buAutoNum type="arabicPeriod"/>
            </a:pPr>
            <a:r>
              <a:rPr lang="en-GB" dirty="0" smtClean="0"/>
              <a:t>Biodiversity </a:t>
            </a:r>
          </a:p>
          <a:p>
            <a:pPr marL="514350" indent="-514350">
              <a:buAutoNum type="arabicPeriod"/>
            </a:pPr>
            <a:r>
              <a:rPr lang="en-GB" dirty="0" smtClean="0"/>
              <a:t> Community  involvement</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Rights</a:t>
            </a:r>
            <a:endParaRPr lang="en-GB" dirty="0"/>
          </a:p>
        </p:txBody>
      </p:sp>
      <p:sp>
        <p:nvSpPr>
          <p:cNvPr id="3" name="Content Placeholder 2"/>
          <p:cNvSpPr>
            <a:spLocks noGrp="1"/>
          </p:cNvSpPr>
          <p:nvPr>
            <p:ph idx="1"/>
          </p:nvPr>
        </p:nvSpPr>
        <p:spPr/>
        <p:txBody>
          <a:bodyPr>
            <a:normAutofit lnSpcReduction="10000"/>
          </a:bodyPr>
          <a:lstStyle/>
          <a:p>
            <a:pPr>
              <a:buNone/>
            </a:pPr>
            <a:r>
              <a:rPr lang="en-GB" dirty="0" smtClean="0"/>
              <a:t>Core rights relating to people at work</a:t>
            </a:r>
          </a:p>
          <a:p>
            <a:pPr marL="514350" indent="-514350">
              <a:buAutoNum type="arabicPeriod"/>
            </a:pPr>
            <a:r>
              <a:rPr lang="en-GB" dirty="0" smtClean="0"/>
              <a:t>Freedom of association and the effective recognition of the right to collective bargaining</a:t>
            </a:r>
          </a:p>
          <a:p>
            <a:pPr marL="514350" indent="-514350">
              <a:buAutoNum type="arabicPeriod"/>
            </a:pPr>
            <a:r>
              <a:rPr lang="en-GB" dirty="0" smtClean="0"/>
              <a:t>The elimination of all forms of bonded labour and compulsory labour</a:t>
            </a:r>
          </a:p>
          <a:p>
            <a:pPr marL="514350" indent="-514350">
              <a:buAutoNum type="arabicPeriod"/>
            </a:pPr>
            <a:r>
              <a:rPr lang="en-GB" dirty="0" smtClean="0"/>
              <a:t>The effective abolition of child labour</a:t>
            </a:r>
          </a:p>
          <a:p>
            <a:pPr marL="514350" indent="-514350">
              <a:buAutoNum type="arabicPeriod"/>
            </a:pPr>
            <a:r>
              <a:rPr lang="en-GB" dirty="0" smtClean="0"/>
              <a:t>The elimination of discrimination with respect to employment and occupation</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Equal Opportunities</a:t>
            </a:r>
            <a:endParaRPr lang="en-GB" dirty="0"/>
          </a:p>
        </p:txBody>
      </p:sp>
      <p:sp>
        <p:nvSpPr>
          <p:cNvPr id="3" name="Content Placeholder 2"/>
          <p:cNvSpPr>
            <a:spLocks noGrp="1"/>
          </p:cNvSpPr>
          <p:nvPr>
            <p:ph idx="1"/>
          </p:nvPr>
        </p:nvSpPr>
        <p:spPr/>
        <p:txBody>
          <a:bodyPr/>
          <a:lstStyle/>
          <a:p>
            <a:pPr>
              <a:buNone/>
            </a:pPr>
            <a:r>
              <a:rPr lang="en-GB" b="1" u="sng" dirty="0" smtClean="0"/>
              <a:t>Considerations </a:t>
            </a:r>
          </a:p>
          <a:p>
            <a:r>
              <a:rPr lang="en-GB" dirty="0" smtClean="0"/>
              <a:t>Equal pay</a:t>
            </a:r>
          </a:p>
          <a:p>
            <a:r>
              <a:rPr lang="en-GB" dirty="0" smtClean="0"/>
              <a:t>Treating people in a fair way regardless of gender</a:t>
            </a:r>
          </a:p>
          <a:p>
            <a:r>
              <a:rPr lang="en-GB" dirty="0" smtClean="0"/>
              <a:t>Equality in selection of suppliers</a:t>
            </a:r>
          </a:p>
          <a:p>
            <a:r>
              <a:rPr lang="en-GB" dirty="0" smtClean="0"/>
              <a:t>Ensuring all tenders follow clear legal procedures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Diversity</a:t>
            </a:r>
            <a:endParaRPr lang="en-GB" dirty="0"/>
          </a:p>
        </p:txBody>
      </p:sp>
      <p:sp>
        <p:nvSpPr>
          <p:cNvPr id="3" name="Content Placeholder 2"/>
          <p:cNvSpPr>
            <a:spLocks noGrp="1"/>
          </p:cNvSpPr>
          <p:nvPr>
            <p:ph idx="1"/>
          </p:nvPr>
        </p:nvSpPr>
        <p:spPr/>
        <p:txBody>
          <a:bodyPr/>
          <a:lstStyle/>
          <a:p>
            <a:pPr>
              <a:buNone/>
            </a:pPr>
            <a:r>
              <a:rPr lang="en-GB" dirty="0" smtClean="0"/>
              <a:t>	A broad term which emphasises the difference in culture, race, ethnicity, gender, sexual orientation and age.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Diversity</a:t>
            </a:r>
            <a:endParaRPr lang="en-GB" dirty="0"/>
          </a:p>
        </p:txBody>
      </p:sp>
      <p:sp>
        <p:nvSpPr>
          <p:cNvPr id="3" name="Content Placeholder 2"/>
          <p:cNvSpPr>
            <a:spLocks noGrp="1"/>
          </p:cNvSpPr>
          <p:nvPr>
            <p:ph idx="1"/>
          </p:nvPr>
        </p:nvSpPr>
        <p:spPr/>
        <p:txBody>
          <a:bodyPr/>
          <a:lstStyle/>
          <a:p>
            <a:r>
              <a:rPr lang="en-GB" dirty="0" smtClean="0"/>
              <a:t>A term used to apply the principles of diversity to supplier selection and relationships</a:t>
            </a:r>
          </a:p>
          <a:p>
            <a:r>
              <a:rPr lang="en-GB" dirty="0" smtClean="0"/>
              <a:t>A company having a supplier diversity programme may choose to source from suppliers who use high proportion of ethnic minority labour or a particular part of a country</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Governance</a:t>
            </a:r>
            <a:endParaRPr lang="en-GB" dirty="0"/>
          </a:p>
        </p:txBody>
      </p:sp>
      <p:sp>
        <p:nvSpPr>
          <p:cNvPr id="3" name="Content Placeholder 2"/>
          <p:cNvSpPr>
            <a:spLocks noGrp="1"/>
          </p:cNvSpPr>
          <p:nvPr>
            <p:ph idx="1"/>
          </p:nvPr>
        </p:nvSpPr>
        <p:spPr>
          <a:xfrm>
            <a:off x="457200" y="1600200"/>
            <a:ext cx="8229600" cy="5043510"/>
          </a:xfrm>
        </p:spPr>
        <p:txBody>
          <a:bodyPr>
            <a:normAutofit lnSpcReduction="10000"/>
          </a:bodyPr>
          <a:lstStyle/>
          <a:p>
            <a:pPr>
              <a:buNone/>
            </a:pPr>
            <a:r>
              <a:rPr lang="en-GB" b="1" u="sng" dirty="0" smtClean="0"/>
              <a:t>Definitions</a:t>
            </a:r>
          </a:p>
          <a:p>
            <a:pPr>
              <a:buNone/>
            </a:pPr>
            <a:r>
              <a:rPr lang="en-GB" dirty="0" smtClean="0"/>
              <a:t>	‘The system by which companies are directed and controlled (Cadbury Committee, 1992)</a:t>
            </a:r>
          </a:p>
          <a:p>
            <a:pPr>
              <a:buNone/>
            </a:pPr>
            <a:endParaRPr lang="en-GB" dirty="0" smtClean="0"/>
          </a:p>
          <a:p>
            <a:pPr>
              <a:buNone/>
            </a:pPr>
            <a:r>
              <a:rPr lang="en-GB" dirty="0" smtClean="0"/>
              <a:t>	‘A set of relationships between a company’s management, its board, its shareholders that provides a structure through which the objectives of the company are set and means of attaining those objectives and monitoring performance are determined</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Governance</a:t>
            </a:r>
            <a:endParaRPr lang="en-GB" dirty="0"/>
          </a:p>
        </p:txBody>
      </p:sp>
      <p:sp>
        <p:nvSpPr>
          <p:cNvPr id="3" name="Content Placeholder 2"/>
          <p:cNvSpPr>
            <a:spLocks noGrp="1"/>
          </p:cNvSpPr>
          <p:nvPr>
            <p:ph idx="1"/>
          </p:nvPr>
        </p:nvSpPr>
        <p:spPr/>
        <p:txBody>
          <a:bodyPr/>
          <a:lstStyle/>
          <a:p>
            <a:pPr>
              <a:buNone/>
            </a:pPr>
            <a:r>
              <a:rPr lang="en-GB" dirty="0" smtClean="0"/>
              <a:t>	Is not just about regulations, it is about relationships as well</a:t>
            </a:r>
          </a:p>
          <a:p>
            <a:pPr>
              <a:buNone/>
            </a:pPr>
            <a:endParaRPr lang="en-GB" dirty="0" smtClean="0"/>
          </a:p>
          <a:p>
            <a:pPr>
              <a:buNone/>
            </a:pPr>
            <a:r>
              <a:rPr lang="en-GB" dirty="0" smtClean="0"/>
              <a:t>	The Sarbanes Oxley Act 2002 (US legislation) impose heavy fines and imprisonment for various types of criminal behaviour associated with the corporate environment</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Sarbanes Oxley Act 2002</a:t>
            </a:r>
            <a:endParaRPr lang="en-GB" dirty="0"/>
          </a:p>
        </p:txBody>
      </p:sp>
      <p:sp>
        <p:nvSpPr>
          <p:cNvPr id="3" name="Content Placeholder 2"/>
          <p:cNvSpPr>
            <a:spLocks noGrp="1"/>
          </p:cNvSpPr>
          <p:nvPr>
            <p:ph idx="1"/>
          </p:nvPr>
        </p:nvSpPr>
        <p:spPr/>
        <p:txBody>
          <a:bodyPr/>
          <a:lstStyle/>
          <a:p>
            <a:pPr>
              <a:buNone/>
            </a:pPr>
            <a:r>
              <a:rPr lang="en-GB" dirty="0" smtClean="0"/>
              <a:t>Fines/Imprisonment for</a:t>
            </a:r>
          </a:p>
          <a:p>
            <a:r>
              <a:rPr lang="en-GB" dirty="0" smtClean="0"/>
              <a:t>Alteration or destruction of any records with the aim of obstructing a federal investigation</a:t>
            </a:r>
          </a:p>
          <a:p>
            <a:r>
              <a:rPr lang="en-GB" dirty="0" smtClean="0"/>
              <a:t>Failure to maintain audits or review work papers for at least 5 years</a:t>
            </a:r>
          </a:p>
          <a:p>
            <a:r>
              <a:rPr lang="en-GB" dirty="0" smtClean="0"/>
              <a:t>Attempting to defraud a purchaser of securities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Governance</a:t>
            </a:r>
            <a:endParaRPr lang="en-GB" dirty="0"/>
          </a:p>
        </p:txBody>
      </p:sp>
      <p:sp>
        <p:nvSpPr>
          <p:cNvPr id="3" name="Content Placeholder 2"/>
          <p:cNvSpPr>
            <a:spLocks noGrp="1"/>
          </p:cNvSpPr>
          <p:nvPr>
            <p:ph idx="1"/>
          </p:nvPr>
        </p:nvSpPr>
        <p:spPr/>
        <p:txBody>
          <a:bodyPr/>
          <a:lstStyle/>
          <a:p>
            <a:r>
              <a:rPr lang="en-GB" dirty="0" smtClean="0"/>
              <a:t>Owners, directors of companies, employees and their financial, legal and corporate advisers now have clear guidelines to follow</a:t>
            </a:r>
          </a:p>
          <a:p>
            <a:r>
              <a:rPr lang="en-GB" dirty="0" smtClean="0"/>
              <a:t>Therefore if a relationship with a supplier is such a risk that it could cause serious financial problems for the company it must be reported</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Trading Principles</a:t>
            </a:r>
            <a:endParaRPr lang="en-GB" dirty="0"/>
          </a:p>
        </p:txBody>
      </p:sp>
      <p:sp>
        <p:nvSpPr>
          <p:cNvPr id="3" name="Content Placeholder 2"/>
          <p:cNvSpPr>
            <a:spLocks noGrp="1"/>
          </p:cNvSpPr>
          <p:nvPr>
            <p:ph idx="1"/>
          </p:nvPr>
        </p:nvSpPr>
        <p:spPr>
          <a:xfrm>
            <a:off x="457200" y="1600200"/>
            <a:ext cx="8229600" cy="4853136"/>
          </a:xfrm>
        </p:spPr>
        <p:txBody>
          <a:bodyPr>
            <a:normAutofit/>
          </a:bodyPr>
          <a:lstStyle/>
          <a:p>
            <a:pPr marL="514350" indent="-514350">
              <a:buAutoNum type="arabicPeriod"/>
            </a:pPr>
            <a:r>
              <a:rPr lang="en-GB" dirty="0" smtClean="0"/>
              <a:t>Employment is freely chosen</a:t>
            </a:r>
          </a:p>
          <a:p>
            <a:pPr marL="514350" indent="-514350">
              <a:buAutoNum type="arabicPeriod"/>
            </a:pPr>
            <a:r>
              <a:rPr lang="en-GB" dirty="0" smtClean="0"/>
              <a:t>Freedom of association and the right to collective bargaining are respected</a:t>
            </a:r>
          </a:p>
          <a:p>
            <a:pPr marL="514350" indent="-514350">
              <a:buAutoNum type="arabicPeriod"/>
            </a:pPr>
            <a:r>
              <a:rPr lang="en-GB" dirty="0" smtClean="0"/>
              <a:t>Working conditions are safe and hygienic </a:t>
            </a:r>
          </a:p>
          <a:p>
            <a:pPr marL="514350" indent="-514350">
              <a:buAutoNum type="arabicPeriod"/>
            </a:pPr>
            <a:r>
              <a:rPr lang="en-GB" dirty="0" smtClean="0"/>
              <a:t>Child labour shall not be used</a:t>
            </a:r>
          </a:p>
          <a:p>
            <a:pPr marL="514350" indent="-514350">
              <a:buAutoNum type="arabicPeriod"/>
            </a:pPr>
            <a:r>
              <a:rPr lang="en-GB" dirty="0" smtClean="0"/>
              <a:t>Living wages are paid</a:t>
            </a:r>
          </a:p>
          <a:p>
            <a:pPr marL="514350" indent="-514350">
              <a:buAutoNum type="arabicPeriod"/>
            </a:pPr>
            <a:r>
              <a:rPr lang="en-GB" dirty="0" smtClean="0"/>
              <a:t>Work hours are not excessive</a:t>
            </a:r>
          </a:p>
          <a:p>
            <a:pPr marL="514350" indent="-514350">
              <a:buAutoNum type="arabicPeriod"/>
            </a:pPr>
            <a:r>
              <a:rPr lang="en-GB" dirty="0" smtClean="0"/>
              <a:t>No discrimination is practised</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a:t>
            </a:r>
            <a:endParaRPr lang="en-GB" dirty="0"/>
          </a:p>
        </p:txBody>
      </p:sp>
      <p:sp>
        <p:nvSpPr>
          <p:cNvPr id="3" name="Content Placeholder 2"/>
          <p:cNvSpPr>
            <a:spLocks noGrp="1"/>
          </p:cNvSpPr>
          <p:nvPr>
            <p:ph idx="1"/>
          </p:nvPr>
        </p:nvSpPr>
        <p:spPr/>
        <p:txBody>
          <a:bodyPr/>
          <a:lstStyle/>
          <a:p>
            <a:pPr>
              <a:buNone/>
            </a:pPr>
            <a:r>
              <a:rPr lang="en-GB" dirty="0" smtClean="0"/>
              <a:t>	Defines the behaviours we expect and will accept from one another.</a:t>
            </a:r>
          </a:p>
          <a:p>
            <a:pPr>
              <a:buNone/>
            </a:pPr>
            <a:endParaRPr lang="en-GB" dirty="0" smtClean="0"/>
          </a:p>
          <a:p>
            <a:pPr>
              <a:buNone/>
            </a:pPr>
            <a:r>
              <a:rPr lang="en-GB" dirty="0" smtClean="0"/>
              <a:t>	Must not mislead suppliers by overstating needs to gain a better deal</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Involvement</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Organisations support their local communities in the form of donations to local charities, sponsoring sports activities and arts programmes, supporting local sports and youth clubs.  In return they receive free publicity</a:t>
            </a:r>
          </a:p>
          <a:p>
            <a:r>
              <a:rPr lang="en-GB" dirty="0" smtClean="0"/>
              <a:t>However, closing production facilities can devastate the local area which has depended on a single employer</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against CSR</a:t>
            </a:r>
            <a:endParaRPr lang="en-GB" dirty="0"/>
          </a:p>
        </p:txBody>
      </p:sp>
      <p:sp>
        <p:nvSpPr>
          <p:cNvPr id="3" name="Content Placeholder 2"/>
          <p:cNvSpPr>
            <a:spLocks noGrp="1"/>
          </p:cNvSpPr>
          <p:nvPr>
            <p:ph idx="1"/>
          </p:nvPr>
        </p:nvSpPr>
        <p:spPr/>
        <p:txBody>
          <a:bodyPr/>
          <a:lstStyle/>
          <a:p>
            <a:r>
              <a:rPr lang="en-GB" dirty="0" smtClean="0"/>
              <a:t>Companies that simply do everything they can to boost profits will end up increasing social welfare</a:t>
            </a:r>
          </a:p>
          <a:p>
            <a:r>
              <a:rPr lang="en-GB" dirty="0" smtClean="0"/>
              <a:t>In circumstances in which profits and social welfare are in direct opposition CSR will almost always be ineffective, because executives are unlikely to act voluntarily and against shareholders interests</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against CSR</a:t>
            </a:r>
            <a:endParaRPr lang="en-GB" dirty="0"/>
          </a:p>
        </p:txBody>
      </p:sp>
      <p:sp>
        <p:nvSpPr>
          <p:cNvPr id="3" name="Content Placeholder 2"/>
          <p:cNvSpPr>
            <a:spLocks noGrp="1"/>
          </p:cNvSpPr>
          <p:nvPr>
            <p:ph idx="1"/>
          </p:nvPr>
        </p:nvSpPr>
        <p:spPr/>
        <p:txBody>
          <a:bodyPr>
            <a:normAutofit fontScale="92500"/>
          </a:bodyPr>
          <a:lstStyle/>
          <a:p>
            <a:r>
              <a:rPr lang="en-GB" dirty="0" smtClean="0"/>
              <a:t>The danger is that a focus on social responsibility will delay or discourage more effective measures to enhance social welfare in those cases where profits and public goods are at odds</a:t>
            </a:r>
          </a:p>
          <a:p>
            <a:r>
              <a:rPr lang="en-GB" dirty="0" smtClean="0"/>
              <a:t>Consider the market for healthier food.  Fast food outlets have profited by expanding their offerings to include salads and other options designed to appeal to health-conscious consumers</a:t>
            </a:r>
          </a:p>
          <a:p>
            <a:r>
              <a:rPr lang="en-GB" dirty="0" smtClean="0"/>
              <a:t>Social welfare is improved and everybody wins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against CSR</a:t>
            </a:r>
            <a:endParaRPr lang="en-GB" dirty="0"/>
          </a:p>
        </p:txBody>
      </p:sp>
      <p:sp>
        <p:nvSpPr>
          <p:cNvPr id="3" name="Content Placeholder 2"/>
          <p:cNvSpPr>
            <a:spLocks noGrp="1"/>
          </p:cNvSpPr>
          <p:nvPr>
            <p:ph idx="1"/>
          </p:nvPr>
        </p:nvSpPr>
        <p:spPr/>
        <p:txBody>
          <a:bodyPr/>
          <a:lstStyle/>
          <a:p>
            <a:r>
              <a:rPr lang="en-GB" dirty="0" smtClean="0"/>
              <a:t>Healthier foods and more fuel-efficient vehicles didn’t become so common until they became profitable for their makers</a:t>
            </a:r>
          </a:p>
          <a:p>
            <a:r>
              <a:rPr lang="en-GB" dirty="0" smtClean="0"/>
              <a:t>Energy conservation didn’t become so important to many companies until energy became more costly</a:t>
            </a:r>
          </a:p>
          <a:p>
            <a:r>
              <a:rPr lang="en-GB" dirty="0" smtClean="0"/>
              <a:t>These companies are benefiting society while acting in their own interests.</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of CSR</a:t>
            </a:r>
            <a:endParaRPr lang="en-GB" dirty="0"/>
          </a:p>
        </p:txBody>
      </p:sp>
      <p:sp>
        <p:nvSpPr>
          <p:cNvPr id="3" name="Content Placeholder 2"/>
          <p:cNvSpPr>
            <a:spLocks noGrp="1"/>
          </p:cNvSpPr>
          <p:nvPr>
            <p:ph idx="1"/>
          </p:nvPr>
        </p:nvSpPr>
        <p:spPr/>
        <p:txBody>
          <a:bodyPr/>
          <a:lstStyle/>
          <a:p>
            <a:r>
              <a:rPr lang="en-GB" dirty="0" smtClean="0"/>
              <a:t>Higher reputation of company, better company image</a:t>
            </a:r>
          </a:p>
          <a:p>
            <a:r>
              <a:rPr lang="en-GB" dirty="0" smtClean="0"/>
              <a:t>Greater attraction for investors</a:t>
            </a:r>
          </a:p>
          <a:p>
            <a:r>
              <a:rPr lang="en-GB" dirty="0" smtClean="0"/>
              <a:t>Enhanced reputation in the market</a:t>
            </a:r>
          </a:p>
          <a:p>
            <a:r>
              <a:rPr lang="en-GB" dirty="0" smtClean="0"/>
              <a:t>Stand out from rivals</a:t>
            </a:r>
          </a:p>
          <a:p>
            <a:r>
              <a:rPr lang="en-GB" dirty="0" smtClean="0"/>
              <a:t>Decreasing expenditure on risk management</a:t>
            </a:r>
          </a:p>
          <a:p>
            <a:r>
              <a:rPr lang="en-GB" dirty="0" smtClean="0"/>
              <a:t>Better relationships with local community and public bodies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Impact of CSR on Purchasing and Supply Relationships</a:t>
            </a:r>
            <a:endParaRPr lang="en-GB" dirty="0"/>
          </a:p>
        </p:txBody>
      </p:sp>
      <p:sp>
        <p:nvSpPr>
          <p:cNvPr id="3" name="Content Placeholder 2"/>
          <p:cNvSpPr>
            <a:spLocks noGrp="1"/>
          </p:cNvSpPr>
          <p:nvPr>
            <p:ph idx="1"/>
          </p:nvPr>
        </p:nvSpPr>
        <p:spPr/>
        <p:txBody>
          <a:bodyPr/>
          <a:lstStyle/>
          <a:p>
            <a:r>
              <a:rPr lang="en-GB" dirty="0" smtClean="0"/>
              <a:t>The same standards must be applied regardless of the type of relationship</a:t>
            </a:r>
          </a:p>
          <a:p>
            <a:r>
              <a:rPr lang="en-GB" dirty="0" smtClean="0"/>
              <a:t>Organisations must ask questions and be sure the answer given are </a:t>
            </a:r>
            <a:r>
              <a:rPr lang="en-GB" dirty="0" err="1" smtClean="0"/>
              <a:t>functual</a:t>
            </a:r>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Impact of CSR on Purchasing and Supply Relationships</a:t>
            </a:r>
            <a:endParaRPr lang="en-GB" dirty="0"/>
          </a:p>
        </p:txBody>
      </p:sp>
      <p:sp>
        <p:nvSpPr>
          <p:cNvPr id="3" name="Content Placeholder 2"/>
          <p:cNvSpPr>
            <a:spLocks noGrp="1"/>
          </p:cNvSpPr>
          <p:nvPr>
            <p:ph idx="1"/>
          </p:nvPr>
        </p:nvSpPr>
        <p:spPr/>
        <p:txBody>
          <a:bodyPr/>
          <a:lstStyle/>
          <a:p>
            <a:pPr>
              <a:buNone/>
            </a:pPr>
            <a:r>
              <a:rPr lang="en-GB" dirty="0" smtClean="0"/>
              <a:t>Need to establish impact of CSR risks on: -</a:t>
            </a:r>
          </a:p>
          <a:p>
            <a:r>
              <a:rPr lang="en-GB" dirty="0" smtClean="0"/>
              <a:t>Products and services</a:t>
            </a:r>
          </a:p>
          <a:p>
            <a:r>
              <a:rPr lang="en-GB" dirty="0" smtClean="0"/>
              <a:t>Your brand</a:t>
            </a:r>
          </a:p>
          <a:p>
            <a:r>
              <a:rPr lang="en-GB" dirty="0" smtClean="0"/>
              <a:t>The bottom line of the business</a:t>
            </a:r>
          </a:p>
          <a:p>
            <a:r>
              <a:rPr lang="en-GB" dirty="0" smtClean="0"/>
              <a:t>The survival of the business</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Impact of CSR on Purchasing and Supply Relationships</a:t>
            </a:r>
            <a:endParaRPr lang="en-GB" dirty="0"/>
          </a:p>
        </p:txBody>
      </p:sp>
      <p:sp>
        <p:nvSpPr>
          <p:cNvPr id="3" name="Content Placeholder 2"/>
          <p:cNvSpPr>
            <a:spLocks noGrp="1"/>
          </p:cNvSpPr>
          <p:nvPr>
            <p:ph idx="1"/>
          </p:nvPr>
        </p:nvSpPr>
        <p:spPr/>
        <p:txBody>
          <a:bodyPr/>
          <a:lstStyle/>
          <a:p>
            <a:r>
              <a:rPr lang="en-GB" dirty="0" smtClean="0"/>
              <a:t>CSR considerations apply regardless of where the purchaser sees the relationship on the relationship spectrum.</a:t>
            </a:r>
          </a:p>
          <a:p>
            <a:r>
              <a:rPr lang="en-GB" dirty="0" smtClean="0"/>
              <a:t>The following steps can be taken by organisations trying to establish their suppliers’ position on CSR during the duration of the relationship</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Supplier’s Position on CSR</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b="1" u="sng" dirty="0" smtClean="0"/>
              <a:t>Actions</a:t>
            </a:r>
          </a:p>
          <a:p>
            <a:pPr marL="514350" indent="-514350">
              <a:buAutoNum type="arabicPeriod"/>
            </a:pPr>
            <a:r>
              <a:rPr lang="en-GB" dirty="0" smtClean="0"/>
              <a:t>A questionnaire during the supplier selection process</a:t>
            </a:r>
          </a:p>
          <a:p>
            <a:pPr marL="514350" indent="-514350">
              <a:buAutoNum type="arabicPeriod"/>
            </a:pPr>
            <a:r>
              <a:rPr lang="en-GB" dirty="0" smtClean="0"/>
              <a:t>Internet searches on supplier for information on supplier in the media in their locality</a:t>
            </a:r>
          </a:p>
          <a:p>
            <a:pPr marL="514350" indent="-514350">
              <a:buAutoNum type="arabicPeriod"/>
            </a:pPr>
            <a:r>
              <a:rPr lang="en-GB" dirty="0" smtClean="0"/>
              <a:t>A discussion with suppliers on practices adopted by their suppliers</a:t>
            </a:r>
          </a:p>
          <a:p>
            <a:pPr marL="514350" indent="-514350">
              <a:buAutoNum type="arabicPeriod"/>
            </a:pPr>
            <a:r>
              <a:rPr lang="en-GB" dirty="0" smtClean="0"/>
              <a:t>Involvement with charities and local community project</a:t>
            </a:r>
          </a:p>
          <a:p>
            <a:pPr marL="514350" indent="-514350">
              <a:buAutoNum type="arabicPeriod"/>
            </a:pPr>
            <a:r>
              <a:rPr lang="en-GB" dirty="0" smtClean="0"/>
              <a:t>Visit to production sites in low-wage economies</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 of Suppliers on CSR Issues</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smtClean="0"/>
              <a:t>Points to consider</a:t>
            </a:r>
          </a:p>
          <a:p>
            <a:r>
              <a:rPr lang="en-GB" dirty="0" smtClean="0"/>
              <a:t>Are employees aware of the CSR policy?</a:t>
            </a:r>
          </a:p>
          <a:p>
            <a:r>
              <a:rPr lang="en-GB" dirty="0" smtClean="0"/>
              <a:t>What does the CSR policy contain and how up to date is it?</a:t>
            </a:r>
          </a:p>
          <a:p>
            <a:r>
              <a:rPr lang="en-GB" dirty="0" smtClean="0"/>
              <a:t>Is the CSR policy followed?</a:t>
            </a:r>
          </a:p>
          <a:p>
            <a:r>
              <a:rPr lang="en-GB" dirty="0" smtClean="0"/>
              <a:t>Does suppliers’ employees buy into the policy or just pay lip service to it</a:t>
            </a:r>
          </a:p>
          <a:p>
            <a:r>
              <a:rPr lang="en-GB" dirty="0" smtClean="0"/>
              <a:t>Which aspects of the CSR policy are key to our relationship</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 of Suppliers on CSR Issues</a:t>
            </a:r>
            <a:endParaRPr lang="en-GB" dirty="0"/>
          </a:p>
        </p:txBody>
      </p:sp>
      <p:sp>
        <p:nvSpPr>
          <p:cNvPr id="3" name="Content Placeholder 2"/>
          <p:cNvSpPr>
            <a:spLocks noGrp="1"/>
          </p:cNvSpPr>
          <p:nvPr>
            <p:ph idx="1"/>
          </p:nvPr>
        </p:nvSpPr>
        <p:spPr/>
        <p:txBody>
          <a:bodyPr/>
          <a:lstStyle/>
          <a:p>
            <a:pPr>
              <a:buNone/>
            </a:pPr>
            <a:r>
              <a:rPr lang="en-GB" b="1" u="sng" dirty="0" smtClean="0"/>
              <a:t>Points to consider</a:t>
            </a:r>
          </a:p>
          <a:p>
            <a:r>
              <a:rPr lang="en-GB" dirty="0" smtClean="0"/>
              <a:t>On the points that matter most how our suppliers and their suppliers perform?</a:t>
            </a:r>
          </a:p>
          <a:p>
            <a:r>
              <a:rPr lang="en-GB" dirty="0" smtClean="0"/>
              <a:t>Can I learn anything from our suppliers in this area?</a:t>
            </a:r>
          </a:p>
          <a:p>
            <a:r>
              <a:rPr lang="en-GB" dirty="0" smtClean="0"/>
              <a:t>What does the organisation know about their suppliers’ CSR policy?</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875</Words>
  <Application>Microsoft Office PowerPoint</Application>
  <PresentationFormat>On-screen Show (4:3)</PresentationFormat>
  <Paragraphs>120</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Study Session 7</vt:lpstr>
      <vt:lpstr>Corporate Social Responsibility</vt:lpstr>
      <vt:lpstr>Corporate Social Responsibility means</vt:lpstr>
      <vt:lpstr>Ten Components of CSR</vt:lpstr>
      <vt:lpstr>Human Rights</vt:lpstr>
      <vt:lpstr>Equal Opportunities</vt:lpstr>
      <vt:lpstr>Diversity</vt:lpstr>
      <vt:lpstr>Supplier Diversity</vt:lpstr>
      <vt:lpstr>Corporate Governance</vt:lpstr>
      <vt:lpstr>Corporate Governance</vt:lpstr>
      <vt:lpstr>Sarbanes Oxley Act 2002</vt:lpstr>
      <vt:lpstr>Corporate Governance</vt:lpstr>
      <vt:lpstr>Ethical Trading Principles</vt:lpstr>
      <vt:lpstr>Ethics</vt:lpstr>
      <vt:lpstr>Community Involvement</vt:lpstr>
      <vt:lpstr>Case against CSR</vt:lpstr>
      <vt:lpstr>Case against CSR</vt:lpstr>
      <vt:lpstr>Case against CSR</vt:lpstr>
      <vt:lpstr>Advantages of CSR</vt:lpstr>
      <vt:lpstr>The Impact of CSR on Purchasing and Supply Relationships</vt:lpstr>
      <vt:lpstr>The Impact of CSR on Purchasing and Supply Relationships</vt:lpstr>
      <vt:lpstr>The Impact of CSR on Purchasing and Supply Relationships</vt:lpstr>
      <vt:lpstr>Supplier’s Position on CSR</vt:lpstr>
      <vt:lpstr>Assessment of Suppliers on CSR Issues</vt:lpstr>
      <vt:lpstr>Assessment of Suppliers on CSR Issues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Session 7</dc:title>
  <dc:creator>Andrew</dc:creator>
  <cp:lastModifiedBy>Andrew</cp:lastModifiedBy>
  <cp:revision>1</cp:revision>
  <dcterms:created xsi:type="dcterms:W3CDTF">2012-04-15T22:19:46Z</dcterms:created>
  <dcterms:modified xsi:type="dcterms:W3CDTF">2012-04-15T22:21:41Z</dcterms:modified>
</cp:coreProperties>
</file>