
<file path=[Content_Types].xml><?xml version="1.0" encoding="utf-8"?>
<Types xmlns="http://schemas.openxmlformats.org/package/2006/content-types"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notesMasterIdLst>
    <p:notesMasterId r:id="rId16"/>
  </p:notesMasterIdLst>
  <p:sldIdLst>
    <p:sldId id="256" r:id="rId2"/>
    <p:sldId id="276" r:id="rId3"/>
    <p:sldId id="257" r:id="rId4"/>
    <p:sldId id="264" r:id="rId5"/>
    <p:sldId id="258" r:id="rId6"/>
    <p:sldId id="265" r:id="rId7"/>
    <p:sldId id="259" r:id="rId8"/>
    <p:sldId id="266" r:id="rId9"/>
    <p:sldId id="270" r:id="rId10"/>
    <p:sldId id="271" r:id="rId11"/>
    <p:sldId id="272" r:id="rId12"/>
    <p:sldId id="273" r:id="rId13"/>
    <p:sldId id="274" r:id="rId14"/>
    <p:sldId id="27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5" autoAdjust="0"/>
    <p:restoredTop sz="94660"/>
  </p:normalViewPr>
  <p:slideViewPr>
    <p:cSldViewPr snapToGrid="0">
      <p:cViewPr>
        <p:scale>
          <a:sx n="75" d="100"/>
          <a:sy n="75" d="100"/>
        </p:scale>
        <p:origin x="43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9FB1C6-C30C-475D-AE52-6B9674FDACBF}" type="doc">
      <dgm:prSet loTypeId="urn:microsoft.com/office/officeart/2005/8/layout/radial6" loCatId="relationship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B26FDA0C-C153-4847-9F98-CE3238E2BC35}">
      <dgm:prSet phldrT="[Text]" custT="1"/>
      <dgm:spPr/>
      <dgm:t>
        <a:bodyPr/>
        <a:lstStyle/>
        <a:p>
          <a:r>
            <a:rPr lang="en-GB" sz="1800" dirty="0"/>
            <a:t>Eight Forms of Capital</a:t>
          </a:r>
        </a:p>
      </dgm:t>
    </dgm:pt>
    <dgm:pt modelId="{3808E061-37E1-4868-B771-5F89A01A7887}" type="parTrans" cxnId="{3033C770-FBDA-4554-A7EF-4BF3DE954D74}">
      <dgm:prSet/>
      <dgm:spPr/>
      <dgm:t>
        <a:bodyPr/>
        <a:lstStyle/>
        <a:p>
          <a:endParaRPr lang="en-GB" sz="1800"/>
        </a:p>
      </dgm:t>
    </dgm:pt>
    <dgm:pt modelId="{01460074-D940-4B5B-9357-FA63C3C2F3BC}" type="sibTrans" cxnId="{3033C770-FBDA-4554-A7EF-4BF3DE954D74}">
      <dgm:prSet/>
      <dgm:spPr/>
      <dgm:t>
        <a:bodyPr/>
        <a:lstStyle/>
        <a:p>
          <a:endParaRPr lang="en-GB" sz="1800"/>
        </a:p>
      </dgm:t>
    </dgm:pt>
    <dgm:pt modelId="{55298754-07BA-4958-8053-9897A3448A81}">
      <dgm:prSet phldrT="[Text]" custT="1"/>
      <dgm:spPr/>
      <dgm:t>
        <a:bodyPr/>
        <a:lstStyle/>
        <a:p>
          <a:r>
            <a:rPr lang="en-GB" sz="1400" dirty="0"/>
            <a:t>Social</a:t>
          </a:r>
          <a:endParaRPr lang="en-GB" sz="900" dirty="0"/>
        </a:p>
      </dgm:t>
    </dgm:pt>
    <dgm:pt modelId="{7E563CCC-766D-41DA-9DEB-FB1E54B71F3C}" type="parTrans" cxnId="{6642F456-E084-4D61-BF69-F16F827B1047}">
      <dgm:prSet/>
      <dgm:spPr/>
      <dgm:t>
        <a:bodyPr/>
        <a:lstStyle/>
        <a:p>
          <a:endParaRPr lang="en-GB" sz="1800"/>
        </a:p>
      </dgm:t>
    </dgm:pt>
    <dgm:pt modelId="{D97B47CC-4200-499B-AC9B-E3EECBEED38D}" type="sibTrans" cxnId="{6642F456-E084-4D61-BF69-F16F827B1047}">
      <dgm:prSet/>
      <dgm:spPr/>
      <dgm:t>
        <a:bodyPr/>
        <a:lstStyle/>
        <a:p>
          <a:endParaRPr lang="en-GB" sz="1800"/>
        </a:p>
      </dgm:t>
    </dgm:pt>
    <dgm:pt modelId="{BB18F01D-835B-4160-9FBB-5D88A45875A8}">
      <dgm:prSet phldrT="[Text]" custT="1"/>
      <dgm:spPr/>
      <dgm:t>
        <a:bodyPr/>
        <a:lstStyle/>
        <a:p>
          <a:r>
            <a:rPr lang="en-GB" sz="1400" dirty="0"/>
            <a:t>Material</a:t>
          </a:r>
          <a:endParaRPr lang="en-GB" sz="900" dirty="0"/>
        </a:p>
      </dgm:t>
    </dgm:pt>
    <dgm:pt modelId="{114DA5B9-6E07-4174-A0AB-740DAE160536}" type="parTrans" cxnId="{903CB162-6047-4899-B5D2-00BBA99FCA6B}">
      <dgm:prSet/>
      <dgm:spPr/>
      <dgm:t>
        <a:bodyPr/>
        <a:lstStyle/>
        <a:p>
          <a:endParaRPr lang="en-GB" sz="1800"/>
        </a:p>
      </dgm:t>
    </dgm:pt>
    <dgm:pt modelId="{9B1F3D41-0927-4DF3-891B-9428636BF9AF}" type="sibTrans" cxnId="{903CB162-6047-4899-B5D2-00BBA99FCA6B}">
      <dgm:prSet/>
      <dgm:spPr/>
      <dgm:t>
        <a:bodyPr/>
        <a:lstStyle/>
        <a:p>
          <a:endParaRPr lang="en-GB" sz="1800"/>
        </a:p>
      </dgm:t>
    </dgm:pt>
    <dgm:pt modelId="{A0677FF8-79A4-403B-B860-798D9DD27D59}">
      <dgm:prSet phldrT="[Text]" custT="1"/>
      <dgm:spPr/>
      <dgm:t>
        <a:bodyPr/>
        <a:lstStyle/>
        <a:p>
          <a:r>
            <a:rPr lang="en-GB" sz="1400" dirty="0"/>
            <a:t>Financial</a:t>
          </a:r>
          <a:endParaRPr lang="en-GB" sz="900" dirty="0"/>
        </a:p>
      </dgm:t>
    </dgm:pt>
    <dgm:pt modelId="{70A8184F-BE4E-487E-ABB1-002EBE9E1635}" type="parTrans" cxnId="{4060519B-CBD1-47A2-9926-7B1D755E531D}">
      <dgm:prSet/>
      <dgm:spPr/>
      <dgm:t>
        <a:bodyPr/>
        <a:lstStyle/>
        <a:p>
          <a:endParaRPr lang="en-GB" sz="1800"/>
        </a:p>
      </dgm:t>
    </dgm:pt>
    <dgm:pt modelId="{277ED4F8-F4C5-448A-A944-00B6EB80F41A}" type="sibTrans" cxnId="{4060519B-CBD1-47A2-9926-7B1D755E531D}">
      <dgm:prSet/>
      <dgm:spPr/>
      <dgm:t>
        <a:bodyPr/>
        <a:lstStyle/>
        <a:p>
          <a:endParaRPr lang="en-GB" sz="1800"/>
        </a:p>
      </dgm:t>
    </dgm:pt>
    <dgm:pt modelId="{D048F946-7697-4083-A305-EA5E00998828}">
      <dgm:prSet phldrT="[Text]" custT="1"/>
      <dgm:spPr/>
      <dgm:t>
        <a:bodyPr/>
        <a:lstStyle/>
        <a:p>
          <a:r>
            <a:rPr lang="en-GB" sz="1400" dirty="0"/>
            <a:t>Living</a:t>
          </a:r>
          <a:endParaRPr lang="en-GB" sz="900" dirty="0"/>
        </a:p>
      </dgm:t>
    </dgm:pt>
    <dgm:pt modelId="{74F078D7-31F3-4EB9-BA85-DCBF3ABFDE3F}" type="parTrans" cxnId="{D843830D-4E2C-49FA-BE68-EC931C892CEE}">
      <dgm:prSet/>
      <dgm:spPr/>
      <dgm:t>
        <a:bodyPr/>
        <a:lstStyle/>
        <a:p>
          <a:endParaRPr lang="en-GB" sz="1800"/>
        </a:p>
      </dgm:t>
    </dgm:pt>
    <dgm:pt modelId="{EEDE88EB-5F3E-43F1-9357-116F7A7C89EB}" type="sibTrans" cxnId="{D843830D-4E2C-49FA-BE68-EC931C892CEE}">
      <dgm:prSet/>
      <dgm:spPr/>
      <dgm:t>
        <a:bodyPr/>
        <a:lstStyle/>
        <a:p>
          <a:endParaRPr lang="en-GB" sz="1800"/>
        </a:p>
      </dgm:t>
    </dgm:pt>
    <dgm:pt modelId="{56942593-D8B3-4B19-8840-F9EB8E85D075}">
      <dgm:prSet phldrT="[Text]" custT="1"/>
      <dgm:spPr/>
      <dgm:t>
        <a:bodyPr/>
        <a:lstStyle/>
        <a:p>
          <a:r>
            <a:rPr lang="en-GB" sz="1200" dirty="0"/>
            <a:t>Intellectual</a:t>
          </a:r>
          <a:endParaRPr lang="en-GB" sz="900" dirty="0"/>
        </a:p>
      </dgm:t>
    </dgm:pt>
    <dgm:pt modelId="{5564C964-6195-4FFC-8B98-8079EA0117AC}" type="parTrans" cxnId="{B7FDE983-305F-4EB4-BC73-53CE0B81D898}">
      <dgm:prSet/>
      <dgm:spPr/>
      <dgm:t>
        <a:bodyPr/>
        <a:lstStyle/>
        <a:p>
          <a:endParaRPr lang="en-GB" sz="1800"/>
        </a:p>
      </dgm:t>
    </dgm:pt>
    <dgm:pt modelId="{7AEADB93-B2C2-44CA-995B-B002445B2DFB}" type="sibTrans" cxnId="{B7FDE983-305F-4EB4-BC73-53CE0B81D898}">
      <dgm:prSet/>
      <dgm:spPr/>
      <dgm:t>
        <a:bodyPr/>
        <a:lstStyle/>
        <a:p>
          <a:endParaRPr lang="en-GB" sz="1800"/>
        </a:p>
      </dgm:t>
    </dgm:pt>
    <dgm:pt modelId="{684AD485-4C42-4998-B459-59CB957FCEEC}">
      <dgm:prSet phldrT="[Text]" custT="1"/>
      <dgm:spPr/>
      <dgm:t>
        <a:bodyPr/>
        <a:lstStyle/>
        <a:p>
          <a:r>
            <a:rPr lang="en-GB" sz="1200" dirty="0"/>
            <a:t>Experiential</a:t>
          </a:r>
        </a:p>
      </dgm:t>
    </dgm:pt>
    <dgm:pt modelId="{1F6341E3-0B75-4A0E-A809-F7E3AB59C747}" type="parTrans" cxnId="{FCDFBBE0-757E-4834-BED1-456481E57BF7}">
      <dgm:prSet/>
      <dgm:spPr/>
      <dgm:t>
        <a:bodyPr/>
        <a:lstStyle/>
        <a:p>
          <a:endParaRPr lang="en-GB" sz="1800"/>
        </a:p>
      </dgm:t>
    </dgm:pt>
    <dgm:pt modelId="{F4D5226D-BBCE-48EF-A889-47C754968E79}" type="sibTrans" cxnId="{FCDFBBE0-757E-4834-BED1-456481E57BF7}">
      <dgm:prSet/>
      <dgm:spPr/>
      <dgm:t>
        <a:bodyPr/>
        <a:lstStyle/>
        <a:p>
          <a:endParaRPr lang="en-GB" sz="1800"/>
        </a:p>
      </dgm:t>
    </dgm:pt>
    <dgm:pt modelId="{F322C494-539F-4148-9F2B-E2FD5636EA66}">
      <dgm:prSet phldrT="[Text]" custT="1"/>
      <dgm:spPr/>
      <dgm:t>
        <a:bodyPr/>
        <a:lstStyle/>
        <a:p>
          <a:r>
            <a:rPr lang="en-GB" sz="1400" dirty="0"/>
            <a:t>Spiritual</a:t>
          </a:r>
          <a:endParaRPr lang="en-GB" sz="900" dirty="0"/>
        </a:p>
      </dgm:t>
    </dgm:pt>
    <dgm:pt modelId="{9A2ADA92-F9F3-423C-9399-C38AC827E0AC}" type="parTrans" cxnId="{1AFC3963-07AE-4CC0-9E1B-7808F516D10D}">
      <dgm:prSet/>
      <dgm:spPr/>
      <dgm:t>
        <a:bodyPr/>
        <a:lstStyle/>
        <a:p>
          <a:endParaRPr lang="en-GB" sz="1800"/>
        </a:p>
      </dgm:t>
    </dgm:pt>
    <dgm:pt modelId="{FCB24474-58D8-4C23-A787-37D99E2C51E7}" type="sibTrans" cxnId="{1AFC3963-07AE-4CC0-9E1B-7808F516D10D}">
      <dgm:prSet/>
      <dgm:spPr/>
      <dgm:t>
        <a:bodyPr/>
        <a:lstStyle/>
        <a:p>
          <a:endParaRPr lang="en-GB" sz="1800"/>
        </a:p>
      </dgm:t>
    </dgm:pt>
    <dgm:pt modelId="{AD9E6EC2-41A2-42E9-BDCF-1A5A3DDB2D36}">
      <dgm:prSet phldrT="[Text]" custT="1"/>
      <dgm:spPr/>
      <dgm:t>
        <a:bodyPr/>
        <a:lstStyle/>
        <a:p>
          <a:r>
            <a:rPr lang="en-GB" sz="1400" dirty="0"/>
            <a:t>Cultural</a:t>
          </a:r>
        </a:p>
      </dgm:t>
    </dgm:pt>
    <dgm:pt modelId="{E98578CC-4A36-4AA9-9665-8AD379187416}" type="parTrans" cxnId="{8078FA7F-D071-4401-9791-0FFFFB2ED559}">
      <dgm:prSet/>
      <dgm:spPr/>
      <dgm:t>
        <a:bodyPr/>
        <a:lstStyle/>
        <a:p>
          <a:endParaRPr lang="en-GB" sz="1800"/>
        </a:p>
      </dgm:t>
    </dgm:pt>
    <dgm:pt modelId="{04CA02A0-8774-4628-AB44-EEC0E49D8A19}" type="sibTrans" cxnId="{8078FA7F-D071-4401-9791-0FFFFB2ED559}">
      <dgm:prSet/>
      <dgm:spPr/>
      <dgm:t>
        <a:bodyPr/>
        <a:lstStyle/>
        <a:p>
          <a:endParaRPr lang="en-GB" sz="1800"/>
        </a:p>
      </dgm:t>
    </dgm:pt>
    <dgm:pt modelId="{A0B807F0-2973-4D15-9847-FF282A70ED71}" type="pres">
      <dgm:prSet presAssocID="{399FB1C6-C30C-475D-AE52-6B9674FDACBF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321B1D6-FB83-4671-B698-CDED2D68ADD4}" type="pres">
      <dgm:prSet presAssocID="{B26FDA0C-C153-4847-9F98-CE3238E2BC35}" presName="centerShape" presStyleLbl="node0" presStyleIdx="0" presStyleCnt="1"/>
      <dgm:spPr/>
    </dgm:pt>
    <dgm:pt modelId="{61F22DE0-B0F9-4CC6-A4C4-FD43AE0C7A05}" type="pres">
      <dgm:prSet presAssocID="{55298754-07BA-4958-8053-9897A3448A81}" presName="node" presStyleLbl="node1" presStyleIdx="0" presStyleCnt="8" custScaleX="133781" custScaleY="133781">
        <dgm:presLayoutVars>
          <dgm:bulletEnabled val="1"/>
        </dgm:presLayoutVars>
      </dgm:prSet>
      <dgm:spPr/>
    </dgm:pt>
    <dgm:pt modelId="{E35CE52B-1831-44EB-87A9-451FCF81700D}" type="pres">
      <dgm:prSet presAssocID="{55298754-07BA-4958-8053-9897A3448A81}" presName="dummy" presStyleCnt="0"/>
      <dgm:spPr/>
    </dgm:pt>
    <dgm:pt modelId="{467F3934-733F-4946-9D41-B374B6CAF2B1}" type="pres">
      <dgm:prSet presAssocID="{D97B47CC-4200-499B-AC9B-E3EECBEED38D}" presName="sibTrans" presStyleLbl="sibTrans2D1" presStyleIdx="0" presStyleCnt="8"/>
      <dgm:spPr/>
    </dgm:pt>
    <dgm:pt modelId="{35682D65-87C3-4911-8E97-A8938F06A9BA}" type="pres">
      <dgm:prSet presAssocID="{BB18F01D-835B-4160-9FBB-5D88A45875A8}" presName="node" presStyleLbl="node1" presStyleIdx="1" presStyleCnt="8" custScaleX="133781" custScaleY="133781">
        <dgm:presLayoutVars>
          <dgm:bulletEnabled val="1"/>
        </dgm:presLayoutVars>
      </dgm:prSet>
      <dgm:spPr/>
    </dgm:pt>
    <dgm:pt modelId="{65017907-F60B-419F-9F22-645E8AF1DC60}" type="pres">
      <dgm:prSet presAssocID="{BB18F01D-835B-4160-9FBB-5D88A45875A8}" presName="dummy" presStyleCnt="0"/>
      <dgm:spPr/>
    </dgm:pt>
    <dgm:pt modelId="{C2507D33-CF2D-4306-8ED3-B20A8DED635B}" type="pres">
      <dgm:prSet presAssocID="{9B1F3D41-0927-4DF3-891B-9428636BF9AF}" presName="sibTrans" presStyleLbl="sibTrans2D1" presStyleIdx="1" presStyleCnt="8"/>
      <dgm:spPr/>
    </dgm:pt>
    <dgm:pt modelId="{8021C3BC-D4F2-4033-8F57-2BB42A2A71BD}" type="pres">
      <dgm:prSet presAssocID="{A0677FF8-79A4-403B-B860-798D9DD27D59}" presName="node" presStyleLbl="node1" presStyleIdx="2" presStyleCnt="8" custScaleX="133781" custScaleY="133781">
        <dgm:presLayoutVars>
          <dgm:bulletEnabled val="1"/>
        </dgm:presLayoutVars>
      </dgm:prSet>
      <dgm:spPr/>
    </dgm:pt>
    <dgm:pt modelId="{5D03E2D5-C101-4CEF-95AD-6DB66E156A23}" type="pres">
      <dgm:prSet presAssocID="{A0677FF8-79A4-403B-B860-798D9DD27D59}" presName="dummy" presStyleCnt="0"/>
      <dgm:spPr/>
    </dgm:pt>
    <dgm:pt modelId="{13A18489-EBE3-4A78-BACC-43B2EB3C34BF}" type="pres">
      <dgm:prSet presAssocID="{277ED4F8-F4C5-448A-A944-00B6EB80F41A}" presName="sibTrans" presStyleLbl="sibTrans2D1" presStyleIdx="2" presStyleCnt="8"/>
      <dgm:spPr/>
    </dgm:pt>
    <dgm:pt modelId="{AC7C9B31-7E6F-4BC9-82D0-EE29A7EC3234}" type="pres">
      <dgm:prSet presAssocID="{D048F946-7697-4083-A305-EA5E00998828}" presName="node" presStyleLbl="node1" presStyleIdx="3" presStyleCnt="8" custScaleX="133781" custScaleY="133781">
        <dgm:presLayoutVars>
          <dgm:bulletEnabled val="1"/>
        </dgm:presLayoutVars>
      </dgm:prSet>
      <dgm:spPr/>
    </dgm:pt>
    <dgm:pt modelId="{3807DD19-28F4-4926-BB15-541B0DC47F33}" type="pres">
      <dgm:prSet presAssocID="{D048F946-7697-4083-A305-EA5E00998828}" presName="dummy" presStyleCnt="0"/>
      <dgm:spPr/>
    </dgm:pt>
    <dgm:pt modelId="{CCECECA1-CA7E-427B-B890-504126A0AD8E}" type="pres">
      <dgm:prSet presAssocID="{EEDE88EB-5F3E-43F1-9357-116F7A7C89EB}" presName="sibTrans" presStyleLbl="sibTrans2D1" presStyleIdx="3" presStyleCnt="8"/>
      <dgm:spPr/>
    </dgm:pt>
    <dgm:pt modelId="{0AE1AF0E-EF7E-4CB8-87E9-11B121BD20B5}" type="pres">
      <dgm:prSet presAssocID="{56942593-D8B3-4B19-8840-F9EB8E85D075}" presName="node" presStyleLbl="node1" presStyleIdx="4" presStyleCnt="8" custScaleX="133781" custScaleY="133781">
        <dgm:presLayoutVars>
          <dgm:bulletEnabled val="1"/>
        </dgm:presLayoutVars>
      </dgm:prSet>
      <dgm:spPr/>
    </dgm:pt>
    <dgm:pt modelId="{95EBC036-352C-4E89-9A2A-6E0B381C507E}" type="pres">
      <dgm:prSet presAssocID="{56942593-D8B3-4B19-8840-F9EB8E85D075}" presName="dummy" presStyleCnt="0"/>
      <dgm:spPr/>
    </dgm:pt>
    <dgm:pt modelId="{057F039A-E48F-4B06-B828-91008DDDA3F7}" type="pres">
      <dgm:prSet presAssocID="{7AEADB93-B2C2-44CA-995B-B002445B2DFB}" presName="sibTrans" presStyleLbl="sibTrans2D1" presStyleIdx="4" presStyleCnt="8"/>
      <dgm:spPr/>
    </dgm:pt>
    <dgm:pt modelId="{D4C1B6A6-BDE1-41A9-8EA0-BBE9FE005677}" type="pres">
      <dgm:prSet presAssocID="{684AD485-4C42-4998-B459-59CB957FCEEC}" presName="node" presStyleLbl="node1" presStyleIdx="5" presStyleCnt="8" custScaleX="133781" custScaleY="133781">
        <dgm:presLayoutVars>
          <dgm:bulletEnabled val="1"/>
        </dgm:presLayoutVars>
      </dgm:prSet>
      <dgm:spPr/>
    </dgm:pt>
    <dgm:pt modelId="{70840A56-2ABA-4EEF-8CC9-8185D0AD9380}" type="pres">
      <dgm:prSet presAssocID="{684AD485-4C42-4998-B459-59CB957FCEEC}" presName="dummy" presStyleCnt="0"/>
      <dgm:spPr/>
    </dgm:pt>
    <dgm:pt modelId="{80191411-E80C-4D55-8772-331D3183D8CB}" type="pres">
      <dgm:prSet presAssocID="{F4D5226D-BBCE-48EF-A889-47C754968E79}" presName="sibTrans" presStyleLbl="sibTrans2D1" presStyleIdx="5" presStyleCnt="8"/>
      <dgm:spPr/>
    </dgm:pt>
    <dgm:pt modelId="{684941E3-C12A-4986-8A42-C21B966611D1}" type="pres">
      <dgm:prSet presAssocID="{F322C494-539F-4148-9F2B-E2FD5636EA66}" presName="node" presStyleLbl="node1" presStyleIdx="6" presStyleCnt="8" custScaleX="133781" custScaleY="133781">
        <dgm:presLayoutVars>
          <dgm:bulletEnabled val="1"/>
        </dgm:presLayoutVars>
      </dgm:prSet>
      <dgm:spPr/>
    </dgm:pt>
    <dgm:pt modelId="{F1FCE29D-25CE-429D-A4CF-D5A0778F8385}" type="pres">
      <dgm:prSet presAssocID="{F322C494-539F-4148-9F2B-E2FD5636EA66}" presName="dummy" presStyleCnt="0"/>
      <dgm:spPr/>
    </dgm:pt>
    <dgm:pt modelId="{0583CFCE-B26F-4D62-A5AD-7A7EF3F2E62D}" type="pres">
      <dgm:prSet presAssocID="{FCB24474-58D8-4C23-A787-37D99E2C51E7}" presName="sibTrans" presStyleLbl="sibTrans2D1" presStyleIdx="6" presStyleCnt="8"/>
      <dgm:spPr/>
    </dgm:pt>
    <dgm:pt modelId="{98BE245F-D85F-4DD8-BDAA-8FCB205AC2DD}" type="pres">
      <dgm:prSet presAssocID="{AD9E6EC2-41A2-42E9-BDCF-1A5A3DDB2D36}" presName="node" presStyleLbl="node1" presStyleIdx="7" presStyleCnt="8" custScaleX="133781" custScaleY="133781">
        <dgm:presLayoutVars>
          <dgm:bulletEnabled val="1"/>
        </dgm:presLayoutVars>
      </dgm:prSet>
      <dgm:spPr/>
    </dgm:pt>
    <dgm:pt modelId="{F431FE75-5A35-4018-9088-A7C2A83AD56D}" type="pres">
      <dgm:prSet presAssocID="{AD9E6EC2-41A2-42E9-BDCF-1A5A3DDB2D36}" presName="dummy" presStyleCnt="0"/>
      <dgm:spPr/>
    </dgm:pt>
    <dgm:pt modelId="{8C207FA7-0C47-4ED5-A3F1-5820614CA71A}" type="pres">
      <dgm:prSet presAssocID="{04CA02A0-8774-4628-AB44-EEC0E49D8A19}" presName="sibTrans" presStyleLbl="sibTrans2D1" presStyleIdx="7" presStyleCnt="8"/>
      <dgm:spPr/>
    </dgm:pt>
  </dgm:ptLst>
  <dgm:cxnLst>
    <dgm:cxn modelId="{9EF36F00-F822-4F1B-BE40-9D4F0CC0B196}" type="presOf" srcId="{56942593-D8B3-4B19-8840-F9EB8E85D075}" destId="{0AE1AF0E-EF7E-4CB8-87E9-11B121BD20B5}" srcOrd="0" destOrd="0" presId="urn:microsoft.com/office/officeart/2005/8/layout/radial6"/>
    <dgm:cxn modelId="{D843830D-4E2C-49FA-BE68-EC931C892CEE}" srcId="{B26FDA0C-C153-4847-9F98-CE3238E2BC35}" destId="{D048F946-7697-4083-A305-EA5E00998828}" srcOrd="3" destOrd="0" parTransId="{74F078D7-31F3-4EB9-BA85-DCBF3ABFDE3F}" sibTransId="{EEDE88EB-5F3E-43F1-9357-116F7A7C89EB}"/>
    <dgm:cxn modelId="{5FA20F14-B228-443C-869F-7E90E765F2EA}" type="presOf" srcId="{A0677FF8-79A4-403B-B860-798D9DD27D59}" destId="{8021C3BC-D4F2-4033-8F57-2BB42A2A71BD}" srcOrd="0" destOrd="0" presId="urn:microsoft.com/office/officeart/2005/8/layout/radial6"/>
    <dgm:cxn modelId="{F531B31E-1E3C-4FE9-852C-30D0C70AC628}" type="presOf" srcId="{EEDE88EB-5F3E-43F1-9357-116F7A7C89EB}" destId="{CCECECA1-CA7E-427B-B890-504126A0AD8E}" srcOrd="0" destOrd="0" presId="urn:microsoft.com/office/officeart/2005/8/layout/radial6"/>
    <dgm:cxn modelId="{3D7BA227-AD12-484A-86FA-C3302F2E0B29}" type="presOf" srcId="{684AD485-4C42-4998-B459-59CB957FCEEC}" destId="{D4C1B6A6-BDE1-41A9-8EA0-BBE9FE005677}" srcOrd="0" destOrd="0" presId="urn:microsoft.com/office/officeart/2005/8/layout/radial6"/>
    <dgm:cxn modelId="{2626602E-C2B5-462E-941D-5A2D90719229}" type="presOf" srcId="{B26FDA0C-C153-4847-9F98-CE3238E2BC35}" destId="{E321B1D6-FB83-4671-B698-CDED2D68ADD4}" srcOrd="0" destOrd="0" presId="urn:microsoft.com/office/officeart/2005/8/layout/radial6"/>
    <dgm:cxn modelId="{EA6C1531-F184-4337-B5A0-B8F386A3AB0E}" type="presOf" srcId="{D97B47CC-4200-499B-AC9B-E3EECBEED38D}" destId="{467F3934-733F-4946-9D41-B374B6CAF2B1}" srcOrd="0" destOrd="0" presId="urn:microsoft.com/office/officeart/2005/8/layout/radial6"/>
    <dgm:cxn modelId="{903CB162-6047-4899-B5D2-00BBA99FCA6B}" srcId="{B26FDA0C-C153-4847-9F98-CE3238E2BC35}" destId="{BB18F01D-835B-4160-9FBB-5D88A45875A8}" srcOrd="1" destOrd="0" parTransId="{114DA5B9-6E07-4174-A0AB-740DAE160536}" sibTransId="{9B1F3D41-0927-4DF3-891B-9428636BF9AF}"/>
    <dgm:cxn modelId="{1AFC3963-07AE-4CC0-9E1B-7808F516D10D}" srcId="{B26FDA0C-C153-4847-9F98-CE3238E2BC35}" destId="{F322C494-539F-4148-9F2B-E2FD5636EA66}" srcOrd="6" destOrd="0" parTransId="{9A2ADA92-F9F3-423C-9399-C38AC827E0AC}" sibTransId="{FCB24474-58D8-4C23-A787-37D99E2C51E7}"/>
    <dgm:cxn modelId="{C99D6C46-C96F-4273-9845-5DC8F061EC18}" type="presOf" srcId="{F4D5226D-BBCE-48EF-A889-47C754968E79}" destId="{80191411-E80C-4D55-8772-331D3183D8CB}" srcOrd="0" destOrd="0" presId="urn:microsoft.com/office/officeart/2005/8/layout/radial6"/>
    <dgm:cxn modelId="{F8DF9D49-88BD-4F5A-9142-7671A8A53026}" type="presOf" srcId="{9B1F3D41-0927-4DF3-891B-9428636BF9AF}" destId="{C2507D33-CF2D-4306-8ED3-B20A8DED635B}" srcOrd="0" destOrd="0" presId="urn:microsoft.com/office/officeart/2005/8/layout/radial6"/>
    <dgm:cxn modelId="{1F1D4D6A-2DF3-45DE-8EF6-28EB385BF884}" type="presOf" srcId="{FCB24474-58D8-4C23-A787-37D99E2C51E7}" destId="{0583CFCE-B26F-4D62-A5AD-7A7EF3F2E62D}" srcOrd="0" destOrd="0" presId="urn:microsoft.com/office/officeart/2005/8/layout/radial6"/>
    <dgm:cxn modelId="{3033C770-FBDA-4554-A7EF-4BF3DE954D74}" srcId="{399FB1C6-C30C-475D-AE52-6B9674FDACBF}" destId="{B26FDA0C-C153-4847-9F98-CE3238E2BC35}" srcOrd="0" destOrd="0" parTransId="{3808E061-37E1-4868-B771-5F89A01A7887}" sibTransId="{01460074-D940-4B5B-9357-FA63C3C2F3BC}"/>
    <dgm:cxn modelId="{6642F456-E084-4D61-BF69-F16F827B1047}" srcId="{B26FDA0C-C153-4847-9F98-CE3238E2BC35}" destId="{55298754-07BA-4958-8053-9897A3448A81}" srcOrd="0" destOrd="0" parTransId="{7E563CCC-766D-41DA-9DEB-FB1E54B71F3C}" sibTransId="{D97B47CC-4200-499B-AC9B-E3EECBEED38D}"/>
    <dgm:cxn modelId="{492D6877-207E-481E-A62E-290BD6C1847D}" type="presOf" srcId="{F322C494-539F-4148-9F2B-E2FD5636EA66}" destId="{684941E3-C12A-4986-8A42-C21B966611D1}" srcOrd="0" destOrd="0" presId="urn:microsoft.com/office/officeart/2005/8/layout/radial6"/>
    <dgm:cxn modelId="{8078FA7F-D071-4401-9791-0FFFFB2ED559}" srcId="{B26FDA0C-C153-4847-9F98-CE3238E2BC35}" destId="{AD9E6EC2-41A2-42E9-BDCF-1A5A3DDB2D36}" srcOrd="7" destOrd="0" parTransId="{E98578CC-4A36-4AA9-9665-8AD379187416}" sibTransId="{04CA02A0-8774-4628-AB44-EEC0E49D8A19}"/>
    <dgm:cxn modelId="{B7FDE983-305F-4EB4-BC73-53CE0B81D898}" srcId="{B26FDA0C-C153-4847-9F98-CE3238E2BC35}" destId="{56942593-D8B3-4B19-8840-F9EB8E85D075}" srcOrd="4" destOrd="0" parTransId="{5564C964-6195-4FFC-8B98-8079EA0117AC}" sibTransId="{7AEADB93-B2C2-44CA-995B-B002445B2DFB}"/>
    <dgm:cxn modelId="{A2AA8591-6368-4D05-953D-0CCCBE37267F}" type="presOf" srcId="{7AEADB93-B2C2-44CA-995B-B002445B2DFB}" destId="{057F039A-E48F-4B06-B828-91008DDDA3F7}" srcOrd="0" destOrd="0" presId="urn:microsoft.com/office/officeart/2005/8/layout/radial6"/>
    <dgm:cxn modelId="{4060519B-CBD1-47A2-9926-7B1D755E531D}" srcId="{B26FDA0C-C153-4847-9F98-CE3238E2BC35}" destId="{A0677FF8-79A4-403B-B860-798D9DD27D59}" srcOrd="2" destOrd="0" parTransId="{70A8184F-BE4E-487E-ABB1-002EBE9E1635}" sibTransId="{277ED4F8-F4C5-448A-A944-00B6EB80F41A}"/>
    <dgm:cxn modelId="{C88C179D-6C87-4A8F-8B99-49D7C4AEFE26}" type="presOf" srcId="{BB18F01D-835B-4160-9FBB-5D88A45875A8}" destId="{35682D65-87C3-4911-8E97-A8938F06A9BA}" srcOrd="0" destOrd="0" presId="urn:microsoft.com/office/officeart/2005/8/layout/radial6"/>
    <dgm:cxn modelId="{3C2545C7-212B-4901-A4E4-B3B97573D355}" type="presOf" srcId="{277ED4F8-F4C5-448A-A944-00B6EB80F41A}" destId="{13A18489-EBE3-4A78-BACC-43B2EB3C34BF}" srcOrd="0" destOrd="0" presId="urn:microsoft.com/office/officeart/2005/8/layout/radial6"/>
    <dgm:cxn modelId="{8501C8DE-F286-43E7-B0A4-61E9A2692042}" type="presOf" srcId="{04CA02A0-8774-4628-AB44-EEC0E49D8A19}" destId="{8C207FA7-0C47-4ED5-A3F1-5820614CA71A}" srcOrd="0" destOrd="0" presId="urn:microsoft.com/office/officeart/2005/8/layout/radial6"/>
    <dgm:cxn modelId="{FCDFBBE0-757E-4834-BED1-456481E57BF7}" srcId="{B26FDA0C-C153-4847-9F98-CE3238E2BC35}" destId="{684AD485-4C42-4998-B459-59CB957FCEEC}" srcOrd="5" destOrd="0" parTransId="{1F6341E3-0B75-4A0E-A809-F7E3AB59C747}" sibTransId="{F4D5226D-BBCE-48EF-A889-47C754968E79}"/>
    <dgm:cxn modelId="{C265AEE1-6CAC-47AF-B5F8-A6F86630A547}" type="presOf" srcId="{399FB1C6-C30C-475D-AE52-6B9674FDACBF}" destId="{A0B807F0-2973-4D15-9847-FF282A70ED71}" srcOrd="0" destOrd="0" presId="urn:microsoft.com/office/officeart/2005/8/layout/radial6"/>
    <dgm:cxn modelId="{71D61FE8-7578-4446-A4F1-DA712BC7A15F}" type="presOf" srcId="{AD9E6EC2-41A2-42E9-BDCF-1A5A3DDB2D36}" destId="{98BE245F-D85F-4DD8-BDAA-8FCB205AC2DD}" srcOrd="0" destOrd="0" presId="urn:microsoft.com/office/officeart/2005/8/layout/radial6"/>
    <dgm:cxn modelId="{D79AF0F3-117D-43A5-A76C-B746D03C761C}" type="presOf" srcId="{55298754-07BA-4958-8053-9897A3448A81}" destId="{61F22DE0-B0F9-4CC6-A4C4-FD43AE0C7A05}" srcOrd="0" destOrd="0" presId="urn:microsoft.com/office/officeart/2005/8/layout/radial6"/>
    <dgm:cxn modelId="{DE11BCFB-F8E5-476A-A98B-61F058DAF231}" type="presOf" srcId="{D048F946-7697-4083-A305-EA5E00998828}" destId="{AC7C9B31-7E6F-4BC9-82D0-EE29A7EC3234}" srcOrd="0" destOrd="0" presId="urn:microsoft.com/office/officeart/2005/8/layout/radial6"/>
    <dgm:cxn modelId="{94D91717-49C4-4CC5-93A0-A73A98B21C78}" type="presParOf" srcId="{A0B807F0-2973-4D15-9847-FF282A70ED71}" destId="{E321B1D6-FB83-4671-B698-CDED2D68ADD4}" srcOrd="0" destOrd="0" presId="urn:microsoft.com/office/officeart/2005/8/layout/radial6"/>
    <dgm:cxn modelId="{1F2B212B-82CA-46E4-821F-FB85EF73BFD3}" type="presParOf" srcId="{A0B807F0-2973-4D15-9847-FF282A70ED71}" destId="{61F22DE0-B0F9-4CC6-A4C4-FD43AE0C7A05}" srcOrd="1" destOrd="0" presId="urn:microsoft.com/office/officeart/2005/8/layout/radial6"/>
    <dgm:cxn modelId="{BC93EC21-D662-4088-9A52-DEE6A0339397}" type="presParOf" srcId="{A0B807F0-2973-4D15-9847-FF282A70ED71}" destId="{E35CE52B-1831-44EB-87A9-451FCF81700D}" srcOrd="2" destOrd="0" presId="urn:microsoft.com/office/officeart/2005/8/layout/radial6"/>
    <dgm:cxn modelId="{470F79B7-F4BC-4DC8-95E1-8394823B793E}" type="presParOf" srcId="{A0B807F0-2973-4D15-9847-FF282A70ED71}" destId="{467F3934-733F-4946-9D41-B374B6CAF2B1}" srcOrd="3" destOrd="0" presId="urn:microsoft.com/office/officeart/2005/8/layout/radial6"/>
    <dgm:cxn modelId="{E040874C-87DD-4F87-88C0-466A10876263}" type="presParOf" srcId="{A0B807F0-2973-4D15-9847-FF282A70ED71}" destId="{35682D65-87C3-4911-8E97-A8938F06A9BA}" srcOrd="4" destOrd="0" presId="urn:microsoft.com/office/officeart/2005/8/layout/radial6"/>
    <dgm:cxn modelId="{D5A6DAA5-B5AC-4061-BA11-A42FFCCAD0C9}" type="presParOf" srcId="{A0B807F0-2973-4D15-9847-FF282A70ED71}" destId="{65017907-F60B-419F-9F22-645E8AF1DC60}" srcOrd="5" destOrd="0" presId="urn:microsoft.com/office/officeart/2005/8/layout/radial6"/>
    <dgm:cxn modelId="{1A4267BF-D630-4439-9E6C-2CF23AD03E30}" type="presParOf" srcId="{A0B807F0-2973-4D15-9847-FF282A70ED71}" destId="{C2507D33-CF2D-4306-8ED3-B20A8DED635B}" srcOrd="6" destOrd="0" presId="urn:microsoft.com/office/officeart/2005/8/layout/radial6"/>
    <dgm:cxn modelId="{4437FA90-3807-43CD-AFBA-71950DAD8FED}" type="presParOf" srcId="{A0B807F0-2973-4D15-9847-FF282A70ED71}" destId="{8021C3BC-D4F2-4033-8F57-2BB42A2A71BD}" srcOrd="7" destOrd="0" presId="urn:microsoft.com/office/officeart/2005/8/layout/radial6"/>
    <dgm:cxn modelId="{CE4FB35B-DB34-4916-9E00-0C7C7C9DB96C}" type="presParOf" srcId="{A0B807F0-2973-4D15-9847-FF282A70ED71}" destId="{5D03E2D5-C101-4CEF-95AD-6DB66E156A23}" srcOrd="8" destOrd="0" presId="urn:microsoft.com/office/officeart/2005/8/layout/radial6"/>
    <dgm:cxn modelId="{E733B25E-C2BC-4396-8380-4AA1ADDEA465}" type="presParOf" srcId="{A0B807F0-2973-4D15-9847-FF282A70ED71}" destId="{13A18489-EBE3-4A78-BACC-43B2EB3C34BF}" srcOrd="9" destOrd="0" presId="urn:microsoft.com/office/officeart/2005/8/layout/radial6"/>
    <dgm:cxn modelId="{81C06F00-F030-4B68-90A9-B5A46D435FE0}" type="presParOf" srcId="{A0B807F0-2973-4D15-9847-FF282A70ED71}" destId="{AC7C9B31-7E6F-4BC9-82D0-EE29A7EC3234}" srcOrd="10" destOrd="0" presId="urn:microsoft.com/office/officeart/2005/8/layout/radial6"/>
    <dgm:cxn modelId="{1FC7203C-5989-407B-956B-DD9B91A1847D}" type="presParOf" srcId="{A0B807F0-2973-4D15-9847-FF282A70ED71}" destId="{3807DD19-28F4-4926-BB15-541B0DC47F33}" srcOrd="11" destOrd="0" presId="urn:microsoft.com/office/officeart/2005/8/layout/radial6"/>
    <dgm:cxn modelId="{ABB3F9D1-952A-40DE-950D-C8F129B4F0D7}" type="presParOf" srcId="{A0B807F0-2973-4D15-9847-FF282A70ED71}" destId="{CCECECA1-CA7E-427B-B890-504126A0AD8E}" srcOrd="12" destOrd="0" presId="urn:microsoft.com/office/officeart/2005/8/layout/radial6"/>
    <dgm:cxn modelId="{31013F59-2348-47A0-A665-AC5DC5489226}" type="presParOf" srcId="{A0B807F0-2973-4D15-9847-FF282A70ED71}" destId="{0AE1AF0E-EF7E-4CB8-87E9-11B121BD20B5}" srcOrd="13" destOrd="0" presId="urn:microsoft.com/office/officeart/2005/8/layout/radial6"/>
    <dgm:cxn modelId="{3E405280-F678-4457-BDE4-373E49CAB965}" type="presParOf" srcId="{A0B807F0-2973-4D15-9847-FF282A70ED71}" destId="{95EBC036-352C-4E89-9A2A-6E0B381C507E}" srcOrd="14" destOrd="0" presId="urn:microsoft.com/office/officeart/2005/8/layout/radial6"/>
    <dgm:cxn modelId="{DD5CEE8A-8467-4113-B401-37CA7A118D44}" type="presParOf" srcId="{A0B807F0-2973-4D15-9847-FF282A70ED71}" destId="{057F039A-E48F-4B06-B828-91008DDDA3F7}" srcOrd="15" destOrd="0" presId="urn:microsoft.com/office/officeart/2005/8/layout/radial6"/>
    <dgm:cxn modelId="{E6580819-10C0-4CA1-9323-C47CAE49906B}" type="presParOf" srcId="{A0B807F0-2973-4D15-9847-FF282A70ED71}" destId="{D4C1B6A6-BDE1-41A9-8EA0-BBE9FE005677}" srcOrd="16" destOrd="0" presId="urn:microsoft.com/office/officeart/2005/8/layout/radial6"/>
    <dgm:cxn modelId="{AF58FFE3-D7FD-4BF5-B235-1FD73D97BFAA}" type="presParOf" srcId="{A0B807F0-2973-4D15-9847-FF282A70ED71}" destId="{70840A56-2ABA-4EEF-8CC9-8185D0AD9380}" srcOrd="17" destOrd="0" presId="urn:microsoft.com/office/officeart/2005/8/layout/radial6"/>
    <dgm:cxn modelId="{997DE58B-8F7E-4C99-87DD-B5CA9B3C7523}" type="presParOf" srcId="{A0B807F0-2973-4D15-9847-FF282A70ED71}" destId="{80191411-E80C-4D55-8772-331D3183D8CB}" srcOrd="18" destOrd="0" presId="urn:microsoft.com/office/officeart/2005/8/layout/radial6"/>
    <dgm:cxn modelId="{63A16A8B-EB8C-4A6A-AF34-8755B3CA7733}" type="presParOf" srcId="{A0B807F0-2973-4D15-9847-FF282A70ED71}" destId="{684941E3-C12A-4986-8A42-C21B966611D1}" srcOrd="19" destOrd="0" presId="urn:microsoft.com/office/officeart/2005/8/layout/radial6"/>
    <dgm:cxn modelId="{49ED066D-9249-479D-A76A-43382B824DA0}" type="presParOf" srcId="{A0B807F0-2973-4D15-9847-FF282A70ED71}" destId="{F1FCE29D-25CE-429D-A4CF-D5A0778F8385}" srcOrd="20" destOrd="0" presId="urn:microsoft.com/office/officeart/2005/8/layout/radial6"/>
    <dgm:cxn modelId="{6BF171D2-F998-4C7C-8983-D39D27441690}" type="presParOf" srcId="{A0B807F0-2973-4D15-9847-FF282A70ED71}" destId="{0583CFCE-B26F-4D62-A5AD-7A7EF3F2E62D}" srcOrd="21" destOrd="0" presId="urn:microsoft.com/office/officeart/2005/8/layout/radial6"/>
    <dgm:cxn modelId="{17ED55FC-CD8A-4ECC-9D0A-8FC34CD846E6}" type="presParOf" srcId="{A0B807F0-2973-4D15-9847-FF282A70ED71}" destId="{98BE245F-D85F-4DD8-BDAA-8FCB205AC2DD}" srcOrd="22" destOrd="0" presId="urn:microsoft.com/office/officeart/2005/8/layout/radial6"/>
    <dgm:cxn modelId="{62FBA63C-679E-4107-A0FC-E9DCFE50AE2C}" type="presParOf" srcId="{A0B807F0-2973-4D15-9847-FF282A70ED71}" destId="{F431FE75-5A35-4018-9088-A7C2A83AD56D}" srcOrd="23" destOrd="0" presId="urn:microsoft.com/office/officeart/2005/8/layout/radial6"/>
    <dgm:cxn modelId="{5B0E6142-8D41-4FA4-A66F-6913ED1E0095}" type="presParOf" srcId="{A0B807F0-2973-4D15-9847-FF282A70ED71}" destId="{8C207FA7-0C47-4ED5-A3F1-5820614CA71A}" srcOrd="24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207FA7-0C47-4ED5-A3F1-5820614CA71A}">
      <dsp:nvSpPr>
        <dsp:cNvPr id="0" name=""/>
        <dsp:cNvSpPr/>
      </dsp:nvSpPr>
      <dsp:spPr>
        <a:xfrm>
          <a:off x="1144514" y="438394"/>
          <a:ext cx="3959371" cy="3959371"/>
        </a:xfrm>
        <a:prstGeom prst="blockArc">
          <a:avLst>
            <a:gd name="adj1" fmla="val 13500000"/>
            <a:gd name="adj2" fmla="val 16200000"/>
            <a:gd name="adj3" fmla="val 3425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583CFCE-B26F-4D62-A5AD-7A7EF3F2E62D}">
      <dsp:nvSpPr>
        <dsp:cNvPr id="0" name=""/>
        <dsp:cNvSpPr/>
      </dsp:nvSpPr>
      <dsp:spPr>
        <a:xfrm>
          <a:off x="1144514" y="438394"/>
          <a:ext cx="3959371" cy="3959371"/>
        </a:xfrm>
        <a:prstGeom prst="blockArc">
          <a:avLst>
            <a:gd name="adj1" fmla="val 10800000"/>
            <a:gd name="adj2" fmla="val 13500000"/>
            <a:gd name="adj3" fmla="val 3425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0191411-E80C-4D55-8772-331D3183D8CB}">
      <dsp:nvSpPr>
        <dsp:cNvPr id="0" name=""/>
        <dsp:cNvSpPr/>
      </dsp:nvSpPr>
      <dsp:spPr>
        <a:xfrm>
          <a:off x="1144514" y="438394"/>
          <a:ext cx="3959371" cy="3959371"/>
        </a:xfrm>
        <a:prstGeom prst="blockArc">
          <a:avLst>
            <a:gd name="adj1" fmla="val 8100000"/>
            <a:gd name="adj2" fmla="val 10800000"/>
            <a:gd name="adj3" fmla="val 3425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57F039A-E48F-4B06-B828-91008DDDA3F7}">
      <dsp:nvSpPr>
        <dsp:cNvPr id="0" name=""/>
        <dsp:cNvSpPr/>
      </dsp:nvSpPr>
      <dsp:spPr>
        <a:xfrm>
          <a:off x="1144514" y="438394"/>
          <a:ext cx="3959371" cy="3959371"/>
        </a:xfrm>
        <a:prstGeom prst="blockArc">
          <a:avLst>
            <a:gd name="adj1" fmla="val 5400000"/>
            <a:gd name="adj2" fmla="val 8100000"/>
            <a:gd name="adj3" fmla="val 3425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CECECA1-CA7E-427B-B890-504126A0AD8E}">
      <dsp:nvSpPr>
        <dsp:cNvPr id="0" name=""/>
        <dsp:cNvSpPr/>
      </dsp:nvSpPr>
      <dsp:spPr>
        <a:xfrm>
          <a:off x="1144514" y="438394"/>
          <a:ext cx="3959371" cy="3959371"/>
        </a:xfrm>
        <a:prstGeom prst="blockArc">
          <a:avLst>
            <a:gd name="adj1" fmla="val 2700000"/>
            <a:gd name="adj2" fmla="val 5400000"/>
            <a:gd name="adj3" fmla="val 3425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3A18489-EBE3-4A78-BACC-43B2EB3C34BF}">
      <dsp:nvSpPr>
        <dsp:cNvPr id="0" name=""/>
        <dsp:cNvSpPr/>
      </dsp:nvSpPr>
      <dsp:spPr>
        <a:xfrm>
          <a:off x="1144514" y="438394"/>
          <a:ext cx="3959371" cy="3959371"/>
        </a:xfrm>
        <a:prstGeom prst="blockArc">
          <a:avLst>
            <a:gd name="adj1" fmla="val 0"/>
            <a:gd name="adj2" fmla="val 2700000"/>
            <a:gd name="adj3" fmla="val 3425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2507D33-CF2D-4306-8ED3-B20A8DED635B}">
      <dsp:nvSpPr>
        <dsp:cNvPr id="0" name=""/>
        <dsp:cNvSpPr/>
      </dsp:nvSpPr>
      <dsp:spPr>
        <a:xfrm>
          <a:off x="1144514" y="438394"/>
          <a:ext cx="3959371" cy="3959371"/>
        </a:xfrm>
        <a:prstGeom prst="blockArc">
          <a:avLst>
            <a:gd name="adj1" fmla="val 18900000"/>
            <a:gd name="adj2" fmla="val 0"/>
            <a:gd name="adj3" fmla="val 3425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67F3934-733F-4946-9D41-B374B6CAF2B1}">
      <dsp:nvSpPr>
        <dsp:cNvPr id="0" name=""/>
        <dsp:cNvSpPr/>
      </dsp:nvSpPr>
      <dsp:spPr>
        <a:xfrm>
          <a:off x="1144514" y="438394"/>
          <a:ext cx="3959371" cy="3959371"/>
        </a:xfrm>
        <a:prstGeom prst="blockArc">
          <a:avLst>
            <a:gd name="adj1" fmla="val 16200000"/>
            <a:gd name="adj2" fmla="val 18900000"/>
            <a:gd name="adj3" fmla="val 3425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321B1D6-FB83-4671-B698-CDED2D68ADD4}">
      <dsp:nvSpPr>
        <dsp:cNvPr id="0" name=""/>
        <dsp:cNvSpPr/>
      </dsp:nvSpPr>
      <dsp:spPr>
        <a:xfrm>
          <a:off x="2451459" y="1745339"/>
          <a:ext cx="1345480" cy="134548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Eight Forms of Capital</a:t>
          </a:r>
        </a:p>
      </dsp:txBody>
      <dsp:txXfrm>
        <a:off x="2648500" y="1942380"/>
        <a:ext cx="951398" cy="951398"/>
      </dsp:txXfrm>
    </dsp:sp>
    <dsp:sp modelId="{61F22DE0-B0F9-4CC6-A4C4-FD43AE0C7A05}">
      <dsp:nvSpPr>
        <dsp:cNvPr id="0" name=""/>
        <dsp:cNvSpPr/>
      </dsp:nvSpPr>
      <dsp:spPr>
        <a:xfrm>
          <a:off x="2494200" y="-157698"/>
          <a:ext cx="1259998" cy="1259998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Social</a:t>
          </a:r>
          <a:endParaRPr lang="en-GB" sz="900" kern="1200" dirty="0"/>
        </a:p>
      </dsp:txBody>
      <dsp:txXfrm>
        <a:off x="2678722" y="26824"/>
        <a:ext cx="890954" cy="890954"/>
      </dsp:txXfrm>
    </dsp:sp>
    <dsp:sp modelId="{35682D65-87C3-4911-8E97-A8938F06A9BA}">
      <dsp:nvSpPr>
        <dsp:cNvPr id="0" name=""/>
        <dsp:cNvSpPr/>
      </dsp:nvSpPr>
      <dsp:spPr>
        <a:xfrm>
          <a:off x="3870074" y="412207"/>
          <a:ext cx="1259998" cy="1259998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Material</a:t>
          </a:r>
          <a:endParaRPr lang="en-GB" sz="900" kern="1200" dirty="0"/>
        </a:p>
      </dsp:txBody>
      <dsp:txXfrm>
        <a:off x="4054596" y="596729"/>
        <a:ext cx="890954" cy="890954"/>
      </dsp:txXfrm>
    </dsp:sp>
    <dsp:sp modelId="{8021C3BC-D4F2-4033-8F57-2BB42A2A71BD}">
      <dsp:nvSpPr>
        <dsp:cNvPr id="0" name=""/>
        <dsp:cNvSpPr/>
      </dsp:nvSpPr>
      <dsp:spPr>
        <a:xfrm>
          <a:off x="4439980" y="1788080"/>
          <a:ext cx="1259998" cy="1259998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Financial</a:t>
          </a:r>
          <a:endParaRPr lang="en-GB" sz="900" kern="1200" dirty="0"/>
        </a:p>
      </dsp:txBody>
      <dsp:txXfrm>
        <a:off x="4624502" y="1972602"/>
        <a:ext cx="890954" cy="890954"/>
      </dsp:txXfrm>
    </dsp:sp>
    <dsp:sp modelId="{AC7C9B31-7E6F-4BC9-82D0-EE29A7EC3234}">
      <dsp:nvSpPr>
        <dsp:cNvPr id="0" name=""/>
        <dsp:cNvSpPr/>
      </dsp:nvSpPr>
      <dsp:spPr>
        <a:xfrm>
          <a:off x="3870074" y="3163954"/>
          <a:ext cx="1259998" cy="1259998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Living</a:t>
          </a:r>
          <a:endParaRPr lang="en-GB" sz="900" kern="1200" dirty="0"/>
        </a:p>
      </dsp:txBody>
      <dsp:txXfrm>
        <a:off x="4054596" y="3348476"/>
        <a:ext cx="890954" cy="890954"/>
      </dsp:txXfrm>
    </dsp:sp>
    <dsp:sp modelId="{0AE1AF0E-EF7E-4CB8-87E9-11B121BD20B5}">
      <dsp:nvSpPr>
        <dsp:cNvPr id="0" name=""/>
        <dsp:cNvSpPr/>
      </dsp:nvSpPr>
      <dsp:spPr>
        <a:xfrm>
          <a:off x="2494200" y="3733860"/>
          <a:ext cx="1259998" cy="1259998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Intellectual</a:t>
          </a:r>
          <a:endParaRPr lang="en-GB" sz="900" kern="1200" dirty="0"/>
        </a:p>
      </dsp:txBody>
      <dsp:txXfrm>
        <a:off x="2678722" y="3918382"/>
        <a:ext cx="890954" cy="890954"/>
      </dsp:txXfrm>
    </dsp:sp>
    <dsp:sp modelId="{D4C1B6A6-BDE1-41A9-8EA0-BBE9FE005677}">
      <dsp:nvSpPr>
        <dsp:cNvPr id="0" name=""/>
        <dsp:cNvSpPr/>
      </dsp:nvSpPr>
      <dsp:spPr>
        <a:xfrm>
          <a:off x="1118327" y="3163954"/>
          <a:ext cx="1259998" cy="1259998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Experiential</a:t>
          </a:r>
        </a:p>
      </dsp:txBody>
      <dsp:txXfrm>
        <a:off x="1302849" y="3348476"/>
        <a:ext cx="890954" cy="890954"/>
      </dsp:txXfrm>
    </dsp:sp>
    <dsp:sp modelId="{684941E3-C12A-4986-8A42-C21B966611D1}">
      <dsp:nvSpPr>
        <dsp:cNvPr id="0" name=""/>
        <dsp:cNvSpPr/>
      </dsp:nvSpPr>
      <dsp:spPr>
        <a:xfrm>
          <a:off x="548421" y="1788080"/>
          <a:ext cx="1259998" cy="1259998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Spiritual</a:t>
          </a:r>
          <a:endParaRPr lang="en-GB" sz="900" kern="1200" dirty="0"/>
        </a:p>
      </dsp:txBody>
      <dsp:txXfrm>
        <a:off x="732943" y="1972602"/>
        <a:ext cx="890954" cy="890954"/>
      </dsp:txXfrm>
    </dsp:sp>
    <dsp:sp modelId="{98BE245F-D85F-4DD8-BDAA-8FCB205AC2DD}">
      <dsp:nvSpPr>
        <dsp:cNvPr id="0" name=""/>
        <dsp:cNvSpPr/>
      </dsp:nvSpPr>
      <dsp:spPr>
        <a:xfrm>
          <a:off x="1118327" y="412207"/>
          <a:ext cx="1259998" cy="1259998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Cultural</a:t>
          </a:r>
        </a:p>
      </dsp:txBody>
      <dsp:txXfrm>
        <a:off x="1302849" y="596729"/>
        <a:ext cx="890954" cy="8909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D45146-063E-4ACF-91A0-DE3A91843A01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67C7A2-C50B-4075-B9FA-0EEC1FD34C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455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29A37269-2E44-4A3E-B58B-72DB958F3117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587753F2-74C9-41DA-8F17-282288C5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6580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37269-2E44-4A3E-B58B-72DB958F3117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753F2-74C9-41DA-8F17-282288C5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0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9A37269-2E44-4A3E-B58B-72DB958F3117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87753F2-74C9-41DA-8F17-282288C5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17491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37269-2E44-4A3E-B58B-72DB958F3117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753F2-74C9-41DA-8F17-282288C5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764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37269-2E44-4A3E-B58B-72DB958F3117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753F2-74C9-41DA-8F17-282288C5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809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37269-2E44-4A3E-B58B-72DB958F3117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753F2-74C9-41DA-8F17-282288C5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846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37269-2E44-4A3E-B58B-72DB958F3117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753F2-74C9-41DA-8F17-282288C5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29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37269-2E44-4A3E-B58B-72DB958F3117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753F2-74C9-41DA-8F17-282288C5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616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37269-2E44-4A3E-B58B-72DB958F3117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753F2-74C9-41DA-8F17-282288C5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893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37269-2E44-4A3E-B58B-72DB958F3117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753F2-74C9-41DA-8F17-282288C5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128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9A37269-2E44-4A3E-B58B-72DB958F3117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87753F2-74C9-41DA-8F17-282288C5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652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9A37269-2E44-4A3E-B58B-72DB958F3117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87753F2-74C9-41DA-8F17-282288C5B78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571871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9A37269-2E44-4A3E-B58B-72DB958F3117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87753F2-74C9-41DA-8F17-282288C5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3037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37269-2E44-4A3E-B58B-72DB958F3117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753F2-74C9-41DA-8F17-282288C5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2694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37269-2E44-4A3E-B58B-72DB958F3117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753F2-74C9-41DA-8F17-282288C5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0363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37269-2E44-4A3E-B58B-72DB958F3117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753F2-74C9-41DA-8F17-282288C5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1566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9A37269-2E44-4A3E-B58B-72DB958F3117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87753F2-74C9-41DA-8F17-282288C5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25223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A37269-2E44-4A3E-B58B-72DB958F3117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7753F2-74C9-41DA-8F17-282288C5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7577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  <p:sldLayoutId id="2147483810" r:id="rId12"/>
    <p:sldLayoutId id="2147483811" r:id="rId13"/>
    <p:sldLayoutId id="2147483812" r:id="rId14"/>
    <p:sldLayoutId id="2147483813" r:id="rId15"/>
    <p:sldLayoutId id="2147483814" r:id="rId16"/>
    <p:sldLayoutId id="214748381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5E331-C132-4D9D-88A2-F96DE1D4ADC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Agriculture and the Global Ecological Crisis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7880A9-0D8D-488E-BBDF-CB54D44FE0E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6982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1172B-B6CE-464A-AA8A-29FBEC6AB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Previous Agricultural Collapse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2EA2C-2FAF-42E4-A916-7FC856044C1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Mayan Culture</a:t>
            </a:r>
          </a:p>
          <a:p>
            <a:r>
              <a:rPr lang="en-GB" dirty="0"/>
              <a:t>Anasazi Culture</a:t>
            </a:r>
          </a:p>
          <a:p>
            <a:r>
              <a:rPr lang="en-GB" dirty="0"/>
              <a:t>Tokugawa era Japan</a:t>
            </a:r>
          </a:p>
          <a:p>
            <a:pPr lvl="1"/>
            <a:r>
              <a:rPr lang="en-GB" dirty="0"/>
              <a:t>Almost complete deforestation of Japan</a:t>
            </a:r>
          </a:p>
          <a:p>
            <a:pPr lvl="1"/>
            <a:r>
              <a:rPr lang="en-GB" dirty="0"/>
              <a:t>Altered climatic conditions</a:t>
            </a:r>
          </a:p>
          <a:p>
            <a:pPr lvl="1"/>
            <a:r>
              <a:rPr lang="en-GB" dirty="0"/>
              <a:t>Near ecological collapse</a:t>
            </a:r>
          </a:p>
        </p:txBody>
      </p:sp>
      <p:pic>
        <p:nvPicPr>
          <p:cNvPr id="14" name="Content Placeholder 13" descr="A picture containing grass, outdoor, field, fence&#10;&#10;Description automatically generated">
            <a:extLst>
              <a:ext uri="{FF2B5EF4-FFF2-40B4-BE49-F238E27FC236}">
                <a16:creationId xmlns:a16="http://schemas.microsoft.com/office/drawing/2014/main" id="{A3C7A062-341A-46DE-99F7-7A7E20D558C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205831"/>
            <a:ext cx="5334000" cy="4000500"/>
          </a:xfrm>
          <a:effectLst>
            <a:softEdge rad="31750"/>
          </a:effectLst>
        </p:spPr>
      </p:pic>
    </p:spTree>
    <p:extLst>
      <p:ext uri="{BB962C8B-B14F-4D97-AF65-F5344CB8AC3E}">
        <p14:creationId xmlns:p14="http://schemas.microsoft.com/office/powerpoint/2010/main" val="25318968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78574-3D15-4999-B168-AD9A87F64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Landscape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66F70-5372-46DF-AFA3-D85A8E6A2E3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Monoculture</a:t>
            </a:r>
          </a:p>
          <a:p>
            <a:r>
              <a:rPr lang="en-GB" dirty="0"/>
              <a:t>Tillage</a:t>
            </a:r>
          </a:p>
          <a:p>
            <a:pPr lvl="1"/>
            <a:r>
              <a:rPr lang="en-GB" dirty="0"/>
              <a:t>Loss of soil carbon</a:t>
            </a:r>
          </a:p>
          <a:p>
            <a:pPr lvl="1"/>
            <a:r>
              <a:rPr lang="en-GB" dirty="0"/>
              <a:t>Broken nutrient cycles</a:t>
            </a:r>
          </a:p>
          <a:p>
            <a:r>
              <a:rPr lang="en-GB" dirty="0"/>
              <a:t>Chemical contamination</a:t>
            </a:r>
          </a:p>
          <a:p>
            <a:pPr lvl="1"/>
            <a:r>
              <a:rPr lang="en-GB" dirty="0"/>
              <a:t>Soil contamination</a:t>
            </a:r>
          </a:p>
          <a:p>
            <a:pPr lvl="1"/>
            <a:r>
              <a:rPr lang="en-GB" dirty="0"/>
              <a:t>Eutrophication (nitrate poisoning in bodies of water)</a:t>
            </a:r>
          </a:p>
          <a:p>
            <a:pPr lvl="1"/>
            <a:r>
              <a:rPr lang="en-GB" dirty="0"/>
              <a:t>Tainted food</a:t>
            </a:r>
          </a:p>
          <a:p>
            <a:r>
              <a:rPr lang="en-GB" dirty="0"/>
              <a:t>Environmental Destruction </a:t>
            </a:r>
          </a:p>
          <a:p>
            <a:pPr lvl="1"/>
            <a:r>
              <a:rPr lang="en-GB" dirty="0"/>
              <a:t>Deforestation</a:t>
            </a:r>
          </a:p>
          <a:p>
            <a:pPr lvl="1"/>
            <a:r>
              <a:rPr lang="en-GB" dirty="0"/>
              <a:t>Salination</a:t>
            </a:r>
          </a:p>
          <a:p>
            <a:pPr lvl="1"/>
            <a:r>
              <a:rPr lang="en-GB" dirty="0"/>
              <a:t>Desertification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Content Placeholder 8" descr="A sandy beach&#10;&#10;Description automatically generated">
            <a:extLst>
              <a:ext uri="{FF2B5EF4-FFF2-40B4-BE49-F238E27FC236}">
                <a16:creationId xmlns:a16="http://schemas.microsoft.com/office/drawing/2014/main" id="{10F78AC2-B89B-4691-9663-0B13888CE88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705894"/>
            <a:ext cx="5334000" cy="3000375"/>
          </a:xfr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1B8504-64FA-4517-85D4-72AC2B23E6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3753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C76B1-2ECD-4400-BE56-CF3E88609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Biological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977BD-66BD-491D-AC8A-F8F92B3E8C3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Bacteria/ Nitrogen dominant soils</a:t>
            </a:r>
          </a:p>
          <a:p>
            <a:pPr lvl="1"/>
            <a:r>
              <a:rPr lang="en-GB" dirty="0"/>
              <a:t>Rebel Specie behaviours</a:t>
            </a:r>
          </a:p>
          <a:p>
            <a:pPr lvl="1"/>
            <a:r>
              <a:rPr lang="en-GB" dirty="0"/>
              <a:t>“Failed State” soil community</a:t>
            </a:r>
          </a:p>
          <a:p>
            <a:r>
              <a:rPr lang="en-GB" dirty="0"/>
              <a:t>Loss of symbiosis and complexity</a:t>
            </a:r>
          </a:p>
          <a:p>
            <a:pPr lvl="1"/>
            <a:r>
              <a:rPr lang="en-GB" dirty="0"/>
              <a:t>Crop and livestock vulnerability</a:t>
            </a:r>
          </a:p>
          <a:p>
            <a:r>
              <a:rPr lang="en-GB" dirty="0"/>
              <a:t>Prevented ecological succession</a:t>
            </a:r>
          </a:p>
          <a:p>
            <a:pPr lvl="1"/>
            <a:r>
              <a:rPr lang="en-GB" dirty="0"/>
              <a:t>Maintaining a “developmental ecosystem”</a:t>
            </a:r>
          </a:p>
          <a:p>
            <a:endParaRPr lang="en-GB" dirty="0"/>
          </a:p>
        </p:txBody>
      </p:sp>
      <p:pic>
        <p:nvPicPr>
          <p:cNvPr id="10" name="Content Placeholder 9" descr="A tree in the middle of a field&#10;&#10;Description automatically generated">
            <a:extLst>
              <a:ext uri="{FF2B5EF4-FFF2-40B4-BE49-F238E27FC236}">
                <a16:creationId xmlns:a16="http://schemas.microsoft.com/office/drawing/2014/main" id="{7059E148-CC25-4D48-A5FA-1A40AFC9450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0461" y="2193925"/>
            <a:ext cx="3277477" cy="4024313"/>
          </a:xfrm>
        </p:spPr>
      </p:pic>
    </p:spTree>
    <p:extLst>
      <p:ext uri="{BB962C8B-B14F-4D97-AF65-F5344CB8AC3E}">
        <p14:creationId xmlns:p14="http://schemas.microsoft.com/office/powerpoint/2010/main" val="25473689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32C67-DD41-4FF4-A876-2D48EA61B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Humanitarian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E113B-C686-4AAA-80D4-0BCD2D94E0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/>
          </a:p>
          <a:p>
            <a:r>
              <a:rPr lang="en-GB" dirty="0"/>
              <a:t>Poor diets</a:t>
            </a:r>
          </a:p>
          <a:p>
            <a:pPr lvl="1"/>
            <a:r>
              <a:rPr lang="en-GB" dirty="0"/>
              <a:t>Few species making up our diets</a:t>
            </a:r>
          </a:p>
          <a:p>
            <a:pPr lvl="1"/>
            <a:r>
              <a:rPr lang="en-GB" dirty="0"/>
              <a:t>Malnutrition</a:t>
            </a:r>
          </a:p>
          <a:p>
            <a:pPr lvl="1"/>
            <a:r>
              <a:rPr lang="en-GB" dirty="0"/>
              <a:t>Nutrient deficiencies</a:t>
            </a:r>
          </a:p>
          <a:p>
            <a:r>
              <a:rPr lang="en-GB" dirty="0"/>
              <a:t>Unfair working conditions</a:t>
            </a:r>
          </a:p>
          <a:p>
            <a:pPr lvl="1"/>
            <a:r>
              <a:rPr lang="en-GB" dirty="0"/>
              <a:t>Modern-day slavery</a:t>
            </a:r>
          </a:p>
          <a:p>
            <a:pPr lvl="1"/>
            <a:r>
              <a:rPr lang="en-GB" dirty="0"/>
              <a:t>10,000-13,000 agricultural wage slaves in the UK today.</a:t>
            </a:r>
          </a:p>
          <a:p>
            <a:pPr lvl="1"/>
            <a:r>
              <a:rPr lang="en-GB" dirty="0"/>
              <a:t>Long working days with insufficient breaks</a:t>
            </a:r>
          </a:p>
          <a:p>
            <a:pPr lvl="1"/>
            <a:r>
              <a:rPr lang="en-GB" dirty="0"/>
              <a:t>Unlawful pay (often less than £7.83/hr)</a:t>
            </a:r>
          </a:p>
          <a:p>
            <a:pPr lvl="1"/>
            <a:r>
              <a:rPr lang="en-GB" dirty="0"/>
              <a:t>Unsafe and unsanitary conditions</a:t>
            </a:r>
          </a:p>
          <a:p>
            <a:pPr lvl="1"/>
            <a:r>
              <a:rPr lang="en-GB" dirty="0"/>
              <a:t>Prevalence of abuse and violence</a:t>
            </a:r>
          </a:p>
          <a:p>
            <a:r>
              <a:rPr lang="en-GB" dirty="0"/>
              <a:t>Intimidation, coercion and use of lethal force on workers</a:t>
            </a:r>
          </a:p>
          <a:p>
            <a:pPr lvl="1"/>
            <a:r>
              <a:rPr lang="en-GB" dirty="0"/>
              <a:t>In 2002 alone, 172 trade unionist executed illegally</a:t>
            </a:r>
          </a:p>
          <a:p>
            <a:pPr lvl="1"/>
            <a:r>
              <a:rPr lang="en-GB" dirty="0"/>
              <a:t>AUC, MASIN and Los </a:t>
            </a:r>
            <a:r>
              <a:rPr lang="en-GB" dirty="0" err="1"/>
              <a:t>Urabenos</a:t>
            </a:r>
            <a:r>
              <a:rPr lang="en-GB" dirty="0"/>
              <a:t> Paramilitary force contracted by corporate sponsors (Nestle, Coca Cola)</a:t>
            </a:r>
          </a:p>
          <a:p>
            <a:pPr lvl="1"/>
            <a:r>
              <a:rPr lang="en-GB" dirty="0"/>
              <a:t>Little to no legal support for workers</a:t>
            </a:r>
          </a:p>
        </p:txBody>
      </p:sp>
      <p:pic>
        <p:nvPicPr>
          <p:cNvPr id="7" name="Content Placeholder 6" descr="A person in a military uniform&#10;&#10;Description automatically generated">
            <a:extLst>
              <a:ext uri="{FF2B5EF4-FFF2-40B4-BE49-F238E27FC236}">
                <a16:creationId xmlns:a16="http://schemas.microsoft.com/office/drawing/2014/main" id="{DA7EA345-22A6-4161-8404-511B77F4FD4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983418"/>
            <a:ext cx="5334000" cy="2445327"/>
          </a:xfrm>
        </p:spPr>
      </p:pic>
    </p:spTree>
    <p:extLst>
      <p:ext uri="{BB962C8B-B14F-4D97-AF65-F5344CB8AC3E}">
        <p14:creationId xmlns:p14="http://schemas.microsoft.com/office/powerpoint/2010/main" val="3892459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64D87-0C23-4577-B5FF-184FB7000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Economic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DFA97-1371-40C3-9CB0-96968E7A66D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/>
              <a:t>Preferance</a:t>
            </a:r>
            <a:r>
              <a:rPr lang="en-GB" dirty="0"/>
              <a:t> of purchasers over producers</a:t>
            </a:r>
          </a:p>
          <a:p>
            <a:pPr lvl="1"/>
            <a:r>
              <a:rPr lang="en-GB" dirty="0"/>
              <a:t>Rising cost of food staples due to western fashion. Case study; Quinoa in Bolivia.</a:t>
            </a:r>
          </a:p>
          <a:p>
            <a:pPr lvl="1"/>
            <a:r>
              <a:rPr lang="en-GB" dirty="0"/>
              <a:t>Between 2006-2013, Quinoa price tripled.</a:t>
            </a:r>
          </a:p>
          <a:p>
            <a:r>
              <a:rPr lang="en-GB" dirty="0"/>
              <a:t>Taut Economy</a:t>
            </a:r>
          </a:p>
          <a:p>
            <a:pPr lvl="1"/>
            <a:r>
              <a:rPr lang="en-GB" dirty="0"/>
              <a:t>Devastating efficiency</a:t>
            </a:r>
          </a:p>
          <a:p>
            <a:pPr lvl="1"/>
            <a:r>
              <a:rPr lang="en-GB" dirty="0"/>
              <a:t>Labour intensification</a:t>
            </a:r>
          </a:p>
          <a:p>
            <a:pPr lvl="1"/>
            <a:r>
              <a:rPr lang="en-GB" dirty="0"/>
              <a:t>Higher classes immune to labour through extortion of lower classes</a:t>
            </a:r>
          </a:p>
          <a:p>
            <a:r>
              <a:rPr lang="en-GB" dirty="0"/>
              <a:t>Centralisation, industrialisation and urbanisation</a:t>
            </a:r>
          </a:p>
          <a:p>
            <a:r>
              <a:rPr lang="en-GB" dirty="0"/>
              <a:t>Land ownership and access</a:t>
            </a:r>
          </a:p>
          <a:p>
            <a:pPr lvl="1"/>
            <a:r>
              <a:rPr lang="en-GB" dirty="0"/>
              <a:t>Eng. or Scot. ex.</a:t>
            </a:r>
          </a:p>
        </p:txBody>
      </p:sp>
      <p:pic>
        <p:nvPicPr>
          <p:cNvPr id="7" name="Content Placeholder 6" descr="A person standing in a field&#10;&#10;Description automatically generated">
            <a:extLst>
              <a:ext uri="{FF2B5EF4-FFF2-40B4-BE49-F238E27FC236}">
                <a16:creationId xmlns:a16="http://schemas.microsoft.com/office/drawing/2014/main" id="{D7C9BC0B-5B85-453D-A2E0-64D94BF45E5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430497"/>
            <a:ext cx="5334000" cy="3551168"/>
          </a:xfrm>
        </p:spPr>
      </p:pic>
    </p:spTree>
    <p:extLst>
      <p:ext uri="{BB962C8B-B14F-4D97-AF65-F5344CB8AC3E}">
        <p14:creationId xmlns:p14="http://schemas.microsoft.com/office/powerpoint/2010/main" val="795097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37CBE-A874-4194-A7E5-808286F35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Climate/ Global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A9CA4-3AE3-4FB1-BC4F-87459A991D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Emissions from bad agriculture</a:t>
            </a:r>
          </a:p>
          <a:p>
            <a:pPr lvl="1"/>
            <a:r>
              <a:rPr lang="en-GB" dirty="0"/>
              <a:t>The Cow myth: fewer herbivores today than in prehistoric times.</a:t>
            </a:r>
          </a:p>
          <a:p>
            <a:pPr lvl="1"/>
            <a:r>
              <a:rPr lang="en-GB" dirty="0"/>
              <a:t>Not to excuse grain-fed practices</a:t>
            </a:r>
          </a:p>
          <a:p>
            <a:r>
              <a:rPr lang="en-GB" dirty="0"/>
              <a:t>Food Miles</a:t>
            </a:r>
          </a:p>
          <a:p>
            <a:r>
              <a:rPr lang="en-GB" dirty="0"/>
              <a:t>Producer – “End User” disconnect</a:t>
            </a:r>
          </a:p>
          <a:p>
            <a:pPr marL="0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  <p:pic>
        <p:nvPicPr>
          <p:cNvPr id="6" name="Content Placeholder 5" descr="A field of grass&#10;&#10;Description automatically generated">
            <a:extLst>
              <a:ext uri="{FF2B5EF4-FFF2-40B4-BE49-F238E27FC236}">
                <a16:creationId xmlns:a16="http://schemas.microsoft.com/office/drawing/2014/main" id="{E9907897-3DEA-446A-AFFE-030DC13788E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420673"/>
            <a:ext cx="5334000" cy="3570816"/>
          </a:xfrm>
        </p:spPr>
      </p:pic>
    </p:spTree>
    <p:extLst>
      <p:ext uri="{BB962C8B-B14F-4D97-AF65-F5344CB8AC3E}">
        <p14:creationId xmlns:p14="http://schemas.microsoft.com/office/powerpoint/2010/main" val="16498523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52D76-0147-4A27-B09C-2ACB9C8CE1B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Solutions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84AC2D-AEE4-4702-8391-8A740EE7B47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4823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78574-3D15-4999-B168-AD9A87F64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“Systems Thinking”</a:t>
            </a:r>
          </a:p>
        </p:txBody>
      </p:sp>
      <p:pic>
        <p:nvPicPr>
          <p:cNvPr id="23" name="Content Placeholder 22" descr="A close up of a pond&#10;&#10;Description automatically generated">
            <a:extLst>
              <a:ext uri="{FF2B5EF4-FFF2-40B4-BE49-F238E27FC236}">
                <a16:creationId xmlns:a16="http://schemas.microsoft.com/office/drawing/2014/main" id="{8D2DB7F0-2C31-4AF1-9D94-D7464A65ED0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2205831"/>
            <a:ext cx="5334000" cy="400050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0FEED0-3246-42C0-84F1-A9563C2A495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Agroecology- an ecology centred agricultural approach</a:t>
            </a:r>
          </a:p>
          <a:p>
            <a:r>
              <a:rPr lang="en-GB" dirty="0"/>
              <a:t>Regreening of Deserts and Brittle Ecosystems</a:t>
            </a:r>
          </a:p>
          <a:p>
            <a:r>
              <a:rPr lang="en-GB" dirty="0"/>
              <a:t>Diverse Permanent Polyculture Crops- a “mature” ecosystem</a:t>
            </a:r>
          </a:p>
          <a:p>
            <a:r>
              <a:rPr lang="en-GB" dirty="0"/>
              <a:t>Systems design</a:t>
            </a:r>
          </a:p>
          <a:p>
            <a:pPr lvl="1"/>
            <a:r>
              <a:rPr lang="en-GB" dirty="0" err="1"/>
              <a:t>Silvopasture</a:t>
            </a:r>
            <a:r>
              <a:rPr lang="en-GB" dirty="0"/>
              <a:t>- forestry with grazing</a:t>
            </a:r>
          </a:p>
          <a:p>
            <a:pPr lvl="1"/>
            <a:r>
              <a:rPr lang="en-GB" dirty="0" err="1"/>
              <a:t>Silvoarable</a:t>
            </a:r>
            <a:r>
              <a:rPr lang="en-GB" dirty="0"/>
              <a:t>- forestry with arable crop production, like cereals or </a:t>
            </a:r>
            <a:r>
              <a:rPr lang="en-GB" dirty="0" err="1"/>
              <a:t>fieldscale</a:t>
            </a:r>
            <a:r>
              <a:rPr lang="en-GB" dirty="0"/>
              <a:t> vegetables</a:t>
            </a:r>
          </a:p>
          <a:p>
            <a:pPr lvl="1"/>
            <a:r>
              <a:rPr lang="en-GB" dirty="0" err="1"/>
              <a:t>Mycoforestry</a:t>
            </a:r>
            <a:r>
              <a:rPr lang="en-GB" dirty="0"/>
              <a:t>- gourmet and medicinal mushroom production within a forestry system</a:t>
            </a:r>
          </a:p>
          <a:p>
            <a:pPr lvl="1"/>
            <a:r>
              <a:rPr lang="en-GB" dirty="0"/>
              <a:t>Agroforestry “Food Forests”- systems based on climax woodland, but function as edible landscapes</a:t>
            </a:r>
          </a:p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1B8504-64FA-4517-85D4-72AC2B23E6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7041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C76B1-2ECD-4400-BE56-CF3E88609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Green Technology Focus:</a:t>
            </a:r>
            <a:br>
              <a:rPr lang="en-GB" dirty="0"/>
            </a:br>
            <a:r>
              <a:rPr lang="en-GB" dirty="0"/>
              <a:t>Biochar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977BD-66BD-491D-AC8A-F8F92B3E8C3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Biochar- the pyrolysis of ligniferous materials to make stable carbon</a:t>
            </a:r>
          </a:p>
          <a:p>
            <a:pPr lvl="1"/>
            <a:r>
              <a:rPr lang="en-GB" sz="3200" dirty="0"/>
              <a:t>Sequestration</a:t>
            </a:r>
          </a:p>
          <a:p>
            <a:pPr lvl="1"/>
            <a:r>
              <a:rPr lang="en-GB" sz="3200" dirty="0"/>
              <a:t>Soil Building</a:t>
            </a:r>
          </a:p>
          <a:p>
            <a:pPr lvl="1"/>
            <a:r>
              <a:rPr lang="en-GB" sz="3200" dirty="0"/>
              <a:t>Promoting Ecological stability</a:t>
            </a:r>
          </a:p>
        </p:txBody>
      </p:sp>
      <p:pic>
        <p:nvPicPr>
          <p:cNvPr id="6" name="Content Placeholder 5" descr="A picture containing tree, grass, outdoor&#10;&#10;Description automatically generated">
            <a:extLst>
              <a:ext uri="{FF2B5EF4-FFF2-40B4-BE49-F238E27FC236}">
                <a16:creationId xmlns:a16="http://schemas.microsoft.com/office/drawing/2014/main" id="{18A16642-3BB1-42BF-A6DE-D7B5EFD4484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430926"/>
            <a:ext cx="5334000" cy="3550310"/>
          </a:xfrm>
        </p:spPr>
      </p:pic>
    </p:spTree>
    <p:extLst>
      <p:ext uri="{BB962C8B-B14F-4D97-AF65-F5344CB8AC3E}">
        <p14:creationId xmlns:p14="http://schemas.microsoft.com/office/powerpoint/2010/main" val="23019452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32C67-DD41-4FF4-A876-2D48EA61B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Green Technology Focus: Myco-remediation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E113B-C686-4AAA-80D4-0BCD2D94E0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/>
              <a:t>Myco-Remediation</a:t>
            </a:r>
          </a:p>
          <a:p>
            <a:pPr lvl="1"/>
            <a:r>
              <a:rPr lang="en-GB" sz="2400" dirty="0"/>
              <a:t>Removal of Toxins</a:t>
            </a:r>
          </a:p>
          <a:p>
            <a:pPr lvl="2"/>
            <a:r>
              <a:rPr lang="en-GB" sz="2000" dirty="0"/>
              <a:t>Radio-isotopes</a:t>
            </a:r>
          </a:p>
          <a:p>
            <a:pPr lvl="2"/>
            <a:r>
              <a:rPr lang="en-GB" sz="2000" dirty="0"/>
              <a:t>Petrochemicals</a:t>
            </a:r>
          </a:p>
          <a:p>
            <a:pPr lvl="2"/>
            <a:r>
              <a:rPr lang="en-GB" sz="2000" dirty="0"/>
              <a:t>Desalination</a:t>
            </a:r>
          </a:p>
          <a:p>
            <a:pPr lvl="2"/>
            <a:r>
              <a:rPr lang="en-GB" sz="2000" dirty="0"/>
              <a:t>Antibiotics</a:t>
            </a:r>
          </a:p>
          <a:p>
            <a:pPr lvl="2"/>
            <a:r>
              <a:rPr lang="en-GB" sz="2000" dirty="0"/>
              <a:t>PCBs- Polychlorinated Biphenyls</a:t>
            </a:r>
          </a:p>
          <a:p>
            <a:pPr lvl="2"/>
            <a:r>
              <a:rPr lang="en-GB" sz="2000" dirty="0"/>
              <a:t>Microplastics</a:t>
            </a:r>
          </a:p>
          <a:p>
            <a:r>
              <a:rPr lang="en-GB" sz="2400" dirty="0"/>
              <a:t>Building soil</a:t>
            </a:r>
          </a:p>
          <a:p>
            <a:r>
              <a:rPr lang="en-GB" sz="2400" dirty="0"/>
              <a:t>Disposing of organic residues</a:t>
            </a:r>
          </a:p>
          <a:p>
            <a:r>
              <a:rPr lang="en-GB" sz="2400" dirty="0"/>
              <a:t>Improving plant/crop/ecological health</a:t>
            </a:r>
          </a:p>
        </p:txBody>
      </p:sp>
      <p:pic>
        <p:nvPicPr>
          <p:cNvPr id="8" name="Content Placeholder 7" descr="A close up of food&#10;&#10;Description automatically generated">
            <a:extLst>
              <a:ext uri="{FF2B5EF4-FFF2-40B4-BE49-F238E27FC236}">
                <a16:creationId xmlns:a16="http://schemas.microsoft.com/office/drawing/2014/main" id="{2CEA6F49-B877-4BAB-B13C-E148BC26C21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456530"/>
            <a:ext cx="5334000" cy="3499103"/>
          </a:xfrm>
        </p:spPr>
      </p:pic>
    </p:spTree>
    <p:extLst>
      <p:ext uri="{BB962C8B-B14F-4D97-AF65-F5344CB8AC3E}">
        <p14:creationId xmlns:p14="http://schemas.microsoft.com/office/powerpoint/2010/main" val="19054390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64D87-0C23-4577-B5FF-184FB7000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Slack Economy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DFA97-1371-40C3-9CB0-96968E7A66D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Dismantling the Taut, Free-Market Economy</a:t>
            </a:r>
          </a:p>
          <a:p>
            <a:r>
              <a:rPr lang="en-GB" dirty="0"/>
              <a:t>Creation of a “light” (not “deep”) Slack Economy</a:t>
            </a:r>
          </a:p>
          <a:p>
            <a:pPr lvl="1"/>
            <a:r>
              <a:rPr lang="en-GB" dirty="0"/>
              <a:t>Reduced mercantilism of use-value</a:t>
            </a:r>
          </a:p>
          <a:p>
            <a:pPr lvl="1"/>
            <a:r>
              <a:rPr lang="en-GB" dirty="0"/>
              <a:t>Increased leisure time</a:t>
            </a:r>
          </a:p>
          <a:p>
            <a:pPr lvl="1"/>
            <a:r>
              <a:rPr lang="en-GB" dirty="0"/>
              <a:t>Rebuilding local and global culture</a:t>
            </a:r>
          </a:p>
          <a:p>
            <a:pPr lvl="1"/>
            <a:r>
              <a:rPr lang="en-GB" dirty="0"/>
              <a:t>Rise in general fulfilment</a:t>
            </a:r>
          </a:p>
          <a:p>
            <a:r>
              <a:rPr lang="en-GB" dirty="0"/>
              <a:t>Valuing more than just “financial capital”</a:t>
            </a:r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0A75D8E4-12F6-4283-AF53-0D7F8535B9C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638410110"/>
              </p:ext>
            </p:extLst>
          </p:nvPr>
        </p:nvGraphicFramePr>
        <p:xfrm>
          <a:off x="5679440" y="1788161"/>
          <a:ext cx="6248400" cy="483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4896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37CBE-A874-4194-A7E5-808286F35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 Reform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A9CA4-3AE3-4FB1-BC4F-87459A991D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Successful Land Reform</a:t>
            </a:r>
          </a:p>
          <a:p>
            <a:pPr lvl="1"/>
            <a:r>
              <a:rPr lang="en-GB" dirty="0"/>
              <a:t>Greater access to land, for all, </a:t>
            </a:r>
            <a:r>
              <a:rPr lang="en-GB" dirty="0" err="1"/>
              <a:t>irregardless</a:t>
            </a:r>
            <a:r>
              <a:rPr lang="en-GB" dirty="0"/>
              <a:t> of class, wealth or circumstances</a:t>
            </a:r>
          </a:p>
          <a:p>
            <a:r>
              <a:rPr lang="en-GB" dirty="0"/>
              <a:t>Decentralisation</a:t>
            </a:r>
          </a:p>
          <a:p>
            <a:r>
              <a:rPr lang="en-GB" dirty="0"/>
              <a:t>Repopulation of rural communities</a:t>
            </a:r>
          </a:p>
          <a:p>
            <a:r>
              <a:rPr lang="en-GB" dirty="0"/>
              <a:t>Food Sovereignty (and Seed Sovereignty)</a:t>
            </a:r>
          </a:p>
          <a:p>
            <a:r>
              <a:rPr lang="en-GB" dirty="0"/>
              <a:t>Improved Quality</a:t>
            </a:r>
          </a:p>
          <a:p>
            <a:pPr lvl="1"/>
            <a:r>
              <a:rPr lang="en-GB" dirty="0"/>
              <a:t>Of life</a:t>
            </a:r>
          </a:p>
          <a:p>
            <a:pPr lvl="1"/>
            <a:r>
              <a:rPr lang="en-GB" dirty="0"/>
              <a:t>Of food</a:t>
            </a:r>
          </a:p>
          <a:p>
            <a:pPr lvl="1"/>
            <a:r>
              <a:rPr lang="en-GB" dirty="0"/>
              <a:t>Of culture</a:t>
            </a:r>
          </a:p>
          <a:p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8" name="Content Placeholder 7" descr="A close up of a logo&#10;&#10;Description automatically generated">
            <a:extLst>
              <a:ext uri="{FF2B5EF4-FFF2-40B4-BE49-F238E27FC236}">
                <a16:creationId xmlns:a16="http://schemas.microsoft.com/office/drawing/2014/main" id="{12709C83-D809-4050-9E7E-E70DD1195FF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675874"/>
            <a:ext cx="5334000" cy="3061493"/>
          </a:xfrm>
        </p:spPr>
      </p:pic>
    </p:spTree>
    <p:extLst>
      <p:ext uri="{BB962C8B-B14F-4D97-AF65-F5344CB8AC3E}">
        <p14:creationId xmlns:p14="http://schemas.microsoft.com/office/powerpoint/2010/main" val="8897495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776B4-F44E-4ABF-A2D6-F349B87D1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EC05592-2151-47C5-8E30-CAEF49EA86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“The best time to plant a tree is last year”</a:t>
            </a:r>
          </a:p>
          <a:p>
            <a:pPr marL="0" indent="0">
              <a:buNone/>
            </a:pPr>
            <a:r>
              <a:rPr lang="en-GB" sz="4000" dirty="0"/>
              <a:t>-Anonymous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0DC4AA-5C0A-43F3-9C12-9D2A791C1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35782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01D17D"/>
      </a:accent1>
      <a:accent2>
        <a:srgbClr val="84C72A"/>
      </a:accent2>
      <a:accent3>
        <a:srgbClr val="E1D126"/>
      </a:accent3>
      <a:accent4>
        <a:srgbClr val="E29932"/>
      </a:accent4>
      <a:accent5>
        <a:srgbClr val="E56526"/>
      </a:accent5>
      <a:accent6>
        <a:srgbClr val="D63731"/>
      </a:accent6>
      <a:hlink>
        <a:srgbClr val="35FA7F"/>
      </a:hlink>
      <a:folHlink>
        <a:srgbClr val="BAFC85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2B2A868B-6BC2-4B3E-98B9-1258F41035D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9845</TotalTime>
  <Words>515</Words>
  <Application>Microsoft Office PowerPoint</Application>
  <PresentationFormat>Widescreen</PresentationFormat>
  <Paragraphs>123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Century Gothic</vt:lpstr>
      <vt:lpstr>Vapor Trail</vt:lpstr>
      <vt:lpstr>Agriculture and the Global Ecological Crisis</vt:lpstr>
      <vt:lpstr>Previous Agricultural Collapse</vt:lpstr>
      <vt:lpstr>Landscape</vt:lpstr>
      <vt:lpstr>Biological</vt:lpstr>
      <vt:lpstr>Humanitarian</vt:lpstr>
      <vt:lpstr>Economic</vt:lpstr>
      <vt:lpstr>Climate/ Global</vt:lpstr>
      <vt:lpstr>Solutions</vt:lpstr>
      <vt:lpstr>“Systems Thinking”</vt:lpstr>
      <vt:lpstr>Green Technology Focus: Biochar</vt:lpstr>
      <vt:lpstr>Green Technology Focus: Myco-remediation</vt:lpstr>
      <vt:lpstr>A Slack Economy</vt:lpstr>
      <vt:lpstr>Land Reform Policy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Global Ecological Crisis</dc:title>
  <dc:creator>James Alison</dc:creator>
  <cp:lastModifiedBy>James Alison</cp:lastModifiedBy>
  <cp:revision>49</cp:revision>
  <dcterms:created xsi:type="dcterms:W3CDTF">2019-05-23T15:13:41Z</dcterms:created>
  <dcterms:modified xsi:type="dcterms:W3CDTF">2019-05-30T15:45:36Z</dcterms:modified>
</cp:coreProperties>
</file>