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32" r:id="rId4"/>
  </p:sldMasterIdLst>
  <p:notesMasterIdLst>
    <p:notesMasterId r:id="rId15"/>
  </p:notesMasterIdLst>
  <p:sldIdLst>
    <p:sldId id="270" r:id="rId5"/>
    <p:sldId id="265" r:id="rId6"/>
    <p:sldId id="271" r:id="rId7"/>
    <p:sldId id="263" r:id="rId8"/>
    <p:sldId id="277" r:id="rId9"/>
    <p:sldId id="278" r:id="rId10"/>
    <p:sldId id="280" r:id="rId11"/>
    <p:sldId id="268" r:id="rId12"/>
    <p:sldId id="269" r:id="rId13"/>
    <p:sldId id="272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7" d="100"/>
          <a:sy n="67" d="100"/>
        </p:scale>
        <p:origin x="83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FA93C0-CAE7-446C-9B38-5ACBB17575AE}" type="datetimeFigureOut">
              <a:rPr lang="en-GB" smtClean="0"/>
              <a:t>13/03/2022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CDD2DD-49A5-4626-AE35-0815831DA4F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82963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research cause and effect analysis of the problem  . USE FISHBONE TO INVESTIGATE THE PROBLEM .   CAUSE IS INPUT ASSOCIATED WITH PROBLEM  .  EFFECT IS THE OUTPUT… IDENTIFY THE ROOT CAUSES TO SOLVE THE PROBLEM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CDD2DD-49A5-4626-AE35-0815831DA4F7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07649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CDD2DD-49A5-4626-AE35-0815831DA4F7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75873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CDD2DD-49A5-4626-AE35-0815831DA4F7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17653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Grid analysis helps you decide between several options were many factor need to be taken into account….lay out option as rows on a table ….set up the </a:t>
            </a:r>
            <a:r>
              <a:rPr lang="en-GB" dirty="0" err="1"/>
              <a:t>calums</a:t>
            </a:r>
            <a:r>
              <a:rPr lang="en-GB" dirty="0"/>
              <a:t> to show your factor…. Allocate numbers 0-5 to factors ……. </a:t>
            </a:r>
            <a:r>
              <a:rPr lang="en-GB" dirty="0" err="1"/>
              <a:t>Mutiplie</a:t>
            </a:r>
            <a:r>
              <a:rPr lang="en-GB" dirty="0"/>
              <a:t> each factor with number allocated….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CDD2DD-49A5-4626-AE35-0815831DA4F7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02470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Used for brain storming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CDD2DD-49A5-4626-AE35-0815831DA4F7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98407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462EF3-3C4F-43EE-ACEE-D4B806740EA3}" type="datetimeFigureOut">
              <a:rPr lang="en-US" smtClean="0"/>
              <a:pPr/>
              <a:t>3/13/2022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88593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C0EF2-9919-473B-8215-8616BAF10692}" type="datetimeFigureOut">
              <a:rPr lang="en-US" smtClean="0"/>
              <a:t>3/13/2022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18694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472EB-AC54-4713-BFC2-BEB621108C63}" type="datetimeFigureOut">
              <a:rPr lang="en-US" smtClean="0"/>
              <a:t>3/13/2022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5078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55A0C-791E-4545-B787-F98AD45CD761}" type="datetimeFigureOut">
              <a:rPr lang="en-US" smtClean="0"/>
              <a:t>3/13/2022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0917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36B77-F4F4-4427-AC4F-9A623798AD82}" type="datetimeFigureOut">
              <a:rPr lang="en-US" smtClean="0"/>
              <a:t>3/13/2022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21215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E790C-34EB-4565-8437-CACF4CDB7822}" type="datetimeFigureOut">
              <a:rPr lang="en-US" smtClean="0"/>
              <a:t>3/13/2022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5359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A4C11-22B8-4A4E-8126-B3AF6B948A8E}" type="datetimeFigureOut">
              <a:rPr lang="en-US" smtClean="0"/>
              <a:t>3/13/2022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22801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D06B6-C816-4861-964D-15A98395707D}" type="datetimeFigureOut">
              <a:rPr lang="en-US" smtClean="0"/>
              <a:t>3/13/2022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27544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1A8AB-EA7C-4B1B-9D73-E2551851FABE}" type="datetimeFigureOut">
              <a:rPr lang="en-US" smtClean="0"/>
              <a:t>3/13/2022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53333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43B39-165A-4B68-AA5C-581F5336313C}" type="datetimeFigureOut">
              <a:rPr lang="en-US" smtClean="0"/>
              <a:t>3/13/2022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47250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C8C57-33F9-4259-AC4F-0E3F5BEC9B94}" type="datetimeFigureOut">
              <a:rPr lang="en-US" smtClean="0"/>
              <a:t>3/13/2022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70272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86BE5-D2A3-4BF0-8B30-D7403E61B3DC}" type="datetimeFigureOut">
              <a:rPr lang="en-US" smtClean="0"/>
              <a:t>3/13/2022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78011460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86BE5-D2A3-4BF0-8B30-D7403E61B3DC}" type="datetimeFigureOut">
              <a:rPr lang="en-US" smtClean="0"/>
              <a:t>3/13/2022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4287885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DA17D-0BEA-4E76-A7FC-F7C188BC48D1}" type="datetimeFigureOut">
              <a:rPr lang="en-US" smtClean="0"/>
              <a:t>3/13/2022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60983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9AC7D-18CA-4236-82B9-D75EB1D66EAE}" type="datetimeFigureOut">
              <a:rPr lang="en-US" smtClean="0"/>
              <a:t>3/13/2022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80026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8300E-C023-45CD-A0BE-EDB7A8C6EA8B}" type="datetimeFigureOut">
              <a:rPr lang="en-US" smtClean="0"/>
              <a:t>3/13/2022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22830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3B620EAD-E369-4933-8469-ED7764B56A1B}" type="datetimeFigureOut">
              <a:rPr lang="en-US" smtClean="0"/>
              <a:t>3/13/2022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708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786BE5-D2A3-4BF0-8B30-D7403E61B3DC}" type="datetimeFigureOut">
              <a:rPr lang="en-US" smtClean="0"/>
              <a:t>3/13/2022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033674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894948C-787F-4AC0-80E4-388AA0655A91}"/>
              </a:ext>
            </a:extLst>
          </p:cNvPr>
          <p:cNvSpPr txBox="1"/>
          <p:nvPr/>
        </p:nvSpPr>
        <p:spPr>
          <a:xfrm>
            <a:off x="3897435" y="261264"/>
            <a:ext cx="2815194" cy="27007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Marcelus Pusey</a:t>
            </a:r>
          </a:p>
          <a:p>
            <a:pPr algn="ctr">
              <a:lnSpc>
                <a:spcPct val="150000"/>
              </a:lnSpc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2026791</a:t>
            </a:r>
          </a:p>
          <a:p>
            <a:pPr algn="ctr">
              <a:lnSpc>
                <a:spcPct val="150000"/>
              </a:lnSpc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Module:  Problem solving and Decision</a:t>
            </a:r>
          </a:p>
          <a:p>
            <a:pPr algn="ctr">
              <a:lnSpc>
                <a:spcPct val="150000"/>
              </a:lnSpc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Making.</a:t>
            </a:r>
          </a:p>
          <a:p>
            <a:pPr algn="ctr">
              <a:lnSpc>
                <a:spcPct val="150000"/>
              </a:lnSpc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Reducing long term absenteeism</a:t>
            </a:r>
          </a:p>
          <a:p>
            <a:pPr algn="ctr">
              <a:lnSpc>
                <a:spcPct val="150000"/>
              </a:lnSpc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BMSW 4004</a:t>
            </a:r>
          </a:p>
          <a:p>
            <a:pPr algn="ctr">
              <a:lnSpc>
                <a:spcPct val="150000"/>
              </a:lnSpc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Tutor  Chijioke  UBA 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57679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CF9196E-454D-4E56-A42C-3F6C60ADEEA5}"/>
              </a:ext>
            </a:extLst>
          </p:cNvPr>
          <p:cNvSpPr txBox="1"/>
          <p:nvPr/>
        </p:nvSpPr>
        <p:spPr>
          <a:xfrm>
            <a:off x="3650881" y="138684"/>
            <a:ext cx="3113352" cy="8227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 research cause and effect analysis </a:t>
            </a:r>
          </a:p>
          <a:p>
            <a:pPr algn="ctr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of the problem at Mid Cheshire Hospital NHS,</a:t>
            </a:r>
          </a:p>
          <a:p>
            <a:pPr algn="ctr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Foundation Trust ( MCHT).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A6E8350-C7B4-43B8-AE4D-3BA569E5D602}"/>
              </a:ext>
            </a:extLst>
          </p:cNvPr>
          <p:cNvCxnSpPr>
            <a:cxnSpLocks/>
          </p:cNvCxnSpPr>
          <p:nvPr/>
        </p:nvCxnSpPr>
        <p:spPr>
          <a:xfrm flipV="1">
            <a:off x="662940" y="3429000"/>
            <a:ext cx="9624060" cy="1600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4DEB85B5-5C5E-4663-9AAF-13A821C5BDFD}"/>
              </a:ext>
            </a:extLst>
          </p:cNvPr>
          <p:cNvCxnSpPr>
            <a:cxnSpLocks/>
          </p:cNvCxnSpPr>
          <p:nvPr/>
        </p:nvCxnSpPr>
        <p:spPr>
          <a:xfrm>
            <a:off x="8257273" y="1897380"/>
            <a:ext cx="1988820" cy="153162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258D367E-6562-431C-A6A4-DDBD7A6D8024}"/>
              </a:ext>
            </a:extLst>
          </p:cNvPr>
          <p:cNvCxnSpPr>
            <a:cxnSpLocks/>
          </p:cNvCxnSpPr>
          <p:nvPr/>
        </p:nvCxnSpPr>
        <p:spPr>
          <a:xfrm>
            <a:off x="2240280" y="2381012"/>
            <a:ext cx="1988820" cy="118872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3A5ED85E-4ABB-4032-9637-B9831EA159BD}"/>
              </a:ext>
            </a:extLst>
          </p:cNvPr>
          <p:cNvCxnSpPr>
            <a:cxnSpLocks/>
          </p:cNvCxnSpPr>
          <p:nvPr/>
        </p:nvCxnSpPr>
        <p:spPr>
          <a:xfrm flipV="1">
            <a:off x="2717131" y="3589020"/>
            <a:ext cx="1511969" cy="173736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3CDE0132-DB5D-43CA-A2C0-5AC89AB7BD17}"/>
              </a:ext>
            </a:extLst>
          </p:cNvPr>
          <p:cNvSpPr txBox="1"/>
          <p:nvPr/>
        </p:nvSpPr>
        <p:spPr>
          <a:xfrm>
            <a:off x="10597982" y="3203442"/>
            <a:ext cx="1069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Absenteeism</a:t>
            </a:r>
          </a:p>
        </p:txBody>
      </p: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75C83029-792E-41EA-AB5D-AB05D2A29B42}"/>
              </a:ext>
            </a:extLst>
          </p:cNvPr>
          <p:cNvCxnSpPr>
            <a:cxnSpLocks/>
          </p:cNvCxnSpPr>
          <p:nvPr/>
        </p:nvCxnSpPr>
        <p:spPr>
          <a:xfrm flipV="1">
            <a:off x="9139901" y="3407926"/>
            <a:ext cx="1118223" cy="164592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Box 44">
            <a:extLst>
              <a:ext uri="{FF2B5EF4-FFF2-40B4-BE49-F238E27FC236}">
                <a16:creationId xmlns:a16="http://schemas.microsoft.com/office/drawing/2014/main" id="{FD155CE7-225B-4638-B1E7-39D0705FBB96}"/>
              </a:ext>
            </a:extLst>
          </p:cNvPr>
          <p:cNvSpPr txBox="1"/>
          <p:nvPr/>
        </p:nvSpPr>
        <p:spPr>
          <a:xfrm>
            <a:off x="7528562" y="1554480"/>
            <a:ext cx="106952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LOW WAGES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261DF884-D5E7-4B9E-BCC3-647DAC203E5D}"/>
              </a:ext>
            </a:extLst>
          </p:cNvPr>
          <p:cNvSpPr txBox="1"/>
          <p:nvPr/>
        </p:nvSpPr>
        <p:spPr>
          <a:xfrm>
            <a:off x="8252460" y="5143500"/>
            <a:ext cx="97975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4E5FE276-BCED-4917-9659-2E89F6C32B64}"/>
              </a:ext>
            </a:extLst>
          </p:cNvPr>
          <p:cNvSpPr txBox="1"/>
          <p:nvPr/>
        </p:nvSpPr>
        <p:spPr>
          <a:xfrm>
            <a:off x="986349" y="1539478"/>
            <a:ext cx="9300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Equipment</a:t>
            </a:r>
            <a:r>
              <a:rPr lang="en-GB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A068E80-51AB-4AD3-924B-A35D09F1AA90}"/>
              </a:ext>
            </a:extLst>
          </p:cNvPr>
          <p:cNvSpPr txBox="1"/>
          <p:nvPr/>
        </p:nvSpPr>
        <p:spPr>
          <a:xfrm>
            <a:off x="6404614" y="2903220"/>
            <a:ext cx="2743200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National minimum wage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30D07668-201E-4031-B16D-634D1C98EE83}"/>
              </a:ext>
            </a:extLst>
          </p:cNvPr>
          <p:cNvCxnSpPr>
            <a:cxnSpLocks/>
            <a:endCxn id="7" idx="3"/>
          </p:cNvCxnSpPr>
          <p:nvPr/>
        </p:nvCxnSpPr>
        <p:spPr>
          <a:xfrm flipH="1" flipV="1">
            <a:off x="1871082" y="5283592"/>
            <a:ext cx="876969" cy="5386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00B32E90-9F26-4092-ACB4-EB7EFB9E8D3D}"/>
              </a:ext>
            </a:extLst>
          </p:cNvPr>
          <p:cNvSpPr txBox="1"/>
          <p:nvPr/>
        </p:nvSpPr>
        <p:spPr>
          <a:xfrm>
            <a:off x="1170249" y="5152787"/>
            <a:ext cx="70083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children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FCD7FC8-3070-4164-AF50-450834CF84B7}"/>
              </a:ext>
            </a:extLst>
          </p:cNvPr>
          <p:cNvCxnSpPr>
            <a:cxnSpLocks/>
          </p:cNvCxnSpPr>
          <p:nvPr/>
        </p:nvCxnSpPr>
        <p:spPr>
          <a:xfrm flipH="1">
            <a:off x="1953728" y="4846320"/>
            <a:ext cx="123283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48EEF7A7-507C-48F7-A492-4AD09D1F7B60}"/>
              </a:ext>
            </a:extLst>
          </p:cNvPr>
          <p:cNvSpPr txBox="1"/>
          <p:nvPr/>
        </p:nvSpPr>
        <p:spPr>
          <a:xfrm>
            <a:off x="881219" y="4593967"/>
            <a:ext cx="112723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Unhappy in job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3D1C65-468E-498A-8C55-7A360D67B506}"/>
              </a:ext>
            </a:extLst>
          </p:cNvPr>
          <p:cNvSpPr txBox="1"/>
          <p:nvPr/>
        </p:nvSpPr>
        <p:spPr>
          <a:xfrm>
            <a:off x="1482069" y="4206240"/>
            <a:ext cx="115608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Micro managed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0E7D57A8-4F4F-469A-BD93-2EB585524243}"/>
              </a:ext>
            </a:extLst>
          </p:cNvPr>
          <p:cNvCxnSpPr>
            <a:cxnSpLocks/>
          </p:cNvCxnSpPr>
          <p:nvPr/>
        </p:nvCxnSpPr>
        <p:spPr>
          <a:xfrm flipH="1" flipV="1">
            <a:off x="2877613" y="4434840"/>
            <a:ext cx="505667" cy="2286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3D6C2F94-A47E-4311-BF3E-9154E01B70D5}"/>
              </a:ext>
            </a:extLst>
          </p:cNvPr>
          <p:cNvCxnSpPr>
            <a:cxnSpLocks/>
          </p:cNvCxnSpPr>
          <p:nvPr/>
        </p:nvCxnSpPr>
        <p:spPr>
          <a:xfrm flipH="1" flipV="1">
            <a:off x="3171981" y="3977640"/>
            <a:ext cx="599410" cy="492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176207DA-96CF-423A-B3AF-0FC34C1D11AB}"/>
              </a:ext>
            </a:extLst>
          </p:cNvPr>
          <p:cNvSpPr txBox="1"/>
          <p:nvPr/>
        </p:nvSpPr>
        <p:spPr>
          <a:xfrm>
            <a:off x="2077800" y="3771900"/>
            <a:ext cx="79701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pandemic</a:t>
            </a:r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85CBDA72-B240-4E5E-8EF1-FEBA268D1E21}"/>
              </a:ext>
            </a:extLst>
          </p:cNvPr>
          <p:cNvCxnSpPr>
            <a:cxnSpLocks/>
          </p:cNvCxnSpPr>
          <p:nvPr/>
        </p:nvCxnSpPr>
        <p:spPr>
          <a:xfrm>
            <a:off x="2877613" y="3246120"/>
            <a:ext cx="72176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Box 32">
            <a:extLst>
              <a:ext uri="{FF2B5EF4-FFF2-40B4-BE49-F238E27FC236}">
                <a16:creationId xmlns:a16="http://schemas.microsoft.com/office/drawing/2014/main" id="{8DC6C84C-0227-4501-8DA6-E1359A183102}"/>
              </a:ext>
            </a:extLst>
          </p:cNvPr>
          <p:cNvSpPr txBox="1"/>
          <p:nvPr/>
        </p:nvSpPr>
        <p:spPr>
          <a:xfrm>
            <a:off x="1985610" y="3043952"/>
            <a:ext cx="68640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scanner</a:t>
            </a:r>
          </a:p>
        </p:txBody>
      </p: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30DC7FC7-EA8B-4039-AC63-1AC932E13FCA}"/>
              </a:ext>
            </a:extLst>
          </p:cNvPr>
          <p:cNvCxnSpPr>
            <a:cxnSpLocks/>
          </p:cNvCxnSpPr>
          <p:nvPr/>
        </p:nvCxnSpPr>
        <p:spPr>
          <a:xfrm flipH="1">
            <a:off x="2263140" y="2948940"/>
            <a:ext cx="71277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Box 45">
            <a:extLst>
              <a:ext uri="{FF2B5EF4-FFF2-40B4-BE49-F238E27FC236}">
                <a16:creationId xmlns:a16="http://schemas.microsoft.com/office/drawing/2014/main" id="{54389E9B-EB3C-4633-8E04-4EDBFCAD4FF0}"/>
              </a:ext>
            </a:extLst>
          </p:cNvPr>
          <p:cNvSpPr txBox="1"/>
          <p:nvPr/>
        </p:nvSpPr>
        <p:spPr>
          <a:xfrm>
            <a:off x="1234440" y="2720340"/>
            <a:ext cx="86113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wheelchair</a:t>
            </a:r>
          </a:p>
        </p:txBody>
      </p:sp>
      <p:cxnSp>
        <p:nvCxnSpPr>
          <p:cNvPr id="51" name="Straight Arrow Connector 50">
            <a:extLst>
              <a:ext uri="{FF2B5EF4-FFF2-40B4-BE49-F238E27FC236}">
                <a16:creationId xmlns:a16="http://schemas.microsoft.com/office/drawing/2014/main" id="{5C67007C-4159-4C4C-A0AB-9855E31357A5}"/>
              </a:ext>
            </a:extLst>
          </p:cNvPr>
          <p:cNvCxnSpPr>
            <a:cxnSpLocks/>
          </p:cNvCxnSpPr>
          <p:nvPr/>
        </p:nvCxnSpPr>
        <p:spPr>
          <a:xfrm flipH="1" flipV="1">
            <a:off x="1779871" y="2634615"/>
            <a:ext cx="839654" cy="2857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TextBox 53">
            <a:extLst>
              <a:ext uri="{FF2B5EF4-FFF2-40B4-BE49-F238E27FC236}">
                <a16:creationId xmlns:a16="http://schemas.microsoft.com/office/drawing/2014/main" id="{CAD3A76C-E933-476E-AB5E-EFF694DA5ACA}"/>
              </a:ext>
            </a:extLst>
          </p:cNvPr>
          <p:cNvSpPr txBox="1"/>
          <p:nvPr/>
        </p:nvSpPr>
        <p:spPr>
          <a:xfrm>
            <a:off x="944527" y="2388870"/>
            <a:ext cx="84189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computers</a:t>
            </a:r>
          </a:p>
        </p:txBody>
      </p:sp>
      <p:cxnSp>
        <p:nvCxnSpPr>
          <p:cNvPr id="56" name="Straight Arrow Connector 55">
            <a:extLst>
              <a:ext uri="{FF2B5EF4-FFF2-40B4-BE49-F238E27FC236}">
                <a16:creationId xmlns:a16="http://schemas.microsoft.com/office/drawing/2014/main" id="{4C705889-28F9-42C9-AA90-07FB3B06BF88}"/>
              </a:ext>
            </a:extLst>
          </p:cNvPr>
          <p:cNvCxnSpPr>
            <a:cxnSpLocks/>
            <a:endCxn id="54" idx="0"/>
          </p:cNvCxnSpPr>
          <p:nvPr/>
        </p:nvCxnSpPr>
        <p:spPr>
          <a:xfrm flipH="1">
            <a:off x="1365476" y="2381012"/>
            <a:ext cx="834222" cy="78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TextBox 57">
            <a:extLst>
              <a:ext uri="{FF2B5EF4-FFF2-40B4-BE49-F238E27FC236}">
                <a16:creationId xmlns:a16="http://schemas.microsoft.com/office/drawing/2014/main" id="{525DE946-BEE8-4F69-8742-4F257E015F3D}"/>
              </a:ext>
            </a:extLst>
          </p:cNvPr>
          <p:cNvSpPr txBox="1"/>
          <p:nvPr/>
        </p:nvSpPr>
        <p:spPr>
          <a:xfrm>
            <a:off x="296186" y="2137410"/>
            <a:ext cx="103746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Heart monitor</a:t>
            </a:r>
          </a:p>
        </p:txBody>
      </p: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2F9B37D8-CE5F-4001-8383-C4D056118E15}"/>
              </a:ext>
            </a:extLst>
          </p:cNvPr>
          <p:cNvCxnSpPr>
            <a:cxnSpLocks/>
          </p:cNvCxnSpPr>
          <p:nvPr/>
        </p:nvCxnSpPr>
        <p:spPr>
          <a:xfrm flipH="1">
            <a:off x="8613211" y="3040380"/>
            <a:ext cx="1085801" cy="2071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Arrow Connector 71">
            <a:extLst>
              <a:ext uri="{FF2B5EF4-FFF2-40B4-BE49-F238E27FC236}">
                <a16:creationId xmlns:a16="http://schemas.microsoft.com/office/drawing/2014/main" id="{7A86F9C7-90D1-4CD4-A1D7-5A8BA1E6350D}"/>
              </a:ext>
            </a:extLst>
          </p:cNvPr>
          <p:cNvCxnSpPr>
            <a:cxnSpLocks/>
          </p:cNvCxnSpPr>
          <p:nvPr/>
        </p:nvCxnSpPr>
        <p:spPr>
          <a:xfrm flipH="1">
            <a:off x="7962902" y="5074920"/>
            <a:ext cx="1148123" cy="4572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Arrow Connector 78">
            <a:extLst>
              <a:ext uri="{FF2B5EF4-FFF2-40B4-BE49-F238E27FC236}">
                <a16:creationId xmlns:a16="http://schemas.microsoft.com/office/drawing/2014/main" id="{CAFCF278-D5B9-40BA-8D0C-61BCDFB739C0}"/>
              </a:ext>
            </a:extLst>
          </p:cNvPr>
          <p:cNvCxnSpPr>
            <a:cxnSpLocks/>
          </p:cNvCxnSpPr>
          <p:nvPr/>
        </p:nvCxnSpPr>
        <p:spPr>
          <a:xfrm flipH="1">
            <a:off x="8116384" y="4756666"/>
            <a:ext cx="1154319" cy="4393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Arrow Connector 81">
            <a:extLst>
              <a:ext uri="{FF2B5EF4-FFF2-40B4-BE49-F238E27FC236}">
                <a16:creationId xmlns:a16="http://schemas.microsoft.com/office/drawing/2014/main" id="{9499C155-6B8A-4C7A-AB06-22EB1C8459CD}"/>
              </a:ext>
            </a:extLst>
          </p:cNvPr>
          <p:cNvCxnSpPr>
            <a:cxnSpLocks/>
          </p:cNvCxnSpPr>
          <p:nvPr/>
        </p:nvCxnSpPr>
        <p:spPr>
          <a:xfrm flipH="1">
            <a:off x="8330132" y="4408408"/>
            <a:ext cx="1217596" cy="282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Straight Arrow Connector 84">
            <a:extLst>
              <a:ext uri="{FF2B5EF4-FFF2-40B4-BE49-F238E27FC236}">
                <a16:creationId xmlns:a16="http://schemas.microsoft.com/office/drawing/2014/main" id="{1BECAE8E-4ADC-40DE-BB94-673ADE871322}"/>
              </a:ext>
            </a:extLst>
          </p:cNvPr>
          <p:cNvCxnSpPr>
            <a:cxnSpLocks/>
          </p:cNvCxnSpPr>
          <p:nvPr/>
        </p:nvCxnSpPr>
        <p:spPr>
          <a:xfrm flipH="1">
            <a:off x="8749075" y="4025146"/>
            <a:ext cx="116204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8" name="TextBox 87">
            <a:extLst>
              <a:ext uri="{FF2B5EF4-FFF2-40B4-BE49-F238E27FC236}">
                <a16:creationId xmlns:a16="http://schemas.microsoft.com/office/drawing/2014/main" id="{A87B9E02-D6D8-4CDA-92AF-E856EF6ED32A}"/>
              </a:ext>
            </a:extLst>
          </p:cNvPr>
          <p:cNvSpPr txBox="1"/>
          <p:nvPr/>
        </p:nvSpPr>
        <p:spPr>
          <a:xfrm>
            <a:off x="6451287" y="4977768"/>
            <a:ext cx="1691489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Environmental agencies</a:t>
            </a:r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id="{A3357ACB-A968-4215-BD65-A171729BD1EB}"/>
              </a:ext>
            </a:extLst>
          </p:cNvPr>
          <p:cNvSpPr txBox="1"/>
          <p:nvPr/>
        </p:nvSpPr>
        <p:spPr>
          <a:xfrm>
            <a:off x="7088640" y="4620001"/>
            <a:ext cx="98456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Geographics</a:t>
            </a:r>
          </a:p>
        </p:txBody>
      </p:sp>
      <p:sp>
        <p:nvSpPr>
          <p:cNvPr id="90" name="TextBox 89">
            <a:extLst>
              <a:ext uri="{FF2B5EF4-FFF2-40B4-BE49-F238E27FC236}">
                <a16:creationId xmlns:a16="http://schemas.microsoft.com/office/drawing/2014/main" id="{CCE19C99-FC7D-4CB1-BFA4-7E60BF87AB5F}"/>
              </a:ext>
            </a:extLst>
          </p:cNvPr>
          <p:cNvSpPr txBox="1"/>
          <p:nvPr/>
        </p:nvSpPr>
        <p:spPr>
          <a:xfrm>
            <a:off x="7395212" y="4316614"/>
            <a:ext cx="96693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tsunami</a:t>
            </a:r>
          </a:p>
        </p:txBody>
      </p:sp>
      <p:cxnSp>
        <p:nvCxnSpPr>
          <p:cNvPr id="94" name="Straight Arrow Connector 93">
            <a:extLst>
              <a:ext uri="{FF2B5EF4-FFF2-40B4-BE49-F238E27FC236}">
                <a16:creationId xmlns:a16="http://schemas.microsoft.com/office/drawing/2014/main" id="{3F0168EC-CBC2-4AC3-BAD2-DCF2390D8ABA}"/>
              </a:ext>
            </a:extLst>
          </p:cNvPr>
          <p:cNvCxnSpPr>
            <a:cxnSpLocks/>
          </p:cNvCxnSpPr>
          <p:nvPr/>
        </p:nvCxnSpPr>
        <p:spPr>
          <a:xfrm flipH="1">
            <a:off x="8058000" y="2697302"/>
            <a:ext cx="105302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8" name="TextBox 97">
            <a:extLst>
              <a:ext uri="{FF2B5EF4-FFF2-40B4-BE49-F238E27FC236}">
                <a16:creationId xmlns:a16="http://schemas.microsoft.com/office/drawing/2014/main" id="{1D382755-4F56-4A56-89EA-67445AF8E0A9}"/>
              </a:ext>
            </a:extLst>
          </p:cNvPr>
          <p:cNvSpPr txBox="1"/>
          <p:nvPr/>
        </p:nvSpPr>
        <p:spPr>
          <a:xfrm>
            <a:off x="6174118" y="2534604"/>
            <a:ext cx="1963999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Uncertain economic outlook </a:t>
            </a:r>
          </a:p>
        </p:txBody>
      </p:sp>
      <p:cxnSp>
        <p:nvCxnSpPr>
          <p:cNvPr id="100" name="Straight Arrow Connector 99">
            <a:extLst>
              <a:ext uri="{FF2B5EF4-FFF2-40B4-BE49-F238E27FC236}">
                <a16:creationId xmlns:a16="http://schemas.microsoft.com/office/drawing/2014/main" id="{76D50562-936A-4FD3-AAF7-D4132CDAA374}"/>
              </a:ext>
            </a:extLst>
          </p:cNvPr>
          <p:cNvCxnSpPr>
            <a:cxnSpLocks/>
          </p:cNvCxnSpPr>
          <p:nvPr/>
        </p:nvCxnSpPr>
        <p:spPr>
          <a:xfrm flipH="1">
            <a:off x="7528562" y="2322076"/>
            <a:ext cx="1055950" cy="1321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" name="TextBox 102">
            <a:extLst>
              <a:ext uri="{FF2B5EF4-FFF2-40B4-BE49-F238E27FC236}">
                <a16:creationId xmlns:a16="http://schemas.microsoft.com/office/drawing/2014/main" id="{8448A1D6-B7E2-4174-B917-6AC6A0C5BC47}"/>
              </a:ext>
            </a:extLst>
          </p:cNvPr>
          <p:cNvSpPr txBox="1"/>
          <p:nvPr/>
        </p:nvSpPr>
        <p:spPr>
          <a:xfrm>
            <a:off x="6216258" y="2182670"/>
            <a:ext cx="1430199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Zero hour contracts</a:t>
            </a:r>
          </a:p>
        </p:txBody>
      </p:sp>
      <p:cxnSp>
        <p:nvCxnSpPr>
          <p:cNvPr id="105" name="Straight Arrow Connector 104">
            <a:extLst>
              <a:ext uri="{FF2B5EF4-FFF2-40B4-BE49-F238E27FC236}">
                <a16:creationId xmlns:a16="http://schemas.microsoft.com/office/drawing/2014/main" id="{3BBF7066-1B98-45F5-B95F-EA345FE00400}"/>
              </a:ext>
            </a:extLst>
          </p:cNvPr>
          <p:cNvCxnSpPr>
            <a:cxnSpLocks/>
          </p:cNvCxnSpPr>
          <p:nvPr/>
        </p:nvCxnSpPr>
        <p:spPr>
          <a:xfrm flipH="1">
            <a:off x="6966203" y="1897380"/>
            <a:ext cx="124370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7" name="TextBox 106">
            <a:extLst>
              <a:ext uri="{FF2B5EF4-FFF2-40B4-BE49-F238E27FC236}">
                <a16:creationId xmlns:a16="http://schemas.microsoft.com/office/drawing/2014/main" id="{FD6E086C-490C-4885-9252-5A289563717D}"/>
              </a:ext>
            </a:extLst>
          </p:cNvPr>
          <p:cNvSpPr txBox="1"/>
          <p:nvPr/>
        </p:nvSpPr>
        <p:spPr>
          <a:xfrm>
            <a:off x="5785496" y="1750578"/>
            <a:ext cx="124425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100" dirty="0"/>
              <a:t>Low productivity</a:t>
            </a:r>
          </a:p>
        </p:txBody>
      </p:sp>
      <p:sp>
        <p:nvSpPr>
          <p:cNvPr id="108" name="TextBox 107">
            <a:extLst>
              <a:ext uri="{FF2B5EF4-FFF2-40B4-BE49-F238E27FC236}">
                <a16:creationId xmlns:a16="http://schemas.microsoft.com/office/drawing/2014/main" id="{0670FADF-DB28-4678-A441-6810E287F249}"/>
              </a:ext>
            </a:extLst>
          </p:cNvPr>
          <p:cNvSpPr txBox="1"/>
          <p:nvPr/>
        </p:nvSpPr>
        <p:spPr>
          <a:xfrm>
            <a:off x="8080600" y="3882093"/>
            <a:ext cx="72808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Pollution</a:t>
            </a:r>
          </a:p>
        </p:txBody>
      </p:sp>
    </p:spTree>
    <p:extLst>
      <p:ext uri="{BB962C8B-B14F-4D97-AF65-F5344CB8AC3E}">
        <p14:creationId xmlns:p14="http://schemas.microsoft.com/office/powerpoint/2010/main" val="29699415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91986A4-DF27-4AB4-91A9-E86C88F7F2E0}"/>
              </a:ext>
            </a:extLst>
          </p:cNvPr>
          <p:cNvCxnSpPr>
            <a:cxnSpLocks/>
          </p:cNvCxnSpPr>
          <p:nvPr/>
        </p:nvCxnSpPr>
        <p:spPr>
          <a:xfrm>
            <a:off x="-12792" y="0"/>
            <a:ext cx="122047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5244BED-EF0D-4431-88E2-E11D3452E03E}"/>
              </a:ext>
            </a:extLst>
          </p:cNvPr>
          <p:cNvCxnSpPr>
            <a:cxnSpLocks/>
          </p:cNvCxnSpPr>
          <p:nvPr/>
        </p:nvCxnSpPr>
        <p:spPr>
          <a:xfrm>
            <a:off x="0" y="3863340"/>
            <a:ext cx="12192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6A696F9-3A44-42EA-B295-082F94BBB58B}"/>
              </a:ext>
            </a:extLst>
          </p:cNvPr>
          <p:cNvCxnSpPr>
            <a:cxnSpLocks/>
          </p:cNvCxnSpPr>
          <p:nvPr/>
        </p:nvCxnSpPr>
        <p:spPr>
          <a:xfrm>
            <a:off x="22860" y="45720"/>
            <a:ext cx="0" cy="685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79B01326-D312-47C8-9EAF-147EAC355F07}"/>
              </a:ext>
            </a:extLst>
          </p:cNvPr>
          <p:cNvCxnSpPr>
            <a:cxnSpLocks/>
          </p:cNvCxnSpPr>
          <p:nvPr/>
        </p:nvCxnSpPr>
        <p:spPr>
          <a:xfrm>
            <a:off x="7063740" y="0"/>
            <a:ext cx="0" cy="685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90BEE575-D71F-42DC-A816-D5ED69755E53}"/>
              </a:ext>
            </a:extLst>
          </p:cNvPr>
          <p:cNvSpPr txBox="1"/>
          <p:nvPr/>
        </p:nvSpPr>
        <p:spPr>
          <a:xfrm>
            <a:off x="2606040" y="137160"/>
            <a:ext cx="21643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b="1" dirty="0"/>
              <a:t>Opportunities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F2B1FF4-836D-40BF-8472-E4B7B018F9C2}"/>
              </a:ext>
            </a:extLst>
          </p:cNvPr>
          <p:cNvSpPr txBox="1"/>
          <p:nvPr/>
        </p:nvSpPr>
        <p:spPr>
          <a:xfrm>
            <a:off x="8027588" y="27325"/>
            <a:ext cx="12811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b="1" dirty="0"/>
              <a:t>Threats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FC7E452-14CD-47C2-AB5D-7971ED976369}"/>
              </a:ext>
            </a:extLst>
          </p:cNvPr>
          <p:cNvSpPr txBox="1"/>
          <p:nvPr/>
        </p:nvSpPr>
        <p:spPr>
          <a:xfrm>
            <a:off x="8938260" y="4000500"/>
            <a:ext cx="18287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Strengths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3DAC457F-E7EF-4968-8AC6-BB78EC41B917}"/>
              </a:ext>
            </a:extLst>
          </p:cNvPr>
          <p:cNvSpPr txBox="1"/>
          <p:nvPr/>
        </p:nvSpPr>
        <p:spPr>
          <a:xfrm>
            <a:off x="2308862" y="3886200"/>
            <a:ext cx="206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weaknesses</a:t>
            </a:r>
            <a:endParaRPr lang="en-GB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C88316AA-B7CA-4465-80BD-5FBCAD9A9EDE}"/>
              </a:ext>
            </a:extLst>
          </p:cNvPr>
          <p:cNvSpPr txBox="1"/>
          <p:nvPr/>
        </p:nvSpPr>
        <p:spPr>
          <a:xfrm>
            <a:off x="2308860" y="4251960"/>
            <a:ext cx="211705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</a:t>
            </a: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Using agency staff</a:t>
            </a: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Bad customer service</a:t>
            </a: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Weak customer service</a:t>
            </a: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Staff shortage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36B2E100-05E6-465F-B9BA-F4F19B5ED1B8}"/>
              </a:ext>
            </a:extLst>
          </p:cNvPr>
          <p:cNvSpPr txBox="1"/>
          <p:nvPr/>
        </p:nvSpPr>
        <p:spPr>
          <a:xfrm>
            <a:off x="7821848" y="1074420"/>
            <a:ext cx="1681871" cy="14927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Established competitors</a:t>
            </a: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Market volatility</a:t>
            </a: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High staff absence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57E1EF35-D569-4617-B815-91AF07CA95FE}"/>
              </a:ext>
            </a:extLst>
          </p:cNvPr>
          <p:cNvSpPr txBox="1"/>
          <p:nvPr/>
        </p:nvSpPr>
        <p:spPr>
          <a:xfrm>
            <a:off x="8804031" y="4540572"/>
            <a:ext cx="1970411" cy="14927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Skilled members of staff</a:t>
            </a: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Hitting targets</a:t>
            </a: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Highly skilled staff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29C884EE-EA70-48C9-82B7-C352B2611045}"/>
              </a:ext>
            </a:extLst>
          </p:cNvPr>
          <p:cNvSpPr txBox="1"/>
          <p:nvPr/>
        </p:nvSpPr>
        <p:spPr>
          <a:xfrm>
            <a:off x="2148840" y="1303020"/>
            <a:ext cx="1471878" cy="9387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Weak competitors </a:t>
            </a: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More advance tech</a:t>
            </a: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unskilled skilled staff</a:t>
            </a:r>
          </a:p>
        </p:txBody>
      </p:sp>
    </p:spTree>
    <p:extLst>
      <p:ext uri="{BB962C8B-B14F-4D97-AF65-F5344CB8AC3E}">
        <p14:creationId xmlns:p14="http://schemas.microsoft.com/office/powerpoint/2010/main" val="5241939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9428A9F-E2F1-4632-B534-8A826160A576}"/>
              </a:ext>
            </a:extLst>
          </p:cNvPr>
          <p:cNvSpPr txBox="1"/>
          <p:nvPr/>
        </p:nvSpPr>
        <p:spPr>
          <a:xfrm>
            <a:off x="4724400" y="27432"/>
            <a:ext cx="2743200" cy="5688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</a:rPr>
              <a:t>REDUCING LONG TERM  ABSENTTEEISM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D1F31F6-1A3B-4B9E-800E-8507DEABBA17}"/>
              </a:ext>
            </a:extLst>
          </p:cNvPr>
          <p:cNvSpPr txBox="1"/>
          <p:nvPr/>
        </p:nvSpPr>
        <p:spPr>
          <a:xfrm>
            <a:off x="4597804" y="1604772"/>
            <a:ext cx="3294492" cy="5688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</a:rPr>
              <a:t>A researched discussion on the cause and impact</a:t>
            </a:r>
          </a:p>
          <a:p>
            <a:pPr algn="ctr">
              <a:lnSpc>
                <a:spcPct val="150000"/>
              </a:lnSpc>
            </a:pP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</a:rPr>
              <a:t> of staff absenteeism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1CE292-E373-4808-B32F-F4F3640FAA88}"/>
              </a:ext>
            </a:extLst>
          </p:cNvPr>
          <p:cNvSpPr txBox="1"/>
          <p:nvPr/>
        </p:nvSpPr>
        <p:spPr>
          <a:xfrm>
            <a:off x="22860" y="2674620"/>
            <a:ext cx="12169140" cy="63940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This research will discuss the nature and impact of staff absenteeism at Mid Cheshire Hospital NHS,</a:t>
            </a:r>
          </a:p>
          <a:p>
            <a:pPr algn="ctr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Foundation Trust ( MCHT). Absenteeism is costing hospital industry millions of dollars in lost revenue.</a:t>
            </a:r>
          </a:p>
          <a:p>
            <a:pPr algn="ctr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100" dirty="0">
              <a:solidFill>
                <a:prstClr val="whit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The causes of absenteeism                 The impact of absenteeism                              Possible Solutions</a:t>
            </a:r>
          </a:p>
          <a:p>
            <a:pPr algn="ctr">
              <a:lnSpc>
                <a:spcPct val="150000"/>
              </a:lnSpc>
            </a:pPr>
            <a:endParaRPr kumimoji="0" lang="en-GB" sz="11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ctr">
              <a:lnSpc>
                <a:spcPct val="150000"/>
              </a:lnSpc>
              <a:buFont typeface="+mj-lt"/>
              <a:buAutoNum type="arabicPeriod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Environment -                            Road works  traffic , location                        take train , Relocate closer </a:t>
            </a:r>
          </a:p>
          <a:p>
            <a:pPr algn="ctr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to work</a:t>
            </a:r>
          </a:p>
          <a:p>
            <a:pPr algn="ctr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Gym membership for staff </a:t>
            </a:r>
          </a:p>
          <a:p>
            <a:pPr algn="ctr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2. Low wages -                                     Stress,  low moral,                                       and maybe counselling</a:t>
            </a:r>
          </a:p>
          <a:p>
            <a:pPr marL="342900" indent="-342900" algn="ctr">
              <a:lnSpc>
                <a:spcPct val="150000"/>
              </a:lnSpc>
              <a:buFont typeface="+mj-lt"/>
              <a:buAutoNum type="arabicPeriod"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help with childcare               </a:t>
            </a:r>
          </a:p>
          <a:p>
            <a:pPr algn="ctr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More capable staff</a:t>
            </a:r>
          </a:p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3. People -                                      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overworked not enough staff                              shorter shifts</a:t>
            </a:r>
          </a:p>
          <a:p>
            <a:r>
              <a:rPr lang="en-GB" dirty="0"/>
              <a:t>                                                         </a:t>
            </a:r>
          </a:p>
          <a:p>
            <a:pPr marL="342900" indent="-342900">
              <a:buFont typeface="+mj-lt"/>
              <a:buAutoNum type="arabicPeriod"/>
            </a:pPr>
            <a:endParaRPr lang="en-GB" dirty="0"/>
          </a:p>
          <a:p>
            <a:pPr marL="342900" indent="-342900">
              <a:buFont typeface="+mj-lt"/>
              <a:buAutoNum type="arabicPeriod"/>
            </a:pPr>
            <a:endParaRPr lang="en-GB" dirty="0"/>
          </a:p>
          <a:p>
            <a:endParaRPr lang="en-GB" dirty="0"/>
          </a:p>
          <a:p>
            <a:r>
              <a:rPr lang="en-GB" dirty="0"/>
              <a:t>     </a:t>
            </a:r>
          </a:p>
          <a:p>
            <a:r>
              <a:rPr lang="en-GB" dirty="0"/>
              <a:t>       </a:t>
            </a:r>
          </a:p>
          <a:p>
            <a:endParaRPr lang="en-GB" dirty="0"/>
          </a:p>
          <a:p>
            <a:r>
              <a:rPr lang="en-GB" dirty="0"/>
              <a:t>        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858674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B72DE786-0142-4C10-952B-D299E62A698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8283511"/>
              </p:ext>
            </p:extLst>
          </p:nvPr>
        </p:nvGraphicFramePr>
        <p:xfrm>
          <a:off x="0" y="719666"/>
          <a:ext cx="10160000" cy="61383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1598296796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3150007735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3457774519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3902907337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3022671370"/>
                    </a:ext>
                  </a:extLst>
                </a:gridCol>
              </a:tblGrid>
              <a:tr h="76729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Significance</a:t>
                      </a:r>
                    </a:p>
                    <a:p>
                      <a:r>
                        <a:rPr lang="en-GB" dirty="0"/>
                        <a:t>   (0-5)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Performance</a:t>
                      </a:r>
                    </a:p>
                    <a:p>
                      <a:r>
                        <a:rPr lang="en-GB" dirty="0"/>
                        <a:t>     (0-5)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Performance</a:t>
                      </a:r>
                    </a:p>
                    <a:p>
                      <a:r>
                        <a:rPr lang="en-GB" dirty="0"/>
                        <a:t>      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7159909"/>
                  </a:ext>
                </a:extLst>
              </a:tr>
              <a:tr h="767292">
                <a:tc>
                  <a:txBody>
                    <a:bodyPr/>
                    <a:lstStyle/>
                    <a:p>
                      <a:r>
                        <a:rPr lang="en-GB" dirty="0"/>
                        <a:t>Climate change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971343"/>
                  </a:ext>
                </a:extLst>
              </a:tr>
              <a:tr h="767292">
                <a:tc>
                  <a:txBody>
                    <a:bodyPr/>
                    <a:lstStyle/>
                    <a:p>
                      <a:r>
                        <a:rPr lang="en-GB" dirty="0"/>
                        <a:t>pollution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2546668"/>
                  </a:ext>
                </a:extLst>
              </a:tr>
              <a:tr h="767292">
                <a:tc>
                  <a:txBody>
                    <a:bodyPr/>
                    <a:lstStyle/>
                    <a:p>
                      <a:r>
                        <a:rPr lang="en-GB" dirty="0"/>
                        <a:t>Pandemic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1630887"/>
                  </a:ext>
                </a:extLst>
              </a:tr>
              <a:tr h="767292">
                <a:tc>
                  <a:txBody>
                    <a:bodyPr/>
                    <a:lstStyle/>
                    <a:p>
                      <a:r>
                        <a:rPr lang="en-GB" dirty="0"/>
                        <a:t>Natural disaster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1713754"/>
                  </a:ext>
                </a:extLst>
              </a:tr>
              <a:tr h="767292">
                <a:tc>
                  <a:txBody>
                    <a:bodyPr/>
                    <a:lstStyle/>
                    <a:p>
                      <a:r>
                        <a:rPr lang="en-GB" dirty="0"/>
                        <a:t>Environmental policies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3194541"/>
                  </a:ext>
                </a:extLst>
              </a:tr>
              <a:tr h="76729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0909437"/>
                  </a:ext>
                </a:extLst>
              </a:tr>
              <a:tr h="76729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MEANS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13.5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12.6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2823766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1E5F62B2-FF02-4696-89AE-D4DC61631464}"/>
              </a:ext>
            </a:extLst>
          </p:cNvPr>
          <p:cNvSpPr txBox="1"/>
          <p:nvPr/>
        </p:nvSpPr>
        <p:spPr>
          <a:xfrm>
            <a:off x="3337560" y="205740"/>
            <a:ext cx="388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Mean value for EVIROMENTAL factor</a:t>
            </a:r>
          </a:p>
        </p:txBody>
      </p:sp>
    </p:spTree>
    <p:extLst>
      <p:ext uri="{BB962C8B-B14F-4D97-AF65-F5344CB8AC3E}">
        <p14:creationId xmlns:p14="http://schemas.microsoft.com/office/powerpoint/2010/main" val="40967024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4C95EFA7-98EE-4A3F-B9E4-007FDE59718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6601697"/>
              </p:ext>
            </p:extLst>
          </p:nvPr>
        </p:nvGraphicFramePr>
        <p:xfrm>
          <a:off x="0" y="719666"/>
          <a:ext cx="10160004" cy="61383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93334">
                  <a:extLst>
                    <a:ext uri="{9D8B030D-6E8A-4147-A177-3AD203B41FA5}">
                      <a16:colId xmlns:a16="http://schemas.microsoft.com/office/drawing/2014/main" val="412485868"/>
                    </a:ext>
                  </a:extLst>
                </a:gridCol>
                <a:gridCol w="1693334">
                  <a:extLst>
                    <a:ext uri="{9D8B030D-6E8A-4147-A177-3AD203B41FA5}">
                      <a16:colId xmlns:a16="http://schemas.microsoft.com/office/drawing/2014/main" val="904234415"/>
                    </a:ext>
                  </a:extLst>
                </a:gridCol>
                <a:gridCol w="1693334">
                  <a:extLst>
                    <a:ext uri="{9D8B030D-6E8A-4147-A177-3AD203B41FA5}">
                      <a16:colId xmlns:a16="http://schemas.microsoft.com/office/drawing/2014/main" val="131036505"/>
                    </a:ext>
                  </a:extLst>
                </a:gridCol>
                <a:gridCol w="1693334">
                  <a:extLst>
                    <a:ext uri="{9D8B030D-6E8A-4147-A177-3AD203B41FA5}">
                      <a16:colId xmlns:a16="http://schemas.microsoft.com/office/drawing/2014/main" val="2473511277"/>
                    </a:ext>
                  </a:extLst>
                </a:gridCol>
                <a:gridCol w="1693334">
                  <a:extLst>
                    <a:ext uri="{9D8B030D-6E8A-4147-A177-3AD203B41FA5}">
                      <a16:colId xmlns:a16="http://schemas.microsoft.com/office/drawing/2014/main" val="4006545668"/>
                    </a:ext>
                  </a:extLst>
                </a:gridCol>
                <a:gridCol w="1693334">
                  <a:extLst>
                    <a:ext uri="{9D8B030D-6E8A-4147-A177-3AD203B41FA5}">
                      <a16:colId xmlns:a16="http://schemas.microsoft.com/office/drawing/2014/main" val="3451691286"/>
                    </a:ext>
                  </a:extLst>
                </a:gridCol>
              </a:tblGrid>
              <a:tr h="76729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Significance</a:t>
                      </a:r>
                    </a:p>
                    <a:p>
                      <a:r>
                        <a:rPr lang="en-GB" dirty="0"/>
                        <a:t>    (0-5)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Performance</a:t>
                      </a:r>
                    </a:p>
                    <a:p>
                      <a:r>
                        <a:rPr lang="en-GB" dirty="0"/>
                        <a:t>     (0-5)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Performance</a:t>
                      </a:r>
                    </a:p>
                    <a:p>
                      <a:r>
                        <a:rPr lang="en-GB" dirty="0"/>
                        <a:t>    ( %)   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0743543"/>
                  </a:ext>
                </a:extLst>
              </a:tr>
              <a:tr h="767292">
                <a:tc>
                  <a:txBody>
                    <a:bodyPr/>
                    <a:lstStyle/>
                    <a:p>
                      <a:r>
                        <a:rPr lang="en-GB" dirty="0"/>
                        <a:t>Safety law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7287700"/>
                  </a:ext>
                </a:extLst>
              </a:tr>
              <a:tr h="767292">
                <a:tc>
                  <a:txBody>
                    <a:bodyPr/>
                    <a:lstStyle/>
                    <a:p>
                      <a:r>
                        <a:rPr lang="en-GB" dirty="0"/>
                        <a:t>Discrimination laws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0945814"/>
                  </a:ext>
                </a:extLst>
              </a:tr>
              <a:tr h="767292">
                <a:tc>
                  <a:txBody>
                    <a:bodyPr/>
                    <a:lstStyle/>
                    <a:p>
                      <a:r>
                        <a:rPr lang="en-GB" dirty="0"/>
                        <a:t>Health &amp; Safety laws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9944458"/>
                  </a:ext>
                </a:extLst>
              </a:tr>
              <a:tr h="767292">
                <a:tc>
                  <a:txBody>
                    <a:bodyPr/>
                    <a:lstStyle/>
                    <a:p>
                      <a:r>
                        <a:rPr lang="en-GB" dirty="0"/>
                        <a:t>Change in legislation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779165"/>
                  </a:ext>
                </a:extLst>
              </a:tr>
              <a:tr h="767292">
                <a:tc>
                  <a:txBody>
                    <a:bodyPr/>
                    <a:lstStyle/>
                    <a:p>
                      <a:r>
                        <a:rPr lang="en-GB" dirty="0"/>
                        <a:t>Ethical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027880"/>
                  </a:ext>
                </a:extLst>
              </a:tr>
              <a:tr h="767292">
                <a:tc>
                  <a:txBody>
                    <a:bodyPr/>
                    <a:lstStyle/>
                    <a:p>
                      <a:r>
                        <a:rPr lang="en-GB" dirty="0"/>
                        <a:t>Copy right &amp; patent laws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494286"/>
                  </a:ext>
                </a:extLst>
              </a:tr>
              <a:tr h="76729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3.4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847154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A499808-1C23-4319-B136-586F18BC51AB}"/>
              </a:ext>
            </a:extLst>
          </p:cNvPr>
          <p:cNvSpPr txBox="1"/>
          <p:nvPr/>
        </p:nvSpPr>
        <p:spPr>
          <a:xfrm>
            <a:off x="3406140" y="228600"/>
            <a:ext cx="31197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Means value for Legal factor</a:t>
            </a:r>
          </a:p>
        </p:txBody>
      </p:sp>
    </p:spTree>
    <p:extLst>
      <p:ext uri="{BB962C8B-B14F-4D97-AF65-F5344CB8AC3E}">
        <p14:creationId xmlns:p14="http://schemas.microsoft.com/office/powerpoint/2010/main" val="5187199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4BA9A2E7-A0C8-4521-A172-B6A5C2CD59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4068790"/>
              </p:ext>
            </p:extLst>
          </p:nvPr>
        </p:nvGraphicFramePr>
        <p:xfrm>
          <a:off x="0" y="719666"/>
          <a:ext cx="10160000" cy="65955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4038372714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1806815553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3842679458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3694395734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97010595"/>
                    </a:ext>
                  </a:extLst>
                </a:gridCol>
              </a:tblGrid>
              <a:tr h="6595534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Significance</a:t>
                      </a:r>
                    </a:p>
                    <a:p>
                      <a:r>
                        <a:rPr lang="en-GB" dirty="0"/>
                        <a:t>    (0-5)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Performance</a:t>
                      </a:r>
                    </a:p>
                    <a:p>
                      <a:r>
                        <a:rPr lang="en-GB" dirty="0"/>
                        <a:t>    (0-5)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Performance</a:t>
                      </a:r>
                    </a:p>
                    <a:p>
                      <a:r>
                        <a:rPr lang="en-GB" dirty="0"/>
                        <a:t>     (0=5)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188205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B2C01FD3-D4A3-4AA8-8FA5-7EAA41F8F202}"/>
              </a:ext>
            </a:extLst>
          </p:cNvPr>
          <p:cNvSpPr txBox="1"/>
          <p:nvPr/>
        </p:nvSpPr>
        <p:spPr>
          <a:xfrm>
            <a:off x="4503420" y="-22860"/>
            <a:ext cx="16201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Social factors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0193325B-24BA-439C-B00E-76BD2F48EF0D}"/>
              </a:ext>
            </a:extLst>
          </p:cNvPr>
          <p:cNvCxnSpPr>
            <a:cxnSpLocks/>
          </p:cNvCxnSpPr>
          <p:nvPr/>
        </p:nvCxnSpPr>
        <p:spPr>
          <a:xfrm flipH="1">
            <a:off x="0" y="1783080"/>
            <a:ext cx="10160000" cy="1828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E3E97D3-6B50-4E2D-B249-DC3F16F75BAC}"/>
              </a:ext>
            </a:extLst>
          </p:cNvPr>
          <p:cNvCxnSpPr>
            <a:cxnSpLocks/>
          </p:cNvCxnSpPr>
          <p:nvPr/>
        </p:nvCxnSpPr>
        <p:spPr>
          <a:xfrm>
            <a:off x="0" y="1943100"/>
            <a:ext cx="10160000" cy="2286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79442CD0-C637-40FB-9E82-FD6C1FC35F83}"/>
              </a:ext>
            </a:extLst>
          </p:cNvPr>
          <p:cNvSpPr txBox="1"/>
          <p:nvPr/>
        </p:nvSpPr>
        <p:spPr>
          <a:xfrm>
            <a:off x="160020" y="3976064"/>
            <a:ext cx="14590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Health care 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9F9E7CB9-BCF0-4161-9733-E48D8B2385C1}"/>
              </a:ext>
            </a:extLst>
          </p:cNvPr>
          <p:cNvCxnSpPr>
            <a:cxnSpLocks/>
          </p:cNvCxnSpPr>
          <p:nvPr/>
        </p:nvCxnSpPr>
        <p:spPr>
          <a:xfrm>
            <a:off x="0" y="3451860"/>
            <a:ext cx="10160000" cy="0"/>
          </a:xfrm>
          <a:prstGeom prst="line">
            <a:avLst/>
          </a:prstGeom>
          <a:ln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A4C9D44C-2388-4306-B5D6-FAF566969B68}"/>
              </a:ext>
            </a:extLst>
          </p:cNvPr>
          <p:cNvSpPr txBox="1"/>
          <p:nvPr/>
        </p:nvSpPr>
        <p:spPr>
          <a:xfrm>
            <a:off x="0" y="5427914"/>
            <a:ext cx="19720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Life style choices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54CC4EF-1B0F-461F-87D3-F721B99A901A}"/>
              </a:ext>
            </a:extLst>
          </p:cNvPr>
          <p:cNvSpPr txBox="1"/>
          <p:nvPr/>
        </p:nvSpPr>
        <p:spPr>
          <a:xfrm>
            <a:off x="480060" y="2288365"/>
            <a:ext cx="12766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Population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D2CF3152-415A-460C-82E5-84731BB091AD}"/>
              </a:ext>
            </a:extLst>
          </p:cNvPr>
          <p:cNvCxnSpPr>
            <a:cxnSpLocks/>
          </p:cNvCxnSpPr>
          <p:nvPr/>
        </p:nvCxnSpPr>
        <p:spPr>
          <a:xfrm flipV="1">
            <a:off x="57150" y="4896059"/>
            <a:ext cx="10045700" cy="83404"/>
          </a:xfrm>
          <a:prstGeom prst="line">
            <a:avLst/>
          </a:prstGeom>
          <a:ln>
            <a:solidFill>
              <a:schemeClr val="bg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>
            <a:extLst>
              <a:ext uri="{FF2B5EF4-FFF2-40B4-BE49-F238E27FC236}">
                <a16:creationId xmlns:a16="http://schemas.microsoft.com/office/drawing/2014/main" id="{A44FA697-22BE-4BB4-AB9B-4BC1BE0E2F0F}"/>
              </a:ext>
            </a:extLst>
          </p:cNvPr>
          <p:cNvSpPr txBox="1"/>
          <p:nvPr/>
        </p:nvSpPr>
        <p:spPr>
          <a:xfrm>
            <a:off x="4503420" y="2279325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4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C42B77E2-9E12-4EFD-A00C-0FE8E65F9FBA}"/>
              </a:ext>
            </a:extLst>
          </p:cNvPr>
          <p:cNvSpPr txBox="1"/>
          <p:nvPr/>
        </p:nvSpPr>
        <p:spPr>
          <a:xfrm>
            <a:off x="4656667" y="396702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4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BCF58227-13E5-4452-A6D8-087F726127A5}"/>
              </a:ext>
            </a:extLst>
          </p:cNvPr>
          <p:cNvSpPr txBox="1"/>
          <p:nvPr/>
        </p:nvSpPr>
        <p:spPr>
          <a:xfrm>
            <a:off x="4656667" y="535581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3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E645A2D8-9DC4-4FF2-8C11-874330D816E1}"/>
              </a:ext>
            </a:extLst>
          </p:cNvPr>
          <p:cNvSpPr txBox="1"/>
          <p:nvPr/>
        </p:nvSpPr>
        <p:spPr>
          <a:xfrm>
            <a:off x="6652260" y="2283845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3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C42EF6F8-7305-4AEC-9DD5-025879898E2F}"/>
              </a:ext>
            </a:extLst>
          </p:cNvPr>
          <p:cNvSpPr txBox="1"/>
          <p:nvPr/>
        </p:nvSpPr>
        <p:spPr>
          <a:xfrm>
            <a:off x="6652260" y="391462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4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8AD27C47-8CEF-4304-AC5D-8252E0C420A2}"/>
              </a:ext>
            </a:extLst>
          </p:cNvPr>
          <p:cNvSpPr txBox="1"/>
          <p:nvPr/>
        </p:nvSpPr>
        <p:spPr>
          <a:xfrm>
            <a:off x="6805507" y="5450405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2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FA7FC1EA-4902-411B-A0D2-657AA71199F4}"/>
              </a:ext>
            </a:extLst>
          </p:cNvPr>
          <p:cNvCxnSpPr>
            <a:cxnSpLocks/>
          </p:cNvCxnSpPr>
          <p:nvPr/>
        </p:nvCxnSpPr>
        <p:spPr>
          <a:xfrm flipH="1">
            <a:off x="57150" y="6321449"/>
            <a:ext cx="10102850" cy="146221"/>
          </a:xfrm>
          <a:prstGeom prst="line">
            <a:avLst/>
          </a:prstGeom>
          <a:ln>
            <a:solidFill>
              <a:schemeClr val="bg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D919AD43-E72B-4111-9DB7-DA85556C2FC2}"/>
              </a:ext>
            </a:extLst>
          </p:cNvPr>
          <p:cNvSpPr txBox="1"/>
          <p:nvPr/>
        </p:nvSpPr>
        <p:spPr>
          <a:xfrm>
            <a:off x="2364828" y="6700345"/>
            <a:ext cx="8451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means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CA5FD42-AE0A-425C-8E05-64607B960FD4}"/>
              </a:ext>
            </a:extLst>
          </p:cNvPr>
          <p:cNvSpPr txBox="1"/>
          <p:nvPr/>
        </p:nvSpPr>
        <p:spPr>
          <a:xfrm>
            <a:off x="4963161" y="6858000"/>
            <a:ext cx="5132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3.2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8241B28-5E76-4919-B8C0-2F8A5E106353}"/>
              </a:ext>
            </a:extLst>
          </p:cNvPr>
          <p:cNvSpPr txBox="1"/>
          <p:nvPr/>
        </p:nvSpPr>
        <p:spPr>
          <a:xfrm>
            <a:off x="6805507" y="6817429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71140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0B23358-9BFF-42DE-A694-4AC017E17AA8}"/>
              </a:ext>
            </a:extLst>
          </p:cNvPr>
          <p:cNvSpPr txBox="1"/>
          <p:nvPr/>
        </p:nvSpPr>
        <p:spPr>
          <a:xfrm>
            <a:off x="4457700" y="-114300"/>
            <a:ext cx="28777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200" b="1" dirty="0"/>
              <a:t>Grid Analysis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5B3C74C-A95C-4028-8999-D69728D00AF8}"/>
              </a:ext>
            </a:extLst>
          </p:cNvPr>
          <p:cNvCxnSpPr>
            <a:cxnSpLocks/>
          </p:cNvCxnSpPr>
          <p:nvPr/>
        </p:nvCxnSpPr>
        <p:spPr>
          <a:xfrm>
            <a:off x="106680" y="640080"/>
            <a:ext cx="105613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EE347C5-B86A-4233-B3FB-8F614765E8F5}"/>
              </a:ext>
            </a:extLst>
          </p:cNvPr>
          <p:cNvCxnSpPr>
            <a:cxnSpLocks/>
          </p:cNvCxnSpPr>
          <p:nvPr/>
        </p:nvCxnSpPr>
        <p:spPr>
          <a:xfrm>
            <a:off x="0" y="1668780"/>
            <a:ext cx="10668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3ADE9AA-AB11-4C0E-B821-E0727597D27B}"/>
              </a:ext>
            </a:extLst>
          </p:cNvPr>
          <p:cNvCxnSpPr>
            <a:cxnSpLocks/>
          </p:cNvCxnSpPr>
          <p:nvPr/>
        </p:nvCxnSpPr>
        <p:spPr>
          <a:xfrm>
            <a:off x="1851660" y="640080"/>
            <a:ext cx="0" cy="62179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868FD67-FB8C-471F-BD73-634ECD0F9DB0}"/>
              </a:ext>
            </a:extLst>
          </p:cNvPr>
          <p:cNvCxnSpPr>
            <a:cxnSpLocks/>
          </p:cNvCxnSpPr>
          <p:nvPr/>
        </p:nvCxnSpPr>
        <p:spPr>
          <a:xfrm>
            <a:off x="4130567" y="558519"/>
            <a:ext cx="0" cy="62179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927FE0F9-CFA7-4E61-B844-32A8AA01899B}"/>
              </a:ext>
            </a:extLst>
          </p:cNvPr>
          <p:cNvCxnSpPr>
            <a:cxnSpLocks/>
          </p:cNvCxnSpPr>
          <p:nvPr/>
        </p:nvCxnSpPr>
        <p:spPr>
          <a:xfrm>
            <a:off x="6211472" y="640080"/>
            <a:ext cx="0" cy="62179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F0D866C8-C8E4-44C8-A065-0C616A505793}"/>
              </a:ext>
            </a:extLst>
          </p:cNvPr>
          <p:cNvCxnSpPr>
            <a:cxnSpLocks/>
          </p:cNvCxnSpPr>
          <p:nvPr/>
        </p:nvCxnSpPr>
        <p:spPr>
          <a:xfrm>
            <a:off x="8435340" y="640080"/>
            <a:ext cx="160020" cy="62179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71A7540F-9CAD-41F2-BE80-961C68E8B6D0}"/>
              </a:ext>
            </a:extLst>
          </p:cNvPr>
          <p:cNvCxnSpPr>
            <a:cxnSpLocks/>
          </p:cNvCxnSpPr>
          <p:nvPr/>
        </p:nvCxnSpPr>
        <p:spPr>
          <a:xfrm>
            <a:off x="0" y="2766060"/>
            <a:ext cx="12192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6F1596F8-7FB2-4380-BE60-67E66781FB4D}"/>
              </a:ext>
            </a:extLst>
          </p:cNvPr>
          <p:cNvCxnSpPr>
            <a:cxnSpLocks/>
          </p:cNvCxnSpPr>
          <p:nvPr/>
        </p:nvCxnSpPr>
        <p:spPr>
          <a:xfrm flipV="1">
            <a:off x="0" y="3863340"/>
            <a:ext cx="12192000" cy="1600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1176B0A0-A400-4A2E-AD1E-EBAAA6A35AE0}"/>
              </a:ext>
            </a:extLst>
          </p:cNvPr>
          <p:cNvCxnSpPr>
            <a:cxnSpLocks/>
          </p:cNvCxnSpPr>
          <p:nvPr/>
        </p:nvCxnSpPr>
        <p:spPr>
          <a:xfrm flipV="1">
            <a:off x="0" y="5006340"/>
            <a:ext cx="12192000" cy="1828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TextBox 51">
            <a:extLst>
              <a:ext uri="{FF2B5EF4-FFF2-40B4-BE49-F238E27FC236}">
                <a16:creationId xmlns:a16="http://schemas.microsoft.com/office/drawing/2014/main" id="{B551DF59-75BF-40FC-841A-FD3D1C9A19D5}"/>
              </a:ext>
            </a:extLst>
          </p:cNvPr>
          <p:cNvSpPr txBox="1"/>
          <p:nvPr/>
        </p:nvSpPr>
        <p:spPr>
          <a:xfrm>
            <a:off x="106680" y="2103120"/>
            <a:ext cx="1532792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Alternative 1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Alternative 2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Alternative 3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7732CAA5-CDF5-44B2-B04E-E2C5E66EF7E8}"/>
              </a:ext>
            </a:extLst>
          </p:cNvPr>
          <p:cNvSpPr txBox="1"/>
          <p:nvPr/>
        </p:nvSpPr>
        <p:spPr>
          <a:xfrm>
            <a:off x="4458486" y="868680"/>
            <a:ext cx="979755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  <a:p>
            <a:r>
              <a:rPr lang="en-GB" dirty="0"/>
              <a:t>         4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C5D8B009-6018-4E6B-8E26-5F54A7989A34}"/>
              </a:ext>
            </a:extLst>
          </p:cNvPr>
          <p:cNvSpPr txBox="1"/>
          <p:nvPr/>
        </p:nvSpPr>
        <p:spPr>
          <a:xfrm>
            <a:off x="6472046" y="850143"/>
            <a:ext cx="1363269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Low Wages</a:t>
            </a:r>
          </a:p>
          <a:p>
            <a:r>
              <a:rPr lang="en-GB" dirty="0"/>
              <a:t>        5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7166C36C-7E58-4783-9323-84ED4914755F}"/>
              </a:ext>
            </a:extLst>
          </p:cNvPr>
          <p:cNvSpPr txBox="1"/>
          <p:nvPr/>
        </p:nvSpPr>
        <p:spPr>
          <a:xfrm>
            <a:off x="8782179" y="854488"/>
            <a:ext cx="6944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  <a:r>
              <a:rPr lang="en-GB" dirty="0"/>
              <a:t> </a:t>
            </a:r>
          </a:p>
          <a:p>
            <a:r>
              <a:rPr lang="en-GB" dirty="0"/>
              <a:t>     3</a:t>
            </a:r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252CF539-9417-490A-9611-934231363B28}"/>
              </a:ext>
            </a:extLst>
          </p:cNvPr>
          <p:cNvCxnSpPr>
            <a:cxnSpLocks/>
          </p:cNvCxnSpPr>
          <p:nvPr/>
        </p:nvCxnSpPr>
        <p:spPr>
          <a:xfrm>
            <a:off x="10668000" y="2103120"/>
            <a:ext cx="0" cy="47548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D8C6E619-C522-4100-B115-27232B671D4C}"/>
              </a:ext>
            </a:extLst>
          </p:cNvPr>
          <p:cNvSpPr txBox="1"/>
          <p:nvPr/>
        </p:nvSpPr>
        <p:spPr>
          <a:xfrm>
            <a:off x="4730143" y="2062549"/>
            <a:ext cx="742511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Relocate</a:t>
            </a:r>
          </a:p>
          <a:p>
            <a:r>
              <a:rPr lang="en-GB" dirty="0"/>
              <a:t>     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F8B40D-B8C9-4D26-9FC3-EF0515F2A124}"/>
              </a:ext>
            </a:extLst>
          </p:cNvPr>
          <p:cNvSpPr txBox="1"/>
          <p:nvPr/>
        </p:nvSpPr>
        <p:spPr>
          <a:xfrm>
            <a:off x="6509580" y="1848229"/>
            <a:ext cx="1327608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Gym membership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for staff </a:t>
            </a:r>
          </a:p>
          <a:p>
            <a:r>
              <a:rPr lang="en-GB" dirty="0"/>
              <a:t>       2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1DB4456-AC41-41B6-8F31-D0B7FBE9AE75}"/>
              </a:ext>
            </a:extLst>
          </p:cNvPr>
          <p:cNvSpPr txBox="1"/>
          <p:nvPr/>
        </p:nvSpPr>
        <p:spPr>
          <a:xfrm>
            <a:off x="4288222" y="3200392"/>
            <a:ext cx="11144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Take the train</a:t>
            </a:r>
          </a:p>
          <a:p>
            <a:r>
              <a:rPr lang="en-GB" dirty="0"/>
              <a:t>         3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D532527-7432-4E51-9A01-A5BDDA35723A}"/>
              </a:ext>
            </a:extLst>
          </p:cNvPr>
          <p:cNvSpPr txBox="1"/>
          <p:nvPr/>
        </p:nvSpPr>
        <p:spPr>
          <a:xfrm>
            <a:off x="6333616" y="3152837"/>
            <a:ext cx="1538370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Simply Health App</a:t>
            </a:r>
          </a:p>
          <a:p>
            <a:r>
              <a:rPr lang="en-GB" dirty="0"/>
              <a:t>        2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E52A74D-15C9-4F03-A73D-064A9992718B}"/>
              </a:ext>
            </a:extLst>
          </p:cNvPr>
          <p:cNvSpPr txBox="1"/>
          <p:nvPr/>
        </p:nvSpPr>
        <p:spPr>
          <a:xfrm>
            <a:off x="4344883" y="4381615"/>
            <a:ext cx="1404552" cy="8156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Leave home earlier</a:t>
            </a:r>
          </a:p>
          <a:p>
            <a:r>
              <a:rPr lang="en-GB" dirty="0"/>
              <a:t>           3</a:t>
            </a:r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78A292C-7D64-4071-A54D-3C86D1C06CBE}"/>
              </a:ext>
            </a:extLst>
          </p:cNvPr>
          <p:cNvSpPr txBox="1"/>
          <p:nvPr/>
        </p:nvSpPr>
        <p:spPr>
          <a:xfrm>
            <a:off x="6402270" y="4381628"/>
            <a:ext cx="1555234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More competent staff</a:t>
            </a:r>
          </a:p>
          <a:p>
            <a:r>
              <a:rPr lang="en-GB" dirty="0"/>
              <a:t>          4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3C4DC44-8610-4DB9-BA56-B826124EA093}"/>
              </a:ext>
            </a:extLst>
          </p:cNvPr>
          <p:cNvSpPr txBox="1"/>
          <p:nvPr/>
        </p:nvSpPr>
        <p:spPr>
          <a:xfrm>
            <a:off x="8837090" y="4381615"/>
            <a:ext cx="1184940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Shorter Shifts</a:t>
            </a:r>
          </a:p>
          <a:p>
            <a:r>
              <a:rPr lang="en-GB" dirty="0"/>
              <a:t>         2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5E1F881-A326-491A-9625-89B1B9875018}"/>
              </a:ext>
            </a:extLst>
          </p:cNvPr>
          <p:cNvSpPr txBox="1"/>
          <p:nvPr/>
        </p:nvSpPr>
        <p:spPr>
          <a:xfrm>
            <a:off x="8544911" y="2062549"/>
            <a:ext cx="1402948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Help with Childcare</a:t>
            </a:r>
          </a:p>
          <a:p>
            <a:r>
              <a:rPr lang="en-GB" dirty="0"/>
              <a:t>             4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65E7ED0-B477-4E28-A036-A5C220CB318A}"/>
              </a:ext>
            </a:extLst>
          </p:cNvPr>
          <p:cNvSpPr txBox="1"/>
          <p:nvPr/>
        </p:nvSpPr>
        <p:spPr>
          <a:xfrm>
            <a:off x="8863881" y="3131062"/>
            <a:ext cx="925253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Counselling</a:t>
            </a:r>
          </a:p>
          <a:p>
            <a:r>
              <a:rPr lang="en-GB" dirty="0"/>
              <a:t>       3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6EEF12E-DC3B-4F26-B859-F652587DB636}"/>
              </a:ext>
            </a:extLst>
          </p:cNvPr>
          <p:cNvSpPr txBox="1"/>
          <p:nvPr/>
        </p:nvSpPr>
        <p:spPr>
          <a:xfrm flipH="1">
            <a:off x="4932041" y="6043618"/>
            <a:ext cx="6686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36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A2166B2-390B-40B3-9266-F2C3773D45D3}"/>
              </a:ext>
            </a:extLst>
          </p:cNvPr>
          <p:cNvSpPr txBox="1"/>
          <p:nvPr/>
        </p:nvSpPr>
        <p:spPr>
          <a:xfrm>
            <a:off x="7158048" y="6020800"/>
            <a:ext cx="11720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40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1944646-08F5-4003-BC7C-B48AF69E5484}"/>
              </a:ext>
            </a:extLst>
          </p:cNvPr>
          <p:cNvSpPr txBox="1"/>
          <p:nvPr/>
        </p:nvSpPr>
        <p:spPr>
          <a:xfrm>
            <a:off x="9353979" y="6020800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27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89CE4485-197C-4D30-A94C-211A5CE338E7}"/>
              </a:ext>
            </a:extLst>
          </p:cNvPr>
          <p:cNvSpPr txBox="1"/>
          <p:nvPr/>
        </p:nvSpPr>
        <p:spPr>
          <a:xfrm flipH="1">
            <a:off x="11089956" y="5943599"/>
            <a:ext cx="6927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103</a:t>
            </a:r>
          </a:p>
        </p:txBody>
      </p:sp>
    </p:spTree>
    <p:extLst>
      <p:ext uri="{BB962C8B-B14F-4D97-AF65-F5344CB8AC3E}">
        <p14:creationId xmlns:p14="http://schemas.microsoft.com/office/powerpoint/2010/main" val="15151076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EAD083-ABFE-4647-87BA-FE5213BDE6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1175172"/>
          </a:xfrm>
        </p:spPr>
        <p:txBody>
          <a:bodyPr/>
          <a:lstStyle/>
          <a:p>
            <a:r>
              <a:rPr lang="en-GB" dirty="0"/>
              <a:t>     PMI- WEIGHTING THE PROS AND </a:t>
            </a:r>
            <a:br>
              <a:rPr lang="en-GB" dirty="0"/>
            </a:br>
            <a:r>
              <a:rPr lang="en-GB" dirty="0"/>
              <a:t>                          CONS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89B7F8-AB12-4E70-B225-631FD083D20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           </a:t>
            </a:r>
            <a:r>
              <a:rPr lang="en-GB" sz="4000" b="1" dirty="0"/>
              <a:t> P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9C91FD-D67B-41D7-9D18-93D7F1C46A6D}"/>
              </a:ext>
            </a:extLst>
          </p:cNvPr>
          <p:cNvSpPr>
            <a:spLocks noGrp="1"/>
          </p:cNvSpPr>
          <p:nvPr>
            <p:ph type="body" sz="half" idx="15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Medium size hospital so this would make the experience more personal to the patience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Active listening helps you to clearly understand what other people are saying to give a better customer service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Meeting targets despite having a reduced number of staff.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7D8171-E0D0-4954-937D-80038292B8D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GB" sz="3200" b="1" dirty="0"/>
              <a:t>M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C595B53-C27F-4AEF-8A2F-22035E27FB98}"/>
              </a:ext>
            </a:extLst>
          </p:cNvPr>
          <p:cNvSpPr>
            <a:spLocks noGrp="1"/>
          </p:cNvSpPr>
          <p:nvPr>
            <p:ph type="body" sz="half" idx="16"/>
          </p:nvPr>
        </p:nvSpPr>
        <p:spPr/>
        <p:txBody>
          <a:bodyPr/>
          <a:lstStyle/>
          <a:p>
            <a:pPr algn="ctr">
              <a:lnSpc>
                <a:spcPct val="150000"/>
              </a:lnSpc>
            </a:pPr>
            <a:r>
              <a:rPr lang="en-GB" sz="1100" dirty="0"/>
              <a:t>Poor quality of customer service</a:t>
            </a:r>
          </a:p>
          <a:p>
            <a:pPr algn="ctr">
              <a:lnSpc>
                <a:spcPct val="150000"/>
              </a:lnSpc>
            </a:pPr>
            <a:endParaRPr lang="en-GB" sz="1100" dirty="0"/>
          </a:p>
          <a:p>
            <a:pPr algn="ctr">
              <a:lnSpc>
                <a:spcPct val="150000"/>
              </a:lnSpc>
            </a:pPr>
            <a:r>
              <a:rPr lang="en-GB" sz="1100" dirty="0"/>
              <a:t>Staff found work tasks challenging</a:t>
            </a:r>
          </a:p>
          <a:p>
            <a:pPr algn="ctr">
              <a:lnSpc>
                <a:spcPct val="150000"/>
              </a:lnSpc>
            </a:pPr>
            <a:endParaRPr lang="en-GB" sz="1100" dirty="0"/>
          </a:p>
          <a:p>
            <a:pPr algn="ctr">
              <a:lnSpc>
                <a:spcPct val="150000"/>
              </a:lnSpc>
            </a:pPr>
            <a:r>
              <a:rPr lang="en-GB" sz="1100" dirty="0"/>
              <a:t>Not enough space e.g. Lack of provision.</a:t>
            </a:r>
          </a:p>
          <a:p>
            <a:pPr algn="ctr">
              <a:lnSpc>
                <a:spcPct val="150000"/>
              </a:lnSpc>
            </a:pPr>
            <a:endParaRPr lang="en-GB" sz="1100" dirty="0"/>
          </a:p>
          <a:p>
            <a:pPr algn="ctr">
              <a:lnSpc>
                <a:spcPct val="150000"/>
              </a:lnSpc>
            </a:pPr>
            <a:r>
              <a:rPr lang="en-GB" sz="1100" dirty="0"/>
              <a:t>Lack of support e.g. colleagues, management and friends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C318540-001F-47D9-B089-A7673E84D7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en-GB" sz="3200" b="1" dirty="0"/>
              <a:t>I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51C67BFC-AFE4-4670-8228-233EE122A2D7}"/>
              </a:ext>
            </a:extLst>
          </p:cNvPr>
          <p:cNvSpPr>
            <a:spLocks noGrp="1"/>
          </p:cNvSpPr>
          <p:nvPr>
            <p:ph type="body" sz="half" idx="17"/>
          </p:nvPr>
        </p:nvSpPr>
        <p:spPr/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Customer surveys</a:t>
            </a:r>
          </a:p>
          <a:p>
            <a:pPr algn="ctr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</a:p>
          <a:p>
            <a:pPr algn="ctr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Training and upskilling (Provided by professional)</a:t>
            </a:r>
          </a:p>
          <a:p>
            <a:pPr algn="ctr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Merge with another hospital</a:t>
            </a:r>
          </a:p>
          <a:p>
            <a:pPr algn="ctr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Team building activities </a:t>
            </a:r>
          </a:p>
        </p:txBody>
      </p:sp>
    </p:spTree>
    <p:extLst>
      <p:ext uri="{BB962C8B-B14F-4D97-AF65-F5344CB8AC3E}">
        <p14:creationId xmlns:p14="http://schemas.microsoft.com/office/powerpoint/2010/main" val="31763873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63ED00D-1ADA-4830-A1B0-73399C9FBFA0}"/>
              </a:ext>
            </a:extLst>
          </p:cNvPr>
          <p:cNvSpPr txBox="1"/>
          <p:nvPr/>
        </p:nvSpPr>
        <p:spPr>
          <a:xfrm>
            <a:off x="3832217" y="0"/>
            <a:ext cx="26981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7E42FB-D0B2-40AA-B78C-1E70A0652B08}"/>
              </a:ext>
            </a:extLst>
          </p:cNvPr>
          <p:cNvSpPr txBox="1"/>
          <p:nvPr/>
        </p:nvSpPr>
        <p:spPr>
          <a:xfrm>
            <a:off x="480060" y="25709"/>
            <a:ext cx="10993781" cy="27617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dirty="0"/>
              <a:t>  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algn="ctr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During my analysis of absenteeism at 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Mid Cheshire Hospitals NHS Foundation Trust (MCHT). </a:t>
            </a:r>
            <a:r>
              <a:rPr lang="en-GB" sz="1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 use the PESTLE factors with this investigation. And identify external factors which may affect the organisation mentioned above.</a:t>
            </a:r>
          </a:p>
          <a:p>
            <a:pPr algn="ctr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During my investigation I found 3 main aspects of PESTLE that I feel affect absenteeism which were: Environment, Legal and Social.</a:t>
            </a:r>
          </a:p>
          <a:p>
            <a:pPr algn="ctr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 then used SWOT to further investigate my findings however, PESTLE has a wider range of options and allowed a more appropriate solution to solve the problem of absenteeism my solution would be a higher minimum wages , more specialist training, more specialist staff is what's need to resolve the issues faced by  Mid Cheshire Hospital Trust (MCHT) </a:t>
            </a:r>
            <a:endParaRPr lang="en-GB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9877893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78B175C64519428DD2085AE37A166E" ma:contentTypeVersion="7" ma:contentTypeDescription="Create a new document." ma:contentTypeScope="" ma:versionID="8d8797d5d103c567858e862e0db18e70">
  <xsd:schema xmlns:xsd="http://www.w3.org/2001/XMLSchema" xmlns:xs="http://www.w3.org/2001/XMLSchema" xmlns:p="http://schemas.microsoft.com/office/2006/metadata/properties" xmlns:ns3="d656cee4-eeba-45fa-a761-9e0ba90d158e" xmlns:ns4="3deaaa82-f5a2-45b4-bb96-651ce2c0e4b2" targetNamespace="http://schemas.microsoft.com/office/2006/metadata/properties" ma:root="true" ma:fieldsID="5f08d1d7858c9320f2fdd86ad3398a17" ns3:_="" ns4:_="">
    <xsd:import namespace="d656cee4-eeba-45fa-a761-9e0ba90d158e"/>
    <xsd:import namespace="3deaaa82-f5a2-45b4-bb96-651ce2c0e4b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56cee4-eeba-45fa-a761-9e0ba90d158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eaaa82-f5a2-45b4-bb96-651ce2c0e4b2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4437272-D8ED-47F8-9008-196ACC3265B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A9CDD4C-A9C0-4404-A324-7A2D6BB8C5EA}">
  <ds:schemaRefs>
    <ds:schemaRef ds:uri="d656cee4-eeba-45fa-a761-9e0ba90d158e"/>
    <ds:schemaRef ds:uri="http://schemas.microsoft.com/office/2006/documentManagement/types"/>
    <ds:schemaRef ds:uri="http://www.w3.org/XML/1998/namespace"/>
    <ds:schemaRef ds:uri="http://purl.org/dc/dcmitype/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fopath/2007/PartnerControls"/>
    <ds:schemaRef ds:uri="3deaaa82-f5a2-45b4-bb96-651ce2c0e4b2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6A32E297-1E84-47D3-B6E0-2EEA5B57CAAC}">
  <ds:schemaRefs>
    <ds:schemaRef ds:uri="3deaaa82-f5a2-45b4-bb96-651ce2c0e4b2"/>
    <ds:schemaRef ds:uri="d656cee4-eeba-45fa-a761-9e0ba90d158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2472</TotalTime>
  <Words>746</Words>
  <Application>Microsoft Office PowerPoint</Application>
  <PresentationFormat>Widescreen</PresentationFormat>
  <Paragraphs>236</Paragraphs>
  <Slides>10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Trebuchet MS</vt:lpstr>
      <vt:lpstr>Berlin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 PMI- WEIGHTING THE PROS AND                            CONS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Marcelus PUSEY 2026791 Module: Problem Solving and Decision making Tutor:</dc:title>
  <dc:creator>Marcelus Dwight Pusey</dc:creator>
  <cp:lastModifiedBy>Marcelus Pusey</cp:lastModifiedBy>
  <cp:revision>156</cp:revision>
  <dcterms:created xsi:type="dcterms:W3CDTF">2022-02-11T21:32:17Z</dcterms:created>
  <dcterms:modified xsi:type="dcterms:W3CDTF">2022-03-13T14:28:28Z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0x0101002B78B175C64519428DD2085AE37A166E</vt:lpwstr>
  </property>
</Properties>
</file>