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57" r:id="rId3"/>
    <p:sldId id="258" r:id="rId4"/>
    <p:sldId id="268" r:id="rId5"/>
    <p:sldId id="259" r:id="rId6"/>
    <p:sldId id="266" r:id="rId7"/>
    <p:sldId id="272" r:id="rId8"/>
    <p:sldId id="271" r:id="rId9"/>
    <p:sldId id="273" r:id="rId10"/>
    <p:sldId id="270" r:id="rId11"/>
    <p:sldId id="274" r:id="rId12"/>
    <p:sldId id="275" r:id="rId13"/>
    <p:sldId id="276" r:id="rId14"/>
    <p:sldId id="264" r:id="rId15"/>
    <p:sldId id="277" r:id="rId16"/>
    <p:sldId id="278" r:id="rId17"/>
    <p:sldId id="279" r:id="rId18"/>
    <p:sldId id="260" r:id="rId19"/>
    <p:sldId id="269" r:id="rId20"/>
    <p:sldId id="267" r:id="rId21"/>
    <p:sldId id="261" r:id="rId22"/>
    <p:sldId id="262" r:id="rId23"/>
    <p:sldId id="280" r:id="rId24"/>
    <p:sldId id="263"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6940" autoAdjust="0"/>
  </p:normalViewPr>
  <p:slideViewPr>
    <p:cSldViewPr snapToGrid="0">
      <p:cViewPr varScale="1">
        <p:scale>
          <a:sx n="61" d="100"/>
          <a:sy n="61" d="100"/>
        </p:scale>
        <p:origin x="888"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A4471-8C01-4ACB-9214-F64E897343F5}" type="datetimeFigureOut">
              <a:rPr lang="en-GB" smtClean="0"/>
              <a:t>08/03/2021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7E745D-DB46-4811-90D4-F14BD411B1F0}" type="slidenum">
              <a:rPr lang="en-GB" smtClean="0"/>
              <a:t>‹#›</a:t>
            </a:fld>
            <a:endParaRPr lang="en-GB"/>
          </a:p>
        </p:txBody>
      </p:sp>
    </p:spTree>
    <p:extLst>
      <p:ext uri="{BB962C8B-B14F-4D97-AF65-F5344CB8AC3E}">
        <p14:creationId xmlns:p14="http://schemas.microsoft.com/office/powerpoint/2010/main" val="1546411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globalwomensinstitute.gwu.edu/sites/g/files/zaxdzs1356/f/downloads/Evidence%20Brief-%20School-Based%20Interventions%20to%20Prevent%20Violence%20Against%20Women%20and%20Girls.pdf"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www.ungei.org/resources/files/SDGsEnglish.pdf"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lobalcitizen.org/en/content/period-hut-menstruation-wash-hygiene-nepal/"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unicef.org/press-releases/fast-facts-nine-things-you-didnt-know-about-menstruation#_edn5"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l-fanarmedia.org/2018/03/many-somali-girls-education-ends-brutal-ritual/"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unicef.org/press-releases/girls-spend-160-million-more-hours-boys-doing-household-chores-everyday" TargetMode="External"/><Relationship Id="rId4" Type="http://schemas.openxmlformats.org/officeDocument/2006/relationships/hyperlink" Target="https://www.unicef.org/media/media_92884.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lobalcitizen.org/en/content/child-marriage-brides-india-niger-syria/" TargetMode="External"/><Relationship Id="rId7" Type="http://schemas.openxmlformats.org/officeDocument/2006/relationships/hyperlink" Target="https://data.unicef.org/topic/child-protection/child-marriage/"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unicef.org/protection/57929_58008.html" TargetMode="External"/><Relationship Id="rId5" Type="http://schemas.openxmlformats.org/officeDocument/2006/relationships/hyperlink" Target="https://www.unicef.org/protection/harmful-practices" TargetMode="External"/><Relationship Id="rId4" Type="http://schemas.openxmlformats.org/officeDocument/2006/relationships/hyperlink" Target="https://economictimes.indiatimes.com/news/politics-and-nation/high-schooling-can-prevent-50-million-child-marriages-by-2030/articleshow/66163867.cms"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lan-international.org/because-i-am-a-girl/violence-at-school"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globalpartnership.org/blog/girls-cannot-learn-when-facing-violence-schoo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educationcannotwait.org/show-humanity-for-her-education-cannot-wait-for-girls-in-conflict-and-disasters/"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www.globalcitizen.org/en/content/political-crisis-sudan/" TargetMode="External"/><Relationship Id="rId4" Type="http://schemas.openxmlformats.org/officeDocument/2006/relationships/hyperlink" Target="https://www.unhcr.org/herturn/" TargetMode="Externa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hrw.org/report/2019/03/21/give-us-baby-and-well-let-you-go/trafficking-kachin-brides-myanmar-china" TargetMode="External"/><Relationship Id="rId3" Type="http://schemas.openxmlformats.org/officeDocument/2006/relationships/hyperlink" Target="http://www.unodc.org/documents/data-and-analysis/glotip/2018/GLOTiP_2018_BOOK_web_small.pdf" TargetMode="External"/><Relationship Id="rId7" Type="http://schemas.openxmlformats.org/officeDocument/2006/relationships/hyperlink" Target="https://www.globalcitizen.org/en/content/how-to-help-syrian-refugees-5th-anniversary-crisis/"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reuters.com/article/us-iraq-trafficking-women/iraqi-women-trafficked-into-sexual-slavery-rights-group-idUSKBN0LL1U220150217" TargetMode="External"/><Relationship Id="rId5" Type="http://schemas.openxmlformats.org/officeDocument/2006/relationships/hyperlink" Target="https://www.globalcitizen.org/en/content/child-marriage-syrian-refugees-jordan/" TargetMode="External"/><Relationship Id="rId4" Type="http://schemas.openxmlformats.org/officeDocument/2006/relationships/hyperlink" Target="https://www.apa.org/advocacy/interpersonal-violence/trafficking-women-girls" TargetMode="External"/><Relationship Id="rId9" Type="http://schemas.openxmlformats.org/officeDocument/2006/relationships/hyperlink" Target="https://www.globalcitizen.org/en/content/china-two-child-policy-bride-trafficking/"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uslimaid.org/appeals/education-forever/"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Only 66 per cent of countries have achieved gender parity in primary education. At the secondary level, the gap widens: 45 per cent of countries have achieved gender parity in lower secondary education, and 25 per cent in upper secondary education.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Most </a:t>
            </a:r>
            <a:r>
              <a:rPr lang="en-GB" sz="1200" b="0" i="0" u="none" strike="noStrike" kern="1200" dirty="0" smtClean="0">
                <a:solidFill>
                  <a:schemeClr val="tx1"/>
                </a:solidFill>
                <a:effectLst/>
                <a:latin typeface="+mn-lt"/>
                <a:ea typeface="+mn-ea"/>
                <a:cs typeface="+mn-cs"/>
                <a:hlinkClick r:id="rId3"/>
              </a:rPr>
              <a:t>recent data</a:t>
            </a:r>
            <a:r>
              <a:rPr lang="en-GB" sz="1200" b="0" i="0" kern="1200" dirty="0" smtClean="0">
                <a:solidFill>
                  <a:schemeClr val="tx1"/>
                </a:solidFill>
                <a:effectLst/>
                <a:latin typeface="+mn-lt"/>
                <a:ea typeface="+mn-ea"/>
                <a:cs typeface="+mn-cs"/>
              </a:rPr>
              <a:t> estimates that approximately 60 million girls are sexually assaulted on their way to or at school every year. This often has serious consequences for their mental and physical health and overall well-being while also leading to lower attendance and higher dropout rates. An estimated </a:t>
            </a:r>
            <a:r>
              <a:rPr lang="en-GB" sz="1200" b="0" i="0" u="none" strike="noStrike" kern="1200" dirty="0" smtClean="0">
                <a:solidFill>
                  <a:schemeClr val="tx1"/>
                </a:solidFill>
                <a:effectLst/>
                <a:latin typeface="+mn-lt"/>
                <a:ea typeface="+mn-ea"/>
                <a:cs typeface="+mn-cs"/>
                <a:hlinkClick r:id="rId4"/>
              </a:rPr>
              <a:t>246 million children experience violence in and around school every year</a:t>
            </a:r>
            <a:r>
              <a:rPr lang="en-GB" sz="1200" b="0" i="0" kern="1200" dirty="0" smtClean="0">
                <a:solidFill>
                  <a:schemeClr val="tx1"/>
                </a:solidFill>
                <a:effectLst/>
                <a:latin typeface="+mn-lt"/>
                <a:ea typeface="+mn-ea"/>
                <a:cs typeface="+mn-cs"/>
              </a:rPr>
              <a:t>,</a:t>
            </a:r>
            <a:endParaRPr lang="en-GB" dirty="0" smtClean="0"/>
          </a:p>
          <a:p>
            <a:endParaRPr lang="en-GB" dirty="0" smtClean="0"/>
          </a:p>
          <a:p>
            <a:r>
              <a:rPr lang="en-GB" sz="1200" b="0" i="0" kern="1200" dirty="0" smtClean="0">
                <a:solidFill>
                  <a:schemeClr val="tx1"/>
                </a:solidFill>
                <a:effectLst/>
                <a:latin typeface="+mn-lt"/>
                <a:ea typeface="+mn-ea"/>
                <a:cs typeface="+mn-cs"/>
              </a:rPr>
              <a:t>Gender-equitable education systems empower girls and boys and promote the development of life skills – like self-management, communication, negotiation and critical thinking – that young people need to succeed. They close skills gaps that perpetuate pay gaps, and build prosperity for entire countries.</a:t>
            </a:r>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4</a:t>
            </a:fld>
            <a:endParaRPr lang="en-GB"/>
          </a:p>
        </p:txBody>
      </p:sp>
    </p:spTree>
    <p:extLst>
      <p:ext uri="{BB962C8B-B14F-4D97-AF65-F5344CB8AC3E}">
        <p14:creationId xmlns:p14="http://schemas.microsoft.com/office/powerpoint/2010/main" val="3294051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Once a month from the time a girl reaches puberty, there is a chance she will miss school and work for a significant portion of her life because she has her period. </a:t>
            </a:r>
          </a:p>
          <a:p>
            <a:r>
              <a:rPr lang="en-GB" sz="1200" b="0" i="0" kern="1200" dirty="0" smtClean="0">
                <a:solidFill>
                  <a:schemeClr val="tx1"/>
                </a:solidFill>
                <a:effectLst/>
                <a:latin typeface="+mn-lt"/>
                <a:ea typeface="+mn-ea"/>
                <a:cs typeface="+mn-cs"/>
              </a:rPr>
              <a:t>Menstruation is stigmatized around the world and the cultural shame attached to the natural process makes girls feel too embarrassed to fully participate in society. In Nepal, for example, menstruating women are seen as impure by their community and </a:t>
            </a:r>
            <a:r>
              <a:rPr lang="en-GB" sz="1200" b="0" i="0" u="sng" kern="1200" dirty="0" smtClean="0">
                <a:solidFill>
                  <a:schemeClr val="tx1"/>
                </a:solidFill>
                <a:effectLst/>
                <a:latin typeface="+mn-lt"/>
                <a:ea typeface="+mn-ea"/>
                <a:cs typeface="+mn-cs"/>
                <a:hlinkClick r:id="rId3"/>
              </a:rPr>
              <a:t>banished</a:t>
            </a:r>
            <a:r>
              <a:rPr lang="en-GB" sz="1200" b="0" i="0" kern="1200" dirty="0" smtClean="0">
                <a:solidFill>
                  <a:schemeClr val="tx1"/>
                </a:solidFill>
                <a:effectLst/>
                <a:latin typeface="+mn-lt"/>
                <a:ea typeface="+mn-ea"/>
                <a:cs typeface="+mn-cs"/>
              </a:rPr>
              <a:t> to huts during their cycles. </a:t>
            </a:r>
          </a:p>
          <a:p>
            <a:endParaRPr lang="en-GB" dirty="0" smtClean="0"/>
          </a:p>
          <a:p>
            <a:r>
              <a:rPr lang="en-GB" sz="1200" b="0" i="0" kern="1200" dirty="0" smtClean="0">
                <a:solidFill>
                  <a:schemeClr val="tx1"/>
                </a:solidFill>
                <a:effectLst/>
                <a:latin typeface="+mn-lt"/>
                <a:ea typeface="+mn-ea"/>
                <a:cs typeface="+mn-cs"/>
              </a:rPr>
              <a:t>Some girls end up skipping class because they can’t afford to buy sanitary products or they don’t have access to clean water and sanitation to keep themselves clean and prevent diseases.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When schools lack separate bathrooms, girls stay home when they have their periods to avoid being sexually assaulted or harassed. Girls with special needs and disabilities </a:t>
            </a:r>
            <a:r>
              <a:rPr lang="en-GB" sz="1200" b="0" i="0" u="sng" kern="1200" dirty="0" smtClean="0">
                <a:solidFill>
                  <a:schemeClr val="tx1"/>
                </a:solidFill>
                <a:effectLst/>
                <a:latin typeface="+mn-lt"/>
                <a:ea typeface="+mn-ea"/>
                <a:cs typeface="+mn-cs"/>
                <a:hlinkClick r:id="rId4"/>
              </a:rPr>
              <a:t>disproportionately</a:t>
            </a:r>
            <a:r>
              <a:rPr lang="en-GB" sz="1200" b="0" i="0" kern="1200" dirty="0" smtClean="0">
                <a:solidFill>
                  <a:schemeClr val="tx1"/>
                </a:solidFill>
                <a:effectLst/>
                <a:latin typeface="+mn-lt"/>
                <a:ea typeface="+mn-ea"/>
                <a:cs typeface="+mn-cs"/>
              </a:rPr>
              <a:t> do not have access to the facilities and resources they need for proper menstrual hygiene. </a:t>
            </a:r>
          </a:p>
          <a:p>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6</a:t>
            </a:fld>
            <a:endParaRPr lang="en-GB"/>
          </a:p>
        </p:txBody>
      </p:sp>
    </p:spTree>
    <p:extLst>
      <p:ext uri="{BB962C8B-B14F-4D97-AF65-F5344CB8AC3E}">
        <p14:creationId xmlns:p14="http://schemas.microsoft.com/office/powerpoint/2010/main" val="674486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Children in impoverished households in low- and middle-income countries (LMIC) may contribute to their family’s welfare by working outside the home or for the family or by managing household responsibilities while parents work.</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Forced domestic work </a:t>
            </a:r>
            <a:r>
              <a:rPr lang="en-GB" sz="1200" b="0" i="0" u="sng" kern="1200" dirty="0" smtClean="0">
                <a:solidFill>
                  <a:schemeClr val="tx1"/>
                </a:solidFill>
                <a:effectLst/>
                <a:latin typeface="+mn-lt"/>
                <a:ea typeface="+mn-ea"/>
                <a:cs typeface="+mn-cs"/>
                <a:hlinkClick r:id="rId3"/>
              </a:rPr>
              <a:t>creates</a:t>
            </a:r>
            <a:r>
              <a:rPr lang="en-GB" sz="1200" b="0" i="0" kern="1200" dirty="0" smtClean="0">
                <a:solidFill>
                  <a:schemeClr val="tx1"/>
                </a:solidFill>
                <a:effectLst/>
                <a:latin typeface="+mn-lt"/>
                <a:ea typeface="+mn-ea"/>
                <a:cs typeface="+mn-cs"/>
              </a:rPr>
              <a:t> low self-esteem in girls and a lack of interest in education. Adult responsibilities, like taking care of sick parents or babysitting siblings, tend to fall on girls. </a:t>
            </a:r>
          </a:p>
          <a:p>
            <a:r>
              <a:rPr lang="en-GB" sz="1200" b="0" i="0" kern="1200" dirty="0" smtClean="0">
                <a:solidFill>
                  <a:schemeClr val="tx1"/>
                </a:solidFill>
                <a:effectLst/>
                <a:latin typeface="+mn-lt"/>
                <a:ea typeface="+mn-ea"/>
                <a:cs typeface="+mn-cs"/>
              </a:rPr>
              <a:t>Around the world, girls spend </a:t>
            </a:r>
            <a:r>
              <a:rPr lang="en-GB" sz="1200" b="0" i="0" u="sng" kern="1200" dirty="0" smtClean="0">
                <a:solidFill>
                  <a:schemeClr val="tx1"/>
                </a:solidFill>
                <a:effectLst/>
                <a:latin typeface="+mn-lt"/>
                <a:ea typeface="+mn-ea"/>
                <a:cs typeface="+mn-cs"/>
                <a:hlinkClick r:id="rId4"/>
              </a:rPr>
              <a:t>40% more time</a:t>
            </a:r>
            <a:r>
              <a:rPr lang="en-GB" sz="1200" b="0" i="0" kern="1200" dirty="0" smtClean="0">
                <a:solidFill>
                  <a:schemeClr val="tx1"/>
                </a:solidFill>
                <a:effectLst/>
                <a:latin typeface="+mn-lt"/>
                <a:ea typeface="+mn-ea"/>
                <a:cs typeface="+mn-cs"/>
              </a:rPr>
              <a:t> performing unpaid chores — including cooking, cleaning, and collecting water and firewood — than boys. Some of these chores put girls in danger of encountering sexual violence. </a:t>
            </a:r>
          </a:p>
          <a:p>
            <a:r>
              <a:rPr lang="en-GB" sz="1200" b="0" i="0" kern="1200" dirty="0" smtClean="0">
                <a:solidFill>
                  <a:schemeClr val="tx1"/>
                </a:solidFill>
                <a:effectLst/>
                <a:latin typeface="+mn-lt"/>
                <a:ea typeface="+mn-ea"/>
                <a:cs typeface="+mn-cs"/>
              </a:rPr>
              <a:t>In Burkina Faso, Yemen, and Somalia, girls between 10 and 14 years old bear the most </a:t>
            </a:r>
            <a:r>
              <a:rPr lang="en-GB" sz="1200" b="0" i="0" u="sng" kern="1200" dirty="0" smtClean="0">
                <a:solidFill>
                  <a:schemeClr val="tx1"/>
                </a:solidFill>
                <a:effectLst/>
                <a:latin typeface="+mn-lt"/>
                <a:ea typeface="+mn-ea"/>
                <a:cs typeface="+mn-cs"/>
                <a:hlinkClick r:id="rId5"/>
              </a:rPr>
              <a:t>disproportionate</a:t>
            </a:r>
            <a:r>
              <a:rPr lang="en-GB" sz="1200" b="0" i="0" kern="1200" dirty="0" smtClean="0">
                <a:solidFill>
                  <a:schemeClr val="tx1"/>
                </a:solidFill>
                <a:effectLst/>
                <a:latin typeface="+mn-lt"/>
                <a:ea typeface="+mn-ea"/>
                <a:cs typeface="+mn-cs"/>
              </a:rPr>
              <a:t> burden of household chores compared to boys. In Somalia, girls </a:t>
            </a:r>
            <a:r>
              <a:rPr lang="en-GB" sz="1200" b="0" i="0" u="sng" kern="1200" dirty="0" smtClean="0">
                <a:solidFill>
                  <a:schemeClr val="tx1"/>
                </a:solidFill>
                <a:effectLst/>
                <a:latin typeface="+mn-lt"/>
                <a:ea typeface="+mn-ea"/>
                <a:cs typeface="+mn-cs"/>
                <a:hlinkClick r:id="rId5"/>
              </a:rPr>
              <a:t>spend</a:t>
            </a:r>
            <a:r>
              <a:rPr lang="en-GB" sz="1200" b="0" i="0" kern="1200" dirty="0" smtClean="0">
                <a:solidFill>
                  <a:schemeClr val="tx1"/>
                </a:solidFill>
                <a:effectLst/>
                <a:latin typeface="+mn-lt"/>
                <a:ea typeface="+mn-ea"/>
                <a:cs typeface="+mn-cs"/>
              </a:rPr>
              <a:t> the most amount of time on chores in the world, averaging 26 hours every week.</a:t>
            </a:r>
          </a:p>
          <a:p>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10</a:t>
            </a:fld>
            <a:endParaRPr lang="en-GB"/>
          </a:p>
        </p:txBody>
      </p:sp>
    </p:spTree>
    <p:extLst>
      <p:ext uri="{BB962C8B-B14F-4D97-AF65-F5344CB8AC3E}">
        <p14:creationId xmlns:p14="http://schemas.microsoft.com/office/powerpoint/2010/main" val="1570958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kern="1200" dirty="0" smtClean="0">
                <a:solidFill>
                  <a:schemeClr val="tx1"/>
                </a:solidFill>
                <a:effectLst/>
                <a:latin typeface="+mn-lt"/>
                <a:ea typeface="+mn-ea"/>
                <a:cs typeface="+mn-cs"/>
                <a:hlinkClick r:id="rId3"/>
              </a:rPr>
              <a:t>Child marriage</a:t>
            </a:r>
            <a:r>
              <a:rPr lang="en-GB" sz="1200" b="0" i="0" kern="1200" dirty="0" smtClean="0">
                <a:solidFill>
                  <a:schemeClr val="tx1"/>
                </a:solidFill>
                <a:effectLst/>
                <a:latin typeface="+mn-lt"/>
                <a:ea typeface="+mn-ea"/>
                <a:cs typeface="+mn-cs"/>
              </a:rPr>
              <a:t>, the marriage of a child under the age of 18, happens all over the world but occurs disproportionately in developing countries. Parents let their daughters enter child marriages for various reasons. Some believe they are protecting their children from harm or stigma associated with having a relationship outside of marriage, but child brides who miss out on education are also </a:t>
            </a:r>
            <a:r>
              <a:rPr lang="en-GB" sz="1200" b="0" i="0" u="sng" kern="1200" dirty="0" smtClean="0">
                <a:solidFill>
                  <a:schemeClr val="tx1"/>
                </a:solidFill>
                <a:effectLst/>
                <a:latin typeface="+mn-lt"/>
                <a:ea typeface="+mn-ea"/>
                <a:cs typeface="+mn-cs"/>
                <a:hlinkClick r:id="rId4"/>
              </a:rPr>
              <a:t>more likely</a:t>
            </a:r>
            <a:r>
              <a:rPr lang="en-GB" sz="1200" b="0" i="0" kern="1200" dirty="0" smtClean="0">
                <a:solidFill>
                  <a:schemeClr val="tx1"/>
                </a:solidFill>
                <a:effectLst/>
                <a:latin typeface="+mn-lt"/>
                <a:ea typeface="+mn-ea"/>
                <a:cs typeface="+mn-cs"/>
              </a:rPr>
              <a:t> to experience early pregnancy, malnourishment, </a:t>
            </a:r>
            <a:r>
              <a:rPr lang="en-GB" sz="1200" b="0" i="0" u="sng" kern="1200" dirty="0" smtClean="0">
                <a:solidFill>
                  <a:schemeClr val="tx1"/>
                </a:solidFill>
                <a:effectLst/>
                <a:latin typeface="+mn-lt"/>
                <a:ea typeface="+mn-ea"/>
                <a:cs typeface="+mn-cs"/>
                <a:hlinkClick r:id="rId3"/>
              </a:rPr>
              <a:t>domestic violence</a:t>
            </a:r>
            <a:r>
              <a:rPr lang="en-GB" sz="1200" b="0" i="0" kern="1200" dirty="0" smtClean="0">
                <a:solidFill>
                  <a:schemeClr val="tx1"/>
                </a:solidFill>
                <a:effectLst/>
                <a:latin typeface="+mn-lt"/>
                <a:ea typeface="+mn-ea"/>
                <a:cs typeface="+mn-cs"/>
              </a:rPr>
              <a:t>, and pregnancy </a:t>
            </a:r>
            <a:r>
              <a:rPr lang="en-GB" sz="1200" b="0" i="0" u="sng" kern="1200" dirty="0" smtClean="0">
                <a:solidFill>
                  <a:schemeClr val="tx1"/>
                </a:solidFill>
                <a:effectLst/>
                <a:latin typeface="+mn-lt"/>
                <a:ea typeface="+mn-ea"/>
                <a:cs typeface="+mn-cs"/>
                <a:hlinkClick r:id="rId3"/>
              </a:rPr>
              <a:t>complications</a:t>
            </a:r>
            <a:r>
              <a:rPr lang="en-GB" sz="1200" b="0" i="0" kern="1200" dirty="0" smtClean="0">
                <a:solidFill>
                  <a:schemeClr val="tx1"/>
                </a:solidFill>
                <a:effectLst/>
                <a:latin typeface="+mn-lt"/>
                <a:ea typeface="+mn-ea"/>
                <a:cs typeface="+mn-cs"/>
              </a:rPr>
              <a:t>. For families experiencing financial hardship, child marriage reduces their </a:t>
            </a:r>
            <a:r>
              <a:rPr lang="en-GB" sz="1200" b="0" i="0" u="sng" kern="1200" dirty="0" smtClean="0">
                <a:solidFill>
                  <a:schemeClr val="tx1"/>
                </a:solidFill>
                <a:effectLst/>
                <a:latin typeface="+mn-lt"/>
                <a:ea typeface="+mn-ea"/>
                <a:cs typeface="+mn-cs"/>
                <a:hlinkClick r:id="rId5"/>
              </a:rPr>
              <a:t>economic burden</a:t>
            </a:r>
            <a:r>
              <a:rPr lang="en-GB" sz="1200" b="0" i="0" kern="1200" dirty="0" smtClean="0">
                <a:solidFill>
                  <a:schemeClr val="tx1"/>
                </a:solidFill>
                <a:effectLst/>
                <a:latin typeface="+mn-lt"/>
                <a:ea typeface="+mn-ea"/>
                <a:cs typeface="+mn-cs"/>
              </a:rPr>
              <a:t>, but it ends up being more difficult for girls to gain financial independence without education.</a:t>
            </a:r>
          </a:p>
          <a:p>
            <a:r>
              <a:rPr lang="en-GB" sz="1200" b="0" i="0" kern="1200" dirty="0" smtClean="0">
                <a:solidFill>
                  <a:schemeClr val="tx1"/>
                </a:solidFill>
                <a:effectLst/>
                <a:latin typeface="+mn-lt"/>
                <a:ea typeface="+mn-ea"/>
                <a:cs typeface="+mn-cs"/>
              </a:rPr>
              <a:t>There are about 700 million women around the world who were married as girls, UNICEF </a:t>
            </a:r>
            <a:r>
              <a:rPr lang="en-GB" sz="1200" b="0" i="0" u="sng" kern="1200" dirty="0" smtClean="0">
                <a:solidFill>
                  <a:schemeClr val="tx1"/>
                </a:solidFill>
                <a:effectLst/>
                <a:latin typeface="+mn-lt"/>
                <a:ea typeface="+mn-ea"/>
                <a:cs typeface="+mn-cs"/>
                <a:hlinkClick r:id="rId6"/>
              </a:rPr>
              <a:t>reported</a:t>
            </a:r>
            <a:r>
              <a:rPr lang="en-GB" sz="1200" b="0" i="0" kern="1200" dirty="0" smtClean="0">
                <a:solidFill>
                  <a:schemeClr val="tx1"/>
                </a:solidFill>
                <a:effectLst/>
                <a:latin typeface="+mn-lt"/>
                <a:ea typeface="+mn-ea"/>
                <a:cs typeface="+mn-cs"/>
              </a:rPr>
              <a:t> in 2017. In sub-Saharan Africa, 4 in 10 girls are married under the age of 18, and South Asia, where about 30% of girls under 18 are married, has the highest levels of child marriage, </a:t>
            </a:r>
            <a:r>
              <a:rPr lang="en-GB" sz="1200" b="0" i="0" u="sng" kern="1200" dirty="0" smtClean="0">
                <a:solidFill>
                  <a:schemeClr val="tx1"/>
                </a:solidFill>
                <a:effectLst/>
                <a:latin typeface="+mn-lt"/>
                <a:ea typeface="+mn-ea"/>
                <a:cs typeface="+mn-cs"/>
                <a:hlinkClick r:id="rId7"/>
              </a:rPr>
              <a:t>according to UNICEF</a:t>
            </a:r>
            <a:r>
              <a:rPr lang="en-GB" sz="1200" b="0" i="0" kern="1200" dirty="0" smtClean="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14</a:t>
            </a:fld>
            <a:endParaRPr lang="en-GB"/>
          </a:p>
        </p:txBody>
      </p:sp>
    </p:spTree>
    <p:extLst>
      <p:ext uri="{BB962C8B-B14F-4D97-AF65-F5344CB8AC3E}">
        <p14:creationId xmlns:p14="http://schemas.microsoft.com/office/powerpoint/2010/main" val="1309085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Gender-based violence can take </a:t>
            </a:r>
            <a:r>
              <a:rPr lang="en-GB" sz="1200" b="0" i="0" u="sng" kern="1200" dirty="0" smtClean="0">
                <a:solidFill>
                  <a:schemeClr val="tx1"/>
                </a:solidFill>
                <a:effectLst/>
                <a:latin typeface="+mn-lt"/>
                <a:ea typeface="+mn-ea"/>
                <a:cs typeface="+mn-cs"/>
                <a:hlinkClick r:id="rId3"/>
              </a:rPr>
              <a:t>many forms</a:t>
            </a:r>
            <a:r>
              <a:rPr lang="en-GB" sz="1200" b="0" i="0" kern="1200" dirty="0" smtClean="0">
                <a:solidFill>
                  <a:schemeClr val="tx1"/>
                </a:solidFill>
                <a:effectLst/>
                <a:latin typeface="+mn-lt"/>
                <a:ea typeface="+mn-ea"/>
                <a:cs typeface="+mn-cs"/>
              </a:rPr>
              <a:t>, including physical and sexual abuse, harassment, and bullying. Surviving rape, coercion, discrimination, and other types of abuse </a:t>
            </a:r>
            <a:r>
              <a:rPr lang="en-GB" sz="1200" b="0" i="0" u="sng" kern="1200" dirty="0" smtClean="0">
                <a:solidFill>
                  <a:schemeClr val="tx1"/>
                </a:solidFill>
                <a:effectLst/>
                <a:latin typeface="+mn-lt"/>
                <a:ea typeface="+mn-ea"/>
                <a:cs typeface="+mn-cs"/>
                <a:hlinkClick r:id="rId4"/>
              </a:rPr>
              <a:t>affects</a:t>
            </a:r>
            <a:r>
              <a:rPr lang="en-GB" sz="1200" b="0" i="0" kern="1200" dirty="0" smtClean="0">
                <a:solidFill>
                  <a:schemeClr val="tx1"/>
                </a:solidFill>
                <a:effectLst/>
                <a:latin typeface="+mn-lt"/>
                <a:ea typeface="+mn-ea"/>
                <a:cs typeface="+mn-cs"/>
              </a:rPr>
              <a:t> girls’ </a:t>
            </a:r>
            <a:r>
              <a:rPr lang="en-GB" sz="1200" b="0" i="0" kern="1200" dirty="0" err="1" smtClean="0">
                <a:solidFill>
                  <a:schemeClr val="tx1"/>
                </a:solidFill>
                <a:effectLst/>
                <a:latin typeface="+mn-lt"/>
                <a:ea typeface="+mn-ea"/>
                <a:cs typeface="+mn-cs"/>
              </a:rPr>
              <a:t>enrollment</a:t>
            </a:r>
            <a:r>
              <a:rPr lang="en-GB" sz="1200" b="0" i="0" kern="1200" dirty="0" smtClean="0">
                <a:solidFill>
                  <a:schemeClr val="tx1"/>
                </a:solidFill>
                <a:effectLst/>
                <a:latin typeface="+mn-lt"/>
                <a:ea typeface="+mn-ea"/>
                <a:cs typeface="+mn-cs"/>
              </a:rPr>
              <a:t>, lowers their participation and achievements, and increases absenteeism and dropout rates. </a:t>
            </a:r>
          </a:p>
          <a:p>
            <a:r>
              <a:rPr lang="en-GB" sz="1200" b="0" i="0" kern="1200" dirty="0" smtClean="0">
                <a:solidFill>
                  <a:schemeClr val="tx1"/>
                </a:solidFill>
                <a:effectLst/>
                <a:latin typeface="+mn-lt"/>
                <a:ea typeface="+mn-ea"/>
                <a:cs typeface="+mn-cs"/>
              </a:rPr>
              <a:t>It is estimated that 246 million girls and boys </a:t>
            </a:r>
            <a:r>
              <a:rPr lang="en-GB" sz="1200" b="0" i="0" u="sng" kern="1200" dirty="0" smtClean="0">
                <a:solidFill>
                  <a:schemeClr val="tx1"/>
                </a:solidFill>
                <a:effectLst/>
                <a:latin typeface="+mn-lt"/>
                <a:ea typeface="+mn-ea"/>
                <a:cs typeface="+mn-cs"/>
                <a:hlinkClick r:id="rId3"/>
              </a:rPr>
              <a:t>are</a:t>
            </a:r>
            <a:r>
              <a:rPr lang="en-GB" sz="1200" b="0" i="0" kern="1200" dirty="0" smtClean="0">
                <a:solidFill>
                  <a:schemeClr val="tx1"/>
                </a:solidFill>
                <a:effectLst/>
                <a:latin typeface="+mn-lt"/>
                <a:ea typeface="+mn-ea"/>
                <a:cs typeface="+mn-cs"/>
              </a:rPr>
              <a:t> harassed and abused on their way to school every year, but girls are disproportionately targeted. Tanzania found that almost 1 in 4 girls who experienced sexual violence </a:t>
            </a:r>
            <a:r>
              <a:rPr lang="en-GB" sz="1200" b="0" i="0" u="sng" kern="1200" dirty="0" smtClean="0">
                <a:solidFill>
                  <a:schemeClr val="tx1"/>
                </a:solidFill>
                <a:effectLst/>
                <a:latin typeface="+mn-lt"/>
                <a:ea typeface="+mn-ea"/>
                <a:cs typeface="+mn-cs"/>
                <a:hlinkClick r:id="rId4"/>
              </a:rPr>
              <a:t>reported</a:t>
            </a:r>
            <a:r>
              <a:rPr lang="en-GB" sz="1200" b="0" i="0" kern="1200" dirty="0" smtClean="0">
                <a:solidFill>
                  <a:schemeClr val="tx1"/>
                </a:solidFill>
                <a:effectLst/>
                <a:latin typeface="+mn-lt"/>
                <a:ea typeface="+mn-ea"/>
                <a:cs typeface="+mn-cs"/>
              </a:rPr>
              <a:t> the incident while traveling to or from school, and nearly 17% reported at least one incident occurred at school or on school property. </a:t>
            </a:r>
          </a:p>
          <a:p>
            <a:r>
              <a:rPr lang="en-GB" sz="1200" b="0" i="0" kern="1200" dirty="0" smtClean="0">
                <a:solidFill>
                  <a:schemeClr val="tx1"/>
                </a:solidFill>
                <a:effectLst/>
                <a:latin typeface="+mn-lt"/>
                <a:ea typeface="+mn-ea"/>
                <a:cs typeface="+mn-cs"/>
              </a:rPr>
              <a:t>Parents </a:t>
            </a:r>
            <a:r>
              <a:rPr lang="en-GB" sz="1200" b="0" i="0" u="sng" kern="1200" dirty="0" smtClean="0">
                <a:solidFill>
                  <a:schemeClr val="tx1"/>
                </a:solidFill>
                <a:effectLst/>
                <a:latin typeface="+mn-lt"/>
                <a:ea typeface="+mn-ea"/>
                <a:cs typeface="+mn-cs"/>
                <a:hlinkClick r:id="rId4"/>
              </a:rPr>
              <a:t>are less likely</a:t>
            </a:r>
            <a:r>
              <a:rPr lang="en-GB" sz="1200" b="0" i="0" kern="1200" dirty="0" smtClean="0">
                <a:solidFill>
                  <a:schemeClr val="tx1"/>
                </a:solidFill>
                <a:effectLst/>
                <a:latin typeface="+mn-lt"/>
                <a:ea typeface="+mn-ea"/>
                <a:cs typeface="+mn-cs"/>
              </a:rPr>
              <a:t> to let their daughters travel to school if they have to travel long unsafe distances.</a:t>
            </a:r>
          </a:p>
          <a:p>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18</a:t>
            </a:fld>
            <a:endParaRPr lang="en-GB"/>
          </a:p>
        </p:txBody>
      </p:sp>
    </p:spTree>
    <p:extLst>
      <p:ext uri="{BB962C8B-B14F-4D97-AF65-F5344CB8AC3E}">
        <p14:creationId xmlns:p14="http://schemas.microsoft.com/office/powerpoint/2010/main" val="2922214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Girls and women in conflict and crisis-affected areas encounter more obstacles to attend school. An estimated 39 million girls and adolescent girls in countries affected by armed conflict or natural disasters </a:t>
            </a:r>
            <a:r>
              <a:rPr lang="en-GB" sz="1200" b="0" i="0" u="sng" kern="1200" dirty="0" smtClean="0">
                <a:solidFill>
                  <a:schemeClr val="tx1"/>
                </a:solidFill>
                <a:effectLst/>
                <a:latin typeface="+mn-lt"/>
                <a:ea typeface="+mn-ea"/>
                <a:cs typeface="+mn-cs"/>
                <a:hlinkClick r:id="rId3"/>
              </a:rPr>
              <a:t>lack access</a:t>
            </a:r>
            <a:r>
              <a:rPr lang="en-GB" sz="1200" b="0" i="0" kern="1200" dirty="0" smtClean="0">
                <a:solidFill>
                  <a:schemeClr val="tx1"/>
                </a:solidFill>
                <a:effectLst/>
                <a:latin typeface="+mn-lt"/>
                <a:ea typeface="+mn-ea"/>
                <a:cs typeface="+mn-cs"/>
              </a:rPr>
              <a:t> to quality education. Refugee girls are </a:t>
            </a:r>
            <a:r>
              <a:rPr lang="en-GB" sz="1200" b="0" i="0" u="sng" kern="1200" dirty="0" smtClean="0">
                <a:solidFill>
                  <a:schemeClr val="tx1"/>
                </a:solidFill>
                <a:effectLst/>
                <a:latin typeface="+mn-lt"/>
                <a:ea typeface="+mn-ea"/>
                <a:cs typeface="+mn-cs"/>
                <a:hlinkClick r:id="rId4"/>
              </a:rPr>
              <a:t>half</a:t>
            </a:r>
            <a:r>
              <a:rPr lang="en-GB" sz="1200" b="0" i="0" kern="1200" dirty="0" smtClean="0">
                <a:solidFill>
                  <a:schemeClr val="tx1"/>
                </a:solidFill>
                <a:effectLst/>
                <a:latin typeface="+mn-lt"/>
                <a:ea typeface="+mn-ea"/>
                <a:cs typeface="+mn-cs"/>
              </a:rPr>
              <a:t> as likely to be in school as refugee boys.</a:t>
            </a:r>
          </a:p>
          <a:p>
            <a:r>
              <a:rPr lang="en-GB" sz="1200" b="0" i="0" kern="1200" dirty="0" smtClean="0">
                <a:solidFill>
                  <a:schemeClr val="tx1"/>
                </a:solidFill>
                <a:effectLst/>
                <a:latin typeface="+mn-lt"/>
                <a:ea typeface="+mn-ea"/>
                <a:cs typeface="+mn-cs"/>
              </a:rPr>
              <a:t>In </a:t>
            </a:r>
            <a:r>
              <a:rPr lang="en-GB" sz="1200" b="0" i="0" u="sng" kern="1200" dirty="0" smtClean="0">
                <a:solidFill>
                  <a:schemeClr val="tx1"/>
                </a:solidFill>
                <a:effectLst/>
                <a:latin typeface="+mn-lt"/>
                <a:ea typeface="+mn-ea"/>
                <a:cs typeface="+mn-cs"/>
                <a:hlinkClick r:id="rId5"/>
              </a:rPr>
              <a:t>South Sudan</a:t>
            </a:r>
            <a:r>
              <a:rPr lang="en-GB" sz="1200" b="0" i="0" kern="1200" dirty="0" smtClean="0">
                <a:solidFill>
                  <a:schemeClr val="tx1"/>
                </a:solidFill>
                <a:effectLst/>
                <a:latin typeface="+mn-lt"/>
                <a:ea typeface="+mn-ea"/>
                <a:cs typeface="+mn-cs"/>
              </a:rPr>
              <a:t>, 72% of primary school-aged girls, </a:t>
            </a:r>
            <a:r>
              <a:rPr lang="en-GB" sz="1200" b="0" i="0" u="sng" kern="1200" dirty="0" smtClean="0">
                <a:solidFill>
                  <a:schemeClr val="tx1"/>
                </a:solidFill>
                <a:effectLst/>
                <a:latin typeface="+mn-lt"/>
                <a:ea typeface="+mn-ea"/>
                <a:cs typeface="+mn-cs"/>
                <a:hlinkClick r:id="rId3"/>
              </a:rPr>
              <a:t>do not</a:t>
            </a:r>
            <a:r>
              <a:rPr lang="en-GB" sz="1200" b="0" i="0" kern="1200" dirty="0" smtClean="0">
                <a:solidFill>
                  <a:schemeClr val="tx1"/>
                </a:solidFill>
                <a:effectLst/>
                <a:latin typeface="+mn-lt"/>
                <a:ea typeface="+mn-ea"/>
                <a:cs typeface="+mn-cs"/>
              </a:rPr>
              <a:t> attend school, in contrast to 64% of primary school-aged boys. Similarly, in Afghanistan, 70% of the 3.5 million out-of-school children </a:t>
            </a:r>
            <a:r>
              <a:rPr lang="en-GB" sz="1200" b="0" i="0" u="sng" kern="1200" dirty="0" smtClean="0">
                <a:solidFill>
                  <a:schemeClr val="tx1"/>
                </a:solidFill>
                <a:effectLst/>
                <a:latin typeface="+mn-lt"/>
                <a:ea typeface="+mn-ea"/>
                <a:cs typeface="+mn-cs"/>
                <a:hlinkClick r:id="rId3"/>
              </a:rPr>
              <a:t>are</a:t>
            </a:r>
            <a:r>
              <a:rPr lang="en-GB" sz="1200" b="0" i="0" kern="1200" dirty="0" smtClean="0">
                <a:solidFill>
                  <a:schemeClr val="tx1"/>
                </a:solidFill>
                <a:effectLst/>
                <a:latin typeface="+mn-lt"/>
                <a:ea typeface="+mn-ea"/>
                <a:cs typeface="+mn-cs"/>
              </a:rPr>
              <a:t> girls. </a:t>
            </a:r>
          </a:p>
          <a:p>
            <a:r>
              <a:rPr lang="en-GB" sz="1200" b="0" i="0" kern="1200" dirty="0" smtClean="0">
                <a:solidFill>
                  <a:schemeClr val="tx1"/>
                </a:solidFill>
                <a:effectLst/>
                <a:latin typeface="+mn-lt"/>
                <a:ea typeface="+mn-ea"/>
                <a:cs typeface="+mn-cs"/>
              </a:rPr>
              <a:t>Around the world, there are </a:t>
            </a:r>
            <a:r>
              <a:rPr lang="en-GB" sz="1200" b="0" i="0" u="sng" kern="1200" dirty="0" smtClean="0">
                <a:solidFill>
                  <a:schemeClr val="tx1"/>
                </a:solidFill>
                <a:effectLst/>
                <a:latin typeface="+mn-lt"/>
                <a:ea typeface="+mn-ea"/>
                <a:cs typeface="+mn-cs"/>
                <a:hlinkClick r:id="rId3"/>
              </a:rPr>
              <a:t>three times</a:t>
            </a:r>
            <a:r>
              <a:rPr lang="en-GB" sz="1200" b="0" i="0" kern="1200" dirty="0" smtClean="0">
                <a:solidFill>
                  <a:schemeClr val="tx1"/>
                </a:solidFill>
                <a:effectLst/>
                <a:latin typeface="+mn-lt"/>
                <a:ea typeface="+mn-ea"/>
                <a:cs typeface="+mn-cs"/>
              </a:rPr>
              <a:t> as many attacks on girls’ schools than boys' schools. When schools are ambushed, children run the risk of death or injury, infrastructure is destroyed, and education systems are weakened long-term. Without education, girls lack the skills they need to cope with the crisis and help rebuild their communities.</a:t>
            </a:r>
          </a:p>
          <a:p>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19</a:t>
            </a:fld>
            <a:endParaRPr lang="en-GB"/>
          </a:p>
        </p:txBody>
      </p:sp>
    </p:spTree>
    <p:extLst>
      <p:ext uri="{BB962C8B-B14F-4D97-AF65-F5344CB8AC3E}">
        <p14:creationId xmlns:p14="http://schemas.microsoft.com/office/powerpoint/2010/main" val="203568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number of girls reported as human trafficking victims is on the rise. Of all the trafficking victims reported globally in 2016, </a:t>
            </a:r>
            <a:r>
              <a:rPr lang="en-GB" sz="1200" b="0" i="0" u="sng" kern="1200" dirty="0" smtClean="0">
                <a:solidFill>
                  <a:schemeClr val="tx1"/>
                </a:solidFill>
                <a:effectLst/>
                <a:latin typeface="+mn-lt"/>
                <a:ea typeface="+mn-ea"/>
                <a:cs typeface="+mn-cs"/>
                <a:hlinkClick r:id="rId3"/>
              </a:rPr>
              <a:t>23%</a:t>
            </a:r>
            <a:r>
              <a:rPr lang="en-GB" sz="1200" b="0" i="0" kern="1200" dirty="0" smtClean="0">
                <a:solidFill>
                  <a:schemeClr val="tx1"/>
                </a:solidFill>
                <a:effectLst/>
                <a:latin typeface="+mn-lt"/>
                <a:ea typeface="+mn-ea"/>
                <a:cs typeface="+mn-cs"/>
              </a:rPr>
              <a:t> are girls compared to 7% of whom are boys. Traffickers exploit girls for forced </a:t>
            </a:r>
            <a:r>
              <a:rPr lang="en-GB" sz="1200" b="0" i="0" kern="1200" dirty="0" err="1" smtClean="0">
                <a:solidFill>
                  <a:schemeClr val="tx1"/>
                </a:solidFill>
                <a:effectLst/>
                <a:latin typeface="+mn-lt"/>
                <a:ea typeface="+mn-ea"/>
                <a:cs typeface="+mn-cs"/>
              </a:rPr>
              <a:t>labor</a:t>
            </a:r>
            <a:r>
              <a:rPr lang="en-GB" sz="1200" b="0" i="0" kern="1200" dirty="0" smtClean="0">
                <a:solidFill>
                  <a:schemeClr val="tx1"/>
                </a:solidFill>
                <a:effectLst/>
                <a:latin typeface="+mn-lt"/>
                <a:ea typeface="+mn-ea"/>
                <a:cs typeface="+mn-cs"/>
              </a:rPr>
              <a:t> and marriage, but most are pushed into sexual exploitation. </a:t>
            </a:r>
          </a:p>
          <a:p>
            <a:r>
              <a:rPr lang="en-GB" sz="1200" b="0" i="0" kern="1200" dirty="0" smtClean="0">
                <a:solidFill>
                  <a:schemeClr val="tx1"/>
                </a:solidFill>
                <a:effectLst/>
                <a:latin typeface="+mn-lt"/>
                <a:ea typeface="+mn-ea"/>
                <a:cs typeface="+mn-cs"/>
              </a:rPr>
              <a:t>Women and girls who are trafficked </a:t>
            </a:r>
            <a:r>
              <a:rPr lang="en-GB" sz="1200" b="0" i="0" u="sng" kern="1200" dirty="0" smtClean="0">
                <a:solidFill>
                  <a:schemeClr val="tx1"/>
                </a:solidFill>
                <a:effectLst/>
                <a:latin typeface="+mn-lt"/>
                <a:ea typeface="+mn-ea"/>
                <a:cs typeface="+mn-cs"/>
                <a:hlinkClick r:id="rId4"/>
              </a:rPr>
              <a:t>face</a:t>
            </a:r>
            <a:r>
              <a:rPr lang="en-GB" sz="1200" b="0" i="0" kern="1200" dirty="0" smtClean="0">
                <a:solidFill>
                  <a:schemeClr val="tx1"/>
                </a:solidFill>
                <a:effectLst/>
                <a:latin typeface="+mn-lt"/>
                <a:ea typeface="+mn-ea"/>
                <a:cs typeface="+mn-cs"/>
              </a:rPr>
              <a:t> high rates of physical and sexual violence as well as mental and physical health issues. This form of abuse puts girls on track to get stuck in a cycle of poverty and slavery that stops them from receiving an education. </a:t>
            </a:r>
          </a:p>
          <a:p>
            <a:r>
              <a:rPr lang="en-GB" sz="1200" b="0" i="0" kern="1200" dirty="0" smtClean="0">
                <a:solidFill>
                  <a:schemeClr val="tx1"/>
                </a:solidFill>
                <a:effectLst/>
                <a:latin typeface="+mn-lt"/>
                <a:ea typeface="+mn-ea"/>
                <a:cs typeface="+mn-cs"/>
              </a:rPr>
              <a:t>People living in areas affected by armed conflict in Africa, the Middle East, and Asia are particularly vulnerable to human trafficking, especially when they are separated from their families and end up traveling alone.</a:t>
            </a:r>
          </a:p>
          <a:p>
            <a:r>
              <a:rPr lang="en-GB" sz="1200" b="0" i="0" kern="1200" dirty="0" smtClean="0">
                <a:solidFill>
                  <a:schemeClr val="tx1"/>
                </a:solidFill>
                <a:effectLst/>
                <a:latin typeface="+mn-lt"/>
                <a:ea typeface="+mn-ea"/>
                <a:cs typeface="+mn-cs"/>
              </a:rPr>
              <a:t>In the Middle East, girls and young women living in refugee camps are </a:t>
            </a:r>
            <a:r>
              <a:rPr lang="en-GB" sz="1200" b="0" i="0" u="sng" kern="1200" dirty="0" smtClean="0">
                <a:solidFill>
                  <a:schemeClr val="tx1"/>
                </a:solidFill>
                <a:effectLst/>
                <a:latin typeface="+mn-lt"/>
                <a:ea typeface="+mn-ea"/>
                <a:cs typeface="+mn-cs"/>
                <a:hlinkClick r:id="rId5"/>
              </a:rPr>
              <a:t>commonly</a:t>
            </a:r>
            <a:r>
              <a:rPr lang="en-GB" sz="1200" b="0" i="0" kern="1200" dirty="0" smtClean="0">
                <a:solidFill>
                  <a:schemeClr val="tx1"/>
                </a:solidFill>
                <a:effectLst/>
                <a:latin typeface="+mn-lt"/>
                <a:ea typeface="+mn-ea"/>
                <a:cs typeface="+mn-cs"/>
              </a:rPr>
              <a:t> married off without their consent and are sexually exploited in </a:t>
            </a:r>
            <a:r>
              <a:rPr lang="en-GB" sz="1200" b="0" i="0" kern="1200" dirty="0" err="1" smtClean="0">
                <a:solidFill>
                  <a:schemeClr val="tx1"/>
                </a:solidFill>
                <a:effectLst/>
                <a:latin typeface="+mn-lt"/>
                <a:ea typeface="+mn-ea"/>
                <a:cs typeface="+mn-cs"/>
              </a:rPr>
              <a:t>neighboring</a:t>
            </a:r>
            <a:r>
              <a:rPr lang="en-GB" sz="1200" b="0" i="0" kern="1200" dirty="0" smtClean="0">
                <a:solidFill>
                  <a:schemeClr val="tx1"/>
                </a:solidFill>
                <a:effectLst/>
                <a:latin typeface="+mn-lt"/>
                <a:ea typeface="+mn-ea"/>
                <a:cs typeface="+mn-cs"/>
              </a:rPr>
              <a:t> countries. As a result of the rise of the militant Sunni group Islamic State (ISIS), trafficking has skyrocketed in Iraq. Up to 10,000 women and girls in Iraq have </a:t>
            </a:r>
            <a:r>
              <a:rPr lang="en-GB" sz="1200" b="0" i="0" u="sng" kern="1200" dirty="0" smtClean="0">
                <a:solidFill>
                  <a:schemeClr val="tx1"/>
                </a:solidFill>
                <a:effectLst/>
                <a:latin typeface="+mn-lt"/>
                <a:ea typeface="+mn-ea"/>
                <a:cs typeface="+mn-cs"/>
                <a:hlinkClick r:id="rId6"/>
              </a:rPr>
              <a:t>been abducted</a:t>
            </a:r>
            <a:r>
              <a:rPr lang="en-GB" sz="1200" b="0" i="0" kern="1200" dirty="0" smtClean="0">
                <a:solidFill>
                  <a:schemeClr val="tx1"/>
                </a:solidFill>
                <a:effectLst/>
                <a:latin typeface="+mn-lt"/>
                <a:ea typeface="+mn-ea"/>
                <a:cs typeface="+mn-cs"/>
              </a:rPr>
              <a:t> or trafficked for sexual slavery and sent to </a:t>
            </a:r>
            <a:r>
              <a:rPr lang="en-GB" sz="1200" b="0" i="0" u="sng" kern="1200" dirty="0" smtClean="0">
                <a:solidFill>
                  <a:schemeClr val="tx1"/>
                </a:solidFill>
                <a:effectLst/>
                <a:latin typeface="+mn-lt"/>
                <a:ea typeface="+mn-ea"/>
                <a:cs typeface="+mn-cs"/>
                <a:hlinkClick r:id="rId7"/>
              </a:rPr>
              <a:t>Syria</a:t>
            </a:r>
            <a:r>
              <a:rPr lang="en-GB" sz="1200" b="0" i="0" kern="1200" dirty="0" smtClean="0">
                <a:solidFill>
                  <a:schemeClr val="tx1"/>
                </a:solidFill>
                <a:effectLst/>
                <a:latin typeface="+mn-lt"/>
                <a:ea typeface="+mn-ea"/>
                <a:cs typeface="+mn-cs"/>
              </a:rPr>
              <a:t>, Jordan or the United Arab Emirates. </a:t>
            </a:r>
            <a:r>
              <a:rPr lang="en-GB" sz="1200" b="0" i="0" kern="1200" smtClean="0">
                <a:solidFill>
                  <a:schemeClr val="tx1"/>
                </a:solidFill>
                <a:effectLst/>
                <a:latin typeface="+mn-lt"/>
                <a:ea typeface="+mn-ea"/>
                <a:cs typeface="+mn-cs"/>
              </a:rPr>
              <a:t>In Myanmar, due to the conflict between government forces and the Kachin Independence Army, ethnic Kachin women and girls are </a:t>
            </a:r>
            <a:r>
              <a:rPr lang="en-GB" sz="1200" b="0" i="0" u="sng" kern="1200" smtClean="0">
                <a:solidFill>
                  <a:schemeClr val="tx1"/>
                </a:solidFill>
                <a:effectLst/>
                <a:latin typeface="+mn-lt"/>
                <a:ea typeface="+mn-ea"/>
                <a:cs typeface="+mn-cs"/>
                <a:hlinkClick r:id="rId8"/>
              </a:rPr>
              <a:t>commonly trafficked</a:t>
            </a:r>
            <a:r>
              <a:rPr lang="en-GB" sz="1200" b="0" i="0" kern="1200" smtClean="0">
                <a:solidFill>
                  <a:schemeClr val="tx1"/>
                </a:solidFill>
                <a:effectLst/>
                <a:latin typeface="+mn-lt"/>
                <a:ea typeface="+mn-ea"/>
                <a:cs typeface="+mn-cs"/>
              </a:rPr>
              <a:t> to China, where the “</a:t>
            </a:r>
            <a:r>
              <a:rPr lang="en-GB" sz="1200" b="0" i="0" u="sng" kern="1200" smtClean="0">
                <a:solidFill>
                  <a:schemeClr val="tx1"/>
                </a:solidFill>
                <a:effectLst/>
                <a:latin typeface="+mn-lt"/>
                <a:ea typeface="+mn-ea"/>
                <a:cs typeface="+mn-cs"/>
                <a:hlinkClick r:id="rId9"/>
              </a:rPr>
              <a:t>one child policy</a:t>
            </a:r>
            <a:r>
              <a:rPr lang="en-GB" sz="1200" b="0" i="0" kern="1200" smtClean="0">
                <a:solidFill>
                  <a:schemeClr val="tx1"/>
                </a:solidFill>
                <a:effectLst/>
                <a:latin typeface="+mn-lt"/>
                <a:ea typeface="+mn-ea"/>
                <a:cs typeface="+mn-cs"/>
              </a:rPr>
              <a:t>” led to a shortage in the number of potential wives and mothers.</a:t>
            </a:r>
          </a:p>
          <a:p>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20</a:t>
            </a:fld>
            <a:endParaRPr lang="en-GB"/>
          </a:p>
        </p:txBody>
      </p:sp>
    </p:spTree>
    <p:extLst>
      <p:ext uri="{BB962C8B-B14F-4D97-AF65-F5344CB8AC3E}">
        <p14:creationId xmlns:p14="http://schemas.microsoft.com/office/powerpoint/2010/main" val="160657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 Educating girls saves lives and builds stronger families, communities and economies.</a:t>
            </a:r>
          </a:p>
          <a:p>
            <a:r>
              <a:rPr lang="en-GB" sz="1200" b="0" i="0" kern="1200" dirty="0" smtClean="0">
                <a:solidFill>
                  <a:schemeClr val="tx1"/>
                </a:solidFill>
                <a:effectLst/>
                <a:latin typeface="+mn-lt"/>
                <a:ea typeface="+mn-ea"/>
                <a:cs typeface="+mn-cs"/>
              </a:rPr>
              <a:t>An educated female population increases a country's productivity and fuels economic growth. Some countries lose more than $1 billion a year by failing to educate girls to the same level as boys.</a:t>
            </a:r>
          </a:p>
          <a:p>
            <a:endParaRPr lang="en-GB" dirty="0" smtClean="0"/>
          </a:p>
          <a:p>
            <a:r>
              <a:rPr lang="en-GB" sz="1200" b="1" i="0" kern="1200" dirty="0" smtClean="0">
                <a:solidFill>
                  <a:schemeClr val="tx1"/>
                </a:solidFill>
                <a:effectLst/>
                <a:latin typeface="+mn-lt"/>
                <a:ea typeface="+mn-ea"/>
                <a:cs typeface="+mn-cs"/>
              </a:rPr>
              <a:t>Economic growth</a:t>
            </a:r>
            <a:r>
              <a:rPr lang="en-GB" sz="1200" b="0" i="0" kern="1200" dirty="0" smtClean="0">
                <a:solidFill>
                  <a:schemeClr val="tx1"/>
                </a:solidFill>
                <a:effectLst/>
                <a:latin typeface="+mn-lt"/>
                <a:ea typeface="+mn-ea"/>
                <a:cs typeface="+mn-cs"/>
              </a:rPr>
              <a:t> </a:t>
            </a:r>
          </a:p>
          <a:p>
            <a:r>
              <a:rPr lang="en-GB" sz="1200" b="0" i="0" kern="1200" dirty="0" smtClean="0">
                <a:solidFill>
                  <a:schemeClr val="tx1"/>
                </a:solidFill>
                <a:effectLst/>
                <a:latin typeface="+mn-lt"/>
                <a:ea typeface="+mn-ea"/>
                <a:cs typeface="+mn-cs"/>
              </a:rPr>
              <a:t>Education for girls and boys increases productivity and contributes to economic growth. Globally, women are not in the formal job market as much as men but many studies show there are economic benefits if they are allowed to join the labour force.</a:t>
            </a:r>
          </a:p>
          <a:p>
            <a:r>
              <a:rPr lang="en-GB" sz="1200" b="0" i="0" kern="1200" dirty="0" smtClean="0">
                <a:solidFill>
                  <a:schemeClr val="tx1"/>
                </a:solidFill>
                <a:effectLst/>
                <a:latin typeface="+mn-lt"/>
                <a:ea typeface="+mn-ea"/>
                <a:cs typeface="+mn-cs"/>
              </a:rPr>
              <a:t>Educating girls and young women increases a country's productivity and contributes to economic growth. Some countries lose more than $1 billion a year by failing to educate girls to the same level as boys.</a:t>
            </a:r>
          </a:p>
          <a:p>
            <a:r>
              <a:rPr lang="en-GB" sz="1200" b="0" i="0" kern="1200" dirty="0" smtClean="0">
                <a:solidFill>
                  <a:schemeClr val="tx1"/>
                </a:solidFill>
                <a:effectLst/>
                <a:latin typeface="+mn-lt"/>
                <a:ea typeface="+mn-ea"/>
                <a:cs typeface="+mn-cs"/>
              </a:rPr>
              <a:t>A woman with an education can get a better job with higher wages and has the effect of addressing gender imbalances in the labour force. Increased levels of education have a greater positive impact on women's wages.</a:t>
            </a:r>
          </a:p>
          <a:p>
            <a:r>
              <a:rPr lang="en-GB" sz="1200" b="0" i="0" kern="1200" dirty="0" smtClean="0">
                <a:solidFill>
                  <a:schemeClr val="tx1"/>
                </a:solidFill>
                <a:effectLst/>
                <a:latin typeface="+mn-lt"/>
                <a:ea typeface="+mn-ea"/>
                <a:cs typeface="+mn-cs"/>
              </a:rPr>
              <a:t>According to an International </a:t>
            </a:r>
            <a:r>
              <a:rPr lang="en-GB" sz="1200" b="0" i="0" kern="1200" dirty="0" err="1" smtClean="0">
                <a:solidFill>
                  <a:schemeClr val="tx1"/>
                </a:solidFill>
                <a:effectLst/>
                <a:latin typeface="+mn-lt"/>
                <a:ea typeface="+mn-ea"/>
                <a:cs typeface="+mn-cs"/>
              </a:rPr>
              <a:t>Labor</a:t>
            </a:r>
            <a:r>
              <a:rPr lang="en-GB" sz="1200" b="0" i="0" kern="1200" dirty="0" smtClean="0">
                <a:solidFill>
                  <a:schemeClr val="tx1"/>
                </a:solidFill>
                <a:effectLst/>
                <a:latin typeface="+mn-lt"/>
                <a:ea typeface="+mn-ea"/>
                <a:cs typeface="+mn-cs"/>
              </a:rPr>
              <a:t> Organization report, "Educating girls has proven to be one of the most important ways of breaking poverty cycles and is likely to have significant impacts on access to formal jobs in the longer term.”</a:t>
            </a:r>
          </a:p>
          <a:p>
            <a:r>
              <a:rPr lang="en-GB" sz="1200" b="1" i="0" kern="1200" dirty="0" smtClean="0">
                <a:solidFill>
                  <a:schemeClr val="tx1"/>
                </a:solidFill>
                <a:effectLst/>
                <a:latin typeface="+mn-lt"/>
                <a:ea typeface="+mn-ea"/>
                <a:cs typeface="+mn-cs"/>
              </a:rPr>
              <a:t>Health knowledge saves children's lives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 child born to a literate mother is 50% more likely to survive past the age of five. Over the past four decades, the global increase in women’s education has prevented more than four million child deaths.</a:t>
            </a:r>
          </a:p>
          <a:p>
            <a:r>
              <a:rPr lang="en-GB" sz="1200" b="0" i="0" kern="1200" dirty="0" smtClean="0">
                <a:solidFill>
                  <a:schemeClr val="tx1"/>
                </a:solidFill>
                <a:effectLst/>
                <a:latin typeface="+mn-lt"/>
                <a:ea typeface="+mn-ea"/>
                <a:cs typeface="+mn-cs"/>
              </a:rPr>
              <a:t>Educated mothers are better informed about sanitation, nutrition and immunisation for their children, leading to fewer child deaths from preventable diseases such as diarrhoea, pneumonia and malaria or from malnutrition.</a:t>
            </a:r>
          </a:p>
          <a:p>
            <a:r>
              <a:rPr lang="en-GB" sz="1200" b="1" i="0" kern="1200" dirty="0" smtClean="0">
                <a:solidFill>
                  <a:schemeClr val="tx1"/>
                </a:solidFill>
                <a:effectLst/>
                <a:latin typeface="+mn-lt"/>
                <a:ea typeface="+mn-ea"/>
                <a:cs typeface="+mn-cs"/>
              </a:rPr>
              <a:t>Smaller and more sustainable families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Girls’ education helps reduce population growth. Educated women have fewer pregnancies and are also less likely to become pregnant as teenagers.</a:t>
            </a:r>
          </a:p>
          <a:p>
            <a:r>
              <a:rPr lang="en-GB" sz="1200" b="0" i="0" kern="1200" dirty="0" smtClean="0">
                <a:solidFill>
                  <a:schemeClr val="tx1"/>
                </a:solidFill>
                <a:effectLst/>
                <a:latin typeface="+mn-lt"/>
                <a:ea typeface="+mn-ea"/>
                <a:cs typeface="+mn-cs"/>
              </a:rPr>
              <a:t>In many countries in sub-Saharan Africa, the birth rate among girls with secondary education is four times lower compared to those with no education.</a:t>
            </a:r>
          </a:p>
          <a:p>
            <a:r>
              <a:rPr lang="en-GB" sz="1200" b="1" i="0" kern="1200" dirty="0" smtClean="0">
                <a:solidFill>
                  <a:schemeClr val="tx1"/>
                </a:solidFill>
                <a:effectLst/>
                <a:latin typeface="+mn-lt"/>
                <a:ea typeface="+mn-ea"/>
                <a:cs typeface="+mn-cs"/>
              </a:rPr>
              <a:t>Reduced infection rates for HIV/AIDS and malaria</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When researchers analysed the declining HIV/AIDS infection rate in Zimbabwe from 29% of the population to 16% from 1997 to 2007, they found that high levels of girls completing secondary education was an important factor in making awareness campaigns and efforts to reduce infection by partners more effective.</a:t>
            </a:r>
          </a:p>
          <a:p>
            <a:r>
              <a:rPr lang="en-GB" sz="1200" b="0" i="0" kern="1200" dirty="0" smtClean="0">
                <a:solidFill>
                  <a:schemeClr val="tx1"/>
                </a:solidFill>
                <a:effectLst/>
                <a:latin typeface="+mn-lt"/>
                <a:ea typeface="+mn-ea"/>
                <a:cs typeface="+mn-cs"/>
              </a:rPr>
              <a:t>Better-educated girls and women are also more likely to use techniques to prevent malaria, such as using bed nets, and are less likely to become infected.</a:t>
            </a:r>
          </a:p>
          <a:p>
            <a:r>
              <a:rPr lang="en-GB" sz="1200" b="1" i="0" kern="1200" dirty="0" smtClean="0">
                <a:solidFill>
                  <a:schemeClr val="tx1"/>
                </a:solidFill>
                <a:effectLst/>
                <a:latin typeface="+mn-lt"/>
                <a:ea typeface="+mn-ea"/>
                <a:cs typeface="+mn-cs"/>
              </a:rPr>
              <a:t>Fewer girls in child marriages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Girls who are better educated are less likely to be married as children and are more likely to have opportunities for a healthier and more prosperous life for themselves and their families.</a:t>
            </a:r>
          </a:p>
          <a:p>
            <a:r>
              <a:rPr lang="en-GB" sz="1200" b="0" i="0" kern="1200" dirty="0" smtClean="0">
                <a:solidFill>
                  <a:schemeClr val="tx1"/>
                </a:solidFill>
                <a:effectLst/>
                <a:latin typeface="+mn-lt"/>
                <a:ea typeface="+mn-ea"/>
                <a:cs typeface="+mn-cs"/>
              </a:rPr>
              <a:t>Across 18 of the 20 countries with the highest prevalence of child marriage, girls with no education are up to six times more likely to marry as children than girls with a secondary education.</a:t>
            </a:r>
          </a:p>
          <a:p>
            <a:r>
              <a:rPr lang="en-GB" sz="1200" b="1" i="0" kern="1200" dirty="0" smtClean="0">
                <a:solidFill>
                  <a:schemeClr val="tx1"/>
                </a:solidFill>
                <a:effectLst/>
                <a:latin typeface="+mn-lt"/>
                <a:ea typeface="+mn-ea"/>
                <a:cs typeface="+mn-cs"/>
              </a:rPr>
              <a:t>Better prepared for natural disasters and climate change</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Higher levels of education generally help prepare families for coping with shocks. Girls’ education in particular is associated with reduced injury and death and increased family and community resilience from the hazards of natural disasters and extreme weather that results from climate change.</a:t>
            </a:r>
          </a:p>
          <a:p>
            <a:r>
              <a:rPr lang="en-GB" sz="1200" b="0" i="0" kern="1200" dirty="0" smtClean="0">
                <a:solidFill>
                  <a:schemeClr val="tx1"/>
                </a:solidFill>
                <a:effectLst/>
                <a:latin typeface="+mn-lt"/>
                <a:ea typeface="+mn-ea"/>
                <a:cs typeface="+mn-cs"/>
              </a:rPr>
              <a:t>A 2010 World Bank study of developing countries from 1960 to 2003 found that countries with higher levels of female schooling were less likely to suffer high rates of death, injury, and displacement due to weather disasters.</a:t>
            </a:r>
          </a:p>
          <a:p>
            <a:r>
              <a:rPr lang="en-GB" sz="1200" b="1" i="0" kern="1200" dirty="0" smtClean="0">
                <a:solidFill>
                  <a:schemeClr val="tx1"/>
                </a:solidFill>
                <a:effectLst/>
                <a:latin typeface="+mn-lt"/>
                <a:ea typeface="+mn-ea"/>
                <a:cs typeface="+mn-cs"/>
              </a:rPr>
              <a:t>More control over their lives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When girls go to school, they grow into women who have more say over their lives and have an increased sense of their worth and capabilities. They are less likely to be subjected to domestic violence and will participate more in decision-making in households.</a:t>
            </a:r>
          </a:p>
          <a:p>
            <a:r>
              <a:rPr lang="en-GB" sz="1200" b="1" i="0" kern="1200" dirty="0" smtClean="0">
                <a:solidFill>
                  <a:schemeClr val="tx1"/>
                </a:solidFill>
                <a:effectLst/>
                <a:latin typeface="+mn-lt"/>
                <a:ea typeface="+mn-ea"/>
                <a:cs typeface="+mn-cs"/>
              </a:rPr>
              <a:t>More skills to be leaders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Education helps women to gain the skills needed to take on leadership roles at local and national levels. Better-educated women are more likely to join bodies, whether volunteer or elected, where they can take part in making decisions that affect their lives and those of their communities. </a:t>
            </a:r>
          </a:p>
          <a:p>
            <a:endParaRPr lang="en-GB" dirty="0" smtClean="0"/>
          </a:p>
          <a:p>
            <a:r>
              <a:rPr lang="en-GB" sz="1200" b="0" i="0" kern="1200" dirty="0" smtClean="0">
                <a:solidFill>
                  <a:schemeClr val="tx1"/>
                </a:solidFill>
                <a:effectLst/>
                <a:latin typeface="+mn-lt"/>
                <a:ea typeface="+mn-ea"/>
                <a:cs typeface="+mn-cs"/>
              </a:rPr>
              <a:t>t is a widely known fact that girls mature at a far younger age than boys, which could lead to them being able to apply their knowledge and skills sooner; thus, enabling them to develop a sustainable livelihood and escape poverty at a much earlier stage in life. Not only does this benefit the individual but her family, local community and empowers the greater society to achieve more. </a:t>
            </a:r>
          </a:p>
          <a:p>
            <a:r>
              <a:rPr lang="en-GB" sz="1200" b="0" i="0" kern="1200" dirty="0" smtClean="0">
                <a:solidFill>
                  <a:schemeClr val="tx1"/>
                </a:solidFill>
                <a:effectLst/>
                <a:latin typeface="+mn-lt"/>
                <a:ea typeface="+mn-ea"/>
                <a:cs typeface="+mn-cs"/>
              </a:rPr>
              <a:t>-        Educated women are more likely to encourage a good education and inspire compassionate values into their own children in addition to her wider family. This will help empower entire generations of families, rather than simply boosting the individual. Not only sharing her knowledge, but an educated woman also has a better understanding of maintaining a healthy family and how to ensure the emotional and mental wellbeing of her children and extended family.</a:t>
            </a:r>
          </a:p>
          <a:p>
            <a:r>
              <a:rPr lang="en-GB" sz="1200" b="0" i="0" kern="1200" dirty="0" smtClean="0">
                <a:solidFill>
                  <a:schemeClr val="tx1"/>
                </a:solidFill>
                <a:effectLst/>
                <a:latin typeface="+mn-lt"/>
                <a:ea typeface="+mn-ea"/>
                <a:cs typeface="+mn-cs"/>
              </a:rPr>
              <a:t>-        An educated girl is better informed about pregnancy-related issues, as well as influences on her general health and that of her family. In turn, this knowledge not only reduces unplanned pregnancy rates and infant mortality rates; it can effectively result in experienced female health care providers who can better assist with childbirth and pregnancy-related care. </a:t>
            </a:r>
          </a:p>
          <a:p>
            <a:r>
              <a:rPr lang="en-GB" sz="1200" b="0" i="0" kern="1200" dirty="0" smtClean="0">
                <a:solidFill>
                  <a:schemeClr val="tx1"/>
                </a:solidFill>
                <a:effectLst/>
                <a:latin typeface="+mn-lt"/>
                <a:ea typeface="+mn-ea"/>
                <a:cs typeface="+mn-cs"/>
              </a:rPr>
              <a:t>-        Educated girls are far more likely to be aware of issues surrounding violence and abuse and are less likely to become victims of things like domestic and sexual abuse or human trafficking. For every year that a woman is in education, their confidence grows and a confident woman prefers to stand on her own two feet, work outside the home and is much less likely to give in to abusers that like to isolate their unfortunate partners. According to the World Bank Report released in 2014, women who completed secondary education had a 36% lower risk of domestic abuse and violence in the home. </a:t>
            </a:r>
          </a:p>
          <a:p>
            <a:r>
              <a:rPr lang="en-GB" sz="1200" b="0" i="0" kern="1200" dirty="0" smtClean="0">
                <a:solidFill>
                  <a:schemeClr val="tx1"/>
                </a:solidFill>
                <a:effectLst/>
                <a:latin typeface="+mn-lt"/>
                <a:ea typeface="+mn-ea"/>
                <a:cs typeface="+mn-cs"/>
              </a:rPr>
              <a:t>-        Women who have access to education have a greater awareness of politics and confidence in their ability to lead, resulting in stronger and more informed female leaders who are more likely to be politically involved. Studies have shown that women who have received an education are much less likely to support extremism and militarism than men educated to a similar level, which can lead to a safer and more compassionate society for all. </a:t>
            </a:r>
          </a:p>
          <a:p>
            <a:r>
              <a:rPr lang="en-GB" sz="1200" b="0" i="0" kern="1200" dirty="0" smtClean="0">
                <a:solidFill>
                  <a:schemeClr val="tx1"/>
                </a:solidFill>
                <a:effectLst/>
                <a:latin typeface="+mn-lt"/>
                <a:ea typeface="+mn-ea"/>
                <a:cs typeface="+mn-cs"/>
              </a:rPr>
              <a:t>-        Preventing social discrimination early on in development can help save women from suffering depression and other mental health disorders that are a result of being kept at home to carry out chores. By providing women </a:t>
            </a:r>
            <a:r>
              <a:rPr lang="en-GB" sz="1200" b="0" i="0" u="none" strike="noStrike" kern="1200" dirty="0" smtClean="0">
                <a:solidFill>
                  <a:schemeClr val="tx1"/>
                </a:solidFill>
                <a:effectLst/>
                <a:latin typeface="+mn-lt"/>
                <a:ea typeface="+mn-ea"/>
                <a:cs typeface="+mn-cs"/>
                <a:hlinkClick r:id="rId3"/>
              </a:rPr>
              <a:t>access to education</a:t>
            </a:r>
            <a:r>
              <a:rPr lang="en-GB" sz="1200" b="0" i="0" kern="1200" dirty="0" smtClean="0">
                <a:solidFill>
                  <a:schemeClr val="tx1"/>
                </a:solidFill>
                <a:effectLst/>
                <a:latin typeface="+mn-lt"/>
                <a:ea typeface="+mn-ea"/>
                <a:cs typeface="+mn-cs"/>
              </a:rPr>
              <a:t>, they can build better support and professional networks, improving their future career prospects.</a:t>
            </a:r>
          </a:p>
          <a:p>
            <a:r>
              <a:rPr lang="en-GB" sz="1200" b="0" i="0" kern="1200" dirty="0" smtClean="0">
                <a:solidFill>
                  <a:schemeClr val="tx1"/>
                </a:solidFill>
                <a:effectLst/>
                <a:latin typeface="+mn-lt"/>
                <a:ea typeface="+mn-ea"/>
                <a:cs typeface="+mn-cs"/>
              </a:rPr>
              <a:t>-        Overpopulation is a growing concern and large families can often directly correlate to a lack of education for women. By educating women, they can make more informed choices about their family planning and help to slow the rapidly growing world population. </a:t>
            </a:r>
          </a:p>
          <a:p>
            <a:r>
              <a:rPr lang="en-GB" sz="1200" b="0" i="0" kern="1200" dirty="0" smtClean="0">
                <a:solidFill>
                  <a:schemeClr val="tx1"/>
                </a:solidFill>
                <a:effectLst/>
                <a:latin typeface="+mn-lt"/>
                <a:ea typeface="+mn-ea"/>
                <a:cs typeface="+mn-cs"/>
              </a:rPr>
              <a:t>-        Women tend to be more empathetic, compassionate and seek satisfaction in their job role and responsibility, as opposed to salary. This can bring plenty of positive changes to a traditionally male-dominated working industry and see better engagement with workers of both genders. The benefit of male education over female in terms of leadership has been shown to be negligent, with the core principles of the individual contributing to better leadership and management rather than their gender.</a:t>
            </a:r>
          </a:p>
          <a:p>
            <a:r>
              <a:rPr lang="en-GB" sz="1200" b="0" i="0" kern="1200" dirty="0" smtClean="0">
                <a:solidFill>
                  <a:schemeClr val="tx1"/>
                </a:solidFill>
                <a:effectLst/>
                <a:latin typeface="+mn-lt"/>
                <a:ea typeface="+mn-ea"/>
                <a:cs typeface="+mn-cs"/>
              </a:rPr>
              <a:t>There are many other important factors that endorse the importance of a girl’s education; examples include a significant reduction in childhood marriage rates, better prevention of diseases like AIDS, and combatting gender stereotyping which currently still exists in various cultures around the world today.</a:t>
            </a:r>
          </a:p>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757E745D-DB46-4811-90D4-F14BD411B1F0}" type="slidenum">
              <a:rPr lang="en-GB" smtClean="0"/>
              <a:t>21</a:t>
            </a:fld>
            <a:endParaRPr lang="en-GB"/>
          </a:p>
        </p:txBody>
      </p:sp>
    </p:spTree>
    <p:extLst>
      <p:ext uri="{BB962C8B-B14F-4D97-AF65-F5344CB8AC3E}">
        <p14:creationId xmlns:p14="http://schemas.microsoft.com/office/powerpoint/2010/main" val="4838941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3479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8427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1596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9815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665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5323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9542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31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4560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19996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793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8317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72434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5347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4649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0710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5538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08/03/2021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582012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cksB0XvaF-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JATkdZ3hnlc"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6CPCZAU47YQ"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jsvHgU3kalQ"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hObICnCK-Fc"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K69c_ylO5v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Gender Inequality in Education</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from Asynchronous Learning</a:t>
            </a:r>
            <a:endParaRPr lang="en-GB" dirty="0"/>
          </a:p>
        </p:txBody>
      </p:sp>
      <p:sp>
        <p:nvSpPr>
          <p:cNvPr id="3" name="Content Placeholder 2"/>
          <p:cNvSpPr>
            <a:spLocks noGrp="1"/>
          </p:cNvSpPr>
          <p:nvPr>
            <p:ph idx="1"/>
          </p:nvPr>
        </p:nvSpPr>
        <p:spPr/>
        <p:txBody>
          <a:bodyPr/>
          <a:lstStyle/>
          <a:p>
            <a:r>
              <a:rPr lang="en-GB" dirty="0" smtClean="0"/>
              <a:t>Was there anything particularly interesting that you found in the asynchronous learning that was not included in the forum discussion?</a:t>
            </a:r>
            <a:endParaRPr lang="en-GB" dirty="0"/>
          </a:p>
        </p:txBody>
      </p:sp>
    </p:spTree>
    <p:extLst>
      <p:ext uri="{BB962C8B-B14F-4D97-AF65-F5344CB8AC3E}">
        <p14:creationId xmlns:p14="http://schemas.microsoft.com/office/powerpoint/2010/main" val="306633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By the end of this session you will be able to:</a:t>
            </a:r>
          </a:p>
          <a:p>
            <a:pPr lvl="1"/>
            <a:r>
              <a:rPr lang="en-GB" dirty="0" smtClean="0"/>
              <a:t>Critically evaluate some of the key issues surrounding barriers to female education</a:t>
            </a:r>
          </a:p>
          <a:p>
            <a:pPr lvl="1"/>
            <a:r>
              <a:rPr lang="en-GB" dirty="0" smtClean="0"/>
              <a:t>Critically discuss the benefits and negatives of female education</a:t>
            </a:r>
            <a:endParaRPr lang="en-GB" dirty="0"/>
          </a:p>
        </p:txBody>
      </p:sp>
    </p:spTree>
    <p:extLst>
      <p:ext uri="{BB962C8B-B14F-4D97-AF65-F5344CB8AC3E}">
        <p14:creationId xmlns:p14="http://schemas.microsoft.com/office/powerpoint/2010/main" val="3716114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Numbers</a:t>
            </a:r>
            <a:endParaRPr lang="en-GB" dirty="0"/>
          </a:p>
        </p:txBody>
      </p:sp>
      <p:sp>
        <p:nvSpPr>
          <p:cNvPr id="5" name="Content Placeholder 4"/>
          <p:cNvSpPr>
            <a:spLocks noGrp="1"/>
          </p:cNvSpPr>
          <p:nvPr>
            <p:ph idx="1"/>
          </p:nvPr>
        </p:nvSpPr>
        <p:spPr/>
        <p:txBody>
          <a:bodyPr/>
          <a:lstStyle/>
          <a:p>
            <a:r>
              <a:rPr lang="en-GB" dirty="0" smtClean="0"/>
              <a:t>66% of countries have achieved gender parity in PRIMARY education</a:t>
            </a:r>
          </a:p>
          <a:p>
            <a:r>
              <a:rPr lang="en-GB" dirty="0" smtClean="0"/>
              <a:t>132 </a:t>
            </a:r>
            <a:r>
              <a:rPr lang="en-GB" dirty="0"/>
              <a:t>million girls </a:t>
            </a:r>
            <a:r>
              <a:rPr lang="en-GB" dirty="0" smtClean="0"/>
              <a:t>are </a:t>
            </a:r>
            <a:r>
              <a:rPr lang="en-GB" dirty="0"/>
              <a:t>not currently enrolled in </a:t>
            </a:r>
            <a:r>
              <a:rPr lang="en-GB" dirty="0" smtClean="0"/>
              <a:t>school.</a:t>
            </a:r>
          </a:p>
          <a:p>
            <a:r>
              <a:rPr lang="en-GB" dirty="0" smtClean="0"/>
              <a:t>246 million children experience violence on their way to or at school</a:t>
            </a:r>
          </a:p>
          <a:p>
            <a:r>
              <a:rPr lang="en-GB" dirty="0" smtClean="0"/>
              <a:t>60 million girls are sexually assaulted on their way to or at school.</a:t>
            </a:r>
          </a:p>
          <a:p>
            <a:r>
              <a:rPr lang="en-GB" dirty="0" smtClean="0"/>
              <a:t>Countries lose approximately $1billion from not educating girls</a:t>
            </a:r>
          </a:p>
          <a:p>
            <a:endParaRPr lang="en-GB" dirty="0"/>
          </a:p>
        </p:txBody>
      </p:sp>
    </p:spTree>
    <p:extLst>
      <p:ext uri="{BB962C8B-B14F-4D97-AF65-F5344CB8AC3E}">
        <p14:creationId xmlns:p14="http://schemas.microsoft.com/office/powerpoint/2010/main" val="2715612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Barriers to Female Education</a:t>
            </a:r>
            <a:endParaRPr lang="en-GB" dirty="0"/>
          </a:p>
        </p:txBody>
      </p:sp>
      <p:sp>
        <p:nvSpPr>
          <p:cNvPr id="5" name="Text Placeholder 4"/>
          <p:cNvSpPr>
            <a:spLocks noGrp="1"/>
          </p:cNvSpPr>
          <p:nvPr>
            <p:ph type="body" idx="1"/>
          </p:nvPr>
        </p:nvSpPr>
        <p:spPr/>
        <p:txBody>
          <a:bodyPr/>
          <a:lstStyle/>
          <a:p>
            <a:r>
              <a:rPr lang="en-GB" dirty="0" smtClean="0"/>
              <a:t>Globally what stops women getting an education?</a:t>
            </a:r>
            <a:endParaRPr lang="en-GB" dirty="0"/>
          </a:p>
        </p:txBody>
      </p:sp>
    </p:spTree>
    <p:extLst>
      <p:ext uri="{BB962C8B-B14F-4D97-AF65-F5344CB8AC3E}">
        <p14:creationId xmlns:p14="http://schemas.microsoft.com/office/powerpoint/2010/main" val="2718848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Period Poverty</a:t>
            </a:r>
            <a:endParaRPr lang="en-GB" dirty="0"/>
          </a:p>
        </p:txBody>
      </p:sp>
      <p:sp>
        <p:nvSpPr>
          <p:cNvPr id="3" name="Content Placeholder 2"/>
          <p:cNvSpPr>
            <a:spLocks noGrp="1"/>
          </p:cNvSpPr>
          <p:nvPr>
            <p:ph idx="1"/>
          </p:nvPr>
        </p:nvSpPr>
        <p:spPr/>
        <p:txBody>
          <a:bodyPr/>
          <a:lstStyle/>
          <a:p>
            <a:r>
              <a:rPr lang="en-GB" dirty="0" smtClean="0"/>
              <a:t>In 2018 </a:t>
            </a:r>
            <a:r>
              <a:rPr lang="en-GB" dirty="0"/>
              <a:t>one in 10 girls aged 14 to 21 in the UK couldn’t afford sanitary </a:t>
            </a:r>
            <a:r>
              <a:rPr lang="en-GB" dirty="0" smtClean="0"/>
              <a:t>products</a:t>
            </a:r>
          </a:p>
          <a:p>
            <a:r>
              <a:rPr lang="en-GB" dirty="0" smtClean="0"/>
              <a:t>Globally menstruation is stigmatized</a:t>
            </a:r>
          </a:p>
          <a:p>
            <a:r>
              <a:rPr lang="en-GB" dirty="0" smtClean="0"/>
              <a:t>Girls skip classes due to </a:t>
            </a:r>
          </a:p>
          <a:p>
            <a:pPr lvl="1"/>
            <a:r>
              <a:rPr lang="en-GB" dirty="0" smtClean="0"/>
              <a:t>Lack of sanitation</a:t>
            </a:r>
          </a:p>
          <a:p>
            <a:pPr lvl="1"/>
            <a:r>
              <a:rPr lang="en-GB" dirty="0" smtClean="0"/>
              <a:t>Lack of separate bathrooms</a:t>
            </a:r>
          </a:p>
          <a:p>
            <a:r>
              <a:rPr lang="en-GB" dirty="0" smtClean="0"/>
              <a:t>Girls with ALN are disproportionately affected. </a:t>
            </a:r>
            <a:endParaRPr lang="en-GB" dirty="0"/>
          </a:p>
        </p:txBody>
      </p:sp>
    </p:spTree>
    <p:extLst>
      <p:ext uri="{BB962C8B-B14F-4D97-AF65-F5344CB8AC3E}">
        <p14:creationId xmlns:p14="http://schemas.microsoft.com/office/powerpoint/2010/main" val="2043197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ksB0XvaF-M"/>
          <p:cNvPicPr>
            <a:picLocks noRot="1" noChangeAspect="1"/>
          </p:cNvPicPr>
          <p:nvPr>
            <a:videoFile r:link="rId1"/>
          </p:nvPr>
        </p:nvPicPr>
        <p:blipFill>
          <a:blip r:embed="rId3"/>
          <a:stretch>
            <a:fillRect/>
          </a:stretch>
        </p:blipFill>
        <p:spPr>
          <a:xfrm>
            <a:off x="1227015" y="690198"/>
            <a:ext cx="9737970" cy="5477604"/>
          </a:xfrm>
          <a:prstGeom prst="rect">
            <a:avLst/>
          </a:prstGeom>
        </p:spPr>
      </p:pic>
    </p:spTree>
    <p:extLst>
      <p:ext uri="{BB962C8B-B14F-4D97-AF65-F5344CB8AC3E}">
        <p14:creationId xmlns:p14="http://schemas.microsoft.com/office/powerpoint/2010/main" val="2097591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ATkdZ3hnlc"/>
          <p:cNvPicPr>
            <a:picLocks noRot="1" noChangeAspect="1"/>
          </p:cNvPicPr>
          <p:nvPr>
            <a:videoFile r:link="rId1"/>
          </p:nvPr>
        </p:nvPicPr>
        <p:blipFill>
          <a:blip r:embed="rId3"/>
          <a:stretch>
            <a:fillRect/>
          </a:stretch>
        </p:blipFill>
        <p:spPr>
          <a:xfrm>
            <a:off x="1156677" y="650633"/>
            <a:ext cx="9878646" cy="5556734"/>
          </a:xfrm>
          <a:prstGeom prst="rect">
            <a:avLst/>
          </a:prstGeom>
        </p:spPr>
      </p:pic>
    </p:spTree>
    <p:extLst>
      <p:ext uri="{BB962C8B-B14F-4D97-AF65-F5344CB8AC3E}">
        <p14:creationId xmlns:p14="http://schemas.microsoft.com/office/powerpoint/2010/main" val="2945858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Discuss these videos</a:t>
            </a:r>
          </a:p>
          <a:p>
            <a:r>
              <a:rPr lang="en-GB" dirty="0" smtClean="0"/>
              <a:t>Consider</a:t>
            </a:r>
          </a:p>
          <a:p>
            <a:pPr lvl="1"/>
            <a:r>
              <a:rPr lang="en-GB" dirty="0" smtClean="0"/>
              <a:t>What did you find surprising?</a:t>
            </a:r>
          </a:p>
          <a:p>
            <a:pPr lvl="1"/>
            <a:r>
              <a:rPr lang="en-GB" dirty="0" smtClean="0"/>
              <a:t>What did you find shocking?</a:t>
            </a:r>
            <a:endParaRPr lang="en-GB" dirty="0"/>
          </a:p>
        </p:txBody>
      </p:sp>
    </p:spTree>
    <p:extLst>
      <p:ext uri="{BB962C8B-B14F-4D97-AF65-F5344CB8AC3E}">
        <p14:creationId xmlns:p14="http://schemas.microsoft.com/office/powerpoint/2010/main" val="1488573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Housework</a:t>
            </a:r>
            <a:endParaRPr lang="en-GB" dirty="0"/>
          </a:p>
        </p:txBody>
      </p:sp>
      <p:sp>
        <p:nvSpPr>
          <p:cNvPr id="3" name="Content Placeholder 2"/>
          <p:cNvSpPr>
            <a:spLocks noGrp="1"/>
          </p:cNvSpPr>
          <p:nvPr>
            <p:ph idx="1"/>
          </p:nvPr>
        </p:nvSpPr>
        <p:spPr/>
        <p:txBody>
          <a:bodyPr/>
          <a:lstStyle/>
          <a:p>
            <a:r>
              <a:rPr lang="en-GB" dirty="0" smtClean="0"/>
              <a:t>Not all children involved in housework are in domestic servitude.</a:t>
            </a:r>
          </a:p>
          <a:p>
            <a:r>
              <a:rPr lang="en-GB" dirty="0" smtClean="0"/>
              <a:t>Forced Domestic work can affect self esteem</a:t>
            </a:r>
          </a:p>
          <a:p>
            <a:r>
              <a:rPr lang="en-GB" dirty="0" smtClean="0"/>
              <a:t>Girls spend 40% more time doing unpaid domestic chores</a:t>
            </a:r>
            <a:endParaRPr lang="en-GB" dirty="0"/>
          </a:p>
        </p:txBody>
      </p:sp>
    </p:spTree>
    <p:extLst>
      <p:ext uri="{BB962C8B-B14F-4D97-AF65-F5344CB8AC3E}">
        <p14:creationId xmlns:p14="http://schemas.microsoft.com/office/powerpoint/2010/main" val="3541612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6CPCZAU47YQ"/>
          <p:cNvPicPr>
            <a:picLocks noRot="1" noChangeAspect="1"/>
          </p:cNvPicPr>
          <p:nvPr>
            <a:videoFile r:link="rId1"/>
          </p:nvPr>
        </p:nvPicPr>
        <p:blipFill>
          <a:blip r:embed="rId3"/>
          <a:stretch>
            <a:fillRect/>
          </a:stretch>
        </p:blipFill>
        <p:spPr>
          <a:xfrm>
            <a:off x="1180988" y="664308"/>
            <a:ext cx="9830024" cy="5529384"/>
          </a:xfrm>
          <a:prstGeom prst="rect">
            <a:avLst/>
          </a:prstGeom>
        </p:spPr>
      </p:pic>
    </p:spTree>
    <p:extLst>
      <p:ext uri="{BB962C8B-B14F-4D97-AF65-F5344CB8AC3E}">
        <p14:creationId xmlns:p14="http://schemas.microsoft.com/office/powerpoint/2010/main" val="4019921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svHgU3kalQ"/>
          <p:cNvPicPr>
            <a:picLocks noRot="1" noChangeAspect="1"/>
          </p:cNvPicPr>
          <p:nvPr>
            <a:videoFile r:link="rId1"/>
          </p:nvPr>
        </p:nvPicPr>
        <p:blipFill>
          <a:blip r:embed="rId3"/>
          <a:stretch>
            <a:fillRect/>
          </a:stretch>
        </p:blipFill>
        <p:spPr>
          <a:xfrm>
            <a:off x="1125411" y="633046"/>
            <a:ext cx="9941178" cy="5591908"/>
          </a:xfrm>
          <a:prstGeom prst="rect">
            <a:avLst/>
          </a:prstGeom>
        </p:spPr>
      </p:pic>
    </p:spTree>
    <p:extLst>
      <p:ext uri="{BB962C8B-B14F-4D97-AF65-F5344CB8AC3E}">
        <p14:creationId xmlns:p14="http://schemas.microsoft.com/office/powerpoint/2010/main" val="19343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Discuss these videos</a:t>
            </a:r>
          </a:p>
          <a:p>
            <a:r>
              <a:rPr lang="en-GB" dirty="0"/>
              <a:t>Consider</a:t>
            </a:r>
          </a:p>
          <a:p>
            <a:pPr lvl="1"/>
            <a:r>
              <a:rPr lang="en-GB" dirty="0"/>
              <a:t>What did you find surprising?</a:t>
            </a:r>
          </a:p>
          <a:p>
            <a:pPr lvl="1"/>
            <a:r>
              <a:rPr lang="en-GB" dirty="0"/>
              <a:t>What did you find shocking?</a:t>
            </a:r>
          </a:p>
        </p:txBody>
      </p:sp>
    </p:spTree>
    <p:extLst>
      <p:ext uri="{BB962C8B-B14F-4D97-AF65-F5344CB8AC3E}">
        <p14:creationId xmlns:p14="http://schemas.microsoft.com/office/powerpoint/2010/main" val="1484660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Child Brides Forced Marriage</a:t>
            </a:r>
            <a:endParaRPr lang="en-GB" dirty="0"/>
          </a:p>
        </p:txBody>
      </p:sp>
      <p:sp>
        <p:nvSpPr>
          <p:cNvPr id="5" name="Content Placeholder 4"/>
          <p:cNvSpPr>
            <a:spLocks noGrp="1"/>
          </p:cNvSpPr>
          <p:nvPr>
            <p:ph idx="1"/>
          </p:nvPr>
        </p:nvSpPr>
        <p:spPr/>
        <p:txBody>
          <a:bodyPr/>
          <a:lstStyle/>
          <a:p>
            <a:r>
              <a:rPr lang="en-GB" dirty="0" smtClean="0"/>
              <a:t>Relates to Children under 18</a:t>
            </a:r>
          </a:p>
          <a:p>
            <a:r>
              <a:rPr lang="en-GB" dirty="0" smtClean="0"/>
              <a:t>Disproportionately prevalent in developing countries.</a:t>
            </a:r>
          </a:p>
          <a:p>
            <a:r>
              <a:rPr lang="en-GB" dirty="0" smtClean="0"/>
              <a:t>Variety of reasons</a:t>
            </a:r>
          </a:p>
          <a:p>
            <a:pPr lvl="1"/>
            <a:r>
              <a:rPr lang="en-GB" dirty="0" smtClean="0"/>
              <a:t>Protection from harm</a:t>
            </a:r>
          </a:p>
          <a:p>
            <a:pPr lvl="1"/>
            <a:r>
              <a:rPr lang="en-GB" dirty="0" smtClean="0"/>
              <a:t>Protection of stigma from relationships outside of marriage</a:t>
            </a:r>
          </a:p>
          <a:p>
            <a:r>
              <a:rPr lang="en-GB" dirty="0" smtClean="0"/>
              <a:t>In 2017 4 in 10 girls in sub Saharan Africa were married under 18</a:t>
            </a:r>
            <a:endParaRPr lang="en-GB" dirty="0"/>
          </a:p>
        </p:txBody>
      </p:sp>
    </p:spTree>
    <p:extLst>
      <p:ext uri="{BB962C8B-B14F-4D97-AF65-F5344CB8AC3E}">
        <p14:creationId xmlns:p14="http://schemas.microsoft.com/office/powerpoint/2010/main" val="1623634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ObICnCK-Fc"/>
          <p:cNvPicPr>
            <a:picLocks noRot="1" noChangeAspect="1"/>
          </p:cNvPicPr>
          <p:nvPr>
            <a:videoFile r:link="rId1"/>
          </p:nvPr>
        </p:nvPicPr>
        <p:blipFill>
          <a:blip r:embed="rId3"/>
          <a:stretch>
            <a:fillRect/>
          </a:stretch>
        </p:blipFill>
        <p:spPr>
          <a:xfrm>
            <a:off x="1111518" y="625231"/>
            <a:ext cx="9968964" cy="5607538"/>
          </a:xfrm>
          <a:prstGeom prst="rect">
            <a:avLst/>
          </a:prstGeom>
        </p:spPr>
      </p:pic>
    </p:spTree>
    <p:extLst>
      <p:ext uri="{BB962C8B-B14F-4D97-AF65-F5344CB8AC3E}">
        <p14:creationId xmlns:p14="http://schemas.microsoft.com/office/powerpoint/2010/main" val="1058470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69c_ylO5v0"/>
          <p:cNvPicPr>
            <a:picLocks noRot="1" noChangeAspect="1"/>
          </p:cNvPicPr>
          <p:nvPr>
            <a:videoFile r:link="rId1"/>
          </p:nvPr>
        </p:nvPicPr>
        <p:blipFill>
          <a:blip r:embed="rId3"/>
          <a:stretch>
            <a:fillRect/>
          </a:stretch>
        </p:blipFill>
        <p:spPr>
          <a:xfrm>
            <a:off x="1097623" y="617415"/>
            <a:ext cx="9996754" cy="5623170"/>
          </a:xfrm>
          <a:prstGeom prst="rect">
            <a:avLst/>
          </a:prstGeom>
        </p:spPr>
      </p:pic>
    </p:spTree>
    <p:extLst>
      <p:ext uri="{BB962C8B-B14F-4D97-AF65-F5344CB8AC3E}">
        <p14:creationId xmlns:p14="http://schemas.microsoft.com/office/powerpoint/2010/main" val="2252105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Discuss these videos</a:t>
            </a:r>
          </a:p>
          <a:p>
            <a:r>
              <a:rPr lang="en-GB" dirty="0"/>
              <a:t>Consider</a:t>
            </a:r>
          </a:p>
          <a:p>
            <a:pPr lvl="1"/>
            <a:r>
              <a:rPr lang="en-GB" dirty="0"/>
              <a:t>What did you find surprising?</a:t>
            </a:r>
          </a:p>
          <a:p>
            <a:pPr lvl="1"/>
            <a:r>
              <a:rPr lang="en-GB" dirty="0"/>
              <a:t>What did you find shocking?</a:t>
            </a:r>
          </a:p>
          <a:p>
            <a:endParaRPr lang="en-GB" dirty="0"/>
          </a:p>
        </p:txBody>
      </p:sp>
    </p:spTree>
    <p:extLst>
      <p:ext uri="{BB962C8B-B14F-4D97-AF65-F5344CB8AC3E}">
        <p14:creationId xmlns:p14="http://schemas.microsoft.com/office/powerpoint/2010/main" val="120138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based violence</a:t>
            </a:r>
            <a:endParaRPr lang="en-GB" dirty="0"/>
          </a:p>
        </p:txBody>
      </p:sp>
      <p:sp>
        <p:nvSpPr>
          <p:cNvPr id="3" name="Content Placeholder 2"/>
          <p:cNvSpPr>
            <a:spLocks noGrp="1"/>
          </p:cNvSpPr>
          <p:nvPr>
            <p:ph idx="1"/>
          </p:nvPr>
        </p:nvSpPr>
        <p:spPr/>
        <p:txBody>
          <a:bodyPr/>
          <a:lstStyle/>
          <a:p>
            <a:r>
              <a:rPr lang="en-GB" dirty="0" smtClean="0"/>
              <a:t>Includes physical and sexual abuse, harassment and bullying</a:t>
            </a:r>
          </a:p>
          <a:p>
            <a:r>
              <a:rPr lang="en-GB" dirty="0" smtClean="0"/>
              <a:t>Affects Girls and Boys</a:t>
            </a:r>
          </a:p>
          <a:p>
            <a:r>
              <a:rPr lang="en-GB" dirty="0" smtClean="0"/>
              <a:t>Rape survival affects female enrolment</a:t>
            </a:r>
          </a:p>
          <a:p>
            <a:endParaRPr lang="en-GB" dirty="0"/>
          </a:p>
        </p:txBody>
      </p:sp>
    </p:spTree>
    <p:extLst>
      <p:ext uri="{BB962C8B-B14F-4D97-AF65-F5344CB8AC3E}">
        <p14:creationId xmlns:p14="http://schemas.microsoft.com/office/powerpoint/2010/main" val="3785741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 and Crisis</a:t>
            </a:r>
            <a:endParaRPr lang="en-GB" dirty="0"/>
          </a:p>
        </p:txBody>
      </p:sp>
      <p:sp>
        <p:nvSpPr>
          <p:cNvPr id="3" name="Content Placeholder 2"/>
          <p:cNvSpPr>
            <a:spLocks noGrp="1"/>
          </p:cNvSpPr>
          <p:nvPr>
            <p:ph idx="1"/>
          </p:nvPr>
        </p:nvSpPr>
        <p:spPr/>
        <p:txBody>
          <a:bodyPr/>
          <a:lstStyle/>
          <a:p>
            <a:r>
              <a:rPr lang="en-GB" dirty="0" smtClean="0"/>
              <a:t>Approximately 39 million girls are out of education due to conflict</a:t>
            </a:r>
          </a:p>
          <a:p>
            <a:r>
              <a:rPr lang="en-GB" dirty="0" smtClean="0"/>
              <a:t>Refugee girls half as likely to be in school</a:t>
            </a:r>
            <a:endParaRPr lang="en-GB" dirty="0"/>
          </a:p>
          <a:p>
            <a:r>
              <a:rPr lang="en-GB" dirty="0" smtClean="0"/>
              <a:t>3x as many attacks on girls schools than boys</a:t>
            </a:r>
            <a:endParaRPr lang="en-GB" dirty="0"/>
          </a:p>
        </p:txBody>
      </p:sp>
    </p:spTree>
    <p:extLst>
      <p:ext uri="{BB962C8B-B14F-4D97-AF65-F5344CB8AC3E}">
        <p14:creationId xmlns:p14="http://schemas.microsoft.com/office/powerpoint/2010/main" val="459577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Trafficking</a:t>
            </a:r>
            <a:endParaRPr lang="en-GB" dirty="0"/>
          </a:p>
        </p:txBody>
      </p:sp>
      <p:sp>
        <p:nvSpPr>
          <p:cNvPr id="3" name="Content Placeholder 2"/>
          <p:cNvSpPr>
            <a:spLocks noGrp="1"/>
          </p:cNvSpPr>
          <p:nvPr>
            <p:ph idx="1"/>
          </p:nvPr>
        </p:nvSpPr>
        <p:spPr/>
        <p:txBody>
          <a:bodyPr/>
          <a:lstStyle/>
          <a:p>
            <a:r>
              <a:rPr lang="en-GB" dirty="0" smtClean="0"/>
              <a:t>23% of trafficking victim are girls</a:t>
            </a:r>
          </a:p>
          <a:p>
            <a:r>
              <a:rPr lang="en-GB" dirty="0" smtClean="0"/>
              <a:t>Most pushed into sexual exploitation</a:t>
            </a:r>
          </a:p>
          <a:p>
            <a:r>
              <a:rPr lang="en-GB" dirty="0" smtClean="0"/>
              <a:t>People living in conflict areas at most risk of trafficking</a:t>
            </a:r>
            <a:endParaRPr lang="en-GB" dirty="0"/>
          </a:p>
        </p:txBody>
      </p:sp>
    </p:spTree>
    <p:extLst>
      <p:ext uri="{BB962C8B-B14F-4D97-AF65-F5344CB8AC3E}">
        <p14:creationId xmlns:p14="http://schemas.microsoft.com/office/powerpoint/2010/main" val="3900787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Female Education</a:t>
            </a:r>
            <a:endParaRPr lang="en-GB" dirty="0"/>
          </a:p>
        </p:txBody>
      </p:sp>
      <p:sp>
        <p:nvSpPr>
          <p:cNvPr id="4" name="Content Placeholder 3"/>
          <p:cNvSpPr>
            <a:spLocks noGrp="1"/>
          </p:cNvSpPr>
          <p:nvPr>
            <p:ph idx="1"/>
          </p:nvPr>
        </p:nvSpPr>
        <p:spPr/>
        <p:txBody>
          <a:bodyPr/>
          <a:lstStyle/>
          <a:p>
            <a:r>
              <a:rPr lang="en-GB" dirty="0" smtClean="0"/>
              <a:t>Saves lives</a:t>
            </a:r>
          </a:p>
          <a:p>
            <a:r>
              <a:rPr lang="en-GB" dirty="0" smtClean="0"/>
              <a:t>Builds stronger families, communities and economies</a:t>
            </a:r>
          </a:p>
          <a:p>
            <a:r>
              <a:rPr lang="en-GB" dirty="0" smtClean="0"/>
              <a:t>Improved infant mortality rates</a:t>
            </a:r>
          </a:p>
          <a:p>
            <a:r>
              <a:rPr lang="en-GB" dirty="0" smtClean="0"/>
              <a:t>Improved health</a:t>
            </a:r>
          </a:p>
          <a:p>
            <a:r>
              <a:rPr lang="en-GB" dirty="0" smtClean="0"/>
              <a:t>Greater control over their lives</a:t>
            </a:r>
          </a:p>
          <a:p>
            <a:endParaRPr lang="en-GB" dirty="0"/>
          </a:p>
        </p:txBody>
      </p:sp>
    </p:spTree>
    <p:extLst>
      <p:ext uri="{BB962C8B-B14F-4D97-AF65-F5344CB8AC3E}">
        <p14:creationId xmlns:p14="http://schemas.microsoft.com/office/powerpoint/2010/main" val="1354334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Negatives of Female Education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41916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71261" y="728052"/>
            <a:ext cx="7049478" cy="5401896"/>
          </a:xfrm>
          <a:prstGeom prst="rect">
            <a:avLst/>
          </a:prstGeom>
        </p:spPr>
      </p:pic>
    </p:spTree>
    <p:extLst>
      <p:ext uri="{BB962C8B-B14F-4D97-AF65-F5344CB8AC3E}">
        <p14:creationId xmlns:p14="http://schemas.microsoft.com/office/powerpoint/2010/main" val="35869438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be done?</a:t>
            </a:r>
            <a:endParaRPr lang="en-GB" dirty="0"/>
          </a:p>
        </p:txBody>
      </p:sp>
      <p:sp>
        <p:nvSpPr>
          <p:cNvPr id="3" name="Text Placeholder 2"/>
          <p:cNvSpPr>
            <a:spLocks noGrp="1"/>
          </p:cNvSpPr>
          <p:nvPr>
            <p:ph idx="1"/>
          </p:nvPr>
        </p:nvSpPr>
        <p:spPr/>
        <p:txBody>
          <a:bodyPr/>
          <a:lstStyle/>
          <a:p>
            <a:r>
              <a:rPr lang="en-GB" dirty="0" smtClean="0"/>
              <a:t>Female education rates need to be improved</a:t>
            </a:r>
            <a:r>
              <a:rPr lang="en-GB" dirty="0" smtClean="0"/>
              <a:t>.</a:t>
            </a:r>
          </a:p>
          <a:p>
            <a:r>
              <a:rPr lang="en-GB" dirty="0" smtClean="0"/>
              <a:t>Task research and feedback on projects that aim to improve female education rates.</a:t>
            </a:r>
          </a:p>
          <a:p>
            <a:r>
              <a:rPr lang="en-GB" dirty="0" smtClean="0"/>
              <a:t>Consider</a:t>
            </a:r>
          </a:p>
          <a:p>
            <a:pPr lvl="1"/>
            <a:r>
              <a:rPr lang="en-GB" dirty="0" smtClean="0"/>
              <a:t>How are they funded</a:t>
            </a:r>
          </a:p>
          <a:p>
            <a:pPr lvl="1"/>
            <a:r>
              <a:rPr lang="en-GB" dirty="0" smtClean="0"/>
              <a:t>Where are they located</a:t>
            </a:r>
          </a:p>
          <a:p>
            <a:pPr lvl="1"/>
            <a:r>
              <a:rPr lang="en-GB" dirty="0" smtClean="0"/>
              <a:t>What are their reported success rates.</a:t>
            </a:r>
            <a:endParaRPr lang="en-GB" dirty="0"/>
          </a:p>
        </p:txBody>
      </p:sp>
    </p:spTree>
    <p:extLst>
      <p:ext uri="{BB962C8B-B14F-4D97-AF65-F5344CB8AC3E}">
        <p14:creationId xmlns:p14="http://schemas.microsoft.com/office/powerpoint/2010/main" val="4672826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375</TotalTime>
  <Words>3144</Words>
  <Application>Microsoft Office PowerPoint</Application>
  <PresentationFormat>Widescreen</PresentationFormat>
  <Paragraphs>148</Paragraphs>
  <Slides>24</Slides>
  <Notes>8</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Garamond</vt:lpstr>
      <vt:lpstr>Organic</vt:lpstr>
      <vt:lpstr>Gender Inequality in Education</vt:lpstr>
      <vt:lpstr>Recap from Asynchronous Learning</vt:lpstr>
      <vt:lpstr>Objectives</vt:lpstr>
      <vt:lpstr>The Numbers</vt:lpstr>
      <vt:lpstr>Barriers to Female Education</vt:lpstr>
      <vt:lpstr>Period Poverty</vt:lpstr>
      <vt:lpstr>PowerPoint Presentation</vt:lpstr>
      <vt:lpstr>PowerPoint Presentation</vt:lpstr>
      <vt:lpstr>Task</vt:lpstr>
      <vt:lpstr>Housework</vt:lpstr>
      <vt:lpstr>PowerPoint Presentation</vt:lpstr>
      <vt:lpstr>PowerPoint Presentation</vt:lpstr>
      <vt:lpstr>Task</vt:lpstr>
      <vt:lpstr>Child Brides Forced Marriage</vt:lpstr>
      <vt:lpstr>PowerPoint Presentation</vt:lpstr>
      <vt:lpstr>PowerPoint Presentation</vt:lpstr>
      <vt:lpstr>Task</vt:lpstr>
      <vt:lpstr>Gender based violence</vt:lpstr>
      <vt:lpstr>Conflict and Crisis</vt:lpstr>
      <vt:lpstr>Trafficking</vt:lpstr>
      <vt:lpstr>Benefits of Female Education</vt:lpstr>
      <vt:lpstr>Negatives of Female Education</vt:lpstr>
      <vt:lpstr>PowerPoint Presentation</vt:lpstr>
      <vt:lpstr>What can be done?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25</cp:revision>
  <dcterms:created xsi:type="dcterms:W3CDTF">2021-03-01T17:47:17Z</dcterms:created>
  <dcterms:modified xsi:type="dcterms:W3CDTF">2021-03-08T10:55:00Z</dcterms:modified>
</cp:coreProperties>
</file>