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0" r:id="rId1"/>
  </p:sldMasterIdLst>
  <p:notesMasterIdLst>
    <p:notesMasterId r:id="rId14"/>
  </p:notesMasterIdLst>
  <p:handoutMasterIdLst>
    <p:handoutMasterId r:id="rId15"/>
  </p:handoutMasterIdLst>
  <p:sldIdLst>
    <p:sldId id="283" r:id="rId2"/>
    <p:sldId id="287" r:id="rId3"/>
    <p:sldId id="285" r:id="rId4"/>
    <p:sldId id="292" r:id="rId5"/>
    <p:sldId id="291" r:id="rId6"/>
    <p:sldId id="293" r:id="rId7"/>
    <p:sldId id="296" r:id="rId8"/>
    <p:sldId id="294" r:id="rId9"/>
    <p:sldId id="297" r:id="rId10"/>
    <p:sldId id="290" r:id="rId11"/>
    <p:sldId id="298" r:id="rId12"/>
    <p:sldId id="299" r:id="rId13"/>
  </p:sldIdLst>
  <p:sldSz cx="12192000" cy="6858000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864" autoAdjust="0"/>
    <p:restoredTop sz="81305"/>
  </p:normalViewPr>
  <p:slideViewPr>
    <p:cSldViewPr snapToGrid="0">
      <p:cViewPr varScale="1">
        <p:scale>
          <a:sx n="62" d="100"/>
          <a:sy n="62" d="100"/>
        </p:scale>
        <p:origin x="510" y="3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0B73C53-4D57-4D35-9D52-08D28DD1DFC2}" type="datetimeFigureOut">
              <a:rPr lang="en-US" smtClean="0"/>
              <a:t>1/8/2019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F56573A-EF53-46DB-810D-E2D88F938B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67840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53DF5C4-970B-664A-B502-B6ED3B56F5B6}" type="datetimeFigureOut">
              <a:rPr lang="en-US" smtClean="0"/>
              <a:t>1/8/2019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22275" y="1241425"/>
            <a:ext cx="5953125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450" y="4776788"/>
            <a:ext cx="5438775" cy="390842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49688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AB26003-50EF-C944-A8E1-7199B9107B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50617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pPr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508224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98243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B26003-50EF-C944-A8E1-7199B9107BC6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7205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B26003-50EF-C944-A8E1-7199B9107BC6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940723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 smtClean="0"/>
          </a:p>
          <a:p>
            <a:endParaRPr lang="en-US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B26003-50EF-C944-A8E1-7199B9107BC6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388037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5FEC9-8563-4013-BFAA-01C62513A0DB}" type="datetimeFigureOut">
              <a:rPr lang="en-GB" smtClean="0"/>
              <a:t>08/01/2019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B545D-68D3-498F-A347-EF3162297DE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5FEC9-8563-4013-BFAA-01C62513A0DB}" type="datetimeFigureOut">
              <a:rPr lang="en-GB" smtClean="0"/>
              <a:t>08/01/2019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B545D-68D3-498F-A347-EF3162297DE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5FEC9-8563-4013-BFAA-01C62513A0DB}" type="datetimeFigureOut">
              <a:rPr lang="en-GB" smtClean="0"/>
              <a:t>08/01/2019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B545D-68D3-498F-A347-EF3162297DE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5FEC9-8563-4013-BFAA-01C62513A0DB}" type="datetimeFigureOut">
              <a:rPr lang="en-GB" smtClean="0"/>
              <a:t>08/01/2019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B545D-68D3-498F-A347-EF3162297DE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5FEC9-8563-4013-BFAA-01C62513A0DB}" type="datetimeFigureOut">
              <a:rPr lang="en-GB" smtClean="0"/>
              <a:t>08/01/2019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B545D-68D3-498F-A347-EF3162297DE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5FEC9-8563-4013-BFAA-01C62513A0DB}" type="datetimeFigureOut">
              <a:rPr lang="en-GB" smtClean="0"/>
              <a:t>08/01/2019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B545D-68D3-498F-A347-EF3162297DE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5FEC9-8563-4013-BFAA-01C62513A0DB}" type="datetimeFigureOut">
              <a:rPr lang="en-GB" smtClean="0"/>
              <a:t>08/01/2019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B545D-68D3-498F-A347-EF3162297DE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5FEC9-8563-4013-BFAA-01C62513A0DB}" type="datetimeFigureOut">
              <a:rPr lang="en-GB" smtClean="0"/>
              <a:t>08/01/2019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B545D-68D3-498F-A347-EF3162297DE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5FEC9-8563-4013-BFAA-01C62513A0DB}" type="datetimeFigureOut">
              <a:rPr lang="en-GB" smtClean="0"/>
              <a:t>08/01/2019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B545D-68D3-498F-A347-EF3162297DE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5FEC9-8563-4013-BFAA-01C62513A0DB}" type="datetimeFigureOut">
              <a:rPr lang="en-GB" smtClean="0"/>
              <a:t>08/01/2019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B545D-68D3-498F-A347-EF3162297DE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5FEC9-8563-4013-BFAA-01C62513A0DB}" type="datetimeFigureOut">
              <a:rPr lang="en-GB" smtClean="0"/>
              <a:t>08/01/2019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B545D-68D3-498F-A347-EF3162297DE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60349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10975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745FEC9-8563-4013-BFAA-01C62513A0DB}" type="datetimeFigureOut">
              <a:rPr lang="en-GB" smtClean="0"/>
              <a:t>08/01/2019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CB545D-68D3-498F-A347-EF3162297D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81634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86" r:id="rId6"/>
    <p:sldLayoutId id="2147483687" r:id="rId7"/>
    <p:sldLayoutId id="2147483688" r:id="rId8"/>
    <p:sldLayoutId id="2147483689" r:id="rId9"/>
    <p:sldLayoutId id="2147483690" r:id="rId10"/>
    <p:sldLayoutId id="2147483691" r:id="rId11"/>
    <p:sldLayoutId id="2147483692" r:id="rId12"/>
    <p:sldLayoutId id="2147483693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iboard.co.uk/activity/Sorting-Counters-344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7" Type="http://schemas.openxmlformats.org/officeDocument/2006/relationships/hyperlink" Target="http://learning.gov.wales/resources/browse-all/revised-areas-of-learning-and-programmes-of-study-introductory-video/?lang=en" TargetMode="External"/><Relationship Id="rId2" Type="http://schemas.openxmlformats.org/officeDocument/2006/relationships/hyperlink" Target="http://learning.gov.wales/resources/browse-all/revised-areas-of-learning-and-programmes-of-study-introductory-video/?skip=1&amp;lang=cy" TargetMode="Externa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e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13" Type="http://schemas.openxmlformats.org/officeDocument/2006/relationships/image" Target="../media/image19.pn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12" Type="http://schemas.openxmlformats.org/officeDocument/2006/relationships/image" Target="../media/image18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11" Type="http://schemas.openxmlformats.org/officeDocument/2006/relationships/image" Target="../media/image17.png"/><Relationship Id="rId5" Type="http://schemas.openxmlformats.org/officeDocument/2006/relationships/image" Target="../media/image11.png"/><Relationship Id="rId15" Type="http://schemas.openxmlformats.org/officeDocument/2006/relationships/image" Target="../media/image21.png"/><Relationship Id="rId10" Type="http://schemas.openxmlformats.org/officeDocument/2006/relationships/image" Target="../media/image16.png"/><Relationship Id="rId4" Type="http://schemas.openxmlformats.org/officeDocument/2006/relationships/image" Target="../media/image10.png"/><Relationship Id="rId9" Type="http://schemas.openxmlformats.org/officeDocument/2006/relationships/image" Target="../media/image15.png"/><Relationship Id="rId14" Type="http://schemas.openxmlformats.org/officeDocument/2006/relationships/image" Target="../media/image20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VGkjjVfnGYI" TargetMode="External"/><Relationship Id="rId2" Type="http://schemas.openxmlformats.org/officeDocument/2006/relationships/hyperlink" Target="https://www.youtube.com/watch?v=YPWmOVt8vgw" TargetMode="External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YPWmOVt8vgw" TargetMode="External"/><Relationship Id="rId2" Type="http://schemas.openxmlformats.org/officeDocument/2006/relationships/hyperlink" Target="https://studysites.uk.sagepub.com/haylock/Making%20Connections.pdf" TargetMode="External"/><Relationship Id="rId1" Type="http://schemas.openxmlformats.org/officeDocument/2006/relationships/slideLayout" Target="../slideLayouts/slideLayout13.xml"/><Relationship Id="rId4" Type="http://schemas.openxmlformats.org/officeDocument/2006/relationships/hyperlink" Target="https://www.youtube.com/watch?v=VGkjjVfnGYI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08708" y="327020"/>
            <a:ext cx="11557000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000" dirty="0" smtClean="0">
                <a:solidFill>
                  <a:schemeClr val="bg1"/>
                </a:solidFill>
              </a:rPr>
              <a:t>ECAD4003/C</a:t>
            </a:r>
          </a:p>
          <a:p>
            <a:pPr algn="ctr"/>
            <a:r>
              <a:rPr lang="en-US" sz="6000" dirty="0" err="1" smtClean="0">
                <a:solidFill>
                  <a:schemeClr val="bg1"/>
                </a:solidFill>
              </a:rPr>
              <a:t>Mathemateg</a:t>
            </a:r>
            <a:r>
              <a:rPr lang="en-US" sz="6000" dirty="0" smtClean="0">
                <a:solidFill>
                  <a:schemeClr val="bg1"/>
                </a:solidFill>
              </a:rPr>
              <a:t> </a:t>
            </a:r>
            <a:r>
              <a:rPr lang="mr-IN" sz="6000" dirty="0" smtClean="0">
                <a:solidFill>
                  <a:schemeClr val="bg1"/>
                </a:solidFill>
              </a:rPr>
              <a:t>–</a:t>
            </a:r>
            <a:r>
              <a:rPr lang="en-US" sz="6000" dirty="0" smtClean="0">
                <a:solidFill>
                  <a:schemeClr val="bg1"/>
                </a:solidFill>
              </a:rPr>
              <a:t> Mathematics 1</a:t>
            </a:r>
            <a:endParaRPr lang="en-US" sz="6000" dirty="0">
              <a:solidFill>
                <a:schemeClr val="bg1"/>
              </a:solidFill>
            </a:endParaRPr>
          </a:p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308708" y="4535605"/>
            <a:ext cx="1155700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800" dirty="0" smtClean="0">
                <a:solidFill>
                  <a:schemeClr val="bg1"/>
                </a:solidFill>
              </a:rPr>
              <a:t>17-01-2019</a:t>
            </a:r>
          </a:p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0897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2"/>
          <p:cNvSpPr txBox="1">
            <a:spLocks/>
          </p:cNvSpPr>
          <p:nvPr/>
        </p:nvSpPr>
        <p:spPr>
          <a:xfrm>
            <a:off x="1981200" y="157201"/>
            <a:ext cx="8229600" cy="557694"/>
          </a:xfrm>
          <a:prstGeom prst="rect">
            <a:avLst/>
          </a:prstGeom>
        </p:spPr>
        <p:txBody>
          <a:bodyPr>
            <a:normAutofit fontScale="25000" lnSpcReduction="2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17600" dirty="0" err="1" smtClean="0">
                <a:solidFill>
                  <a:schemeClr val="accent1">
                    <a:lumMod val="75000"/>
                  </a:schemeClr>
                </a:solidFill>
              </a:rPr>
              <a:t>Croeso</a:t>
            </a:r>
            <a:r>
              <a:rPr lang="en-GB" sz="17600" dirty="0" smtClean="0">
                <a:solidFill>
                  <a:schemeClr val="accent1">
                    <a:lumMod val="75000"/>
                  </a:schemeClr>
                </a:solidFill>
              </a:rPr>
              <a:t> - Welcome</a:t>
            </a:r>
            <a:endParaRPr lang="en-GB" sz="176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Content Placeholder 8"/>
          <p:cNvSpPr txBox="1">
            <a:spLocks/>
          </p:cNvSpPr>
          <p:nvPr/>
        </p:nvSpPr>
        <p:spPr>
          <a:xfrm>
            <a:off x="669073" y="1455185"/>
            <a:ext cx="5757127" cy="4382197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6" name="Content Placeholder 4"/>
          <p:cNvSpPr txBox="1">
            <a:spLocks/>
          </p:cNvSpPr>
          <p:nvPr/>
        </p:nvSpPr>
        <p:spPr>
          <a:xfrm>
            <a:off x="549409" y="998709"/>
            <a:ext cx="5361709" cy="3710673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 err="1"/>
              <a:t>Erbyn</a:t>
            </a:r>
            <a:r>
              <a:rPr lang="en-GB" dirty="0"/>
              <a:t> </a:t>
            </a:r>
            <a:r>
              <a:rPr lang="en-GB" dirty="0" err="1"/>
              <a:t>diwedd</a:t>
            </a:r>
            <a:r>
              <a:rPr lang="en-GB" dirty="0"/>
              <a:t> y </a:t>
            </a:r>
            <a:r>
              <a:rPr lang="en-GB" dirty="0" err="1"/>
              <a:t>sesiwn</a:t>
            </a:r>
            <a:r>
              <a:rPr lang="en-GB" dirty="0"/>
              <a:t> </a:t>
            </a:r>
            <a:r>
              <a:rPr lang="en-GB" dirty="0" err="1"/>
              <a:t>byddwch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:</a:t>
            </a:r>
          </a:p>
          <a:p>
            <a:r>
              <a:rPr lang="en-GB" dirty="0" err="1"/>
              <a:t>deall</a:t>
            </a:r>
            <a:r>
              <a:rPr lang="en-GB" dirty="0"/>
              <a:t> </a:t>
            </a:r>
            <a:r>
              <a:rPr lang="en-GB" dirty="0" err="1"/>
              <a:t>strwythur</a:t>
            </a:r>
            <a:r>
              <a:rPr lang="en-GB" dirty="0"/>
              <a:t>, </a:t>
            </a:r>
            <a:r>
              <a:rPr lang="en-GB" dirty="0" err="1"/>
              <a:t>trefn</a:t>
            </a:r>
            <a:r>
              <a:rPr lang="en-GB" dirty="0"/>
              <a:t> a </a:t>
            </a:r>
            <a:r>
              <a:rPr lang="en-GB" dirty="0" err="1"/>
              <a:t>chynnwys</a:t>
            </a:r>
            <a:r>
              <a:rPr lang="en-GB" dirty="0"/>
              <a:t> </a:t>
            </a:r>
            <a:r>
              <a:rPr lang="en-GB" dirty="0" err="1"/>
              <a:t>rhif</a:t>
            </a:r>
            <a:r>
              <a:rPr lang="en-GB" dirty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nogfennau’r</a:t>
            </a:r>
            <a:r>
              <a:rPr lang="en-GB" dirty="0" smtClean="0"/>
              <a:t> </a:t>
            </a:r>
            <a:r>
              <a:rPr lang="en-GB" dirty="0" err="1"/>
              <a:t>C</a:t>
            </a:r>
            <a:r>
              <a:rPr lang="en-GB" dirty="0" err="1" smtClean="0"/>
              <a:t>wricwlwm</a:t>
            </a:r>
            <a:r>
              <a:rPr lang="en-GB" dirty="0" smtClean="0"/>
              <a:t> </a:t>
            </a:r>
            <a:r>
              <a:rPr lang="en-GB" dirty="0" err="1" smtClean="0"/>
              <a:t>Cenedlaethol</a:t>
            </a:r>
            <a:r>
              <a:rPr lang="en-GB" dirty="0" smtClean="0"/>
              <a:t> </a:t>
            </a:r>
            <a:r>
              <a:rPr lang="en-GB" dirty="0" err="1"/>
              <a:t>mathemateg</a:t>
            </a:r>
            <a:r>
              <a:rPr lang="en-GB" dirty="0"/>
              <a:t> </a:t>
            </a:r>
            <a:r>
              <a:rPr lang="en-GB" dirty="0" err="1"/>
              <a:t>yng</a:t>
            </a:r>
            <a:r>
              <a:rPr lang="en-GB" dirty="0"/>
              <a:t> </a:t>
            </a:r>
            <a:r>
              <a:rPr lang="en-GB" dirty="0" err="1"/>
              <a:t>Nghymru</a:t>
            </a:r>
            <a:endParaRPr lang="en-GB" dirty="0"/>
          </a:p>
          <a:p>
            <a:r>
              <a:rPr lang="en-GB" dirty="0" err="1"/>
              <a:t>deall</a:t>
            </a:r>
            <a:r>
              <a:rPr lang="en-GB" dirty="0"/>
              <a:t> </a:t>
            </a:r>
            <a:r>
              <a:rPr lang="en-GB" dirty="0" err="1"/>
              <a:t>sut</a:t>
            </a:r>
            <a:r>
              <a:rPr lang="en-GB" dirty="0"/>
              <a:t> y </a:t>
            </a:r>
            <a:r>
              <a:rPr lang="en-GB" dirty="0" err="1"/>
              <a:t>gellir</a:t>
            </a:r>
            <a:r>
              <a:rPr lang="en-GB" dirty="0"/>
              <a:t> </a:t>
            </a:r>
            <a:r>
              <a:rPr lang="en-GB" dirty="0" err="1"/>
              <a:t>defnyddio</a:t>
            </a:r>
            <a:r>
              <a:rPr lang="en-GB" dirty="0"/>
              <a:t> </a:t>
            </a:r>
            <a:r>
              <a:rPr lang="en-GB" dirty="0" err="1"/>
              <a:t>gwybodaeth</a:t>
            </a:r>
            <a:r>
              <a:rPr lang="en-GB" dirty="0"/>
              <a:t> </a:t>
            </a:r>
            <a:r>
              <a:rPr lang="en-GB" dirty="0" err="1"/>
              <a:t>bynciol</a:t>
            </a:r>
            <a:r>
              <a:rPr lang="en-GB" dirty="0"/>
              <a:t> </a:t>
            </a:r>
            <a:r>
              <a:rPr lang="en-GB" dirty="0" err="1" smtClean="0"/>
              <a:t>mathemateg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effeithiol</a:t>
            </a:r>
            <a:r>
              <a:rPr lang="en-GB" dirty="0" smtClean="0"/>
              <a:t> o </a:t>
            </a:r>
            <a:r>
              <a:rPr lang="en-GB" dirty="0" err="1" smtClean="0"/>
              <a:t>fewn</a:t>
            </a:r>
            <a:r>
              <a:rPr lang="en-GB" dirty="0" smtClean="0"/>
              <a:t> y </a:t>
            </a:r>
            <a:r>
              <a:rPr lang="en-GB" dirty="0" err="1" smtClean="0"/>
              <a:t>dosbarth</a:t>
            </a:r>
            <a:r>
              <a:rPr lang="en-GB" dirty="0" smtClean="0"/>
              <a:t> </a:t>
            </a:r>
            <a:r>
              <a:rPr lang="en-GB" dirty="0" err="1" smtClean="0"/>
              <a:t>cynradd</a:t>
            </a:r>
            <a:endParaRPr lang="en-GB" dirty="0"/>
          </a:p>
        </p:txBody>
      </p:sp>
      <p:sp>
        <p:nvSpPr>
          <p:cNvPr id="7" name="Content Placeholder 4"/>
          <p:cNvSpPr txBox="1">
            <a:spLocks/>
          </p:cNvSpPr>
          <p:nvPr/>
        </p:nvSpPr>
        <p:spPr>
          <a:xfrm>
            <a:off x="6030782" y="998709"/>
            <a:ext cx="5361709" cy="3292336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/>
              <a:t>By the end of this session, you should be able to:</a:t>
            </a:r>
          </a:p>
          <a:p>
            <a:r>
              <a:rPr lang="en-GB" dirty="0"/>
              <a:t>understand the structure, organisation and content of number </a:t>
            </a:r>
            <a:r>
              <a:rPr lang="en-GB" dirty="0" smtClean="0"/>
              <a:t>within </a:t>
            </a:r>
            <a:r>
              <a:rPr lang="en-GB" dirty="0"/>
              <a:t>the mathematics National Curriculum in Wales </a:t>
            </a:r>
          </a:p>
          <a:p>
            <a:r>
              <a:rPr lang="en-GB" dirty="0"/>
              <a:t>understand how mathematics subject knowledge can be </a:t>
            </a:r>
            <a:r>
              <a:rPr lang="en-GB" dirty="0" smtClean="0"/>
              <a:t>used effectively </a:t>
            </a:r>
            <a:r>
              <a:rPr lang="en-GB" dirty="0"/>
              <a:t>in the primary classroom</a:t>
            </a:r>
          </a:p>
        </p:txBody>
      </p:sp>
    </p:spTree>
    <p:extLst>
      <p:ext uri="{BB962C8B-B14F-4D97-AF65-F5344CB8AC3E}">
        <p14:creationId xmlns:p14="http://schemas.microsoft.com/office/powerpoint/2010/main" val="1173232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2"/>
          <p:cNvSpPr txBox="1">
            <a:spLocks/>
          </p:cNvSpPr>
          <p:nvPr/>
        </p:nvSpPr>
        <p:spPr>
          <a:xfrm>
            <a:off x="1577526" y="355749"/>
            <a:ext cx="8824686" cy="899528"/>
          </a:xfrm>
          <a:prstGeom prst="rect">
            <a:avLst/>
          </a:prstGeom>
        </p:spPr>
        <p:txBody>
          <a:bodyPr>
            <a:normAutofit fontScale="25000" lnSpcReduction="2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17600" dirty="0" err="1" smtClean="0">
                <a:solidFill>
                  <a:schemeClr val="accent1">
                    <a:lumMod val="75000"/>
                  </a:schemeClr>
                </a:solidFill>
              </a:rPr>
              <a:t>Tasg</a:t>
            </a:r>
            <a:r>
              <a:rPr lang="en-GB" sz="17600" dirty="0" smtClean="0">
                <a:solidFill>
                  <a:schemeClr val="accent1">
                    <a:lumMod val="75000"/>
                  </a:schemeClr>
                </a:solidFill>
              </a:rPr>
              <a:t> - Task</a:t>
            </a:r>
            <a:endParaRPr lang="en-GB" sz="17600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GB" sz="5300" dirty="0">
                <a:solidFill>
                  <a:schemeClr val="accent1">
                    <a:lumMod val="75000"/>
                  </a:schemeClr>
                </a:solidFill>
              </a:rPr>
              <a:t/>
            </a:r>
            <a:br>
              <a:rPr lang="en-GB" sz="5300" dirty="0">
                <a:solidFill>
                  <a:schemeClr val="accent1">
                    <a:lumMod val="75000"/>
                  </a:schemeClr>
                </a:solidFill>
              </a:rPr>
            </a:br>
            <a:endParaRPr lang="en-GB" sz="5300" dirty="0"/>
          </a:p>
        </p:txBody>
      </p:sp>
      <p:sp>
        <p:nvSpPr>
          <p:cNvPr id="4" name="Content Placeholder 6"/>
          <p:cNvSpPr txBox="1">
            <a:spLocks/>
          </p:cNvSpPr>
          <p:nvPr/>
        </p:nvSpPr>
        <p:spPr>
          <a:xfrm>
            <a:off x="457199" y="1538729"/>
            <a:ext cx="5205934" cy="3917032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600" dirty="0" err="1"/>
              <a:t>Defnyddiwch</a:t>
            </a:r>
            <a:r>
              <a:rPr lang="en-GB" sz="3600" dirty="0"/>
              <a:t> </a:t>
            </a:r>
            <a:r>
              <a:rPr lang="en-GB" sz="3600" dirty="0" err="1"/>
              <a:t>yr</a:t>
            </a:r>
            <a:r>
              <a:rPr lang="en-GB" sz="3600" dirty="0"/>
              <a:t> </a:t>
            </a:r>
            <a:r>
              <a:rPr lang="en-GB" sz="3600" dirty="0" err="1"/>
              <a:t>adnoddau</a:t>
            </a:r>
            <a:r>
              <a:rPr lang="en-GB" sz="3600" dirty="0"/>
              <a:t> </a:t>
            </a:r>
            <a:r>
              <a:rPr lang="en-GB" sz="3600" dirty="0" err="1"/>
              <a:t>ar</a:t>
            </a:r>
            <a:r>
              <a:rPr lang="en-GB" sz="3600" dirty="0"/>
              <a:t> </a:t>
            </a:r>
            <a:r>
              <a:rPr lang="en-GB" sz="3600" dirty="0" err="1"/>
              <a:t>eich</a:t>
            </a:r>
            <a:r>
              <a:rPr lang="en-GB" sz="3600" dirty="0"/>
              <a:t> </a:t>
            </a:r>
            <a:r>
              <a:rPr lang="en-GB" sz="3600" dirty="0" err="1"/>
              <a:t>bwrdd</a:t>
            </a:r>
            <a:r>
              <a:rPr lang="en-GB" sz="3600" dirty="0"/>
              <a:t> </a:t>
            </a:r>
            <a:r>
              <a:rPr lang="en-GB" sz="3600" dirty="0" err="1"/>
              <a:t>i</a:t>
            </a:r>
            <a:r>
              <a:rPr lang="en-GB" sz="3600" dirty="0"/>
              <a:t> </a:t>
            </a:r>
            <a:r>
              <a:rPr lang="en-GB" sz="3600" dirty="0" err="1"/>
              <a:t>gynrychioli’r</a:t>
            </a:r>
            <a:r>
              <a:rPr lang="en-GB" sz="3600" dirty="0"/>
              <a:t> </a:t>
            </a:r>
            <a:r>
              <a:rPr lang="en-GB" sz="3600" dirty="0" err="1"/>
              <a:t>cyfrifiad</a:t>
            </a:r>
            <a:r>
              <a:rPr lang="en-GB" sz="3600" dirty="0"/>
              <a:t> </a:t>
            </a:r>
            <a:r>
              <a:rPr lang="en-GB" sz="3600" dirty="0" err="1"/>
              <a:t>mewn</a:t>
            </a:r>
            <a:r>
              <a:rPr lang="en-GB" sz="3600" dirty="0"/>
              <a:t> dull </a:t>
            </a:r>
            <a:r>
              <a:rPr lang="en-GB" sz="3600" dirty="0" err="1"/>
              <a:t>gweledol</a:t>
            </a:r>
            <a:r>
              <a:rPr lang="en-GB" sz="3600" dirty="0"/>
              <a:t>.  </a:t>
            </a:r>
          </a:p>
          <a:p>
            <a:endParaRPr lang="en-GB" sz="1400" dirty="0"/>
          </a:p>
          <a:p>
            <a:r>
              <a:rPr lang="en-GB" sz="3600" dirty="0" err="1"/>
              <a:t>Oes</a:t>
            </a:r>
            <a:r>
              <a:rPr lang="en-GB" sz="3600" dirty="0"/>
              <a:t> </a:t>
            </a:r>
            <a:r>
              <a:rPr lang="en-GB" sz="3600" dirty="0" err="1"/>
              <a:t>gwahanol</a:t>
            </a:r>
            <a:r>
              <a:rPr lang="en-GB" sz="3600" dirty="0"/>
              <a:t> </a:t>
            </a:r>
            <a:r>
              <a:rPr lang="en-GB" sz="3600" dirty="0" err="1"/>
              <a:t>ffyrdd</a:t>
            </a:r>
            <a:r>
              <a:rPr lang="en-GB" sz="3600" dirty="0"/>
              <a:t> o </a:t>
            </a:r>
            <a:r>
              <a:rPr lang="en-GB" sz="3600" dirty="0" err="1"/>
              <a:t>wneud</a:t>
            </a:r>
            <a:r>
              <a:rPr lang="en-GB" sz="3600" dirty="0"/>
              <a:t> </a:t>
            </a:r>
            <a:r>
              <a:rPr lang="en-GB" sz="3600" dirty="0" err="1"/>
              <a:t>hyn</a:t>
            </a:r>
            <a:r>
              <a:rPr lang="en-GB" sz="3600" dirty="0"/>
              <a:t>?  </a:t>
            </a:r>
            <a:r>
              <a:rPr lang="en-GB" sz="3600" dirty="0" err="1"/>
              <a:t>Sawl</a:t>
            </a:r>
            <a:r>
              <a:rPr lang="en-GB" sz="3600" dirty="0"/>
              <a:t> </a:t>
            </a:r>
            <a:r>
              <a:rPr lang="en-GB" sz="3600" dirty="0" err="1"/>
              <a:t>ffordd</a:t>
            </a:r>
            <a:r>
              <a:rPr lang="en-GB" sz="3600" dirty="0"/>
              <a:t> </a:t>
            </a:r>
            <a:r>
              <a:rPr lang="en-GB" sz="3600" dirty="0" err="1"/>
              <a:t>allwch</a:t>
            </a:r>
            <a:r>
              <a:rPr lang="en-GB" sz="3600" dirty="0"/>
              <a:t> chi </a:t>
            </a:r>
            <a:r>
              <a:rPr lang="en-GB" sz="3600" dirty="0" err="1"/>
              <a:t>ei</a:t>
            </a:r>
            <a:r>
              <a:rPr lang="en-GB" sz="3600" dirty="0"/>
              <a:t> </a:t>
            </a:r>
            <a:r>
              <a:rPr lang="en-GB" sz="3600" dirty="0" err="1"/>
              <a:t>ddarganfod</a:t>
            </a:r>
            <a:r>
              <a:rPr lang="en-GB" sz="3600" dirty="0"/>
              <a:t>? </a:t>
            </a:r>
          </a:p>
        </p:txBody>
      </p:sp>
      <p:sp>
        <p:nvSpPr>
          <p:cNvPr id="6" name="Content Placeholder 6"/>
          <p:cNvSpPr txBox="1">
            <a:spLocks/>
          </p:cNvSpPr>
          <p:nvPr/>
        </p:nvSpPr>
        <p:spPr>
          <a:xfrm>
            <a:off x="6568638" y="1609807"/>
            <a:ext cx="4813069" cy="3917032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600" dirty="0"/>
              <a:t>Use the resources on your table to represent, in a visual way, the given calculation.</a:t>
            </a:r>
          </a:p>
          <a:p>
            <a:endParaRPr lang="en-GB" sz="3600" dirty="0"/>
          </a:p>
          <a:p>
            <a:r>
              <a:rPr lang="en-GB" sz="3600" dirty="0"/>
              <a:t>How many different ways can you do this?</a:t>
            </a:r>
          </a:p>
        </p:txBody>
      </p:sp>
      <p:sp>
        <p:nvSpPr>
          <p:cNvPr id="7" name="Rectangle 6"/>
          <p:cNvSpPr/>
          <p:nvPr/>
        </p:nvSpPr>
        <p:spPr>
          <a:xfrm>
            <a:off x="3060166" y="885945"/>
            <a:ext cx="5609292" cy="3693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r>
              <a:rPr lang="en-GB" dirty="0">
                <a:solidFill>
                  <a:srgbClr val="FFFF00"/>
                </a:solidFill>
                <a:latin typeface="Calibri,Arial,Helvetica,sans-serif"/>
                <a:hlinkClick r:id="rId3"/>
              </a:rPr>
              <a:t>http://www.iboard.co.uk/activity/Sorting-Counters-344</a:t>
            </a:r>
            <a:endParaRPr lang="en-GB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962531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94017" y="426558"/>
            <a:ext cx="8317248" cy="592628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1100659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loud Callout 4"/>
          <p:cNvSpPr/>
          <p:nvPr/>
        </p:nvSpPr>
        <p:spPr>
          <a:xfrm>
            <a:off x="336817" y="391887"/>
            <a:ext cx="5464628" cy="4956200"/>
          </a:xfrm>
          <a:prstGeom prst="cloudCallout">
            <a:avLst>
              <a:gd name="adj1" fmla="val -47128"/>
              <a:gd name="adj2" fmla="val 47926"/>
            </a:avLst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Cloud Callout 3"/>
          <p:cNvSpPr/>
          <p:nvPr/>
        </p:nvSpPr>
        <p:spPr>
          <a:xfrm>
            <a:off x="6331644" y="391887"/>
            <a:ext cx="5255879" cy="4956200"/>
          </a:xfrm>
          <a:prstGeom prst="cloudCallout">
            <a:avLst>
              <a:gd name="adj1" fmla="val -52266"/>
              <a:gd name="adj2" fmla="val 49322"/>
            </a:avLst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Rectangle 1"/>
          <p:cNvSpPr/>
          <p:nvPr/>
        </p:nvSpPr>
        <p:spPr>
          <a:xfrm>
            <a:off x="1050152" y="1322181"/>
            <a:ext cx="3967523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 err="1"/>
              <a:t>Gwiriwch</a:t>
            </a:r>
            <a:r>
              <a:rPr lang="en-GB" sz="2400" dirty="0"/>
              <a:t> </a:t>
            </a:r>
            <a:r>
              <a:rPr lang="en-GB" sz="2400" dirty="0" err="1"/>
              <a:t>eich</a:t>
            </a:r>
            <a:r>
              <a:rPr lang="en-GB" sz="2400" dirty="0"/>
              <a:t> </a:t>
            </a:r>
            <a:r>
              <a:rPr lang="en-GB" sz="2400" dirty="0" err="1"/>
              <a:t>atebion</a:t>
            </a:r>
            <a:r>
              <a:rPr lang="en-GB" sz="2400" dirty="0"/>
              <a:t>.</a:t>
            </a:r>
          </a:p>
          <a:p>
            <a:endParaRPr lang="en-GB" sz="2400" dirty="0"/>
          </a:p>
          <a:p>
            <a:r>
              <a:rPr lang="en-GB" sz="2400" dirty="0"/>
              <a:t>Pa </a:t>
            </a:r>
            <a:r>
              <a:rPr lang="en-GB" sz="2400" dirty="0" err="1"/>
              <a:t>strategaethau</a:t>
            </a:r>
            <a:r>
              <a:rPr lang="en-GB" sz="2400" dirty="0"/>
              <a:t> </a:t>
            </a:r>
            <a:r>
              <a:rPr lang="en-GB" sz="2400" dirty="0" err="1"/>
              <a:t>wnaethoch</a:t>
            </a:r>
            <a:r>
              <a:rPr lang="en-GB" sz="2400" dirty="0"/>
              <a:t> chi </a:t>
            </a:r>
            <a:r>
              <a:rPr lang="en-GB" sz="2400" dirty="0" err="1"/>
              <a:t>eu</a:t>
            </a:r>
            <a:r>
              <a:rPr lang="en-GB" sz="2400" dirty="0"/>
              <a:t> </a:t>
            </a:r>
            <a:r>
              <a:rPr lang="en-GB" sz="2400" dirty="0" err="1"/>
              <a:t>defnyddio</a:t>
            </a:r>
            <a:r>
              <a:rPr lang="en-GB" sz="2400" dirty="0"/>
              <a:t>?</a:t>
            </a:r>
          </a:p>
          <a:p>
            <a:endParaRPr lang="en-GB" sz="2400" dirty="0"/>
          </a:p>
          <a:p>
            <a:r>
              <a:rPr lang="en-GB" sz="2400" dirty="0" err="1"/>
              <a:t>Edrychwch</a:t>
            </a:r>
            <a:r>
              <a:rPr lang="en-GB" sz="2400" dirty="0"/>
              <a:t> </a:t>
            </a:r>
            <a:r>
              <a:rPr lang="en-GB" sz="2400" dirty="0" err="1"/>
              <a:t>ar</a:t>
            </a:r>
            <a:r>
              <a:rPr lang="en-GB" sz="2400" dirty="0"/>
              <a:t> </a:t>
            </a:r>
            <a:r>
              <a:rPr lang="en-GB" sz="2400" dirty="0" err="1"/>
              <a:t>wahanol</a:t>
            </a:r>
            <a:r>
              <a:rPr lang="en-GB" sz="2400" dirty="0"/>
              <a:t> </a:t>
            </a:r>
            <a:r>
              <a:rPr lang="en-GB" sz="2400" dirty="0" err="1"/>
              <a:t>resi</a:t>
            </a:r>
            <a:r>
              <a:rPr lang="en-GB" sz="2400" dirty="0"/>
              <a:t> a </a:t>
            </a:r>
            <a:r>
              <a:rPr lang="en-GB" sz="2400" dirty="0" err="1"/>
              <a:t>cholofnau</a:t>
            </a:r>
            <a:r>
              <a:rPr lang="en-GB" sz="2400" dirty="0"/>
              <a:t>.</a:t>
            </a:r>
          </a:p>
          <a:p>
            <a:r>
              <a:rPr lang="en-GB" sz="2400" dirty="0"/>
              <a:t>Pa </a:t>
            </a:r>
            <a:r>
              <a:rPr lang="en-GB" sz="2400" dirty="0" err="1"/>
              <a:t>batrymau</a:t>
            </a:r>
            <a:r>
              <a:rPr lang="en-GB" sz="2400" dirty="0"/>
              <a:t> </a:t>
            </a:r>
            <a:r>
              <a:rPr lang="en-GB" sz="2400" dirty="0" err="1"/>
              <a:t>sy’n</a:t>
            </a:r>
            <a:r>
              <a:rPr lang="en-GB" sz="2400" dirty="0"/>
              <a:t> </a:t>
            </a:r>
            <a:r>
              <a:rPr lang="en-GB" sz="2400" dirty="0" err="1"/>
              <a:t>ymddangos</a:t>
            </a:r>
            <a:r>
              <a:rPr lang="en-GB" sz="2400" dirty="0"/>
              <a:t>?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905114" y="1322181"/>
            <a:ext cx="4108938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Check your answers.</a:t>
            </a:r>
          </a:p>
          <a:p>
            <a:endParaRPr lang="en-GB" sz="2400" dirty="0"/>
          </a:p>
          <a:p>
            <a:r>
              <a:rPr lang="en-GB" sz="2400" dirty="0"/>
              <a:t>What strategies did you use?</a:t>
            </a:r>
          </a:p>
          <a:p>
            <a:endParaRPr lang="en-GB" sz="2400" dirty="0"/>
          </a:p>
          <a:p>
            <a:r>
              <a:rPr lang="en-GB" sz="2400" dirty="0"/>
              <a:t>Look at different rows and </a:t>
            </a:r>
            <a:r>
              <a:rPr lang="en-GB" sz="2400" dirty="0" smtClean="0"/>
              <a:t>          columns</a:t>
            </a:r>
            <a:r>
              <a:rPr lang="en-GB" sz="2400" dirty="0"/>
              <a:t>.</a:t>
            </a:r>
          </a:p>
          <a:p>
            <a:r>
              <a:rPr lang="en-GB" sz="2400" dirty="0"/>
              <a:t>What patterns do you notice?</a:t>
            </a:r>
          </a:p>
        </p:txBody>
      </p:sp>
    </p:spTree>
    <p:extLst>
      <p:ext uri="{BB962C8B-B14F-4D97-AF65-F5344CB8AC3E}">
        <p14:creationId xmlns:p14="http://schemas.microsoft.com/office/powerpoint/2010/main" val="18170581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12699" y="4637892"/>
            <a:ext cx="6096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>
                <a:hlinkClick r:id="rId2"/>
              </a:rPr>
              <a:t>http://learning.gov.wales/resources/browse-all/revised-areas-of-learning-and-programmes-of-study-introductory-video/?skip=1&amp;lang=cy</a:t>
            </a:r>
            <a:r>
              <a:rPr lang="en-GB" dirty="0"/>
              <a:t> 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1353" y="145939"/>
            <a:ext cx="4873623" cy="2190007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414" y="2525578"/>
            <a:ext cx="4923458" cy="1915621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22088" y="2525578"/>
            <a:ext cx="4975653" cy="195518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58128" y="156636"/>
            <a:ext cx="4975653" cy="2179310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6485324" y="4637892"/>
            <a:ext cx="579746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hlinkClick r:id="rId7"/>
              </a:rPr>
              <a:t>http://learning.gov.wales/resources/browse-all/revised-areas-of-learning-and-programmes-of-study-introductory-video/?lang=en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4834374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2"/>
          <p:cNvSpPr txBox="1">
            <a:spLocks/>
          </p:cNvSpPr>
          <p:nvPr/>
        </p:nvSpPr>
        <p:spPr>
          <a:xfrm>
            <a:off x="7683" y="209752"/>
            <a:ext cx="11987093" cy="899528"/>
          </a:xfrm>
          <a:prstGeom prst="rect">
            <a:avLst/>
          </a:prstGeom>
        </p:spPr>
        <p:txBody>
          <a:bodyPr>
            <a:normAutofit fontScale="25000" lnSpcReduction="2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17600" dirty="0" err="1" smtClean="0">
                <a:solidFill>
                  <a:schemeClr val="accent1">
                    <a:lumMod val="75000"/>
                  </a:schemeClr>
                </a:solidFill>
              </a:rPr>
              <a:t>Dogfennau’r</a:t>
            </a:r>
            <a:r>
              <a:rPr lang="en-GB" sz="17600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17600" dirty="0" err="1" smtClean="0">
                <a:solidFill>
                  <a:schemeClr val="accent1">
                    <a:lumMod val="75000"/>
                  </a:schemeClr>
                </a:solidFill>
              </a:rPr>
              <a:t>cwricwlwm</a:t>
            </a:r>
            <a:r>
              <a:rPr lang="en-GB" sz="17600" dirty="0" smtClean="0">
                <a:solidFill>
                  <a:schemeClr val="accent1">
                    <a:lumMod val="75000"/>
                  </a:schemeClr>
                </a:solidFill>
              </a:rPr>
              <a:t> - Curricular documents</a:t>
            </a:r>
            <a:endParaRPr lang="en-GB" sz="17600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GB" sz="5300" dirty="0">
                <a:solidFill>
                  <a:schemeClr val="accent1">
                    <a:lumMod val="75000"/>
                  </a:schemeClr>
                </a:solidFill>
              </a:rPr>
              <a:t/>
            </a:r>
            <a:br>
              <a:rPr lang="en-GB" sz="5300" dirty="0">
                <a:solidFill>
                  <a:schemeClr val="accent1">
                    <a:lumMod val="75000"/>
                  </a:schemeClr>
                </a:solidFill>
              </a:rPr>
            </a:br>
            <a:endParaRPr lang="en-GB" sz="5300" dirty="0"/>
          </a:p>
        </p:txBody>
      </p:sp>
      <p:sp>
        <p:nvSpPr>
          <p:cNvPr id="4" name="Content Placeholder 6"/>
          <p:cNvSpPr txBox="1">
            <a:spLocks/>
          </p:cNvSpPr>
          <p:nvPr/>
        </p:nvSpPr>
        <p:spPr>
          <a:xfrm>
            <a:off x="303518" y="1016214"/>
            <a:ext cx="5697712" cy="3917032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200" dirty="0"/>
              <a:t>Beth </a:t>
            </a:r>
            <a:r>
              <a:rPr lang="en-GB" sz="3200" dirty="0" err="1"/>
              <a:t>sy’n</a:t>
            </a:r>
            <a:r>
              <a:rPr lang="en-GB" sz="3200" dirty="0"/>
              <a:t> </a:t>
            </a:r>
            <a:r>
              <a:rPr lang="en-GB" sz="3200" dirty="0" err="1"/>
              <a:t>debyg</a:t>
            </a:r>
            <a:r>
              <a:rPr lang="en-GB" sz="3200" dirty="0"/>
              <a:t> a </a:t>
            </a:r>
            <a:r>
              <a:rPr lang="en-GB" sz="3200" dirty="0" err="1"/>
              <a:t>beth</a:t>
            </a:r>
            <a:r>
              <a:rPr lang="en-GB" sz="3200" dirty="0"/>
              <a:t> </a:t>
            </a:r>
            <a:r>
              <a:rPr lang="en-GB" sz="3200" dirty="0" err="1"/>
              <a:t>sy’n</a:t>
            </a:r>
            <a:r>
              <a:rPr lang="en-GB" sz="3200" dirty="0"/>
              <a:t> </a:t>
            </a:r>
            <a:r>
              <a:rPr lang="en-GB" sz="3200" dirty="0" err="1"/>
              <a:t>wahanol</a:t>
            </a:r>
            <a:r>
              <a:rPr lang="en-GB" sz="3200" dirty="0"/>
              <a:t> </a:t>
            </a:r>
            <a:r>
              <a:rPr lang="en-GB" sz="3200" dirty="0" err="1"/>
              <a:t>rhwng</a:t>
            </a:r>
            <a:r>
              <a:rPr lang="en-GB" sz="3200" dirty="0"/>
              <a:t> y </a:t>
            </a:r>
            <a:r>
              <a:rPr lang="en-GB" sz="3200" dirty="0" err="1"/>
              <a:t>llinynnau</a:t>
            </a:r>
            <a:r>
              <a:rPr lang="en-GB" sz="3200" dirty="0"/>
              <a:t> </a:t>
            </a:r>
            <a:r>
              <a:rPr lang="en-GB" sz="3200" dirty="0" err="1"/>
              <a:t>ar</a:t>
            </a:r>
            <a:r>
              <a:rPr lang="en-GB" sz="3200" dirty="0"/>
              <a:t> </a:t>
            </a:r>
            <a:r>
              <a:rPr lang="en-GB" sz="3200" dirty="0" err="1"/>
              <a:t>gyfer</a:t>
            </a:r>
            <a:r>
              <a:rPr lang="en-GB" sz="3200" dirty="0"/>
              <a:t> y </a:t>
            </a:r>
            <a:r>
              <a:rPr lang="en-GB" sz="3200" dirty="0" err="1"/>
              <a:t>Cyfnod</a:t>
            </a:r>
            <a:r>
              <a:rPr lang="en-GB" sz="3200" dirty="0"/>
              <a:t> Sylfaen a </a:t>
            </a:r>
            <a:r>
              <a:rPr lang="en-GB" sz="3200" dirty="0" err="1"/>
              <a:t>Chyfnod</a:t>
            </a:r>
            <a:r>
              <a:rPr lang="en-GB" sz="3200" dirty="0"/>
              <a:t> </a:t>
            </a:r>
            <a:r>
              <a:rPr lang="en-GB" sz="3200" dirty="0" err="1"/>
              <a:t>Allweddol</a:t>
            </a:r>
            <a:r>
              <a:rPr lang="en-GB" sz="3200" dirty="0"/>
              <a:t> 2? </a:t>
            </a:r>
            <a:endParaRPr lang="en-US" sz="3200" dirty="0"/>
          </a:p>
          <a:p>
            <a:pPr lvl="0"/>
            <a:r>
              <a:rPr lang="en-US" sz="3200" dirty="0"/>
              <a:t>Beth </a:t>
            </a:r>
            <a:r>
              <a:rPr lang="en-US" sz="3200" dirty="0" err="1"/>
              <a:t>sy’n</a:t>
            </a:r>
            <a:r>
              <a:rPr lang="en-US" sz="3200" dirty="0"/>
              <a:t> </a:t>
            </a:r>
            <a:r>
              <a:rPr lang="en-US" sz="3200" dirty="0" err="1"/>
              <a:t>wahanol</a:t>
            </a:r>
            <a:r>
              <a:rPr lang="en-US" sz="3200" dirty="0"/>
              <a:t> am y </a:t>
            </a:r>
            <a:r>
              <a:rPr lang="en-US" sz="3200" dirty="0" err="1"/>
              <a:t>llinyn</a:t>
            </a:r>
            <a:r>
              <a:rPr lang="en-US" sz="3200" dirty="0"/>
              <a:t> </a:t>
            </a:r>
            <a:r>
              <a:rPr lang="en-US" sz="3200" dirty="0" err="1"/>
              <a:t>datblygu</a:t>
            </a:r>
            <a:r>
              <a:rPr lang="en-US" sz="3200" dirty="0"/>
              <a:t> </a:t>
            </a:r>
            <a:r>
              <a:rPr lang="en-US" sz="3200" dirty="0" err="1"/>
              <a:t>ymresymu</a:t>
            </a:r>
            <a:r>
              <a:rPr lang="en-US" sz="3200" dirty="0"/>
              <a:t> </a:t>
            </a:r>
            <a:r>
              <a:rPr lang="en-US" sz="3200" dirty="0" err="1"/>
              <a:t>rhifyddol</a:t>
            </a:r>
            <a:r>
              <a:rPr lang="en-US" sz="3200" dirty="0"/>
              <a:t> </a:t>
            </a:r>
            <a:r>
              <a:rPr lang="en-US" sz="3200" dirty="0" err="1"/>
              <a:t>o’i</a:t>
            </a:r>
            <a:r>
              <a:rPr lang="en-US" sz="3200" dirty="0"/>
              <a:t> </a:t>
            </a:r>
            <a:r>
              <a:rPr lang="en-US" sz="3200" dirty="0" err="1"/>
              <a:t>gymharu</a:t>
            </a:r>
            <a:r>
              <a:rPr lang="en-US" sz="3200" dirty="0"/>
              <a:t> â </a:t>
            </a:r>
            <a:r>
              <a:rPr lang="en-US" sz="3200" dirty="0" err="1"/>
              <a:t>llinynnau</a:t>
            </a:r>
            <a:r>
              <a:rPr lang="en-US" sz="3200" dirty="0"/>
              <a:t> </a:t>
            </a:r>
            <a:r>
              <a:rPr lang="en-US" sz="3200" dirty="0" err="1"/>
              <a:t>eraill</a:t>
            </a:r>
            <a:r>
              <a:rPr lang="en-US" sz="3200" dirty="0"/>
              <a:t>? </a:t>
            </a:r>
          </a:p>
          <a:p>
            <a:pPr lvl="0"/>
            <a:r>
              <a:rPr lang="en-US" sz="3200" dirty="0"/>
              <a:t>Pam </a:t>
            </a:r>
            <a:r>
              <a:rPr lang="en-US" sz="3200" dirty="0" err="1"/>
              <a:t>mae</a:t>
            </a:r>
            <a:r>
              <a:rPr lang="en-US" sz="3200" dirty="0"/>
              <a:t> </a:t>
            </a:r>
            <a:r>
              <a:rPr lang="en-US" sz="3200" dirty="0" err="1"/>
              <a:t>rhai</a:t>
            </a:r>
            <a:r>
              <a:rPr lang="en-US" sz="3200" dirty="0"/>
              <a:t> </a:t>
            </a:r>
            <a:r>
              <a:rPr lang="en-US" sz="3200" dirty="0" err="1"/>
              <a:t>datganiadau</a:t>
            </a:r>
            <a:r>
              <a:rPr lang="en-US" sz="3200" dirty="0"/>
              <a:t> </a:t>
            </a:r>
            <a:r>
              <a:rPr lang="en-US" sz="3200" dirty="0" err="1"/>
              <a:t>mewn</a:t>
            </a:r>
            <a:r>
              <a:rPr lang="en-US" sz="3200" dirty="0"/>
              <a:t> print bras </a:t>
            </a:r>
            <a:r>
              <a:rPr lang="en-US" sz="3200" dirty="0" err="1"/>
              <a:t>tra</a:t>
            </a:r>
            <a:r>
              <a:rPr lang="en-US" sz="3200" dirty="0"/>
              <a:t> </a:t>
            </a:r>
            <a:r>
              <a:rPr lang="en-US" sz="3200" dirty="0" err="1"/>
              <a:t>nad</a:t>
            </a:r>
            <a:r>
              <a:rPr lang="en-US" sz="3200" dirty="0"/>
              <a:t> </a:t>
            </a:r>
            <a:r>
              <a:rPr lang="en-US" sz="3200" dirty="0" err="1"/>
              <a:t>yw</a:t>
            </a:r>
            <a:r>
              <a:rPr lang="en-US" sz="3200" dirty="0"/>
              <a:t> </a:t>
            </a:r>
            <a:r>
              <a:rPr lang="en-US" sz="3200" dirty="0" err="1"/>
              <a:t>eraill</a:t>
            </a:r>
            <a:r>
              <a:rPr lang="en-US" sz="3200" dirty="0"/>
              <a:t>? </a:t>
            </a:r>
            <a:endParaRPr lang="en-GB" sz="3200" dirty="0"/>
          </a:p>
        </p:txBody>
      </p:sp>
      <p:sp>
        <p:nvSpPr>
          <p:cNvPr id="6" name="Content Placeholder 6"/>
          <p:cNvSpPr txBox="1">
            <a:spLocks/>
          </p:cNvSpPr>
          <p:nvPr/>
        </p:nvSpPr>
        <p:spPr>
          <a:xfrm>
            <a:off x="5989869" y="1016214"/>
            <a:ext cx="5881963" cy="3917032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200" dirty="0"/>
              <a:t>What is the same and what is different about the strands for Foundation Phase and Key Stage 2</a:t>
            </a:r>
            <a:r>
              <a:rPr lang="en-GB" sz="3200" dirty="0" smtClean="0"/>
              <a:t>?</a:t>
            </a:r>
            <a:endParaRPr lang="en-US" sz="3200" dirty="0"/>
          </a:p>
          <a:p>
            <a:pPr lvl="0"/>
            <a:r>
              <a:rPr lang="en-US" sz="3200" dirty="0"/>
              <a:t>What is different about the numerical reasoning strand compared to the other strands</a:t>
            </a:r>
            <a:r>
              <a:rPr lang="en-US" sz="3200" dirty="0" smtClean="0"/>
              <a:t>?</a:t>
            </a:r>
            <a:endParaRPr lang="en-US" sz="3200" dirty="0"/>
          </a:p>
          <a:p>
            <a:pPr lvl="0"/>
            <a:r>
              <a:rPr lang="en-US" sz="3200" dirty="0"/>
              <a:t>Why are some statements bold and some statements non-bold?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5867560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820716" y="151640"/>
            <a:ext cx="84969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err="1" smtClean="0"/>
              <a:t>Dilyniant</a:t>
            </a:r>
            <a:r>
              <a:rPr lang="en-GB" sz="2800" dirty="0" smtClean="0"/>
              <a:t> </a:t>
            </a:r>
            <a:r>
              <a:rPr lang="en-GB" sz="2800" dirty="0" err="1" smtClean="0"/>
              <a:t>mewn</a:t>
            </a:r>
            <a:r>
              <a:rPr lang="en-GB" sz="2800" dirty="0" smtClean="0"/>
              <a:t> </a:t>
            </a:r>
            <a:r>
              <a:rPr lang="en-GB" sz="2800" dirty="0" err="1" smtClean="0"/>
              <a:t>lluosi</a:t>
            </a:r>
            <a:r>
              <a:rPr lang="en-GB" sz="2800" dirty="0" smtClean="0"/>
              <a:t> </a:t>
            </a:r>
            <a:r>
              <a:rPr lang="en-GB" sz="2800" dirty="0" err="1" smtClean="0"/>
              <a:t>o’r</a:t>
            </a:r>
            <a:r>
              <a:rPr lang="en-GB" sz="2800" dirty="0" smtClean="0"/>
              <a:t> </a:t>
            </a:r>
            <a:r>
              <a:rPr lang="en-GB" sz="2800" dirty="0" err="1" smtClean="0"/>
              <a:t>dosbarth</a:t>
            </a:r>
            <a:r>
              <a:rPr lang="en-GB" sz="2800" dirty="0" smtClean="0"/>
              <a:t> </a:t>
            </a:r>
            <a:r>
              <a:rPr lang="en-GB" sz="2800" dirty="0" err="1" smtClean="0"/>
              <a:t>Meithrin</a:t>
            </a:r>
            <a:r>
              <a:rPr lang="en-GB" sz="2800" dirty="0" smtClean="0"/>
              <a:t> </a:t>
            </a:r>
            <a:r>
              <a:rPr lang="en-GB" sz="2800" dirty="0" err="1" smtClean="0"/>
              <a:t>i</a:t>
            </a:r>
            <a:r>
              <a:rPr lang="en-GB" sz="2800" dirty="0" smtClean="0"/>
              <a:t> </a:t>
            </a:r>
            <a:r>
              <a:rPr lang="en-GB" sz="2800" dirty="0" err="1" smtClean="0"/>
              <a:t>Flwyddyn</a:t>
            </a:r>
            <a:r>
              <a:rPr lang="en-GB" sz="2800" dirty="0" smtClean="0"/>
              <a:t> </a:t>
            </a:r>
            <a:r>
              <a:rPr lang="en-GB" sz="2800" dirty="0"/>
              <a:t>6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975620" y="2492896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/>
              <a:t>Meithrin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4123406" y="2420889"/>
            <a:ext cx="15633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/>
              <a:t>Derbyn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5900056" y="2420888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/>
              <a:t>Blwyddyn</a:t>
            </a:r>
            <a:r>
              <a:rPr lang="en-GB" dirty="0" smtClean="0"/>
              <a:t> </a:t>
            </a:r>
            <a:r>
              <a:rPr lang="en-GB" dirty="0"/>
              <a:t>1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545946" y="2436912"/>
            <a:ext cx="15521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Blwyddyn</a:t>
            </a:r>
            <a:r>
              <a:rPr lang="en-GB" dirty="0"/>
              <a:t> 2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982199" y="4077073"/>
            <a:ext cx="14795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Blwyddyn</a:t>
            </a:r>
            <a:r>
              <a:rPr lang="en-GB" dirty="0"/>
              <a:t> 3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987534" y="4103293"/>
            <a:ext cx="1472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Blwyddyn</a:t>
            </a:r>
            <a:r>
              <a:rPr lang="en-GB" dirty="0"/>
              <a:t> 4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4194366" y="4147622"/>
            <a:ext cx="14723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Blwyddyn</a:t>
            </a:r>
            <a:r>
              <a:rPr lang="en-GB" dirty="0"/>
              <a:t> 5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2135560" y="4066341"/>
            <a:ext cx="14761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Blwyddyn</a:t>
            </a:r>
            <a:r>
              <a:rPr lang="en-GB" dirty="0"/>
              <a:t> 6 </a:t>
            </a:r>
          </a:p>
        </p:txBody>
      </p:sp>
      <p:sp>
        <p:nvSpPr>
          <p:cNvPr id="11" name="Right Arrow 10"/>
          <p:cNvSpPr/>
          <p:nvPr/>
        </p:nvSpPr>
        <p:spPr>
          <a:xfrm>
            <a:off x="2947728" y="2060848"/>
            <a:ext cx="936104" cy="21602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Bent Arrow 11"/>
          <p:cNvSpPr/>
          <p:nvPr/>
        </p:nvSpPr>
        <p:spPr>
          <a:xfrm rot="10800000">
            <a:off x="8450035" y="2292495"/>
            <a:ext cx="648072" cy="1341889"/>
          </a:xfrm>
          <a:prstGeom prst="ben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1739062" y="696657"/>
            <a:ext cx="84969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/>
              <a:t>Progression in Multiplication from Nursery to Year 6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1942452" y="2784889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Nursery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4090238" y="2712882"/>
            <a:ext cx="15633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Reception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5866888" y="2712881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Year 1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7873971" y="2728905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Year 2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7945979" y="4369066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Year 3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5951313" y="4395286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Year 4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4157908" y="4439615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Year 5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2099102" y="4358334"/>
            <a:ext cx="11652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Year 6 </a:t>
            </a:r>
          </a:p>
        </p:txBody>
      </p:sp>
      <p:sp>
        <p:nvSpPr>
          <p:cNvPr id="27" name="Right Arrow 26"/>
          <p:cNvSpPr/>
          <p:nvPr/>
        </p:nvSpPr>
        <p:spPr>
          <a:xfrm>
            <a:off x="5015209" y="2059368"/>
            <a:ext cx="936104" cy="21602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" name="Right Arrow 27"/>
          <p:cNvSpPr/>
          <p:nvPr/>
        </p:nvSpPr>
        <p:spPr>
          <a:xfrm>
            <a:off x="7175449" y="2053299"/>
            <a:ext cx="936104" cy="21602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Right Arrow 28"/>
          <p:cNvSpPr/>
          <p:nvPr/>
        </p:nvSpPr>
        <p:spPr>
          <a:xfrm rot="10800000">
            <a:off x="7175449" y="3840596"/>
            <a:ext cx="936104" cy="21602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0" name="Right Arrow 29"/>
          <p:cNvSpPr/>
          <p:nvPr/>
        </p:nvSpPr>
        <p:spPr>
          <a:xfrm rot="10800000">
            <a:off x="5198652" y="3838840"/>
            <a:ext cx="936104" cy="21602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Right Arrow 30"/>
          <p:cNvSpPr/>
          <p:nvPr/>
        </p:nvSpPr>
        <p:spPr>
          <a:xfrm rot="10800000">
            <a:off x="3221804" y="3769877"/>
            <a:ext cx="936104" cy="21602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481315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800636" y="42277"/>
            <a:ext cx="849694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err="1"/>
              <a:t>Dilyniant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lluosi</a:t>
            </a:r>
            <a:r>
              <a:rPr lang="en-GB" dirty="0"/>
              <a:t> </a:t>
            </a:r>
            <a:r>
              <a:rPr lang="en-GB" dirty="0" err="1"/>
              <a:t>o’r</a:t>
            </a:r>
            <a:r>
              <a:rPr lang="en-GB" dirty="0"/>
              <a:t> </a:t>
            </a:r>
            <a:r>
              <a:rPr lang="en-GB" dirty="0" err="1"/>
              <a:t>dosbarth</a:t>
            </a:r>
            <a:r>
              <a:rPr lang="en-GB" dirty="0"/>
              <a:t> </a:t>
            </a:r>
            <a:r>
              <a:rPr lang="en-GB" dirty="0" err="1"/>
              <a:t>Meithrin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Flwyddyn</a:t>
            </a:r>
            <a:r>
              <a:rPr lang="en-GB" dirty="0"/>
              <a:t> </a:t>
            </a:r>
            <a:r>
              <a:rPr lang="en-GB" dirty="0" smtClean="0"/>
              <a:t>6</a:t>
            </a:r>
          </a:p>
          <a:p>
            <a:pPr algn="ctr"/>
            <a:r>
              <a:rPr lang="en-GB" b="1" dirty="0"/>
              <a:t>Progression in Multiplication from Nursery to Year 6</a:t>
            </a:r>
          </a:p>
          <a:p>
            <a:pPr algn="ctr"/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1955540" y="2492896"/>
            <a:ext cx="16561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/>
              <a:t>Meithrin</a:t>
            </a:r>
            <a:r>
              <a:rPr lang="en-GB" dirty="0"/>
              <a:t> </a:t>
            </a:r>
            <a:r>
              <a:rPr lang="en-GB" b="1" dirty="0"/>
              <a:t>Nursery</a:t>
            </a:r>
          </a:p>
          <a:p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4103326" y="2420889"/>
            <a:ext cx="114417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/>
              <a:t>Derbyn</a:t>
            </a:r>
            <a:endParaRPr lang="en-GB" dirty="0" smtClean="0"/>
          </a:p>
          <a:p>
            <a:r>
              <a:rPr lang="en-GB" b="1" dirty="0" smtClean="0"/>
              <a:t>Reception</a:t>
            </a:r>
            <a:endParaRPr lang="en-GB" b="1" dirty="0"/>
          </a:p>
        </p:txBody>
      </p:sp>
      <p:sp>
        <p:nvSpPr>
          <p:cNvPr id="7" name="TextBox 6"/>
          <p:cNvSpPr txBox="1"/>
          <p:nvPr/>
        </p:nvSpPr>
        <p:spPr>
          <a:xfrm>
            <a:off x="5800555" y="2420889"/>
            <a:ext cx="151216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/>
              <a:t>Blwyddyn</a:t>
            </a:r>
            <a:r>
              <a:rPr lang="en-GB" dirty="0" smtClean="0"/>
              <a:t> 1</a:t>
            </a:r>
          </a:p>
          <a:p>
            <a:r>
              <a:rPr lang="en-GB" b="1" dirty="0" smtClean="0"/>
              <a:t>Year 1</a:t>
            </a:r>
            <a:endParaRPr lang="en-GB" b="1" dirty="0"/>
          </a:p>
          <a:p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7542453" y="2445470"/>
            <a:ext cx="151547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Blwyddyn</a:t>
            </a:r>
            <a:r>
              <a:rPr lang="en-GB" dirty="0"/>
              <a:t> </a:t>
            </a:r>
            <a:r>
              <a:rPr lang="en-GB" dirty="0" smtClean="0"/>
              <a:t>2</a:t>
            </a:r>
          </a:p>
          <a:p>
            <a:r>
              <a:rPr lang="en-GB" b="1" dirty="0"/>
              <a:t>Year 2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8298313" y="3843858"/>
            <a:ext cx="151252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Blwyddyn</a:t>
            </a:r>
            <a:r>
              <a:rPr lang="en-GB" dirty="0"/>
              <a:t> </a:t>
            </a:r>
            <a:r>
              <a:rPr lang="en-GB" dirty="0" smtClean="0"/>
              <a:t>3</a:t>
            </a:r>
          </a:p>
          <a:p>
            <a:r>
              <a:rPr lang="en-GB" b="1" dirty="0"/>
              <a:t>Year 3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5972408" y="4027769"/>
            <a:ext cx="156464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Blwyddyn</a:t>
            </a:r>
            <a:r>
              <a:rPr lang="en-GB" dirty="0"/>
              <a:t> </a:t>
            </a:r>
            <a:r>
              <a:rPr lang="en-GB" dirty="0" smtClean="0"/>
              <a:t>4</a:t>
            </a:r>
          </a:p>
          <a:p>
            <a:r>
              <a:rPr lang="en-GB" b="1" dirty="0"/>
              <a:t>Year 4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3947423" y="4139231"/>
            <a:ext cx="147917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Blwyddyn</a:t>
            </a:r>
            <a:r>
              <a:rPr lang="en-GB" dirty="0"/>
              <a:t> </a:t>
            </a:r>
            <a:r>
              <a:rPr lang="en-GB" dirty="0" smtClean="0"/>
              <a:t>5</a:t>
            </a:r>
          </a:p>
          <a:p>
            <a:r>
              <a:rPr lang="en-GB" b="1" dirty="0"/>
              <a:t>Year 5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753556" y="4066341"/>
            <a:ext cx="15472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Blwyddyn</a:t>
            </a:r>
            <a:r>
              <a:rPr lang="en-GB" dirty="0"/>
              <a:t> </a:t>
            </a:r>
            <a:r>
              <a:rPr lang="en-GB" dirty="0" smtClean="0"/>
              <a:t>6</a:t>
            </a:r>
          </a:p>
          <a:p>
            <a:r>
              <a:rPr lang="en-GB" b="1" dirty="0"/>
              <a:t>Year 6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14" name="Right Arrow 13"/>
          <p:cNvSpPr/>
          <p:nvPr/>
        </p:nvSpPr>
        <p:spPr>
          <a:xfrm>
            <a:off x="2927648" y="2060848"/>
            <a:ext cx="936104" cy="21602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Bent Arrow 14"/>
          <p:cNvSpPr/>
          <p:nvPr/>
        </p:nvSpPr>
        <p:spPr>
          <a:xfrm rot="10800000">
            <a:off x="8486493" y="2292495"/>
            <a:ext cx="648072" cy="1341889"/>
          </a:xfrm>
          <a:prstGeom prst="ben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5857" y="2060848"/>
            <a:ext cx="963251" cy="274344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10518" y="2014018"/>
            <a:ext cx="963251" cy="274344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0800000">
            <a:off x="6970190" y="3785354"/>
            <a:ext cx="963251" cy="274344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0800000">
            <a:off x="5024283" y="3779824"/>
            <a:ext cx="963251" cy="274344"/>
          </a:xfrm>
          <a:prstGeom prst="rect">
            <a:avLst/>
          </a:prstGeom>
        </p:spPr>
      </p:pic>
      <p:pic>
        <p:nvPicPr>
          <p:cNvPr id="17" name="Picture 1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0800000">
            <a:off x="3108123" y="3861916"/>
            <a:ext cx="963251" cy="241377"/>
          </a:xfrm>
          <a:prstGeom prst="rect">
            <a:avLst/>
          </a:prstGeom>
        </p:spPr>
      </p:pic>
      <p:pic>
        <p:nvPicPr>
          <p:cNvPr id="18" name="Picture 1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3471" y="1072759"/>
            <a:ext cx="1948820" cy="974410"/>
          </a:xfrm>
          <a:prstGeom prst="rect">
            <a:avLst/>
          </a:prstGeom>
        </p:spPr>
      </p:pic>
      <p:sp>
        <p:nvSpPr>
          <p:cNvPr id="19" name="TextBox 18"/>
          <p:cNvSpPr txBox="1"/>
          <p:nvPr/>
        </p:nvSpPr>
        <p:spPr>
          <a:xfrm>
            <a:off x="440346" y="2168471"/>
            <a:ext cx="72660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c</a:t>
            </a:r>
            <a:r>
              <a:rPr lang="en-GB" dirty="0" err="1" smtClean="0"/>
              <a:t>yfrif</a:t>
            </a:r>
            <a:r>
              <a:rPr lang="en-GB" dirty="0" smtClean="0"/>
              <a:t> </a:t>
            </a:r>
            <a:r>
              <a:rPr lang="en-GB" b="1" dirty="0"/>
              <a:t>count</a:t>
            </a:r>
          </a:p>
          <a:p>
            <a:endParaRPr lang="en-GB" dirty="0"/>
          </a:p>
        </p:txBody>
      </p:sp>
      <p:pic>
        <p:nvPicPr>
          <p:cNvPr id="20" name="Picture 1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34337" y="778600"/>
            <a:ext cx="850100" cy="1251681"/>
          </a:xfrm>
          <a:prstGeom prst="rect">
            <a:avLst/>
          </a:prstGeom>
        </p:spPr>
      </p:pic>
      <p:pic>
        <p:nvPicPr>
          <p:cNvPr id="23" name="Picture 2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6996" y="834791"/>
            <a:ext cx="1441642" cy="1079840"/>
          </a:xfrm>
          <a:prstGeom prst="rect">
            <a:avLst/>
          </a:prstGeom>
        </p:spPr>
      </p:pic>
      <p:sp>
        <p:nvSpPr>
          <p:cNvPr id="24" name="TextBox 23"/>
          <p:cNvSpPr txBox="1"/>
          <p:nvPr/>
        </p:nvSpPr>
        <p:spPr>
          <a:xfrm>
            <a:off x="7786255" y="1154545"/>
            <a:ext cx="102427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d</a:t>
            </a:r>
            <a:r>
              <a:rPr lang="en-GB" dirty="0" err="1" smtClean="0"/>
              <a:t>yblu</a:t>
            </a:r>
            <a:endParaRPr lang="en-GB" dirty="0" smtClean="0"/>
          </a:p>
          <a:p>
            <a:r>
              <a:rPr lang="en-GB" b="1" dirty="0" smtClean="0"/>
              <a:t>doubling</a:t>
            </a:r>
            <a:endParaRPr lang="en-GB" b="1" dirty="0"/>
          </a:p>
          <a:p>
            <a:endParaRPr lang="en-GB" dirty="0"/>
          </a:p>
        </p:txBody>
      </p:sp>
      <p:pic>
        <p:nvPicPr>
          <p:cNvPr id="25" name="Picture 2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357970" y="693573"/>
            <a:ext cx="2382896" cy="619427"/>
          </a:xfrm>
          <a:prstGeom prst="rect">
            <a:avLst/>
          </a:prstGeom>
        </p:spPr>
      </p:pic>
      <p:pic>
        <p:nvPicPr>
          <p:cNvPr id="26" name="Picture 25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378253" y="1377324"/>
            <a:ext cx="2168427" cy="1084214"/>
          </a:xfrm>
          <a:prstGeom prst="rect">
            <a:avLst/>
          </a:prstGeom>
        </p:spPr>
      </p:pic>
      <p:pic>
        <p:nvPicPr>
          <p:cNvPr id="27" name="Picture 26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376469" y="2525862"/>
            <a:ext cx="2497743" cy="1176307"/>
          </a:xfrm>
          <a:prstGeom prst="rect">
            <a:avLst/>
          </a:prstGeom>
        </p:spPr>
      </p:pic>
      <p:pic>
        <p:nvPicPr>
          <p:cNvPr id="28" name="Picture 27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62234" y="4699663"/>
            <a:ext cx="1448041" cy="1025018"/>
          </a:xfrm>
          <a:prstGeom prst="rect">
            <a:avLst/>
          </a:prstGeom>
        </p:spPr>
      </p:pic>
      <p:pic>
        <p:nvPicPr>
          <p:cNvPr id="29" name="Picture 28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8775078" y="4861182"/>
            <a:ext cx="1509009" cy="1491861"/>
          </a:xfrm>
          <a:prstGeom prst="rect">
            <a:avLst/>
          </a:prstGeom>
        </p:spPr>
      </p:pic>
      <p:sp>
        <p:nvSpPr>
          <p:cNvPr id="30" name="TextBox 29"/>
          <p:cNvSpPr txBox="1"/>
          <p:nvPr/>
        </p:nvSpPr>
        <p:spPr>
          <a:xfrm>
            <a:off x="7048173" y="5668194"/>
            <a:ext cx="172690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3 + 3 + 3 + 3 =</a:t>
            </a:r>
          </a:p>
          <a:p>
            <a:r>
              <a:rPr lang="en-GB" dirty="0" smtClean="0"/>
              <a:t>3 x 4</a:t>
            </a:r>
            <a:endParaRPr lang="en-GB" dirty="0"/>
          </a:p>
        </p:txBody>
      </p:sp>
      <p:pic>
        <p:nvPicPr>
          <p:cNvPr id="31" name="Picture 30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357644" y="4738031"/>
            <a:ext cx="1284150" cy="1480766"/>
          </a:xfrm>
          <a:prstGeom prst="rect">
            <a:avLst/>
          </a:prstGeom>
        </p:spPr>
      </p:pic>
      <p:sp>
        <p:nvSpPr>
          <p:cNvPr id="32" name="TextBox 31"/>
          <p:cNvSpPr txBox="1"/>
          <p:nvPr/>
        </p:nvSpPr>
        <p:spPr>
          <a:xfrm>
            <a:off x="5366027" y="6188364"/>
            <a:ext cx="12700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23 X 5? </a:t>
            </a:r>
            <a:endParaRPr lang="en-GB" dirty="0"/>
          </a:p>
        </p:txBody>
      </p:sp>
      <p:sp>
        <p:nvSpPr>
          <p:cNvPr id="34" name="TextBox 33"/>
          <p:cNvSpPr txBox="1"/>
          <p:nvPr/>
        </p:nvSpPr>
        <p:spPr>
          <a:xfrm>
            <a:off x="3815886" y="4751462"/>
            <a:ext cx="15501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123 x 5?</a:t>
            </a:r>
            <a:endParaRPr lang="en-GB" dirty="0"/>
          </a:p>
        </p:txBody>
      </p:sp>
      <p:pic>
        <p:nvPicPr>
          <p:cNvPr id="36" name="Picture 35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3579052" y="5215599"/>
            <a:ext cx="1300706" cy="1378271"/>
          </a:xfrm>
          <a:prstGeom prst="rect">
            <a:avLst/>
          </a:prstGeom>
        </p:spPr>
      </p:pic>
      <p:pic>
        <p:nvPicPr>
          <p:cNvPr id="37" name="Picture 36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1415274" y="5012637"/>
            <a:ext cx="1458667" cy="1430066"/>
          </a:xfrm>
          <a:prstGeom prst="rect">
            <a:avLst/>
          </a:prstGeom>
        </p:spPr>
      </p:pic>
      <p:pic>
        <p:nvPicPr>
          <p:cNvPr id="38" name="Picture 37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10310582" y="5442769"/>
            <a:ext cx="977236" cy="1329495"/>
          </a:xfrm>
          <a:prstGeom prst="rect">
            <a:avLst/>
          </a:prstGeom>
        </p:spPr>
      </p:pic>
      <p:sp>
        <p:nvSpPr>
          <p:cNvPr id="40" name="TextBox 39"/>
          <p:cNvSpPr txBox="1"/>
          <p:nvPr/>
        </p:nvSpPr>
        <p:spPr>
          <a:xfrm>
            <a:off x="10960171" y="4816497"/>
            <a:ext cx="11730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2 + 2 + 2 = 2 x 3</a:t>
            </a:r>
            <a:endParaRPr lang="en-GB" dirty="0"/>
          </a:p>
        </p:txBody>
      </p:sp>
      <p:pic>
        <p:nvPicPr>
          <p:cNvPr id="41" name="Picture 40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9763884" y="3740519"/>
            <a:ext cx="1032982" cy="868548"/>
          </a:xfrm>
          <a:prstGeom prst="rect">
            <a:avLst/>
          </a:prstGeom>
        </p:spPr>
      </p:pic>
      <p:sp>
        <p:nvSpPr>
          <p:cNvPr id="42" name="TextBox 41"/>
          <p:cNvSpPr txBox="1"/>
          <p:nvPr/>
        </p:nvSpPr>
        <p:spPr>
          <a:xfrm>
            <a:off x="4900360" y="1340354"/>
            <a:ext cx="121109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c</a:t>
            </a:r>
            <a:r>
              <a:rPr lang="en-GB" dirty="0" err="1" smtClean="0"/>
              <a:t>yfrif</a:t>
            </a:r>
            <a:endParaRPr lang="en-GB" dirty="0" smtClean="0"/>
          </a:p>
          <a:p>
            <a:r>
              <a:rPr lang="en-GB" b="1" dirty="0" smtClean="0"/>
              <a:t>count</a:t>
            </a:r>
            <a:endParaRPr lang="en-GB" b="1" dirty="0"/>
          </a:p>
          <a:p>
            <a:endParaRPr lang="en-GB" dirty="0"/>
          </a:p>
        </p:txBody>
      </p:sp>
      <p:sp>
        <p:nvSpPr>
          <p:cNvPr id="43" name="TextBox 42"/>
          <p:cNvSpPr txBox="1"/>
          <p:nvPr/>
        </p:nvSpPr>
        <p:spPr>
          <a:xfrm>
            <a:off x="9556983" y="157391"/>
            <a:ext cx="121109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c</a:t>
            </a:r>
            <a:r>
              <a:rPr lang="en-GB" dirty="0" err="1" smtClean="0"/>
              <a:t>yfrif</a:t>
            </a:r>
            <a:endParaRPr lang="en-GB" dirty="0" smtClean="0"/>
          </a:p>
          <a:p>
            <a:r>
              <a:rPr lang="en-GB" b="1" dirty="0" smtClean="0"/>
              <a:t>count</a:t>
            </a:r>
            <a:endParaRPr lang="en-GB" b="1" dirty="0"/>
          </a:p>
        </p:txBody>
      </p:sp>
      <p:sp>
        <p:nvSpPr>
          <p:cNvPr id="39" name="Rectangle 38"/>
          <p:cNvSpPr/>
          <p:nvPr/>
        </p:nvSpPr>
        <p:spPr>
          <a:xfrm>
            <a:off x="519461" y="192084"/>
            <a:ext cx="57259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5</a:t>
            </a:r>
          </a:p>
        </p:txBody>
      </p:sp>
      <p:sp>
        <p:nvSpPr>
          <p:cNvPr id="44" name="Rectangle 43"/>
          <p:cNvSpPr/>
          <p:nvPr/>
        </p:nvSpPr>
        <p:spPr>
          <a:xfrm>
            <a:off x="2924066" y="653749"/>
            <a:ext cx="972886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10</a:t>
            </a:r>
          </a:p>
        </p:txBody>
      </p:sp>
    </p:spTree>
    <p:extLst>
      <p:ext uri="{BB962C8B-B14F-4D97-AF65-F5344CB8AC3E}">
        <p14:creationId xmlns:p14="http://schemas.microsoft.com/office/powerpoint/2010/main" val="34156994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ontent Placeholder 5"/>
          <p:cNvSpPr txBox="1">
            <a:spLocks/>
          </p:cNvSpPr>
          <p:nvPr/>
        </p:nvSpPr>
        <p:spPr>
          <a:xfrm>
            <a:off x="457199" y="1413165"/>
            <a:ext cx="10981113" cy="4104068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Aft>
                <a:spcPts val="1200"/>
              </a:spcAft>
            </a:pPr>
            <a:endParaRPr lang="en-US" dirty="0"/>
          </a:p>
        </p:txBody>
      </p:sp>
      <p:sp>
        <p:nvSpPr>
          <p:cNvPr id="2" name="Rectangle 1"/>
          <p:cNvSpPr/>
          <p:nvPr/>
        </p:nvSpPr>
        <p:spPr>
          <a:xfrm>
            <a:off x="600692" y="1495587"/>
            <a:ext cx="5347063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Poster </a:t>
            </a:r>
            <a:r>
              <a:rPr lang="en-GB" sz="3200" dirty="0" err="1"/>
              <a:t>gweledol</a:t>
            </a:r>
            <a:r>
              <a:rPr lang="en-GB" sz="3200" dirty="0"/>
              <a:t> </a:t>
            </a:r>
            <a:r>
              <a:rPr lang="en-GB" sz="3200" dirty="0" err="1"/>
              <a:t>sy’n</a:t>
            </a:r>
            <a:r>
              <a:rPr lang="en-GB" sz="3200" dirty="0"/>
              <a:t> </a:t>
            </a:r>
            <a:r>
              <a:rPr lang="en-GB" sz="3200" dirty="0" err="1"/>
              <a:t>dangos</a:t>
            </a:r>
            <a:r>
              <a:rPr lang="en-GB" sz="3200" dirty="0"/>
              <a:t> </a:t>
            </a:r>
            <a:r>
              <a:rPr lang="en-GB" sz="3200" dirty="0" err="1"/>
              <a:t>diyniant</a:t>
            </a:r>
            <a:r>
              <a:rPr lang="en-GB" sz="3200" dirty="0"/>
              <a:t> </a:t>
            </a:r>
            <a:r>
              <a:rPr lang="en-GB" sz="3200" dirty="0" err="1"/>
              <a:t>yn</a:t>
            </a:r>
            <a:r>
              <a:rPr lang="en-GB" sz="3200" dirty="0"/>
              <a:t> </a:t>
            </a:r>
            <a:r>
              <a:rPr lang="en-GB" sz="3200" dirty="0" err="1"/>
              <a:t>eich</a:t>
            </a:r>
            <a:r>
              <a:rPr lang="en-GB" sz="3200" dirty="0"/>
              <a:t> </a:t>
            </a:r>
            <a:r>
              <a:rPr lang="en-GB" sz="3200" dirty="0" err="1"/>
              <a:t>maes</a:t>
            </a:r>
            <a:r>
              <a:rPr lang="en-GB" sz="3200" dirty="0"/>
              <a:t> chi </a:t>
            </a:r>
            <a:r>
              <a:rPr lang="en-GB" sz="3200" dirty="0" err="1" smtClean="0"/>
              <a:t>o’r</a:t>
            </a:r>
            <a:r>
              <a:rPr lang="en-GB" sz="3200" dirty="0" smtClean="0"/>
              <a:t> </a:t>
            </a:r>
            <a:r>
              <a:rPr lang="en-GB" sz="3200" dirty="0" err="1"/>
              <a:t>Meithrin</a:t>
            </a:r>
            <a:r>
              <a:rPr lang="en-GB" sz="3200" dirty="0"/>
              <a:t> </a:t>
            </a:r>
            <a:r>
              <a:rPr lang="en-GB" sz="3200" dirty="0" err="1"/>
              <a:t>i</a:t>
            </a:r>
            <a:r>
              <a:rPr lang="en-GB" sz="3200" dirty="0"/>
              <a:t> </a:t>
            </a:r>
            <a:r>
              <a:rPr lang="en-GB" sz="3200" dirty="0" err="1"/>
              <a:t>Flwyddyn</a:t>
            </a:r>
            <a:r>
              <a:rPr lang="en-GB" sz="3200" dirty="0"/>
              <a:t> </a:t>
            </a:r>
            <a:r>
              <a:rPr lang="en-GB" sz="3200" dirty="0" smtClean="0"/>
              <a:t>6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3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Dim </a:t>
            </a:r>
            <a:r>
              <a:rPr lang="en-GB" sz="3200" dirty="0" err="1"/>
              <a:t>mwy</a:t>
            </a:r>
            <a:r>
              <a:rPr lang="en-GB" sz="3200" dirty="0"/>
              <a:t> </a:t>
            </a:r>
            <a:r>
              <a:rPr lang="en-GB" sz="3200" dirty="0" err="1" smtClean="0"/>
              <a:t>na</a:t>
            </a:r>
            <a:r>
              <a:rPr lang="en-GB" sz="3200" dirty="0" smtClean="0"/>
              <a:t> 10 </a:t>
            </a:r>
            <a:r>
              <a:rPr lang="en-GB" sz="3200" dirty="0" err="1"/>
              <a:t>gair</a:t>
            </a:r>
            <a:r>
              <a:rPr lang="en-GB" sz="3200" dirty="0"/>
              <a:t> (</a:t>
            </a:r>
            <a:r>
              <a:rPr lang="en-GB" sz="3200" dirty="0" err="1"/>
              <a:t>heblaw’r</a:t>
            </a:r>
            <a:r>
              <a:rPr lang="en-GB" sz="3200" dirty="0"/>
              <a:t> </a:t>
            </a:r>
            <a:r>
              <a:rPr lang="en-GB" sz="3200" dirty="0" err="1"/>
              <a:t>teitl</a:t>
            </a:r>
            <a:r>
              <a:rPr lang="en-GB" sz="3200" dirty="0"/>
              <a:t> a </a:t>
            </a:r>
            <a:r>
              <a:rPr lang="en-GB" sz="3200" dirty="0" err="1"/>
              <a:t>grwpiau</a:t>
            </a:r>
            <a:r>
              <a:rPr lang="en-GB" sz="3200" dirty="0"/>
              <a:t> </a:t>
            </a:r>
            <a:r>
              <a:rPr lang="en-GB" sz="3200" dirty="0" err="1"/>
              <a:t>blwyddyn</a:t>
            </a:r>
            <a:r>
              <a:rPr lang="en-GB" sz="3200" dirty="0"/>
              <a:t>)</a:t>
            </a:r>
          </a:p>
        </p:txBody>
      </p:sp>
      <p:sp>
        <p:nvSpPr>
          <p:cNvPr id="3" name="Rectangle 2"/>
          <p:cNvSpPr/>
          <p:nvPr/>
        </p:nvSpPr>
        <p:spPr>
          <a:xfrm>
            <a:off x="6274029" y="1495587"/>
            <a:ext cx="5273041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A visual poster which shows the progression in your area from nursery to year </a:t>
            </a:r>
            <a:r>
              <a:rPr lang="en-GB" sz="3200" dirty="0" smtClean="0"/>
              <a:t>6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32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No more than 10 words (other than title and year groups)</a:t>
            </a:r>
          </a:p>
        </p:txBody>
      </p:sp>
      <p:sp>
        <p:nvSpPr>
          <p:cNvPr id="4" name="Rectangle 3"/>
          <p:cNvSpPr/>
          <p:nvPr/>
        </p:nvSpPr>
        <p:spPr>
          <a:xfrm>
            <a:off x="536496" y="449741"/>
            <a:ext cx="5737533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4400" b="1" dirty="0" err="1" smtClean="0"/>
              <a:t>Meini</a:t>
            </a:r>
            <a:r>
              <a:rPr lang="en-GB" sz="4400" b="1" dirty="0" smtClean="0"/>
              <a:t> </a:t>
            </a:r>
            <a:r>
              <a:rPr lang="en-GB" sz="4400" b="1" dirty="0" err="1" smtClean="0"/>
              <a:t>Prawf</a:t>
            </a:r>
            <a:r>
              <a:rPr lang="en-GB" sz="4400" b="1" dirty="0" smtClean="0"/>
              <a:t> </a:t>
            </a:r>
            <a:r>
              <a:rPr lang="en-GB" sz="4400" b="1" dirty="0" err="1" smtClean="0"/>
              <a:t>Llwyddiant</a:t>
            </a:r>
            <a:endParaRPr lang="en-GB" sz="4400" b="1" dirty="0"/>
          </a:p>
        </p:txBody>
      </p:sp>
      <p:sp>
        <p:nvSpPr>
          <p:cNvPr id="8" name="Rectangle 7"/>
          <p:cNvSpPr/>
          <p:nvPr/>
        </p:nvSpPr>
        <p:spPr>
          <a:xfrm>
            <a:off x="7184678" y="449740"/>
            <a:ext cx="3811813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4400" b="1" dirty="0"/>
              <a:t>Success Criteria</a:t>
            </a:r>
          </a:p>
        </p:txBody>
      </p:sp>
    </p:spTree>
    <p:extLst>
      <p:ext uri="{BB962C8B-B14F-4D97-AF65-F5344CB8AC3E}">
        <p14:creationId xmlns:p14="http://schemas.microsoft.com/office/powerpoint/2010/main" val="20680648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/>
          <p:cNvSpPr txBox="1">
            <a:spLocks/>
          </p:cNvSpPr>
          <p:nvPr/>
        </p:nvSpPr>
        <p:spPr>
          <a:xfrm>
            <a:off x="3607557" y="5045896"/>
            <a:ext cx="4654142" cy="1073331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/>
              <a:buNone/>
            </a:pPr>
            <a:r>
              <a:rPr lang="en-GB" sz="1600" dirty="0" smtClean="0">
                <a:hlinkClick r:id="rId2"/>
              </a:rPr>
              <a:t>https://www.youtube.com/watch?v=YPWmOVt8vgw</a:t>
            </a:r>
            <a:endParaRPr lang="en-GB" sz="1600" dirty="0" smtClean="0"/>
          </a:p>
          <a:p>
            <a:pPr marL="0" indent="0">
              <a:buFont typeface="Arial"/>
              <a:buNone/>
            </a:pPr>
            <a:r>
              <a:rPr lang="en-GB" sz="1600" dirty="0" smtClean="0">
                <a:hlinkClick r:id="rId3"/>
              </a:rPr>
              <a:t>https://www.youtube.com/watch?v=VGkjjVfnGYI</a:t>
            </a:r>
            <a:endParaRPr lang="en-GB" sz="1600" dirty="0" smtClean="0"/>
          </a:p>
          <a:p>
            <a:pPr marL="0" indent="0">
              <a:buFont typeface="Arial"/>
              <a:buNone/>
            </a:pPr>
            <a:endParaRPr lang="en-GB" dirty="0" smtClean="0"/>
          </a:p>
          <a:p>
            <a:pPr marL="0" indent="0">
              <a:buFont typeface="Arial"/>
              <a:buNone/>
            </a:pPr>
            <a:endParaRPr lang="en-GB" dirty="0"/>
          </a:p>
        </p:txBody>
      </p:sp>
      <p:sp>
        <p:nvSpPr>
          <p:cNvPr id="3" name="Title 2"/>
          <p:cNvSpPr txBox="1">
            <a:spLocks/>
          </p:cNvSpPr>
          <p:nvPr/>
        </p:nvSpPr>
        <p:spPr>
          <a:xfrm>
            <a:off x="1061325" y="366686"/>
            <a:ext cx="9746606" cy="899528"/>
          </a:xfrm>
          <a:prstGeom prst="rect">
            <a:avLst/>
          </a:prstGeom>
        </p:spPr>
        <p:txBody>
          <a:bodyPr>
            <a:normAutofit fontScale="25000" lnSpcReduction="2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17600" dirty="0" err="1" smtClean="0">
                <a:solidFill>
                  <a:schemeClr val="accent1">
                    <a:lumMod val="75000"/>
                  </a:schemeClr>
                </a:solidFill>
              </a:rPr>
              <a:t>Gwylio</a:t>
            </a:r>
            <a:r>
              <a:rPr lang="en-GB" sz="17600" dirty="0" smtClean="0">
                <a:solidFill>
                  <a:schemeClr val="accent1">
                    <a:lumMod val="75000"/>
                  </a:schemeClr>
                </a:solidFill>
              </a:rPr>
              <a:t> ac </a:t>
            </a:r>
            <a:r>
              <a:rPr lang="en-GB" sz="17600" dirty="0" err="1" smtClean="0">
                <a:solidFill>
                  <a:schemeClr val="accent1">
                    <a:lumMod val="75000"/>
                  </a:schemeClr>
                </a:solidFill>
              </a:rPr>
              <a:t>Adfyfyrio</a:t>
            </a:r>
            <a:r>
              <a:rPr lang="en-GB" sz="17600" dirty="0" smtClean="0">
                <a:solidFill>
                  <a:schemeClr val="accent1">
                    <a:lumMod val="75000"/>
                  </a:schemeClr>
                </a:solidFill>
              </a:rPr>
              <a:t> – Watch and Reflect</a:t>
            </a:r>
            <a:endParaRPr lang="en-GB" sz="17600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GB" sz="5300" dirty="0">
                <a:solidFill>
                  <a:schemeClr val="accent1">
                    <a:lumMod val="75000"/>
                  </a:schemeClr>
                </a:solidFill>
              </a:rPr>
              <a:t/>
            </a:r>
            <a:br>
              <a:rPr lang="en-GB" sz="5300" dirty="0">
                <a:solidFill>
                  <a:schemeClr val="accent1">
                    <a:lumMod val="75000"/>
                  </a:schemeClr>
                </a:solidFill>
              </a:rPr>
            </a:br>
            <a:endParaRPr lang="en-GB" sz="5300" dirty="0"/>
          </a:p>
        </p:txBody>
      </p:sp>
      <p:sp>
        <p:nvSpPr>
          <p:cNvPr id="4" name="TextBox 3"/>
          <p:cNvSpPr txBox="1"/>
          <p:nvPr/>
        </p:nvSpPr>
        <p:spPr>
          <a:xfrm>
            <a:off x="272868" y="933060"/>
            <a:ext cx="5446882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 err="1" smtClean="0"/>
              <a:t>Sut</a:t>
            </a:r>
            <a:r>
              <a:rPr lang="en-GB" sz="2800" dirty="0" smtClean="0"/>
              <a:t> </a:t>
            </a:r>
            <a:r>
              <a:rPr lang="en-GB" sz="2800" dirty="0" err="1" smtClean="0"/>
              <a:t>mae’r</a:t>
            </a:r>
            <a:r>
              <a:rPr lang="en-GB" sz="2800" dirty="0" smtClean="0"/>
              <a:t> </a:t>
            </a:r>
            <a:r>
              <a:rPr lang="en-GB" sz="2800" dirty="0" err="1" smtClean="0"/>
              <a:t>athrawes</a:t>
            </a:r>
            <a:r>
              <a:rPr lang="en-GB" sz="2800" dirty="0" smtClean="0"/>
              <a:t> </a:t>
            </a:r>
            <a:r>
              <a:rPr lang="en-GB" sz="2800" dirty="0" err="1" smtClean="0"/>
              <a:t>yn</a:t>
            </a:r>
            <a:r>
              <a:rPr lang="en-GB" sz="2800" dirty="0" smtClean="0"/>
              <a:t> </a:t>
            </a:r>
            <a:r>
              <a:rPr lang="en-GB" sz="2800" dirty="0" err="1" smtClean="0"/>
              <a:t>trawsnewid</a:t>
            </a:r>
            <a:r>
              <a:rPr lang="en-GB" sz="2800" dirty="0" smtClean="0"/>
              <a:t> </a:t>
            </a:r>
            <a:r>
              <a:rPr lang="en-GB" sz="2800" dirty="0" err="1" smtClean="0"/>
              <a:t>ei</a:t>
            </a:r>
            <a:r>
              <a:rPr lang="en-GB" sz="2800" dirty="0" smtClean="0"/>
              <a:t> </a:t>
            </a:r>
            <a:r>
              <a:rPr lang="en-GB" sz="2800" dirty="0" err="1" smtClean="0"/>
              <a:t>dealltwriaeth</a:t>
            </a:r>
            <a:r>
              <a:rPr lang="en-GB" sz="2800" dirty="0" smtClean="0"/>
              <a:t> hi </a:t>
            </a:r>
            <a:r>
              <a:rPr lang="en-GB" sz="2800" dirty="0" err="1" smtClean="0"/>
              <a:t>i</a:t>
            </a:r>
            <a:r>
              <a:rPr lang="en-GB" sz="2800" dirty="0" smtClean="0"/>
              <a:t> </a:t>
            </a:r>
            <a:r>
              <a:rPr lang="en-GB" sz="2800" dirty="0" err="1" smtClean="0"/>
              <a:t>ffurf</a:t>
            </a:r>
            <a:r>
              <a:rPr lang="en-GB" sz="2800" dirty="0" smtClean="0"/>
              <a:t> </a:t>
            </a:r>
            <a:r>
              <a:rPr lang="en-GB" sz="2800" dirty="0" err="1" smtClean="0"/>
              <a:t>mae’r</a:t>
            </a:r>
            <a:r>
              <a:rPr lang="en-GB" sz="2800" dirty="0" smtClean="0"/>
              <a:t> plant </a:t>
            </a:r>
            <a:r>
              <a:rPr lang="en-GB" sz="2800" dirty="0" err="1" smtClean="0"/>
              <a:t>yn</a:t>
            </a:r>
            <a:r>
              <a:rPr lang="en-GB" sz="2800" dirty="0" smtClean="0"/>
              <a:t> </a:t>
            </a:r>
            <a:r>
              <a:rPr lang="en-GB" sz="2800" dirty="0" err="1" smtClean="0"/>
              <a:t>ei</a:t>
            </a:r>
            <a:r>
              <a:rPr lang="en-GB" sz="2800" dirty="0" smtClean="0"/>
              <a:t> </a:t>
            </a:r>
            <a:r>
              <a:rPr lang="en-GB" sz="2800" dirty="0" err="1" smtClean="0"/>
              <a:t>ddeall</a:t>
            </a:r>
            <a:r>
              <a:rPr lang="en-GB" sz="2800" dirty="0" smtClean="0"/>
              <a:t>? </a:t>
            </a:r>
            <a:endParaRPr lang="en-GB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 err="1" smtClean="0"/>
              <a:t>Sut</a:t>
            </a:r>
            <a:r>
              <a:rPr lang="en-GB" sz="2800" dirty="0" smtClean="0"/>
              <a:t> </a:t>
            </a:r>
            <a:r>
              <a:rPr lang="en-GB" sz="2800" dirty="0" err="1" smtClean="0"/>
              <a:t>mae’r</a:t>
            </a:r>
            <a:r>
              <a:rPr lang="en-GB" sz="2800" dirty="0" smtClean="0"/>
              <a:t> </a:t>
            </a:r>
            <a:r>
              <a:rPr lang="en-GB" sz="2800" dirty="0" err="1" smtClean="0"/>
              <a:t>athrawes</a:t>
            </a:r>
            <a:r>
              <a:rPr lang="en-GB" sz="2800" dirty="0" smtClean="0"/>
              <a:t> </a:t>
            </a:r>
            <a:r>
              <a:rPr lang="en-GB" sz="2800" dirty="0" err="1" smtClean="0"/>
              <a:t>yn</a:t>
            </a:r>
            <a:r>
              <a:rPr lang="en-GB" sz="2800" dirty="0" smtClean="0"/>
              <a:t> </a:t>
            </a:r>
            <a:r>
              <a:rPr lang="en-GB" sz="2800" dirty="0" err="1" smtClean="0"/>
              <a:t>adeiladau</a:t>
            </a:r>
            <a:r>
              <a:rPr lang="en-GB" sz="2800" dirty="0" smtClean="0"/>
              <a:t> </a:t>
            </a:r>
            <a:r>
              <a:rPr lang="en-GB" sz="2800" dirty="0" err="1" smtClean="0"/>
              <a:t>ar</a:t>
            </a:r>
            <a:r>
              <a:rPr lang="en-GB" sz="2800" dirty="0" smtClean="0"/>
              <a:t> </a:t>
            </a:r>
            <a:r>
              <a:rPr lang="en-GB" sz="2800" dirty="0" err="1" smtClean="0"/>
              <a:t>wybodaeth</a:t>
            </a:r>
            <a:r>
              <a:rPr lang="en-GB" sz="2800" dirty="0" smtClean="0"/>
              <a:t> </a:t>
            </a:r>
            <a:r>
              <a:rPr lang="en-GB" sz="2800" dirty="0" err="1" smtClean="0"/>
              <a:t>flaenorol</a:t>
            </a:r>
            <a:r>
              <a:rPr lang="en-GB" sz="2800" dirty="0" smtClean="0"/>
              <a:t> a </a:t>
            </a:r>
            <a:r>
              <a:rPr lang="en-GB" sz="2800" dirty="0" err="1" smtClean="0"/>
              <a:t>gwneud</a:t>
            </a:r>
            <a:r>
              <a:rPr lang="en-GB" sz="2800" dirty="0" smtClean="0"/>
              <a:t> </a:t>
            </a:r>
            <a:r>
              <a:rPr lang="en-GB" sz="2800" dirty="0" err="1" smtClean="0"/>
              <a:t>cysylltiadau</a:t>
            </a:r>
            <a:r>
              <a:rPr lang="en-GB" sz="2800" dirty="0" smtClean="0"/>
              <a:t>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 smtClean="0"/>
              <a:t>Beth </a:t>
            </a:r>
            <a:r>
              <a:rPr lang="en-GB" sz="2800" dirty="0" err="1" smtClean="0"/>
              <a:t>yw’ch</a:t>
            </a:r>
            <a:r>
              <a:rPr lang="en-GB" sz="2800" dirty="0" smtClean="0"/>
              <a:t> </a:t>
            </a:r>
            <a:r>
              <a:rPr lang="en-GB" sz="2800" dirty="0" err="1" smtClean="0"/>
              <a:t>sylwadau</a:t>
            </a:r>
            <a:r>
              <a:rPr lang="en-GB" sz="2800" dirty="0" smtClean="0"/>
              <a:t> am </a:t>
            </a:r>
            <a:r>
              <a:rPr lang="en-GB" sz="2800" dirty="0" err="1" smtClean="0"/>
              <a:t>gredoau’r</a:t>
            </a:r>
            <a:r>
              <a:rPr lang="en-GB" sz="2800" dirty="0" smtClean="0"/>
              <a:t> </a:t>
            </a:r>
            <a:r>
              <a:rPr lang="en-GB" sz="2800" dirty="0" err="1" smtClean="0"/>
              <a:t>athrawes</a:t>
            </a:r>
            <a:r>
              <a:rPr lang="en-GB" sz="2800" dirty="0" smtClean="0"/>
              <a:t> am y </a:t>
            </a:r>
            <a:r>
              <a:rPr lang="en-GB" sz="2800" dirty="0" err="1" smtClean="0"/>
              <a:t>modd</a:t>
            </a:r>
            <a:r>
              <a:rPr lang="en-GB" sz="2800" dirty="0" smtClean="0"/>
              <a:t> </a:t>
            </a:r>
            <a:r>
              <a:rPr lang="en-GB" sz="2800" dirty="0" err="1" smtClean="0"/>
              <a:t>mae</a:t>
            </a:r>
            <a:r>
              <a:rPr lang="en-GB" sz="2800" dirty="0" smtClean="0"/>
              <a:t> plant </a:t>
            </a:r>
            <a:r>
              <a:rPr lang="en-GB" sz="2800" dirty="0" err="1" smtClean="0"/>
              <a:t>yn</a:t>
            </a:r>
            <a:r>
              <a:rPr lang="en-GB" sz="2800" dirty="0" smtClean="0"/>
              <a:t> </a:t>
            </a:r>
            <a:r>
              <a:rPr lang="en-GB" sz="2800" dirty="0" err="1" smtClean="0"/>
              <a:t>dysgu</a:t>
            </a:r>
            <a:r>
              <a:rPr lang="en-GB" sz="2800" dirty="0" smtClean="0"/>
              <a:t> </a:t>
            </a:r>
            <a:r>
              <a:rPr lang="en-GB" sz="2800" dirty="0" err="1" smtClean="0"/>
              <a:t>mathemateg</a:t>
            </a:r>
            <a:r>
              <a:rPr lang="en-GB" sz="2800" dirty="0" smtClean="0"/>
              <a:t>?</a:t>
            </a:r>
            <a:endParaRPr lang="en-GB" sz="2800" dirty="0"/>
          </a:p>
        </p:txBody>
      </p:sp>
      <p:sp>
        <p:nvSpPr>
          <p:cNvPr id="5" name="TextBox 4"/>
          <p:cNvSpPr txBox="1"/>
          <p:nvPr/>
        </p:nvSpPr>
        <p:spPr>
          <a:xfrm>
            <a:off x="6360160" y="1059404"/>
            <a:ext cx="5457371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Reflect on </a:t>
            </a:r>
            <a:r>
              <a:rPr lang="en-GB" sz="2800" dirty="0" smtClean="0"/>
              <a:t>how the teacher transforms her understanding in a meaningful way to her pupils?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 smtClean="0"/>
              <a:t>How does the teacher build on prior knowledge and make connections?</a:t>
            </a:r>
            <a:endParaRPr lang="en-GB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What would you say are the teacher’s beliefs about how children learn mathematics? </a:t>
            </a:r>
          </a:p>
        </p:txBody>
      </p:sp>
    </p:spTree>
    <p:extLst>
      <p:ext uri="{BB962C8B-B14F-4D97-AF65-F5344CB8AC3E}">
        <p14:creationId xmlns:p14="http://schemas.microsoft.com/office/powerpoint/2010/main" val="395418465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2"/>
          <p:cNvSpPr txBox="1">
            <a:spLocks/>
          </p:cNvSpPr>
          <p:nvPr/>
        </p:nvSpPr>
        <p:spPr>
          <a:xfrm>
            <a:off x="1009074" y="236036"/>
            <a:ext cx="9746606" cy="899528"/>
          </a:xfrm>
          <a:prstGeom prst="rect">
            <a:avLst/>
          </a:prstGeom>
        </p:spPr>
        <p:txBody>
          <a:bodyPr>
            <a:normAutofit fontScale="25000" lnSpcReduction="2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17600" dirty="0" err="1" smtClean="0">
                <a:solidFill>
                  <a:schemeClr val="accent1">
                    <a:lumMod val="75000"/>
                  </a:schemeClr>
                </a:solidFill>
              </a:rPr>
              <a:t>Dysgu</a:t>
            </a:r>
            <a:r>
              <a:rPr lang="en-GB" sz="17600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17600" dirty="0" err="1" smtClean="0">
                <a:solidFill>
                  <a:schemeClr val="accent1">
                    <a:lumMod val="75000"/>
                  </a:schemeClr>
                </a:solidFill>
              </a:rPr>
              <a:t>Cyfeiriedig</a:t>
            </a:r>
            <a:r>
              <a:rPr lang="en-GB" sz="17600" dirty="0" smtClean="0">
                <a:solidFill>
                  <a:schemeClr val="accent1">
                    <a:lumMod val="75000"/>
                  </a:schemeClr>
                </a:solidFill>
              </a:rPr>
              <a:t> – Directed Study </a:t>
            </a:r>
            <a:endParaRPr lang="en-GB" sz="17600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GB" sz="5300" dirty="0">
                <a:solidFill>
                  <a:schemeClr val="accent1">
                    <a:lumMod val="75000"/>
                  </a:schemeClr>
                </a:solidFill>
              </a:rPr>
              <a:t/>
            </a:r>
            <a:br>
              <a:rPr lang="en-GB" sz="5300" dirty="0">
                <a:solidFill>
                  <a:schemeClr val="accent1">
                    <a:lumMod val="75000"/>
                  </a:schemeClr>
                </a:solidFill>
              </a:rPr>
            </a:br>
            <a:endParaRPr lang="en-GB" sz="5300" dirty="0"/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248783" y="1008017"/>
            <a:ext cx="5716587" cy="4713514"/>
          </a:xfrm>
          <a:prstGeom prst="rect">
            <a:avLst/>
          </a:prstGeom>
        </p:spPr>
        <p:txBody>
          <a:bodyPr>
            <a:normAutofit fontScale="6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500" dirty="0" err="1" smtClean="0"/>
              <a:t>Darllenwch</a:t>
            </a:r>
            <a:r>
              <a:rPr lang="en-GB" sz="4500" dirty="0" smtClean="0"/>
              <a:t> </a:t>
            </a:r>
            <a:r>
              <a:rPr lang="en-GB" sz="4500" dirty="0" err="1" smtClean="0"/>
              <a:t>yr</a:t>
            </a:r>
            <a:r>
              <a:rPr lang="en-GB" sz="4500" dirty="0" smtClean="0"/>
              <a:t> </a:t>
            </a:r>
            <a:r>
              <a:rPr lang="en-GB" sz="4500" dirty="0" err="1" smtClean="0"/>
              <a:t>erthygl</a:t>
            </a:r>
            <a:r>
              <a:rPr lang="en-GB" sz="4500" dirty="0" smtClean="0"/>
              <a:t> </a:t>
            </a:r>
            <a:r>
              <a:rPr lang="en-GB" sz="4500" dirty="0" err="1" smtClean="0"/>
              <a:t>fer‘Making</a:t>
            </a:r>
            <a:r>
              <a:rPr lang="en-GB" sz="4500" dirty="0" smtClean="0"/>
              <a:t> Connections’ </a:t>
            </a:r>
            <a:r>
              <a:rPr lang="en-GB" sz="2900" dirty="0" smtClean="0">
                <a:hlinkClick r:id="rId2"/>
              </a:rPr>
              <a:t>https://studysites.uk.sagepub.com/haylock/Making%20Connections.pdf</a:t>
            </a:r>
            <a:endParaRPr lang="en-GB" sz="2900" dirty="0" smtClean="0"/>
          </a:p>
          <a:p>
            <a:pPr marL="0" indent="0">
              <a:buFont typeface="Arial"/>
              <a:buNone/>
            </a:pPr>
            <a:endParaRPr lang="en-GB" dirty="0" smtClean="0"/>
          </a:p>
          <a:p>
            <a:r>
              <a:rPr lang="en-GB" sz="4500" dirty="0" err="1" smtClean="0"/>
              <a:t>Gwyliwch</a:t>
            </a:r>
            <a:r>
              <a:rPr lang="en-GB" sz="4500" dirty="0" smtClean="0"/>
              <a:t> y </a:t>
            </a:r>
            <a:r>
              <a:rPr lang="en-GB" sz="4500" dirty="0" err="1" smtClean="0"/>
              <a:t>ddwy</a:t>
            </a:r>
            <a:r>
              <a:rPr lang="en-GB" sz="4500" dirty="0" smtClean="0"/>
              <a:t> </a:t>
            </a:r>
            <a:r>
              <a:rPr lang="en-GB" sz="4500" dirty="0" err="1" smtClean="0"/>
              <a:t>fideo</a:t>
            </a:r>
            <a:r>
              <a:rPr lang="en-GB" sz="4500" dirty="0" smtClean="0"/>
              <a:t> </a:t>
            </a:r>
            <a:r>
              <a:rPr lang="en-GB" sz="4500" dirty="0" err="1" smtClean="0"/>
              <a:t>fer</a:t>
            </a:r>
            <a:r>
              <a:rPr lang="en-GB" sz="4500" dirty="0" smtClean="0"/>
              <a:t> </a:t>
            </a:r>
            <a:r>
              <a:rPr lang="en-GB" sz="4500" dirty="0" err="1" smtClean="0"/>
              <a:t>eto</a:t>
            </a:r>
            <a:r>
              <a:rPr lang="en-GB" sz="4500" dirty="0" smtClean="0"/>
              <a:t>:</a:t>
            </a:r>
          </a:p>
          <a:p>
            <a:pPr marL="0" indent="0">
              <a:buFont typeface="Arial"/>
              <a:buNone/>
            </a:pPr>
            <a:r>
              <a:rPr lang="en-GB" dirty="0" smtClean="0">
                <a:hlinkClick r:id="rId3"/>
              </a:rPr>
              <a:t>https://www.youtube.com/watch?v=YPWmOVt8vgw</a:t>
            </a:r>
            <a:endParaRPr lang="en-GB" dirty="0" smtClean="0"/>
          </a:p>
          <a:p>
            <a:pPr marL="0" indent="0">
              <a:buFont typeface="Arial"/>
              <a:buNone/>
            </a:pPr>
            <a:r>
              <a:rPr lang="en-GB" dirty="0" smtClean="0">
                <a:hlinkClick r:id="rId4"/>
              </a:rPr>
              <a:t>https://www.youtube.com/watch?v=VGkjjVfnGYI</a:t>
            </a:r>
            <a:endParaRPr lang="en-GB" dirty="0" smtClean="0"/>
          </a:p>
          <a:p>
            <a:pPr marL="0" indent="0">
              <a:buFont typeface="Arial"/>
              <a:buNone/>
            </a:pPr>
            <a:endParaRPr lang="en-GB" dirty="0" smtClean="0"/>
          </a:p>
          <a:p>
            <a:r>
              <a:rPr lang="en-GB" sz="4500" dirty="0" err="1" smtClean="0"/>
              <a:t>Gwnewch</a:t>
            </a:r>
            <a:r>
              <a:rPr lang="en-GB" sz="4500" dirty="0" smtClean="0"/>
              <a:t> </a:t>
            </a:r>
            <a:r>
              <a:rPr lang="en-GB" sz="4500" dirty="0" err="1" smtClean="0"/>
              <a:t>sylwadau</a:t>
            </a:r>
            <a:r>
              <a:rPr lang="en-GB" sz="4500" dirty="0" smtClean="0"/>
              <a:t> </a:t>
            </a:r>
            <a:r>
              <a:rPr lang="en-GB" sz="4500" dirty="0" err="1" smtClean="0"/>
              <a:t>ar</a:t>
            </a:r>
            <a:r>
              <a:rPr lang="en-GB" sz="4500" dirty="0" smtClean="0"/>
              <a:t> </a:t>
            </a:r>
            <a:r>
              <a:rPr lang="en-GB" sz="4500" dirty="0" err="1" smtClean="0"/>
              <a:t>sut</a:t>
            </a:r>
            <a:r>
              <a:rPr lang="en-GB" sz="4500" dirty="0" smtClean="0"/>
              <a:t> </a:t>
            </a:r>
            <a:r>
              <a:rPr lang="en-GB" sz="4500" dirty="0" err="1" smtClean="0"/>
              <a:t>mae’r</a:t>
            </a:r>
            <a:r>
              <a:rPr lang="en-GB" sz="4500" dirty="0" smtClean="0"/>
              <a:t> </a:t>
            </a:r>
            <a:r>
              <a:rPr lang="en-GB" sz="4500" dirty="0" err="1" smtClean="0"/>
              <a:t>athrawes</a:t>
            </a:r>
            <a:r>
              <a:rPr lang="en-GB" sz="4500" dirty="0" smtClean="0"/>
              <a:t> </a:t>
            </a:r>
            <a:r>
              <a:rPr lang="en-GB" sz="4500" dirty="0" err="1" smtClean="0"/>
              <a:t>yn</a:t>
            </a:r>
            <a:r>
              <a:rPr lang="en-GB" sz="4500" dirty="0" smtClean="0"/>
              <a:t> </a:t>
            </a:r>
            <a:r>
              <a:rPr lang="en-GB" sz="4500" dirty="0" err="1" smtClean="0"/>
              <a:t>defnyddio</a:t>
            </a:r>
            <a:r>
              <a:rPr lang="en-GB" sz="4500" dirty="0" smtClean="0"/>
              <a:t> </a:t>
            </a:r>
            <a:r>
              <a:rPr lang="en-GB" sz="4500" dirty="0" err="1" smtClean="0"/>
              <a:t>pob</a:t>
            </a:r>
            <a:r>
              <a:rPr lang="en-GB" sz="4500" dirty="0" smtClean="0"/>
              <a:t> </a:t>
            </a:r>
            <a:r>
              <a:rPr lang="en-GB" sz="4500" dirty="0" err="1" smtClean="0"/>
              <a:t>agwedd</a:t>
            </a:r>
            <a:r>
              <a:rPr lang="en-GB" sz="4500" dirty="0" smtClean="0"/>
              <a:t> </a:t>
            </a:r>
            <a:r>
              <a:rPr lang="en-GB" sz="4500" dirty="0" err="1" smtClean="0"/>
              <a:t>o’r</a:t>
            </a:r>
            <a:r>
              <a:rPr lang="en-GB" sz="4500" dirty="0" smtClean="0"/>
              <a:t> model </a:t>
            </a:r>
            <a:r>
              <a:rPr lang="en-GB" sz="4500" dirty="0" err="1" smtClean="0"/>
              <a:t>cysylltiadau</a:t>
            </a:r>
            <a:r>
              <a:rPr lang="en-GB" sz="4500" dirty="0" smtClean="0"/>
              <a:t> (</a:t>
            </a:r>
            <a:r>
              <a:rPr lang="en-GB" sz="4500" i="1" dirty="0" smtClean="0"/>
              <a:t>connections model</a:t>
            </a:r>
            <a:r>
              <a:rPr lang="en-GB" sz="4500" dirty="0" smtClean="0"/>
              <a:t>) </a:t>
            </a:r>
            <a:r>
              <a:rPr lang="en-GB" sz="4500" dirty="0" err="1" smtClean="0"/>
              <a:t>i</a:t>
            </a:r>
            <a:r>
              <a:rPr lang="en-GB" sz="4500" dirty="0" smtClean="0"/>
              <a:t> </a:t>
            </a:r>
            <a:r>
              <a:rPr lang="en-GB" sz="4500" dirty="0" err="1" smtClean="0"/>
              <a:t>gefnogi</a:t>
            </a:r>
            <a:r>
              <a:rPr lang="en-GB" sz="4500" dirty="0" smtClean="0"/>
              <a:t> </a:t>
            </a:r>
            <a:r>
              <a:rPr lang="en-GB" sz="4500" dirty="0" err="1" smtClean="0"/>
              <a:t>dealltwriaeth</a:t>
            </a:r>
            <a:r>
              <a:rPr lang="en-GB" sz="4500" dirty="0" smtClean="0"/>
              <a:t>.  </a:t>
            </a:r>
          </a:p>
          <a:p>
            <a:pPr marL="0" indent="0">
              <a:buFont typeface="Arial"/>
              <a:buNone/>
            </a:pPr>
            <a:r>
              <a:rPr lang="en-GB" sz="4000" b="1" dirty="0" err="1" smtClean="0"/>
              <a:t>Dewch</a:t>
            </a:r>
            <a:r>
              <a:rPr lang="en-GB" sz="4000" b="1" dirty="0" smtClean="0"/>
              <a:t> â </a:t>
            </a:r>
            <a:r>
              <a:rPr lang="en-GB" sz="4000" b="1" dirty="0" err="1" smtClean="0"/>
              <a:t>hwn</a:t>
            </a:r>
            <a:r>
              <a:rPr lang="en-GB" sz="4000" b="1" dirty="0" smtClean="0"/>
              <a:t> </a:t>
            </a:r>
            <a:r>
              <a:rPr lang="en-GB" sz="4000" b="1" dirty="0" err="1" smtClean="0"/>
              <a:t>i</a:t>
            </a:r>
            <a:r>
              <a:rPr lang="en-GB" sz="4000" b="1" dirty="0" smtClean="0"/>
              <a:t> </a:t>
            </a:r>
            <a:r>
              <a:rPr lang="en-GB" sz="4000" b="1" dirty="0" err="1" smtClean="0"/>
              <a:t>sesiwn</a:t>
            </a:r>
            <a:r>
              <a:rPr lang="en-GB" sz="4000" b="1" dirty="0" smtClean="0"/>
              <a:t> </a:t>
            </a:r>
            <a:r>
              <a:rPr lang="en-GB" sz="4000" b="1" dirty="0" err="1" smtClean="0"/>
              <a:t>yr</a:t>
            </a:r>
            <a:r>
              <a:rPr lang="en-GB" sz="4000" b="1" dirty="0" smtClean="0"/>
              <a:t> </a:t>
            </a:r>
            <a:r>
              <a:rPr lang="en-GB" sz="4000" b="1" dirty="0" err="1" smtClean="0"/>
              <a:t>wythnos</a:t>
            </a:r>
            <a:r>
              <a:rPr lang="en-GB" sz="4000" b="1" dirty="0" smtClean="0"/>
              <a:t> </a:t>
            </a:r>
            <a:r>
              <a:rPr lang="en-GB" sz="4000" b="1" dirty="0" err="1" smtClean="0"/>
              <a:t>nesaf</a:t>
            </a:r>
            <a:r>
              <a:rPr lang="en-GB" sz="4000" b="1" dirty="0" smtClean="0"/>
              <a:t>. </a:t>
            </a:r>
            <a:endParaRPr lang="en-GB" sz="4000" b="1" dirty="0"/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6322421" y="1040674"/>
            <a:ext cx="5521235" cy="4585063"/>
          </a:xfrm>
          <a:prstGeom prst="rect">
            <a:avLst/>
          </a:prstGeom>
        </p:spPr>
        <p:txBody>
          <a:bodyPr>
            <a:normAutofit fontScale="77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600" dirty="0" smtClean="0"/>
              <a:t>Read the short article ‘Making Connections’ </a:t>
            </a:r>
            <a:r>
              <a:rPr lang="en-GB" sz="2300" dirty="0" smtClean="0">
                <a:hlinkClick r:id="rId2"/>
              </a:rPr>
              <a:t>https</a:t>
            </a:r>
            <a:r>
              <a:rPr lang="en-GB" sz="2300" smtClean="0">
                <a:hlinkClick r:id="rId2"/>
              </a:rPr>
              <a:t>://studysites.uk.sagepub.com/haylock/Making%20Connections.pdf</a:t>
            </a:r>
            <a:endParaRPr lang="en-GB" sz="2300" smtClean="0"/>
          </a:p>
          <a:p>
            <a:endParaRPr lang="en-GB" sz="2300" dirty="0" smtClean="0"/>
          </a:p>
          <a:p>
            <a:r>
              <a:rPr lang="en-GB" sz="3600" dirty="0" smtClean="0"/>
              <a:t>Watch the two short videos again </a:t>
            </a:r>
          </a:p>
          <a:p>
            <a:pPr marL="0" indent="0">
              <a:buFont typeface="Arial"/>
              <a:buNone/>
            </a:pPr>
            <a:r>
              <a:rPr lang="en-GB" sz="2300" dirty="0" smtClean="0">
                <a:hlinkClick r:id="rId3"/>
              </a:rPr>
              <a:t>https://www.youtube.com/watch?v=YPWmOVt8vgw</a:t>
            </a:r>
            <a:endParaRPr lang="en-GB" sz="2300" dirty="0" smtClean="0"/>
          </a:p>
          <a:p>
            <a:pPr marL="0" indent="0">
              <a:buFont typeface="Arial"/>
              <a:buNone/>
            </a:pPr>
            <a:r>
              <a:rPr lang="en-GB" sz="2300" dirty="0" smtClean="0">
                <a:hlinkClick r:id="rId4"/>
              </a:rPr>
              <a:t>https://www.youtube.com/watch?v=VGkjjVfnGYI</a:t>
            </a:r>
            <a:endParaRPr lang="en-GB" sz="2300" dirty="0" smtClean="0"/>
          </a:p>
          <a:p>
            <a:pPr marL="0" indent="0">
              <a:buFont typeface="Arial"/>
              <a:buNone/>
            </a:pPr>
            <a:endParaRPr lang="en-GB" dirty="0" smtClean="0"/>
          </a:p>
          <a:p>
            <a:r>
              <a:rPr lang="en-GB" sz="3600" dirty="0" smtClean="0"/>
              <a:t>Comment on how the teacher uses each aspect of the connections model to support understanding.  </a:t>
            </a:r>
          </a:p>
          <a:p>
            <a:pPr marL="0" indent="0" algn="ctr">
              <a:buFont typeface="Arial"/>
              <a:buNone/>
            </a:pPr>
            <a:r>
              <a:rPr lang="en-GB" sz="3300" b="1" dirty="0" smtClean="0"/>
              <a:t>Bring this to next week’s session.</a:t>
            </a:r>
          </a:p>
          <a:p>
            <a:pPr marL="0" indent="0">
              <a:buFont typeface="Arial"/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762795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529</TotalTime>
  <Words>691</Words>
  <Application>Microsoft Office PowerPoint</Application>
  <PresentationFormat>Widescreen</PresentationFormat>
  <Paragraphs>131</Paragraphs>
  <Slides>12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Arial</vt:lpstr>
      <vt:lpstr>Calibri</vt:lpstr>
      <vt:lpstr>Calibri Light</vt:lpstr>
      <vt:lpstr>Calibri,Arial,Helvetica,sans-serif</vt:lpstr>
      <vt:lpstr>Mangal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Rachel Wallis</dc:creator>
  <cp:lastModifiedBy>Nerys Defis</cp:lastModifiedBy>
  <cp:revision>52</cp:revision>
  <dcterms:created xsi:type="dcterms:W3CDTF">2016-11-03T15:01:41Z</dcterms:created>
  <dcterms:modified xsi:type="dcterms:W3CDTF">2019-01-08T17:00:32Z</dcterms:modified>
</cp:coreProperties>
</file>