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notesMasterIdLst>
    <p:notesMasterId r:id="rId17"/>
  </p:notesMasterIdLst>
  <p:sldIdLst>
    <p:sldId id="256" r:id="rId2"/>
    <p:sldId id="285" r:id="rId3"/>
    <p:sldId id="286" r:id="rId4"/>
    <p:sldId id="291" r:id="rId5"/>
    <p:sldId id="292" r:id="rId6"/>
    <p:sldId id="299" r:id="rId7"/>
    <p:sldId id="300" r:id="rId8"/>
    <p:sldId id="262" r:id="rId9"/>
    <p:sldId id="274" r:id="rId10"/>
    <p:sldId id="298" r:id="rId11"/>
    <p:sldId id="271" r:id="rId12"/>
    <p:sldId id="267" r:id="rId13"/>
    <p:sldId id="296" r:id="rId14"/>
    <p:sldId id="297" r:id="rId15"/>
    <p:sldId id="29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74" d="100"/>
          <a:sy n="74" d="100"/>
        </p:scale>
        <p:origin x="950" y="67"/>
      </p:cViewPr>
      <p:guideLst/>
    </p:cSldViewPr>
  </p:slid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Andrei" userId="34727bcec9e36411" providerId="LiveId" clId="{F8540154-8F93-4875-B956-0A6658E1343D}"/>
    <pc:docChg chg="modSld">
      <pc:chgData name="Alex Andrei" userId="34727bcec9e36411" providerId="LiveId" clId="{F8540154-8F93-4875-B956-0A6658E1343D}" dt="2026-02-28T01:00:52.589" v="50" actId="20577"/>
      <pc:docMkLst>
        <pc:docMk/>
      </pc:docMkLst>
      <pc:sldChg chg="modSp mod">
        <pc:chgData name="Alex Andrei" userId="34727bcec9e36411" providerId="LiveId" clId="{F8540154-8F93-4875-B956-0A6658E1343D}" dt="2026-02-28T01:00:52.589" v="50" actId="20577"/>
        <pc:sldMkLst>
          <pc:docMk/>
          <pc:sldMk cId="1706897477" sldId="256"/>
        </pc:sldMkLst>
        <pc:spChg chg="mod">
          <ac:chgData name="Alex Andrei" userId="34727bcec9e36411" providerId="LiveId" clId="{F8540154-8F93-4875-B956-0A6658E1343D}" dt="2026-02-28T01:00:52.589" v="50" actId="20577"/>
          <ac:spMkLst>
            <pc:docMk/>
            <pc:sldMk cId="1706897477" sldId="256"/>
            <ac:spMk id="2" creationId="{67E23555-3EA6-1BA5-AFDA-A861F2672DE2}"/>
          </ac:spMkLst>
        </pc:spChg>
        <pc:spChg chg="mod">
          <ac:chgData name="Alex Andrei" userId="34727bcec9e36411" providerId="LiveId" clId="{F8540154-8F93-4875-B956-0A6658E1343D}" dt="2026-02-28T01:00:34.594" v="43" actId="20577"/>
          <ac:spMkLst>
            <pc:docMk/>
            <pc:sldMk cId="1706897477" sldId="256"/>
            <ac:spMk id="10" creationId="{B74E9138-F623-4604-B44B-E76870B5094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C2F727-A0BC-4B90-9DF8-D3520791D1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9D5F39-844D-4084-809F-FFF0A9EBE156}" type="pres">
      <dgm:prSet presAssocID="{46C2F727-A0BC-4B90-9DF8-D3520791D150}" presName="root" presStyleCnt="0">
        <dgm:presLayoutVars>
          <dgm:dir/>
          <dgm:resizeHandles val="exact"/>
        </dgm:presLayoutVars>
      </dgm:prSet>
      <dgm:spPr/>
    </dgm:pt>
  </dgm:ptLst>
  <dgm:cxnLst>
    <dgm:cxn modelId="{4A68B8CC-2187-4D5F-92D9-C3F9551F3311}" type="presOf" srcId="{46C2F727-A0BC-4B90-9DF8-D3520791D150}" destId="{8D9D5F39-844D-4084-809F-FFF0A9EBE156}" srcOrd="0"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BAD52B-734B-47B1-8012-AC4CDBA680D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08974FE-01AD-4D41-8930-66A13BB3AA21}" type="pres">
      <dgm:prSet presAssocID="{15BAD52B-734B-47B1-8012-AC4CDBA680D1}" presName="linear" presStyleCnt="0">
        <dgm:presLayoutVars>
          <dgm:animLvl val="lvl"/>
          <dgm:resizeHandles val="exact"/>
        </dgm:presLayoutVars>
      </dgm:prSet>
      <dgm:spPr/>
    </dgm:pt>
  </dgm:ptLst>
  <dgm:cxnLst>
    <dgm:cxn modelId="{BD6CFD56-DC06-4D45-84BB-CBA0DE8D0F86}" type="presOf" srcId="{15BAD52B-734B-47B1-8012-AC4CDBA680D1}" destId="{408974FE-01AD-4D41-8930-66A13BB3AA21}"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BAD52B-734B-47B1-8012-AC4CDBA680D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08974FE-01AD-4D41-8930-66A13BB3AA21}" type="pres">
      <dgm:prSet presAssocID="{15BAD52B-734B-47B1-8012-AC4CDBA680D1}" presName="linear" presStyleCnt="0">
        <dgm:presLayoutVars>
          <dgm:animLvl val="lvl"/>
          <dgm:resizeHandles val="exact"/>
        </dgm:presLayoutVars>
      </dgm:prSet>
      <dgm:spPr/>
    </dgm:pt>
  </dgm:ptLst>
  <dgm:cxnLst>
    <dgm:cxn modelId="{BD6CFD56-DC06-4D45-84BB-CBA0DE8D0F86}" type="presOf" srcId="{15BAD52B-734B-47B1-8012-AC4CDBA680D1}" destId="{408974FE-01AD-4D41-8930-66A13BB3AA21}"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8F1EDC-8733-46C8-B7B2-95CA6A4EB808}"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4A68FEC2-64BC-4D13-B35B-6D4210863893}" type="pres">
      <dgm:prSet presAssocID="{068F1EDC-8733-46C8-B7B2-95CA6A4EB808}" presName="Name0" presStyleCnt="0">
        <dgm:presLayoutVars>
          <dgm:dir/>
          <dgm:resizeHandles val="exact"/>
        </dgm:presLayoutVars>
      </dgm:prSet>
      <dgm:spPr/>
    </dgm:pt>
  </dgm:ptLst>
  <dgm:cxnLst>
    <dgm:cxn modelId="{EF7C67FF-B535-463C-9B33-98EAE6B4C8E0}" type="presOf" srcId="{068F1EDC-8733-46C8-B7B2-95CA6A4EB808}" destId="{4A68FEC2-64BC-4D13-B35B-6D4210863893}"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8F1EDC-8733-46C8-B7B2-95CA6A4EB808}"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4A68FEC2-64BC-4D13-B35B-6D4210863893}" type="pres">
      <dgm:prSet presAssocID="{068F1EDC-8733-46C8-B7B2-95CA6A4EB808}" presName="Name0" presStyleCnt="0">
        <dgm:presLayoutVars>
          <dgm:dir/>
          <dgm:resizeHandles val="exact"/>
        </dgm:presLayoutVars>
      </dgm:prSet>
      <dgm:spPr/>
    </dgm:pt>
  </dgm:ptLst>
  <dgm:cxnLst>
    <dgm:cxn modelId="{EF7C67FF-B535-463C-9B33-98EAE6B4C8E0}" type="presOf" srcId="{068F1EDC-8733-46C8-B7B2-95CA6A4EB808}" destId="{4A68FEC2-64BC-4D13-B35B-6D4210863893}"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8F1EDC-8733-46C8-B7B2-95CA6A4EB808}"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4A68FEC2-64BC-4D13-B35B-6D4210863893}" type="pres">
      <dgm:prSet presAssocID="{068F1EDC-8733-46C8-B7B2-95CA6A4EB808}" presName="Name0" presStyleCnt="0">
        <dgm:presLayoutVars>
          <dgm:dir/>
          <dgm:resizeHandles val="exact"/>
        </dgm:presLayoutVars>
      </dgm:prSet>
      <dgm:spPr/>
    </dgm:pt>
  </dgm:ptLst>
  <dgm:cxnLst>
    <dgm:cxn modelId="{EF7C67FF-B535-463C-9B33-98EAE6B4C8E0}" type="presOf" srcId="{068F1EDC-8733-46C8-B7B2-95CA6A4EB808}" destId="{4A68FEC2-64BC-4D13-B35B-6D4210863893}"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8F1EDC-8733-46C8-B7B2-95CA6A4EB808}"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4A68FEC2-64BC-4D13-B35B-6D4210863893}" type="pres">
      <dgm:prSet presAssocID="{068F1EDC-8733-46C8-B7B2-95CA6A4EB808}" presName="Name0" presStyleCnt="0">
        <dgm:presLayoutVars>
          <dgm:dir/>
          <dgm:resizeHandles val="exact"/>
        </dgm:presLayoutVars>
      </dgm:prSet>
      <dgm:spPr/>
    </dgm:pt>
  </dgm:ptLst>
  <dgm:cxnLst>
    <dgm:cxn modelId="{EF7C67FF-B535-463C-9B33-98EAE6B4C8E0}" type="presOf" srcId="{068F1EDC-8733-46C8-B7B2-95CA6A4EB808}" destId="{4A68FEC2-64BC-4D13-B35B-6D4210863893}"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0F7F6C5-C14B-4265-8F0B-78128CC9F659}"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52E9991F-6594-4AD0-BC28-57FCC24F4F5A}" type="pres">
      <dgm:prSet presAssocID="{B0F7F6C5-C14B-4265-8F0B-78128CC9F659}" presName="outerComposite" presStyleCnt="0">
        <dgm:presLayoutVars>
          <dgm:chMax val="5"/>
          <dgm:dir/>
          <dgm:resizeHandles val="exact"/>
        </dgm:presLayoutVars>
      </dgm:prSet>
      <dgm:spPr/>
    </dgm:pt>
    <dgm:pt modelId="{059B17AB-DFFA-43AF-B245-198C8CE2022F}" type="pres">
      <dgm:prSet presAssocID="{B0F7F6C5-C14B-4265-8F0B-78128CC9F659}" presName="dummyMaxCanvas" presStyleCnt="0">
        <dgm:presLayoutVars/>
      </dgm:prSet>
      <dgm:spPr/>
    </dgm:pt>
  </dgm:ptLst>
  <dgm:cxnLst>
    <dgm:cxn modelId="{CBF67362-97AC-4BE8-A37E-52253C448196}" type="presOf" srcId="{B0F7F6C5-C14B-4265-8F0B-78128CC9F659}" destId="{52E9991F-6594-4AD0-BC28-57FCC24F4F5A}" srcOrd="0" destOrd="0" presId="urn:microsoft.com/office/officeart/2005/8/layout/vProcess5"/>
    <dgm:cxn modelId="{B48488F8-F9B3-4992-94CE-AAA048599C5F}" type="presParOf" srcId="{52E9991F-6594-4AD0-BC28-57FCC24F4F5A}" destId="{059B17AB-DFFA-43AF-B245-198C8CE2022F}" srcOrd="0"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F6E0860-BB7F-4A3B-86CF-3BCE891D1D6C}" type="doc">
      <dgm:prSet loTypeId="urn:microsoft.com/office/officeart/2005/8/layout/process5" loCatId="process" qsTypeId="urn:microsoft.com/office/officeart/2005/8/quickstyle/simple4" qsCatId="simple" csTypeId="urn:microsoft.com/office/officeart/2005/8/colors/accent1_2" csCatId="accent1" phldr="1"/>
      <dgm:spPr/>
      <dgm:t>
        <a:bodyPr/>
        <a:lstStyle/>
        <a:p>
          <a:endParaRPr lang="en-US"/>
        </a:p>
      </dgm:t>
    </dgm:pt>
    <dgm:pt modelId="{8C95490C-CDDD-44E1-8D36-D66640AF7C3A}" type="pres">
      <dgm:prSet presAssocID="{9F6E0860-BB7F-4A3B-86CF-3BCE891D1D6C}" presName="diagram" presStyleCnt="0">
        <dgm:presLayoutVars>
          <dgm:dir/>
          <dgm:resizeHandles val="exact"/>
        </dgm:presLayoutVars>
      </dgm:prSet>
      <dgm:spPr/>
    </dgm:pt>
  </dgm:ptLst>
  <dgm:cxnLst>
    <dgm:cxn modelId="{6097931A-89C0-4346-A107-69D9309A8A0F}" type="presOf" srcId="{9F6E0860-BB7F-4A3B-86CF-3BCE891D1D6C}" destId="{8C95490C-CDDD-44E1-8D36-D66640AF7C3A}" srcOrd="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F6E0860-BB7F-4A3B-86CF-3BCE891D1D6C}" type="doc">
      <dgm:prSet loTypeId="urn:microsoft.com/office/officeart/2005/8/layout/process5" loCatId="process" qsTypeId="urn:microsoft.com/office/officeart/2005/8/quickstyle/simple4" qsCatId="simple" csTypeId="urn:microsoft.com/office/officeart/2005/8/colors/accent1_2" csCatId="accent1" phldr="1"/>
      <dgm:spPr/>
      <dgm:t>
        <a:bodyPr/>
        <a:lstStyle/>
        <a:p>
          <a:endParaRPr lang="en-US"/>
        </a:p>
      </dgm:t>
    </dgm:pt>
    <dgm:pt modelId="{8C95490C-CDDD-44E1-8D36-D66640AF7C3A}" type="pres">
      <dgm:prSet presAssocID="{9F6E0860-BB7F-4A3B-86CF-3BCE891D1D6C}" presName="diagram" presStyleCnt="0">
        <dgm:presLayoutVars>
          <dgm:dir/>
          <dgm:resizeHandles val="exact"/>
        </dgm:presLayoutVars>
      </dgm:prSet>
      <dgm:spPr/>
    </dgm:pt>
  </dgm:ptLst>
  <dgm:cxnLst>
    <dgm:cxn modelId="{6097931A-89C0-4346-A107-69D9309A8A0F}" type="presOf" srcId="{9F6E0860-BB7F-4A3B-86CF-3BCE891D1D6C}" destId="{8C95490C-CDDD-44E1-8D36-D66640AF7C3A}" srcOrd="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68F1EDC-8733-46C8-B7B2-95CA6A4EB808}"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4A68FEC2-64BC-4D13-B35B-6D4210863893}" type="pres">
      <dgm:prSet presAssocID="{068F1EDC-8733-46C8-B7B2-95CA6A4EB808}" presName="Name0" presStyleCnt="0">
        <dgm:presLayoutVars>
          <dgm:dir/>
          <dgm:resizeHandles val="exact"/>
        </dgm:presLayoutVars>
      </dgm:prSet>
      <dgm:spPr/>
    </dgm:pt>
  </dgm:ptLst>
  <dgm:cxnLst>
    <dgm:cxn modelId="{EF7C67FF-B535-463C-9B33-98EAE6B4C8E0}" type="presOf" srcId="{068F1EDC-8733-46C8-B7B2-95CA6A4EB808}" destId="{4A68FEC2-64BC-4D13-B35B-6D4210863893}"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705545-6D7A-4806-9A9F-934D685338CE}" type="datetimeFigureOut">
              <a:rPr lang="en-US" smtClean="0"/>
              <a:t>2/28/2026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86B691-1C7A-4D19-9093-0B9542C6550B}" type="slidenum">
              <a:rPr lang="en-US" smtClean="0"/>
              <a:t>‹#›</a:t>
            </a:fld>
            <a:endParaRPr lang="en-US"/>
          </a:p>
        </p:txBody>
      </p:sp>
    </p:spTree>
    <p:extLst>
      <p:ext uri="{BB962C8B-B14F-4D97-AF65-F5344CB8AC3E}">
        <p14:creationId xmlns:p14="http://schemas.microsoft.com/office/powerpoint/2010/main" val="539922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rework.withgoogle.com/"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contemporary leadership does not involve issuing commands, but comprehending and relating with individuals. Cultural and emotional intelligence can assist the leader to build trust, communicate and adapt to different teams. Some of the elements that Edith Heard highlights in her leadership approach include empathy and horizontal leadership.</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2</a:t>
            </a:fld>
            <a:endParaRPr lang="en-US"/>
          </a:p>
        </p:txBody>
      </p:sp>
    </p:spTree>
    <p:extLst>
      <p:ext uri="{BB962C8B-B14F-4D97-AF65-F5344CB8AC3E}">
        <p14:creationId xmlns:p14="http://schemas.microsoft.com/office/powerpoint/2010/main" val="1211965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Emotional intelligence involves self awareness, self regulation, motivation, empathy as well as social skills. It is true that high EI leaders can break through team dynamics, conflict resolution, and build a healthy work culture.</a:t>
            </a:r>
          </a:p>
        </p:txBody>
      </p:sp>
      <p:sp>
        <p:nvSpPr>
          <p:cNvPr id="4" name="Slide Number Placeholder 3"/>
          <p:cNvSpPr>
            <a:spLocks noGrp="1"/>
          </p:cNvSpPr>
          <p:nvPr>
            <p:ph type="sldNum" sz="quarter" idx="5"/>
          </p:nvPr>
        </p:nvSpPr>
        <p:spPr/>
        <p:txBody>
          <a:bodyPr/>
          <a:lstStyle/>
          <a:p>
            <a:fld id="{3186B691-1C7A-4D19-9093-0B9542C6550B}" type="slidenum">
              <a:rPr lang="en-US" smtClean="0"/>
              <a:t>3</a:t>
            </a:fld>
            <a:endParaRPr lang="en-US"/>
          </a:p>
        </p:txBody>
      </p:sp>
    </p:spTree>
    <p:extLst>
      <p:ext uri="{BB962C8B-B14F-4D97-AF65-F5344CB8AC3E}">
        <p14:creationId xmlns:p14="http://schemas.microsoft.com/office/powerpoint/2010/main" val="3010255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model by Goleman is based on the competencies of successful leadership, whereas the model of Mayer and Salovey considers EI as a quantifiable skill. Both demonstrate the role of knowledge of emotions to make a better decision and team performance.</a:t>
            </a:r>
          </a:p>
        </p:txBody>
      </p:sp>
      <p:sp>
        <p:nvSpPr>
          <p:cNvPr id="4" name="Slide Number Placeholder 3"/>
          <p:cNvSpPr>
            <a:spLocks noGrp="1"/>
          </p:cNvSpPr>
          <p:nvPr>
            <p:ph type="sldNum" sz="quarter" idx="5"/>
          </p:nvPr>
        </p:nvSpPr>
        <p:spPr/>
        <p:txBody>
          <a:bodyPr/>
          <a:lstStyle/>
          <a:p>
            <a:fld id="{3186B691-1C7A-4D19-9093-0B9542C6550B}" type="slidenum">
              <a:rPr lang="en-US" smtClean="0"/>
              <a:t>4</a:t>
            </a:fld>
            <a:endParaRPr lang="en-US"/>
          </a:p>
        </p:txBody>
      </p:sp>
    </p:spTree>
    <p:extLst>
      <p:ext uri="{BB962C8B-B14F-4D97-AF65-F5344CB8AC3E}">
        <p14:creationId xmlns:p14="http://schemas.microsoft.com/office/powerpoint/2010/main" val="1451426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Leaders handling a diverse team of people or an international group must have cultural intelligence. High CQ leaders can modify their behavior, prevent misunderstandings, and establish an inclusive environment, which the multilingual, multicultural setting requires of Edith Heard to do.</a:t>
            </a:r>
            <a:endParaRPr lang="en-US" b="1" dirty="0"/>
          </a:p>
        </p:txBody>
      </p:sp>
      <p:sp>
        <p:nvSpPr>
          <p:cNvPr id="4" name="Slide Number Placeholder 3"/>
          <p:cNvSpPr>
            <a:spLocks noGrp="1"/>
          </p:cNvSpPr>
          <p:nvPr>
            <p:ph type="sldNum" sz="quarter" idx="5"/>
          </p:nvPr>
        </p:nvSpPr>
        <p:spPr/>
        <p:txBody>
          <a:bodyPr/>
          <a:lstStyle/>
          <a:p>
            <a:fld id="{3186B691-1C7A-4D19-9093-0B9542C6550B}" type="slidenum">
              <a:rPr lang="en-US" smtClean="0"/>
              <a:t>5</a:t>
            </a:fld>
            <a:endParaRPr lang="en-US"/>
          </a:p>
        </p:txBody>
      </p:sp>
    </p:spTree>
    <p:extLst>
      <p:ext uri="{BB962C8B-B14F-4D97-AF65-F5344CB8AC3E}">
        <p14:creationId xmlns:p14="http://schemas.microsoft.com/office/powerpoint/2010/main" val="2340549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This model emphasizes the fact that CQ is not only knowledge, it is motivation and behavior as well.</a:t>
            </a:r>
            <a:r>
              <a:rPr lang="en-US" b="0" i="0" dirty="0">
                <a:effectLst/>
                <a:latin typeface="ui-sans-serif"/>
              </a:rPr>
              <a:t> </a:t>
            </a:r>
            <a:r>
              <a:rPr lang="en-US" b="0" i="0" dirty="0">
                <a:solidFill>
                  <a:srgbClr val="111111"/>
                </a:solidFill>
                <a:effectLst/>
                <a:latin typeface="ui-sans-serif"/>
              </a:rPr>
              <a:t>Good leaders will change their style based on cultural backgrounds to enhance teamwork and performance.</a:t>
            </a:r>
            <a:endParaRPr lang="en-US" b="1" dirty="0"/>
          </a:p>
        </p:txBody>
      </p:sp>
      <p:sp>
        <p:nvSpPr>
          <p:cNvPr id="4" name="Slide Number Placeholder 3"/>
          <p:cNvSpPr>
            <a:spLocks noGrp="1"/>
          </p:cNvSpPr>
          <p:nvPr>
            <p:ph type="sldNum" sz="quarter" idx="5"/>
          </p:nvPr>
        </p:nvSpPr>
        <p:spPr/>
        <p:txBody>
          <a:bodyPr/>
          <a:lstStyle/>
          <a:p>
            <a:fld id="{3186B691-1C7A-4D19-9093-0B9542C6550B}" type="slidenum">
              <a:rPr lang="en-US" smtClean="0"/>
              <a:t>6</a:t>
            </a:fld>
            <a:endParaRPr lang="en-US"/>
          </a:p>
        </p:txBody>
      </p:sp>
    </p:spTree>
    <p:extLst>
      <p:ext uri="{BB962C8B-B14F-4D97-AF65-F5344CB8AC3E}">
        <p14:creationId xmlns:p14="http://schemas.microsoft.com/office/powerpoint/2010/main" val="2378365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two concepts enable leaders to relate with their staff on the emotive level, and the cross-cultural level, respectively. Combined they are able to boost the leadership effectiveness and make leaders operate successful teams of diversity and complexity.</a:t>
            </a:r>
            <a:endParaRPr lang="en-US" b="1" dirty="0"/>
          </a:p>
        </p:txBody>
      </p:sp>
      <p:sp>
        <p:nvSpPr>
          <p:cNvPr id="4" name="Slide Number Placeholder 3"/>
          <p:cNvSpPr>
            <a:spLocks noGrp="1"/>
          </p:cNvSpPr>
          <p:nvPr>
            <p:ph type="sldNum" sz="quarter" idx="5"/>
          </p:nvPr>
        </p:nvSpPr>
        <p:spPr/>
        <p:txBody>
          <a:bodyPr/>
          <a:lstStyle/>
          <a:p>
            <a:fld id="{3186B691-1C7A-4D19-9093-0B9542C6550B}" type="slidenum">
              <a:rPr lang="en-US" smtClean="0"/>
              <a:t>7</a:t>
            </a:fld>
            <a:endParaRPr lang="en-US"/>
          </a:p>
        </p:txBody>
      </p:sp>
    </p:spTree>
    <p:extLst>
      <p:ext uri="{BB962C8B-B14F-4D97-AF65-F5344CB8AC3E}">
        <p14:creationId xmlns:p14="http://schemas.microsoft.com/office/powerpoint/2010/main" val="367139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leadership programs at Google focus on emotional intelligence to manage performance and cultural sensitivity, which will allow innovation in a multicultural workplace.</a:t>
            </a:r>
          </a:p>
        </p:txBody>
      </p:sp>
      <p:sp>
        <p:nvSpPr>
          <p:cNvPr id="4" name="Slide Number Placeholder 3"/>
          <p:cNvSpPr>
            <a:spLocks noGrp="1"/>
          </p:cNvSpPr>
          <p:nvPr>
            <p:ph type="sldNum" sz="quarter" idx="5"/>
          </p:nvPr>
        </p:nvSpPr>
        <p:spPr/>
        <p:txBody>
          <a:bodyPr/>
          <a:lstStyle/>
          <a:p>
            <a:fld id="{3186B691-1C7A-4D19-9093-0B9542C6550B}" type="slidenum">
              <a:rPr lang="en-US" smtClean="0"/>
              <a:t>8</a:t>
            </a:fld>
            <a:endParaRPr lang="en-US"/>
          </a:p>
        </p:txBody>
      </p:sp>
    </p:spTree>
    <p:extLst>
      <p:ext uri="{BB962C8B-B14F-4D97-AF65-F5344CB8AC3E}">
        <p14:creationId xmlns:p14="http://schemas.microsoft.com/office/powerpoint/2010/main" val="3867303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leaders of Unilever can be discussed as culturally intelligent because they are aware of different markets and can lead global teams successfully, which is consistent with the principles of leadership expressed by Edith Heard.</a:t>
            </a:r>
          </a:p>
        </p:txBody>
      </p:sp>
      <p:sp>
        <p:nvSpPr>
          <p:cNvPr id="4" name="Slide Number Placeholder 3"/>
          <p:cNvSpPr>
            <a:spLocks noGrp="1"/>
          </p:cNvSpPr>
          <p:nvPr>
            <p:ph type="sldNum" sz="quarter" idx="5"/>
          </p:nvPr>
        </p:nvSpPr>
        <p:spPr/>
        <p:txBody>
          <a:bodyPr/>
          <a:lstStyle/>
          <a:p>
            <a:fld id="{3186B691-1C7A-4D19-9093-0B9542C6550B}" type="slidenum">
              <a:rPr lang="en-US" smtClean="0"/>
              <a:t>9</a:t>
            </a:fld>
            <a:endParaRPr lang="en-US"/>
          </a:p>
        </p:txBody>
      </p:sp>
    </p:spTree>
    <p:extLst>
      <p:ext uri="{BB962C8B-B14F-4D97-AF65-F5344CB8AC3E}">
        <p14:creationId xmlns:p14="http://schemas.microsoft.com/office/powerpoint/2010/main" val="4069745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IBM relies on EI in order to solve conflicts and motivate teams. Leaders are also taught how to interpret emotions and modify their tactics to enhance productivity in the international offices.</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10</a:t>
            </a:fld>
            <a:endParaRPr lang="en-US"/>
          </a:p>
        </p:txBody>
      </p:sp>
    </p:spTree>
    <p:extLst>
      <p:ext uri="{BB962C8B-B14F-4D97-AF65-F5344CB8AC3E}">
        <p14:creationId xmlns:p14="http://schemas.microsoft.com/office/powerpoint/2010/main" val="3088726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Starbucks leaders demonstrate the EI and CQ as they can learn the needs of employees, cultural norms of various locations and form an inclusive and high-performing team on the global scale.</a:t>
            </a:r>
          </a:p>
        </p:txBody>
      </p:sp>
      <p:sp>
        <p:nvSpPr>
          <p:cNvPr id="4" name="Slide Number Placeholder 3"/>
          <p:cNvSpPr>
            <a:spLocks noGrp="1"/>
          </p:cNvSpPr>
          <p:nvPr>
            <p:ph type="sldNum" sz="quarter" idx="5"/>
          </p:nvPr>
        </p:nvSpPr>
        <p:spPr/>
        <p:txBody>
          <a:bodyPr/>
          <a:lstStyle/>
          <a:p>
            <a:fld id="{3186B691-1C7A-4D19-9093-0B9542C6550B}" type="slidenum">
              <a:rPr lang="en-US" smtClean="0"/>
              <a:t>11</a:t>
            </a:fld>
            <a:endParaRPr lang="en-US"/>
          </a:p>
        </p:txBody>
      </p:sp>
    </p:spTree>
    <p:extLst>
      <p:ext uri="{BB962C8B-B14F-4D97-AF65-F5344CB8AC3E}">
        <p14:creationId xmlns:p14="http://schemas.microsoft.com/office/powerpoint/2010/main" val="911877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combination of EI and CQ enables leaders to lead horizontally as Edith Heard explains. Leaders will be friendly, accommodative, and flexible such that they encourage participation and performance.</a:t>
            </a:r>
          </a:p>
        </p:txBody>
      </p:sp>
      <p:sp>
        <p:nvSpPr>
          <p:cNvPr id="4" name="Slide Number Placeholder 3"/>
          <p:cNvSpPr>
            <a:spLocks noGrp="1"/>
          </p:cNvSpPr>
          <p:nvPr>
            <p:ph type="sldNum" sz="quarter" idx="5"/>
          </p:nvPr>
        </p:nvSpPr>
        <p:spPr/>
        <p:txBody>
          <a:bodyPr/>
          <a:lstStyle/>
          <a:p>
            <a:fld id="{3186B691-1C7A-4D19-9093-0B9542C6550B}" type="slidenum">
              <a:rPr lang="en-US" smtClean="0"/>
              <a:t>12</a:t>
            </a:fld>
            <a:endParaRPr lang="en-US"/>
          </a:p>
        </p:txBody>
      </p:sp>
    </p:spTree>
    <p:extLst>
      <p:ext uri="{BB962C8B-B14F-4D97-AF65-F5344CB8AC3E}">
        <p14:creationId xmlns:p14="http://schemas.microsoft.com/office/powerpoint/2010/main" val="9802853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draw a conclusion, emotionally and culturally intelligent leaders can more easily cope with a diverse team, trust, and ensure the sustainable success of the organization. Practical applications are brought out through models and real world examples.</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13</a:t>
            </a:fld>
            <a:endParaRPr lang="en-US"/>
          </a:p>
        </p:txBody>
      </p:sp>
    </p:spTree>
    <p:extLst>
      <p:ext uri="{BB962C8B-B14F-4D97-AF65-F5344CB8AC3E}">
        <p14:creationId xmlns:p14="http://schemas.microsoft.com/office/powerpoint/2010/main" val="5424484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Goleman, D. (2022) </a:t>
            </a:r>
            <a:r>
              <a:rPr lang="en-US" i="1" dirty="0"/>
              <a:t>Emotional Intelligence: Why It Can Matter More Than IQ</a:t>
            </a:r>
            <a:r>
              <a:rPr lang="en-US" dirty="0"/>
              <a:t>. New York: Bantam Books.</a:t>
            </a:r>
          </a:p>
          <a:p>
            <a:r>
              <a:rPr lang="en-US" dirty="0"/>
              <a:t>Mayer, J.D. and Salovey, P. (2022) ‘What is emotional intelligence?’, in Salovey, P. and Mayer, J.D. (eds.) </a:t>
            </a:r>
            <a:r>
              <a:rPr lang="en-US" i="1" dirty="0"/>
              <a:t>Emotional Development and Emotional Intelligence: Educational Implications</a:t>
            </a:r>
            <a:r>
              <a:rPr lang="en-US" dirty="0"/>
              <a:t>. New York: Basic Books, pp. 3–31.</a:t>
            </a:r>
          </a:p>
          <a:p>
            <a:r>
              <a:rPr lang="en-US" dirty="0"/>
              <a:t>Ang, S. and Van Dyne, L. (2023) </a:t>
            </a:r>
            <a:r>
              <a:rPr lang="en-US" i="1" dirty="0"/>
              <a:t>Handbook of Cultural Intelligence</a:t>
            </a:r>
            <a:r>
              <a:rPr lang="en-US" dirty="0"/>
              <a:t>. 2nd </a:t>
            </a:r>
            <a:r>
              <a:rPr lang="en-US" dirty="0" err="1"/>
              <a:t>edn</a:t>
            </a:r>
            <a:r>
              <a:rPr lang="en-US" dirty="0"/>
              <a:t>. New York: Routledge.</a:t>
            </a:r>
          </a:p>
          <a:p>
            <a:r>
              <a:rPr lang="en-US" dirty="0"/>
              <a:t>Google (2023) </a:t>
            </a:r>
            <a:r>
              <a:rPr lang="en-US" i="1" dirty="0"/>
              <a:t>Leadership Development at Google: Building Emotional Intelligence in Managers</a:t>
            </a:r>
            <a:r>
              <a:rPr lang="en-US" dirty="0"/>
              <a:t>. Available at: </a:t>
            </a:r>
            <a:r>
              <a:rPr lang="en-US" dirty="0">
                <a:hlinkClick r:id="rId3"/>
              </a:rPr>
              <a:t>https://rework.withgoogle.com</a:t>
            </a:r>
            <a:r>
              <a:rPr lang="en-US" dirty="0"/>
              <a:t> (Accessed: 27 February 2026).</a:t>
            </a:r>
          </a:p>
          <a:p>
            <a:r>
              <a:rPr lang="en-US" dirty="0"/>
              <a:t>Unilever (2022) </a:t>
            </a:r>
            <a:r>
              <a:rPr lang="en-US" i="1" dirty="0"/>
              <a:t>Global Leadership and Cultural Intelligence Programs</a:t>
            </a:r>
            <a:r>
              <a:rPr lang="en-US" dirty="0"/>
              <a:t>. Available at: https://www.unilever.com/careers/leadership (Accessed: 27 February 2026).</a:t>
            </a:r>
          </a:p>
          <a:p>
            <a:r>
              <a:rPr lang="en-US" dirty="0"/>
              <a:t>IBM (2024) </a:t>
            </a:r>
            <a:r>
              <a:rPr lang="en-US" i="1" dirty="0"/>
              <a:t>Emotional and Cultural Intelligence in Leadership Training</a:t>
            </a:r>
            <a:r>
              <a:rPr lang="en-US" dirty="0"/>
              <a:t>. Available at: https://www.ibm.com/employment/leadership (Accessed: 27 February 2026).</a:t>
            </a:r>
          </a:p>
          <a:p>
            <a:r>
              <a:rPr lang="en-US" dirty="0"/>
              <a:t>Starbucks (2022) </a:t>
            </a:r>
            <a:r>
              <a:rPr lang="en-US" i="1" dirty="0"/>
              <a:t>Inclusive Leadership and Cultural Intelligence Practices</a:t>
            </a:r>
            <a:r>
              <a:rPr lang="en-US" dirty="0"/>
              <a:t>. Available at: https://www.starbucks.com/careers/leadership (Accessed: 27 February 2026).</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14</a:t>
            </a:fld>
            <a:endParaRPr lang="en-US"/>
          </a:p>
        </p:txBody>
      </p:sp>
    </p:spTree>
    <p:extLst>
      <p:ext uri="{BB962C8B-B14F-4D97-AF65-F5344CB8AC3E}">
        <p14:creationId xmlns:p14="http://schemas.microsoft.com/office/powerpoint/2010/main" val="3100286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2958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135251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35800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7E471A-0BFC-438A-9789-70BC74A50E81}"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896505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7E471A-0BFC-438A-9789-70BC74A50E81}" type="datetimeFigureOut">
              <a:rPr lang="en-GB" smtClean="0"/>
              <a:t>28/02/2026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1444628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7E471A-0BFC-438A-9789-70BC74A50E81}" type="datetimeFigureOut">
              <a:rPr lang="en-GB" smtClean="0"/>
              <a:t>28/02/2026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1239646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7E471A-0BFC-438A-9789-70BC74A50E81}" type="datetimeFigureOut">
              <a:rPr lang="en-GB" smtClean="0"/>
              <a:t>28/02/2026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287589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E471A-0BFC-438A-9789-70BC74A50E81}"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2362268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E471A-0BFC-438A-9789-70BC74A50E81}"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050552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E7E471A-0BFC-438A-9789-70BC74A50E81}" type="datetimeFigureOut">
              <a:rPr lang="en-GB" smtClean="0"/>
              <a:t>28/02/2026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674060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19472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9578813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5820432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763817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1645435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9818358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26999743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E1EB2-9B24-4B69-5EEE-5FB07EDEE76A}"/>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7376EC-FB0E-B79D-D333-ABFAC6C93638}"/>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04B4EA-B155-0EF4-FDD8-632246D6195B}"/>
              </a:ext>
            </a:extLst>
          </p:cNvPr>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a:extLst>
              <a:ext uri="{FF2B5EF4-FFF2-40B4-BE49-F238E27FC236}">
                <a16:creationId xmlns:a16="http://schemas.microsoft.com/office/drawing/2014/main" id="{5D3BF0EB-8F19-146D-0D5F-D99826BC6C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A3E96-7AAE-FE8A-BFA9-25905730036A}"/>
              </a:ext>
            </a:extLst>
          </p:cNvPr>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2396250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E7E471A-0BFC-438A-9789-70BC74A50E81}" type="datetimeFigureOut">
              <a:rPr lang="en-GB" smtClean="0"/>
              <a:t>28/02/2026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3FB4D5C-BE29-47A9-9CEA-C8901B41017D}" type="slidenum">
              <a:rPr lang="en-GB" smtClean="0"/>
              <a:t>‹#›</a:t>
            </a:fld>
            <a:endParaRPr lang="en-GB"/>
          </a:p>
        </p:txBody>
      </p:sp>
    </p:spTree>
    <p:extLst>
      <p:ext uri="{BB962C8B-B14F-4D97-AF65-F5344CB8AC3E}">
        <p14:creationId xmlns:p14="http://schemas.microsoft.com/office/powerpoint/2010/main" val="3928344113"/>
      </p:ext>
    </p:extLst>
  </p:cSld>
  <p:clrMap bg1="dk1" tx1="lt1" bg2="dk2" tx2="lt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 id="2147483887" r:id="rId17"/>
    <p:sldLayoutId id="2147483888"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3.jpg"/></Relationships>
</file>

<file path=ppt/slides/_rels/slide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4.jpg"/></Relationships>
</file>

<file path=ppt/slides/_rels/slide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5.jpg"/></Relationships>
</file>

<file path=ppt/slides/_rels/slide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6.jfif"/></Relationships>
</file>

<file path=ppt/slides/_rels/slide7.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QuickStyle" Target="../diagrams/quickStyle7.xml"/><Relationship Id="rId5" Type="http://schemas.openxmlformats.org/officeDocument/2006/relationships/diagramLayout" Target="../diagrams/layout7.xml"/><Relationship Id="rId10" Type="http://schemas.microsoft.com/office/2007/relationships/hdphoto" Target="../media/hdphoto1.wdp"/><Relationship Id="rId4" Type="http://schemas.openxmlformats.org/officeDocument/2006/relationships/diagramData" Target="../diagrams/data7.xml"/><Relationship Id="rId9"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eg"/><Relationship Id="rId7" Type="http://schemas.openxmlformats.org/officeDocument/2006/relationships/diagramColors" Target="../diagrams/colors8.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8.jpg"/></Relationships>
</file>

<file path=ppt/slides/_rels/slide9.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jpeg"/><Relationship Id="rId7" Type="http://schemas.openxmlformats.org/officeDocument/2006/relationships/diagramColors" Target="../diagrams/colors9.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QuickStyle" Target="../diagrams/quickStyle9.xml"/><Relationship Id="rId5" Type="http://schemas.openxmlformats.org/officeDocument/2006/relationships/diagramLayout" Target="../diagrams/layout9.xml"/><Relationship Id="rId10" Type="http://schemas.microsoft.com/office/2007/relationships/hdphoto" Target="../media/hdphoto2.wdp"/><Relationship Id="rId4" Type="http://schemas.openxmlformats.org/officeDocument/2006/relationships/diagramData" Target="../diagrams/data9.xml"/><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jpeg"/><Relationship Id="rId7" Type="http://schemas.openxmlformats.org/officeDocument/2006/relationships/diagramColors" Target="../diagrams/colors10.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10.jpeg"/></Relationships>
</file>

<file path=ppt/slides/_rels/slide11.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jpeg"/><Relationship Id="rId7" Type="http://schemas.openxmlformats.org/officeDocument/2006/relationships/diagramColors" Target="../diagrams/colors11.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11.jp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microsoft.com/office/2007/relationships/hdphoto" Target="../media/hdphoto3.wdp"/><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hyperlink" Target="https://rework.withgoogle.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23555-3EA6-1BA5-AFDA-A861F2672DE2}"/>
              </a:ext>
            </a:extLst>
          </p:cNvPr>
          <p:cNvSpPr>
            <a:spLocks noGrp="1"/>
          </p:cNvSpPr>
          <p:nvPr>
            <p:ph type="title"/>
          </p:nvPr>
        </p:nvSpPr>
        <p:spPr>
          <a:xfrm>
            <a:off x="1728465" y="1163501"/>
            <a:ext cx="8548038" cy="1945190"/>
          </a:xfrm>
        </p:spPr>
        <p:txBody>
          <a:bodyPr vert="horz" lIns="91440" tIns="45720" rIns="91440" bIns="45720" rtlCol="0" anchor="ctr">
            <a:normAutofit/>
          </a:bodyPr>
          <a:lstStyle/>
          <a:p>
            <a:pPr marR="0" algn="ctr"/>
            <a:r>
              <a:rPr lang="en-US" sz="2800" b="1" dirty="0">
                <a:latin typeface="Times New Roman" panose="02020603050405020304" pitchFamily="18" charset="0"/>
                <a:cs typeface="Times New Roman" panose="02020603050405020304" pitchFamily="18" charset="0"/>
              </a:rPr>
              <a:t>Leaders, Emotional and Cultural Intelligence</a:t>
            </a:r>
          </a:p>
        </p:txBody>
      </p:sp>
      <p:graphicFrame>
        <p:nvGraphicFramePr>
          <p:cNvPr id="5" name="Text Placeholder 2">
            <a:extLst>
              <a:ext uri="{FF2B5EF4-FFF2-40B4-BE49-F238E27FC236}">
                <a16:creationId xmlns:a16="http://schemas.microsoft.com/office/drawing/2014/main" id="{E1F26159-17DA-9503-2E0F-A16AE69925D0}"/>
              </a:ext>
            </a:extLst>
          </p:cNvPr>
          <p:cNvGraphicFramePr/>
          <p:nvPr>
            <p:extLst>
              <p:ext uri="{D42A27DB-BD31-4B8C-83A1-F6EECF244321}">
                <p14:modId xmlns:p14="http://schemas.microsoft.com/office/powerpoint/2010/main" val="3398966285"/>
              </p:ext>
            </p:extLst>
          </p:nvPr>
        </p:nvGraphicFramePr>
        <p:xfrm flipH="1">
          <a:off x="11548532" y="4761186"/>
          <a:ext cx="45719" cy="8480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C2BD5B3-39A2-4F57-B3B3-9893D0DB6D62}"/>
              </a:ext>
            </a:extLst>
          </p:cNvPr>
          <p:cNvSpPr txBox="1"/>
          <p:nvPr/>
        </p:nvSpPr>
        <p:spPr>
          <a:xfrm>
            <a:off x="4075811" y="2800914"/>
            <a:ext cx="4500629" cy="307777"/>
          </a:xfrm>
          <a:prstGeom prst="rect">
            <a:avLst/>
          </a:prstGeom>
          <a:noFill/>
        </p:spPr>
        <p:txBody>
          <a:bodyPr wrap="square">
            <a:spAutoFit/>
          </a:bodyPr>
          <a:lstStyle/>
          <a:p>
            <a:pPr algn="ctr"/>
            <a:r>
              <a:rPr lang="en-US" sz="1400" dirty="0">
                <a:latin typeface="Times New Roman" panose="02020603050405020304" pitchFamily="18" charset="0"/>
                <a:cs typeface="Times New Roman" panose="02020603050405020304" pitchFamily="18" charset="0"/>
              </a:rPr>
              <a:t>(According to Leadership Approach of Edith Heard.)</a:t>
            </a:r>
          </a:p>
        </p:txBody>
      </p:sp>
      <p:sp>
        <p:nvSpPr>
          <p:cNvPr id="10" name="TextBox 9">
            <a:extLst>
              <a:ext uri="{FF2B5EF4-FFF2-40B4-BE49-F238E27FC236}">
                <a16:creationId xmlns:a16="http://schemas.microsoft.com/office/drawing/2014/main" id="{B74E9138-F623-4604-B44B-E76870B50948}"/>
              </a:ext>
            </a:extLst>
          </p:cNvPr>
          <p:cNvSpPr txBox="1"/>
          <p:nvPr/>
        </p:nvSpPr>
        <p:spPr>
          <a:xfrm>
            <a:off x="4295205" y="4380008"/>
            <a:ext cx="6111764" cy="646331"/>
          </a:xfrm>
          <a:prstGeom prst="rect">
            <a:avLst/>
          </a:prstGeom>
          <a:noFill/>
        </p:spPr>
        <p:txBody>
          <a:bodyPr wrap="square">
            <a:spAutoFit/>
          </a:bodyPr>
          <a:lstStyle/>
          <a:p>
            <a:r>
              <a:rPr lang="en-GB" sz="1800" dirty="0">
                <a:latin typeface="Times New Roman" panose="02020603050405020304" pitchFamily="18" charset="0"/>
                <a:cs typeface="Times New Roman" panose="02020603050405020304" pitchFamily="18" charset="0"/>
              </a:rPr>
              <a:t>Student Name:</a:t>
            </a:r>
            <a:r>
              <a:rPr lang="en-GB" dirty="0">
                <a:latin typeface="Times New Roman" panose="02020603050405020304" pitchFamily="18" charset="0"/>
                <a:cs typeface="Times New Roman" panose="02020603050405020304" pitchFamily="18" charset="0"/>
              </a:rPr>
              <a:t> Alex Andrei Perca</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Student ID: 2020362</a:t>
            </a:r>
          </a:p>
        </p:txBody>
      </p:sp>
    </p:spTree>
    <p:extLst>
      <p:ext uri="{BB962C8B-B14F-4D97-AF65-F5344CB8AC3E}">
        <p14:creationId xmlns:p14="http://schemas.microsoft.com/office/powerpoint/2010/main" val="1706897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544B0-2A75-6126-0E07-EF2CEB778D68}"/>
              </a:ext>
            </a:extLst>
          </p:cNvPr>
          <p:cNvSpPr>
            <a:spLocks noGrp="1"/>
          </p:cNvSpPr>
          <p:nvPr>
            <p:ph type="title"/>
          </p:nvPr>
        </p:nvSpPr>
        <p:spPr>
          <a:xfrm>
            <a:off x="6316625" y="360645"/>
            <a:ext cx="4568879" cy="1776249"/>
          </a:xfrm>
        </p:spPr>
        <p:txBody>
          <a:bodyPr vert="horz" lIns="91440" tIns="45720" rIns="91440" bIns="45720" rtlCol="0" anchor="ctr">
            <a:noAutofit/>
          </a:bodyPr>
          <a:lstStyle/>
          <a:p>
            <a:pPr marR="0"/>
            <a:r>
              <a:rPr lang="en-US" sz="4000" b="1" dirty="0">
                <a:solidFill>
                  <a:schemeClr val="tx1"/>
                </a:solidFill>
                <a:latin typeface="Times New Roman" panose="02020603050405020304" pitchFamily="18" charset="0"/>
                <a:cs typeface="Times New Roman" panose="02020603050405020304" pitchFamily="18" charset="0"/>
              </a:rPr>
              <a:t>Introduction</a:t>
            </a:r>
            <a:endParaRPr lang="en-US" sz="4000" b="1" i="0" u="none" strike="noStrike" baseline="0"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Text Placeholder 2">
            <a:extLst>
              <a:ext uri="{FF2B5EF4-FFF2-40B4-BE49-F238E27FC236}">
                <a16:creationId xmlns:a16="http://schemas.microsoft.com/office/drawing/2014/main" id="{4CBE3028-4E48-0D58-9240-AEF1A0EE2268}"/>
              </a:ext>
            </a:extLst>
          </p:cNvPr>
          <p:cNvGraphicFramePr/>
          <p:nvPr/>
        </p:nvGraphicFramePr>
        <p:xfrm>
          <a:off x="10625959" y="4792717"/>
          <a:ext cx="922573" cy="8165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6BFB2039-2BBF-493F-A98A-1F5BDA2F83CD}"/>
              </a:ext>
            </a:extLst>
          </p:cNvPr>
          <p:cNvSpPr txBox="1"/>
          <p:nvPr/>
        </p:nvSpPr>
        <p:spPr>
          <a:xfrm>
            <a:off x="6096000" y="181969"/>
            <a:ext cx="6096000" cy="646331"/>
          </a:xfrm>
          <a:prstGeom prst="rect">
            <a:avLst/>
          </a:prstGeom>
          <a:noFill/>
        </p:spPr>
        <p:txBody>
          <a:bodyPr wrap="square">
            <a:spAutoFit/>
          </a:bodyPr>
          <a:lstStyle/>
          <a:p>
            <a:pPr algn="l" rtl="0"/>
            <a:endParaRPr lang="en-US" dirty="0">
              <a:effectLst/>
            </a:endParaRPr>
          </a:p>
          <a:p>
            <a:pPr algn="l" rtl="0"/>
            <a:endParaRPr lang="en-US" dirty="0">
              <a:effectLst/>
            </a:endParaRPr>
          </a:p>
        </p:txBody>
      </p:sp>
      <p:sp>
        <p:nvSpPr>
          <p:cNvPr id="7" name="TextBox 6">
            <a:extLst>
              <a:ext uri="{FF2B5EF4-FFF2-40B4-BE49-F238E27FC236}">
                <a16:creationId xmlns:a16="http://schemas.microsoft.com/office/drawing/2014/main" id="{F6D233FC-4C5D-4E1C-9FBC-7C35C2D182AA}"/>
              </a:ext>
            </a:extLst>
          </p:cNvPr>
          <p:cNvSpPr txBox="1"/>
          <p:nvPr/>
        </p:nvSpPr>
        <p:spPr>
          <a:xfrm>
            <a:off x="5935040" y="2311551"/>
            <a:ext cx="5332050" cy="280698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Being a leader is not about power or expertise.</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Modern leaders must have EI and CQ.</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These skills are needed in the context of collaboration and multicultural teams.</a:t>
            </a: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851F58CC-BCB6-44DA-8473-58A02C80204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0"/>
            <a:ext cx="5875376" cy="6858000"/>
          </a:xfrm>
          <a:prstGeom prst="rect">
            <a:avLst/>
          </a:prstGeom>
        </p:spPr>
      </p:pic>
    </p:spTree>
    <p:extLst>
      <p:ext uri="{BB962C8B-B14F-4D97-AF65-F5344CB8AC3E}">
        <p14:creationId xmlns:p14="http://schemas.microsoft.com/office/powerpoint/2010/main" val="3974260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544B0-2A75-6126-0E07-EF2CEB778D68}"/>
              </a:ext>
            </a:extLst>
          </p:cNvPr>
          <p:cNvSpPr>
            <a:spLocks noGrp="1"/>
          </p:cNvSpPr>
          <p:nvPr>
            <p:ph type="title"/>
          </p:nvPr>
        </p:nvSpPr>
        <p:spPr>
          <a:xfrm flipH="1" flipV="1">
            <a:off x="13062653" y="2267523"/>
            <a:ext cx="707776" cy="323277"/>
          </a:xfrm>
        </p:spPr>
        <p:txBody>
          <a:bodyPr vert="horz" lIns="91440" tIns="45720" rIns="91440" bIns="45720" rtlCol="0" anchor="ctr">
            <a:noAutofit/>
          </a:bodyPr>
          <a:lstStyle/>
          <a:p>
            <a:pPr marR="0" algn="ctr"/>
            <a:endParaRPr lang="en-US" sz="4000" b="1" i="0" u="none" strike="noStrike" baseline="0"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Text Placeholder 2">
            <a:extLst>
              <a:ext uri="{FF2B5EF4-FFF2-40B4-BE49-F238E27FC236}">
                <a16:creationId xmlns:a16="http://schemas.microsoft.com/office/drawing/2014/main" id="{4CBE3028-4E48-0D58-9240-AEF1A0EE2268}"/>
              </a:ext>
            </a:extLst>
          </p:cNvPr>
          <p:cNvGraphicFramePr/>
          <p:nvPr/>
        </p:nvGraphicFramePr>
        <p:xfrm>
          <a:off x="10625959" y="4792717"/>
          <a:ext cx="922573" cy="8165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6BFB2039-2BBF-493F-A98A-1F5BDA2F83CD}"/>
              </a:ext>
            </a:extLst>
          </p:cNvPr>
          <p:cNvSpPr txBox="1"/>
          <p:nvPr/>
        </p:nvSpPr>
        <p:spPr>
          <a:xfrm>
            <a:off x="7320541" y="1327723"/>
            <a:ext cx="6096000" cy="646331"/>
          </a:xfrm>
          <a:prstGeom prst="rect">
            <a:avLst/>
          </a:prstGeom>
          <a:noFill/>
        </p:spPr>
        <p:txBody>
          <a:bodyPr wrap="square">
            <a:spAutoFit/>
          </a:bodyPr>
          <a:lstStyle/>
          <a:p>
            <a:pPr algn="l" rtl="0"/>
            <a:endParaRPr lang="en-US" dirty="0">
              <a:effectLst/>
            </a:endParaRPr>
          </a:p>
          <a:p>
            <a:pPr algn="l" rtl="0"/>
            <a:endParaRPr lang="en-US" dirty="0">
              <a:effectLst/>
            </a:endParaRPr>
          </a:p>
        </p:txBody>
      </p:sp>
      <p:sp>
        <p:nvSpPr>
          <p:cNvPr id="7" name="TextBox 6">
            <a:extLst>
              <a:ext uri="{FF2B5EF4-FFF2-40B4-BE49-F238E27FC236}">
                <a16:creationId xmlns:a16="http://schemas.microsoft.com/office/drawing/2014/main" id="{F6D233FC-4C5D-4E1C-9FBC-7C35C2D182AA}"/>
              </a:ext>
            </a:extLst>
          </p:cNvPr>
          <p:cNvSpPr txBox="1"/>
          <p:nvPr/>
        </p:nvSpPr>
        <p:spPr>
          <a:xfrm>
            <a:off x="6096000" y="2684508"/>
            <a:ext cx="6270744" cy="175432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Recognizing and controlling personal feelings.</a:t>
            </a:r>
          </a:p>
          <a:p>
            <a:pPr marL="28575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Identifying feelings in other people.</a:t>
            </a:r>
          </a:p>
          <a:p>
            <a:pPr marL="28575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Establishing a good interpersonal relationship.</a:t>
            </a:r>
          </a:p>
          <a:p>
            <a:pPr algn="just"/>
            <a:endParaRPr lang="en-US"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A584945-794F-4AD4-B539-71AFB4C52D81}"/>
              </a:ext>
            </a:extLst>
          </p:cNvPr>
          <p:cNvSpPr txBox="1"/>
          <p:nvPr/>
        </p:nvSpPr>
        <p:spPr>
          <a:xfrm>
            <a:off x="5563019" y="976994"/>
            <a:ext cx="6218621" cy="1200329"/>
          </a:xfrm>
          <a:prstGeom prst="rect">
            <a:avLst/>
          </a:prstGeom>
          <a:noFill/>
        </p:spPr>
        <p:txBody>
          <a:bodyPr wrap="square">
            <a:spAutoFit/>
          </a:bodyPr>
          <a:lstStyle/>
          <a:p>
            <a:pPr algn="ctr"/>
            <a:r>
              <a:rPr lang="en-US" sz="3600" b="1" dirty="0">
                <a:latin typeface="Times New Roman" panose="02020603050405020304" pitchFamily="18" charset="0"/>
                <a:cs typeface="Times New Roman" panose="02020603050405020304" pitchFamily="18" charset="0"/>
              </a:rPr>
              <a:t>What is Emotional Intelligence?</a:t>
            </a:r>
          </a:p>
        </p:txBody>
      </p:sp>
      <p:pic>
        <p:nvPicPr>
          <p:cNvPr id="4" name="Picture 3">
            <a:extLst>
              <a:ext uri="{FF2B5EF4-FFF2-40B4-BE49-F238E27FC236}">
                <a16:creationId xmlns:a16="http://schemas.microsoft.com/office/drawing/2014/main" id="{4ED910B5-71DF-46DA-924C-8C6306DBFFF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 y="0"/>
            <a:ext cx="5770180" cy="6858000"/>
          </a:xfrm>
          <a:prstGeom prst="rect">
            <a:avLst/>
          </a:prstGeom>
        </p:spPr>
      </p:pic>
    </p:spTree>
    <p:extLst>
      <p:ext uri="{BB962C8B-B14F-4D97-AF65-F5344CB8AC3E}">
        <p14:creationId xmlns:p14="http://schemas.microsoft.com/office/powerpoint/2010/main" val="3453239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2282-4940-F90C-4AB4-60A0E31ACF4A}"/>
              </a:ext>
            </a:extLst>
          </p:cNvPr>
          <p:cNvSpPr>
            <a:spLocks noGrp="1"/>
          </p:cNvSpPr>
          <p:nvPr>
            <p:ph type="title"/>
          </p:nvPr>
        </p:nvSpPr>
        <p:spPr>
          <a:xfrm>
            <a:off x="5414140" y="1471440"/>
            <a:ext cx="7061639" cy="487680"/>
          </a:xfrm>
        </p:spPr>
        <p:txBody>
          <a:bodyPr vert="horz" lIns="91440" tIns="45720" rIns="91440" bIns="45720" rtlCol="0" anchor="ctr">
            <a:noAutofit/>
          </a:bodyPr>
          <a:lstStyle/>
          <a:p>
            <a:pPr algn="ctr"/>
            <a:r>
              <a:rPr lang="en-US" sz="3200" b="1" dirty="0">
                <a:latin typeface="Times New Roman" panose="02020603050405020304" pitchFamily="18" charset="0"/>
                <a:cs typeface="Times New Roman" panose="02020603050405020304" pitchFamily="18" charset="0"/>
              </a:rPr>
              <a:t>Emotional Intelligence Model of Goleman</a:t>
            </a:r>
            <a:br>
              <a:rPr lang="en-US" sz="3200" b="1" dirty="0">
                <a:solidFill>
                  <a:srgbClr val="000000"/>
                </a:solidFill>
                <a:effectLst/>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graphicFrame>
        <p:nvGraphicFramePr>
          <p:cNvPr id="6" name="Text Placeholder 2">
            <a:extLst>
              <a:ext uri="{FF2B5EF4-FFF2-40B4-BE49-F238E27FC236}">
                <a16:creationId xmlns:a16="http://schemas.microsoft.com/office/drawing/2014/main" id="{F50667CB-FCE6-34BF-4A93-B3D226CDA777}"/>
              </a:ext>
            </a:extLst>
          </p:cNvPr>
          <p:cNvGraphicFramePr/>
          <p:nvPr/>
        </p:nvGraphicFramePr>
        <p:xfrm>
          <a:off x="11811000" y="5917715"/>
          <a:ext cx="1552575" cy="1092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1">
            <a:extLst>
              <a:ext uri="{FF2B5EF4-FFF2-40B4-BE49-F238E27FC236}">
                <a16:creationId xmlns:a16="http://schemas.microsoft.com/office/drawing/2014/main" id="{0CC5378B-3398-4688-B4F1-CF7E05B3C0D4}"/>
              </a:ext>
            </a:extLst>
          </p:cNvPr>
          <p:cNvSpPr>
            <a:spLocks noChangeArrowheads="1"/>
          </p:cNvSpPr>
          <p:nvPr/>
        </p:nvSpPr>
        <p:spPr bwMode="auto">
          <a:xfrm>
            <a:off x="6228446" y="2304091"/>
            <a:ext cx="5582554" cy="3268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Two Main Models:</a:t>
            </a:r>
          </a:p>
          <a:p>
            <a:pPr marL="342900" marR="0" lvl="0" indent="-34290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EI Model provided by Goleman Self-awareness, Self-regulation, Motivation, Empathy, and Social Skills.</a:t>
            </a:r>
          </a:p>
          <a:p>
            <a:pPr marL="342900" marR="0" lvl="0" indent="-34290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Ability Model of perceiving, using, understanding and managing emotions by Mayer and Salovey.</a:t>
            </a:r>
          </a:p>
        </p:txBody>
      </p:sp>
      <p:pic>
        <p:nvPicPr>
          <p:cNvPr id="5" name="Picture 4">
            <a:extLst>
              <a:ext uri="{FF2B5EF4-FFF2-40B4-BE49-F238E27FC236}">
                <a16:creationId xmlns:a16="http://schemas.microsoft.com/office/drawing/2014/main" id="{A9F4D734-E426-4F1F-B2BD-3B5EB2B15E6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 y="-1"/>
            <a:ext cx="5833241" cy="6858001"/>
          </a:xfrm>
          <a:prstGeom prst="rect">
            <a:avLst/>
          </a:prstGeom>
        </p:spPr>
      </p:pic>
    </p:spTree>
    <p:extLst>
      <p:ext uri="{BB962C8B-B14F-4D97-AF65-F5344CB8AC3E}">
        <p14:creationId xmlns:p14="http://schemas.microsoft.com/office/powerpoint/2010/main" val="3361637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2282-4940-F90C-4AB4-60A0E31ACF4A}"/>
              </a:ext>
            </a:extLst>
          </p:cNvPr>
          <p:cNvSpPr>
            <a:spLocks noGrp="1"/>
          </p:cNvSpPr>
          <p:nvPr>
            <p:ph type="title"/>
          </p:nvPr>
        </p:nvSpPr>
        <p:spPr>
          <a:xfrm>
            <a:off x="1810408" y="1019093"/>
            <a:ext cx="12901984" cy="487680"/>
          </a:xfrm>
        </p:spPr>
        <p:txBody>
          <a:bodyPr vert="horz" lIns="91440" tIns="45720" rIns="91440" bIns="45720" rtlCol="0" anchor="ctr">
            <a:noAutofit/>
          </a:bodyPr>
          <a:lstStyle/>
          <a:p>
            <a:r>
              <a:rPr lang="en-US" b="1" dirty="0">
                <a:latin typeface="Times New Roman" panose="02020603050405020304" pitchFamily="18" charset="0"/>
                <a:cs typeface="Times New Roman" panose="02020603050405020304" pitchFamily="18" charset="0"/>
              </a:rPr>
              <a:t>What is Cultural Intelligence (CQ)</a:t>
            </a:r>
            <a:br>
              <a:rPr lang="en-US" b="1" dirty="0">
                <a:solidFill>
                  <a:srgbClr val="000000"/>
                </a:solidFill>
                <a:effectLst/>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graphicFrame>
        <p:nvGraphicFramePr>
          <p:cNvPr id="6" name="Text Placeholder 2">
            <a:extLst>
              <a:ext uri="{FF2B5EF4-FFF2-40B4-BE49-F238E27FC236}">
                <a16:creationId xmlns:a16="http://schemas.microsoft.com/office/drawing/2014/main" id="{F50667CB-FCE6-34BF-4A93-B3D226CDA777}"/>
              </a:ext>
            </a:extLst>
          </p:cNvPr>
          <p:cNvGraphicFramePr/>
          <p:nvPr/>
        </p:nvGraphicFramePr>
        <p:xfrm>
          <a:off x="11811000" y="5917715"/>
          <a:ext cx="1552575" cy="1092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2">
            <a:extLst>
              <a:ext uri="{FF2B5EF4-FFF2-40B4-BE49-F238E27FC236}">
                <a16:creationId xmlns:a16="http://schemas.microsoft.com/office/drawing/2014/main" id="{A01E6583-06AB-4A46-82CB-DA776C2C4B4A}"/>
              </a:ext>
            </a:extLst>
          </p:cNvPr>
          <p:cNvSpPr>
            <a:spLocks noChangeArrowheads="1"/>
          </p:cNvSpPr>
          <p:nvPr/>
        </p:nvSpPr>
        <p:spPr bwMode="auto">
          <a:xfrm>
            <a:off x="5301998" y="2692545"/>
            <a:ext cx="5918804" cy="1883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Capability of coping with different cultural backgrounds.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Knowing and valuing the cultural differences.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Efficient cross-cultural communication.</a:t>
            </a:r>
          </a:p>
        </p:txBody>
      </p:sp>
      <p:pic>
        <p:nvPicPr>
          <p:cNvPr id="7" name="Picture 6">
            <a:extLst>
              <a:ext uri="{FF2B5EF4-FFF2-40B4-BE49-F238E27FC236}">
                <a16:creationId xmlns:a16="http://schemas.microsoft.com/office/drawing/2014/main" id="{5FD84728-B671-4859-A6E0-5B711B6211B5}"/>
              </a:ext>
            </a:extLst>
          </p:cNvPr>
          <p:cNvPicPr>
            <a:picLocks noChangeAspect="1"/>
          </p:cNvPicPr>
          <p:nvPr/>
        </p:nvPicPr>
        <p:blipFill rotWithShape="1">
          <a:blip r:embed="rId9">
            <a:extLst>
              <a:ext uri="{28A0092B-C50C-407E-A947-70E740481C1C}">
                <a14:useLocalDpi xmlns:a14="http://schemas.microsoft.com/office/drawing/2010/main" val="0"/>
              </a:ext>
            </a:extLst>
          </a:blip>
          <a:srcRect b="12285"/>
          <a:stretch/>
        </p:blipFill>
        <p:spPr>
          <a:xfrm>
            <a:off x="415157" y="2434277"/>
            <a:ext cx="4418121" cy="284989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687592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2282-4940-F90C-4AB4-60A0E31ACF4A}"/>
              </a:ext>
            </a:extLst>
          </p:cNvPr>
          <p:cNvSpPr>
            <a:spLocks noGrp="1"/>
          </p:cNvSpPr>
          <p:nvPr>
            <p:ph type="title"/>
          </p:nvPr>
        </p:nvSpPr>
        <p:spPr>
          <a:xfrm>
            <a:off x="2945525" y="714293"/>
            <a:ext cx="5925206" cy="487680"/>
          </a:xfrm>
        </p:spPr>
        <p:txBody>
          <a:bodyPr vert="horz" lIns="91440" tIns="45720" rIns="91440" bIns="45720" rtlCol="0" anchor="ctr">
            <a:noAutofit/>
          </a:bodyPr>
          <a:lstStyle/>
          <a:p>
            <a:r>
              <a:rPr lang="en-US" b="1" dirty="0">
                <a:latin typeface="Times New Roman" panose="02020603050405020304" pitchFamily="18" charset="0"/>
                <a:cs typeface="Times New Roman" panose="02020603050405020304" pitchFamily="18" charset="0"/>
              </a:rPr>
              <a:t>CQ Models/Theories</a:t>
            </a:r>
          </a:p>
        </p:txBody>
      </p:sp>
      <p:graphicFrame>
        <p:nvGraphicFramePr>
          <p:cNvPr id="6" name="Text Placeholder 2">
            <a:extLst>
              <a:ext uri="{FF2B5EF4-FFF2-40B4-BE49-F238E27FC236}">
                <a16:creationId xmlns:a16="http://schemas.microsoft.com/office/drawing/2014/main" id="{F50667CB-FCE6-34BF-4A93-B3D226CDA777}"/>
              </a:ext>
            </a:extLst>
          </p:cNvPr>
          <p:cNvGraphicFramePr/>
          <p:nvPr/>
        </p:nvGraphicFramePr>
        <p:xfrm>
          <a:off x="11811000" y="5917715"/>
          <a:ext cx="1552575" cy="1092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2">
            <a:extLst>
              <a:ext uri="{FF2B5EF4-FFF2-40B4-BE49-F238E27FC236}">
                <a16:creationId xmlns:a16="http://schemas.microsoft.com/office/drawing/2014/main" id="{A01E6583-06AB-4A46-82CB-DA776C2C4B4A}"/>
              </a:ext>
            </a:extLst>
          </p:cNvPr>
          <p:cNvSpPr>
            <a:spLocks noChangeArrowheads="1"/>
          </p:cNvSpPr>
          <p:nvPr/>
        </p:nvSpPr>
        <p:spPr bwMode="auto">
          <a:xfrm>
            <a:off x="524039" y="2256339"/>
            <a:ext cx="6328706" cy="2345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Ang and Van dyne Cultural Intelligence Model:</a:t>
            </a:r>
            <a:endPar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cognitive CQ- norms knowledge and practices.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Motivational CQ- interest and confidence in cross-cultural situations.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Behavioral CQ - effective behavior adaptation.</a:t>
            </a:r>
          </a:p>
        </p:txBody>
      </p:sp>
      <p:pic>
        <p:nvPicPr>
          <p:cNvPr id="5" name="Picture 4">
            <a:extLst>
              <a:ext uri="{FF2B5EF4-FFF2-40B4-BE49-F238E27FC236}">
                <a16:creationId xmlns:a16="http://schemas.microsoft.com/office/drawing/2014/main" id="{99F3AF41-B188-4E63-B1DF-670462EE575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220607" y="1690851"/>
            <a:ext cx="4328761" cy="37876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21272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2282-4940-F90C-4AB4-60A0E31ACF4A}"/>
              </a:ext>
            </a:extLst>
          </p:cNvPr>
          <p:cNvSpPr>
            <a:spLocks noGrp="1"/>
          </p:cNvSpPr>
          <p:nvPr>
            <p:ph type="title"/>
          </p:nvPr>
        </p:nvSpPr>
        <p:spPr>
          <a:xfrm>
            <a:off x="391511" y="1670735"/>
            <a:ext cx="5925206" cy="487680"/>
          </a:xfrm>
        </p:spPr>
        <p:txBody>
          <a:bodyPr vert="horz" lIns="91440" tIns="45720" rIns="91440" bIns="45720" rtlCol="0" anchor="ctr">
            <a:noAutofit/>
          </a:bodyPr>
          <a:lstStyle/>
          <a:p>
            <a:pPr algn="ctr"/>
            <a:r>
              <a:rPr lang="en-US" b="1" dirty="0">
                <a:latin typeface="Times New Roman" panose="02020603050405020304" pitchFamily="18" charset="0"/>
                <a:cs typeface="Times New Roman" panose="02020603050405020304" pitchFamily="18" charset="0"/>
              </a:rPr>
              <a:t>The relevance of EI and CQ in Leadership</a:t>
            </a:r>
          </a:p>
        </p:txBody>
      </p:sp>
      <p:graphicFrame>
        <p:nvGraphicFramePr>
          <p:cNvPr id="6" name="Text Placeholder 2">
            <a:extLst>
              <a:ext uri="{FF2B5EF4-FFF2-40B4-BE49-F238E27FC236}">
                <a16:creationId xmlns:a16="http://schemas.microsoft.com/office/drawing/2014/main" id="{F50667CB-FCE6-34BF-4A93-B3D226CDA777}"/>
              </a:ext>
            </a:extLst>
          </p:cNvPr>
          <p:cNvGraphicFramePr/>
          <p:nvPr/>
        </p:nvGraphicFramePr>
        <p:xfrm>
          <a:off x="11811000" y="5917715"/>
          <a:ext cx="1552575" cy="1092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2">
            <a:extLst>
              <a:ext uri="{FF2B5EF4-FFF2-40B4-BE49-F238E27FC236}">
                <a16:creationId xmlns:a16="http://schemas.microsoft.com/office/drawing/2014/main" id="{A01E6583-06AB-4A46-82CB-DA776C2C4B4A}"/>
              </a:ext>
            </a:extLst>
          </p:cNvPr>
          <p:cNvSpPr>
            <a:spLocks noChangeArrowheads="1"/>
          </p:cNvSpPr>
          <p:nvPr/>
        </p:nvSpPr>
        <p:spPr bwMode="auto">
          <a:xfrm>
            <a:off x="1196701" y="3233404"/>
            <a:ext cx="6328706" cy="1883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Build trust and engagement</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Improve team collaboration</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Enhance decision-making</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Manage in multicultural settings.</a:t>
            </a:r>
          </a:p>
        </p:txBody>
      </p:sp>
      <p:pic>
        <p:nvPicPr>
          <p:cNvPr id="5" name="Picture 4">
            <a:extLst>
              <a:ext uri="{FF2B5EF4-FFF2-40B4-BE49-F238E27FC236}">
                <a16:creationId xmlns:a16="http://schemas.microsoft.com/office/drawing/2014/main" id="{56C98B5F-EA42-4B6B-A1D2-E5D663AFAE58}"/>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6432330" y="0"/>
            <a:ext cx="5759669" cy="6858000"/>
          </a:xfrm>
          <a:prstGeom prst="rect">
            <a:avLst/>
          </a:prstGeom>
        </p:spPr>
      </p:pic>
    </p:spTree>
    <p:extLst>
      <p:ext uri="{BB962C8B-B14F-4D97-AF65-F5344CB8AC3E}">
        <p14:creationId xmlns:p14="http://schemas.microsoft.com/office/powerpoint/2010/main" val="2836362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F748A-0807-1FC7-BA58-C35A7B62CFBC}"/>
              </a:ext>
            </a:extLst>
          </p:cNvPr>
          <p:cNvSpPr>
            <a:spLocks noGrp="1"/>
          </p:cNvSpPr>
          <p:nvPr>
            <p:ph type="title"/>
          </p:nvPr>
        </p:nvSpPr>
        <p:spPr>
          <a:xfrm>
            <a:off x="-1111010" y="1637542"/>
            <a:ext cx="5415537" cy="2181285"/>
          </a:xfrm>
        </p:spPr>
        <p:txBody>
          <a:bodyPr vert="horz" lIns="91440" tIns="45720" rIns="91440" bIns="45720" rtlCol="0" anchor="ctr">
            <a:normAutofit/>
          </a:bodyPr>
          <a:lstStyle/>
          <a:p>
            <a:pPr marR="0" algn="ctr"/>
            <a:endParaRPr lang="en-US" sz="3200" b="1" i="0" u="none" strike="noStrike" baseline="0" dirty="0">
              <a:latin typeface="Times New Roman" panose="02020603050405020304" pitchFamily="18" charset="0"/>
              <a:cs typeface="Times New Roman" panose="02020603050405020304" pitchFamily="18" charset="0"/>
            </a:endParaRPr>
          </a:p>
        </p:txBody>
      </p:sp>
      <p:graphicFrame>
        <p:nvGraphicFramePr>
          <p:cNvPr id="5" name="Text Placeholder 2">
            <a:extLst>
              <a:ext uri="{FF2B5EF4-FFF2-40B4-BE49-F238E27FC236}">
                <a16:creationId xmlns:a16="http://schemas.microsoft.com/office/drawing/2014/main" id="{5EBEAB77-F1AF-B6B5-FE46-5BB40B17C350}"/>
              </a:ext>
            </a:extLst>
          </p:cNvPr>
          <p:cNvGraphicFramePr/>
          <p:nvPr>
            <p:extLst>
              <p:ext uri="{D42A27DB-BD31-4B8C-83A1-F6EECF244321}">
                <p14:modId xmlns:p14="http://schemas.microsoft.com/office/powerpoint/2010/main" val="4251263123"/>
              </p:ext>
            </p:extLst>
          </p:nvPr>
        </p:nvGraphicFramePr>
        <p:xfrm>
          <a:off x="11298622" y="6589986"/>
          <a:ext cx="1017166" cy="1333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itle 1">
            <a:extLst>
              <a:ext uri="{FF2B5EF4-FFF2-40B4-BE49-F238E27FC236}">
                <a16:creationId xmlns:a16="http://schemas.microsoft.com/office/drawing/2014/main" id="{B6221F7A-DCBE-4094-A5BD-814BC8D6FE54}"/>
              </a:ext>
            </a:extLst>
          </p:cNvPr>
          <p:cNvSpPr txBox="1">
            <a:spLocks/>
          </p:cNvSpPr>
          <p:nvPr/>
        </p:nvSpPr>
        <p:spPr>
          <a:xfrm>
            <a:off x="357697" y="987971"/>
            <a:ext cx="3413156" cy="5273675"/>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b="1" dirty="0"/>
          </a:p>
        </p:txBody>
      </p:sp>
      <p:pic>
        <p:nvPicPr>
          <p:cNvPr id="9" name="Picture 8">
            <a:extLst>
              <a:ext uri="{FF2B5EF4-FFF2-40B4-BE49-F238E27FC236}">
                <a16:creationId xmlns:a16="http://schemas.microsoft.com/office/drawing/2014/main" id="{DE0F50A2-0D83-4D46-9D3C-822F26973D8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 y="-1"/>
            <a:ext cx="5843753" cy="6858001"/>
          </a:xfrm>
          <a:prstGeom prst="rect">
            <a:avLst/>
          </a:prstGeom>
        </p:spPr>
      </p:pic>
      <p:sp>
        <p:nvSpPr>
          <p:cNvPr id="13" name="TextBox 12">
            <a:extLst>
              <a:ext uri="{FF2B5EF4-FFF2-40B4-BE49-F238E27FC236}">
                <a16:creationId xmlns:a16="http://schemas.microsoft.com/office/drawing/2014/main" id="{7512AE5B-87E6-438B-91A6-715F2F9B1A15}"/>
              </a:ext>
            </a:extLst>
          </p:cNvPr>
          <p:cNvSpPr txBox="1"/>
          <p:nvPr/>
        </p:nvSpPr>
        <p:spPr>
          <a:xfrm>
            <a:off x="6262574" y="1398459"/>
            <a:ext cx="6721364" cy="646331"/>
          </a:xfrm>
          <a:prstGeom prst="rect">
            <a:avLst/>
          </a:prstGeom>
          <a:noFill/>
        </p:spPr>
        <p:txBody>
          <a:bodyPr wrap="square">
            <a:spAutoFit/>
          </a:bodyPr>
          <a:lstStyle/>
          <a:p>
            <a:r>
              <a:rPr lang="en-US" sz="3600" b="1" dirty="0">
                <a:latin typeface="Times New Roman" panose="02020603050405020304" pitchFamily="18" charset="0"/>
                <a:cs typeface="Times New Roman" panose="02020603050405020304" pitchFamily="18" charset="0"/>
              </a:rPr>
              <a:t>Business Case 1 -Google</a:t>
            </a:r>
          </a:p>
        </p:txBody>
      </p:sp>
      <p:sp>
        <p:nvSpPr>
          <p:cNvPr id="15" name="TextBox 14">
            <a:extLst>
              <a:ext uri="{FF2B5EF4-FFF2-40B4-BE49-F238E27FC236}">
                <a16:creationId xmlns:a16="http://schemas.microsoft.com/office/drawing/2014/main" id="{00EAAAAE-455D-4AEA-8166-8689D903DC36}"/>
              </a:ext>
            </a:extLst>
          </p:cNvPr>
          <p:cNvSpPr txBox="1"/>
          <p:nvPr/>
        </p:nvSpPr>
        <p:spPr>
          <a:xfrm>
            <a:off x="6649598" y="2487170"/>
            <a:ext cx="4768724" cy="1883657"/>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Google encourages EI among leaders.</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Emphatic and feedback-trained managers.</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Global team inclusive culture.</a:t>
            </a:r>
          </a:p>
        </p:txBody>
      </p:sp>
    </p:spTree>
    <p:extLst>
      <p:ext uri="{BB962C8B-B14F-4D97-AF65-F5344CB8AC3E}">
        <p14:creationId xmlns:p14="http://schemas.microsoft.com/office/powerpoint/2010/main" val="353329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57877" y="1180160"/>
            <a:ext cx="4956636" cy="1054646"/>
          </a:xfrm>
        </p:spPr>
        <p:txBody>
          <a:bodyPr vert="horz" lIns="91440" tIns="45720" rIns="91440" bIns="45720" rtlCol="0" anchor="ctr">
            <a:noAutofit/>
          </a:bodyPr>
          <a:lstStyle/>
          <a:p>
            <a:pPr algn="ctr"/>
            <a:endParaRPr lang="en-US" sz="4000" dirty="0"/>
          </a:p>
        </p:txBody>
      </p:sp>
      <p:graphicFrame>
        <p:nvGraphicFramePr>
          <p:cNvPr id="5" name="Text Placeholder 2">
            <a:extLst>
              <a:ext uri="{FF2B5EF4-FFF2-40B4-BE49-F238E27FC236}">
                <a16:creationId xmlns:a16="http://schemas.microsoft.com/office/drawing/2014/main" id="{D9BCB107-D53E-B14F-CC00-40319A6CD59A}"/>
              </a:ext>
            </a:extLst>
          </p:cNvPr>
          <p:cNvGraphicFramePr/>
          <p:nvPr>
            <p:extLst>
              <p:ext uri="{D42A27DB-BD31-4B8C-83A1-F6EECF244321}">
                <p14:modId xmlns:p14="http://schemas.microsoft.com/office/powerpoint/2010/main" val="3412709225"/>
              </p:ext>
            </p:extLst>
          </p:nvPr>
        </p:nvGraphicFramePr>
        <p:xfrm>
          <a:off x="12433300" y="6946900"/>
          <a:ext cx="944032" cy="7070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4953440E-1B20-4201-9196-F19FA624F5B1}"/>
              </a:ext>
            </a:extLst>
          </p:cNvPr>
          <p:cNvSpPr txBox="1"/>
          <p:nvPr/>
        </p:nvSpPr>
        <p:spPr>
          <a:xfrm>
            <a:off x="3171496" y="3641099"/>
            <a:ext cx="6805448" cy="369332"/>
          </a:xfrm>
          <a:prstGeom prst="rect">
            <a:avLst/>
          </a:prstGeom>
          <a:noFill/>
        </p:spPr>
        <p:txBody>
          <a:bodyPr wrap="square">
            <a:spAutoFit/>
          </a:bodyPr>
          <a:lstStyle/>
          <a:p>
            <a:pPr algn="ctr"/>
            <a:endParaRPr lang="en-US" sz="1800" dirty="0"/>
          </a:p>
        </p:txBody>
      </p:sp>
      <p:sp>
        <p:nvSpPr>
          <p:cNvPr id="12" name="TextBox 11">
            <a:extLst>
              <a:ext uri="{FF2B5EF4-FFF2-40B4-BE49-F238E27FC236}">
                <a16:creationId xmlns:a16="http://schemas.microsoft.com/office/drawing/2014/main" id="{1C0BF7B3-AE80-4E4D-A4B6-0DDDD0733F1F}"/>
              </a:ext>
            </a:extLst>
          </p:cNvPr>
          <p:cNvSpPr txBox="1"/>
          <p:nvPr/>
        </p:nvSpPr>
        <p:spPr>
          <a:xfrm>
            <a:off x="6574220" y="1097593"/>
            <a:ext cx="6760028" cy="646331"/>
          </a:xfrm>
          <a:prstGeom prst="rect">
            <a:avLst/>
          </a:prstGeom>
          <a:noFill/>
        </p:spPr>
        <p:txBody>
          <a:bodyPr wrap="square">
            <a:spAutoFit/>
          </a:bodyPr>
          <a:lstStyle/>
          <a:p>
            <a:r>
              <a:rPr lang="en-US" sz="3600" b="1" dirty="0">
                <a:latin typeface="Times New Roman" panose="02020603050405020304" pitchFamily="18" charset="0"/>
                <a:cs typeface="Times New Roman" panose="02020603050405020304" pitchFamily="18" charset="0"/>
              </a:rPr>
              <a:t>Business Case 2 -Unilever</a:t>
            </a:r>
          </a:p>
        </p:txBody>
      </p:sp>
      <p:sp>
        <p:nvSpPr>
          <p:cNvPr id="10" name="TextBox 9">
            <a:extLst>
              <a:ext uri="{FF2B5EF4-FFF2-40B4-BE49-F238E27FC236}">
                <a16:creationId xmlns:a16="http://schemas.microsoft.com/office/drawing/2014/main" id="{8AA4D2F9-EE1D-4505-A170-EDF6A517F78E}"/>
              </a:ext>
            </a:extLst>
          </p:cNvPr>
          <p:cNvSpPr txBox="1"/>
          <p:nvPr/>
        </p:nvSpPr>
        <p:spPr>
          <a:xfrm>
            <a:off x="6574220" y="2487171"/>
            <a:ext cx="4742793" cy="188365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Global brands are run by leaders who have high CQ.</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Adaptation to local markets </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Cross-cultural collaboration</a:t>
            </a:r>
          </a:p>
        </p:txBody>
      </p:sp>
      <p:pic>
        <p:nvPicPr>
          <p:cNvPr id="7" name="Picture 6">
            <a:extLst>
              <a:ext uri="{FF2B5EF4-FFF2-40B4-BE49-F238E27FC236}">
                <a16:creationId xmlns:a16="http://schemas.microsoft.com/office/drawing/2014/main" id="{10DC1FFC-73DE-46A6-9110-7DEA19A69DEB}"/>
              </a:ext>
            </a:extLst>
          </p:cNvPr>
          <p:cNvPicPr>
            <a:picLocks noChangeAspect="1"/>
          </p:cNvPicPr>
          <p:nvPr/>
        </p:nvPicPr>
        <p:blipFill>
          <a:blip r:embed="rId9">
            <a:extLst>
              <a:ext uri="{BEBA8EAE-BF5A-486C-A8C5-ECC9F3942E4B}">
                <a14:imgProps xmlns:a14="http://schemas.microsoft.com/office/drawing/2010/main">
                  <a14:imgLayer r:embed="rId10">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0" y="-1"/>
            <a:ext cx="6243145" cy="6858001"/>
          </a:xfrm>
          <a:prstGeom prst="rect">
            <a:avLst/>
          </a:prstGeom>
        </p:spPr>
      </p:pic>
    </p:spTree>
    <p:extLst>
      <p:ext uri="{BB962C8B-B14F-4D97-AF65-F5344CB8AC3E}">
        <p14:creationId xmlns:p14="http://schemas.microsoft.com/office/powerpoint/2010/main" val="1956551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8492356" y="721964"/>
            <a:ext cx="5602014" cy="1054646"/>
          </a:xfrm>
        </p:spPr>
        <p:txBody>
          <a:bodyPr vert="horz" lIns="91440" tIns="45720" rIns="91440" bIns="45720" rtlCol="0" anchor="ctr">
            <a:noAutofit/>
          </a:bodyPr>
          <a:lstStyle/>
          <a:p>
            <a:pPr algn="ctr"/>
            <a:endParaRPr lang="en-US" sz="4000" dirty="0">
              <a:latin typeface="Times New Roman" panose="02020603050405020304" pitchFamily="18" charset="0"/>
              <a:cs typeface="Times New Roman" panose="02020603050405020304" pitchFamily="18" charset="0"/>
            </a:endParaRPr>
          </a:p>
        </p:txBody>
      </p:sp>
      <p:graphicFrame>
        <p:nvGraphicFramePr>
          <p:cNvPr id="5" name="Text Placeholder 2">
            <a:extLst>
              <a:ext uri="{FF2B5EF4-FFF2-40B4-BE49-F238E27FC236}">
                <a16:creationId xmlns:a16="http://schemas.microsoft.com/office/drawing/2014/main" id="{D9BCB107-D53E-B14F-CC00-40319A6CD59A}"/>
              </a:ext>
            </a:extLst>
          </p:cNvPr>
          <p:cNvGraphicFramePr/>
          <p:nvPr/>
        </p:nvGraphicFramePr>
        <p:xfrm>
          <a:off x="12433300" y="6946900"/>
          <a:ext cx="944032" cy="7070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43BADC6E-E963-4DCD-9570-028511AC92A9}"/>
              </a:ext>
            </a:extLst>
          </p:cNvPr>
          <p:cNvSpPr txBox="1"/>
          <p:nvPr/>
        </p:nvSpPr>
        <p:spPr>
          <a:xfrm>
            <a:off x="1145250" y="2128380"/>
            <a:ext cx="3301511" cy="458074"/>
          </a:xfrm>
          <a:prstGeom prst="rect">
            <a:avLst/>
          </a:prstGeom>
          <a:noFill/>
        </p:spPr>
        <p:txBody>
          <a:bodyPr wrap="square">
            <a:spAutoFit/>
          </a:bodyPr>
          <a:lstStyle/>
          <a:p>
            <a:pPr>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953440E-1B20-4201-9196-F19FA624F5B1}"/>
              </a:ext>
            </a:extLst>
          </p:cNvPr>
          <p:cNvSpPr txBox="1"/>
          <p:nvPr/>
        </p:nvSpPr>
        <p:spPr>
          <a:xfrm>
            <a:off x="2372710" y="826470"/>
            <a:ext cx="6805448" cy="369332"/>
          </a:xfrm>
          <a:prstGeom prst="rect">
            <a:avLst/>
          </a:prstGeom>
          <a:noFill/>
        </p:spPr>
        <p:txBody>
          <a:bodyPr wrap="square">
            <a:spAutoFit/>
          </a:bodyPr>
          <a:lstStyle/>
          <a:p>
            <a:pPr algn="ctr"/>
            <a:endParaRPr lang="en-US" sz="1800" dirty="0"/>
          </a:p>
        </p:txBody>
      </p:sp>
      <p:pic>
        <p:nvPicPr>
          <p:cNvPr id="4" name="Picture 3">
            <a:extLst>
              <a:ext uri="{FF2B5EF4-FFF2-40B4-BE49-F238E27FC236}">
                <a16:creationId xmlns:a16="http://schemas.microsoft.com/office/drawing/2014/main" id="{57BD50FD-C3A4-4F16-83F2-B44711855E1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010" y="0"/>
            <a:ext cx="12206009" cy="6858000"/>
          </a:xfrm>
          <a:prstGeom prst="rect">
            <a:avLst/>
          </a:prstGeom>
        </p:spPr>
      </p:pic>
      <p:sp>
        <p:nvSpPr>
          <p:cNvPr id="12" name="TextBox 11">
            <a:extLst>
              <a:ext uri="{FF2B5EF4-FFF2-40B4-BE49-F238E27FC236}">
                <a16:creationId xmlns:a16="http://schemas.microsoft.com/office/drawing/2014/main" id="{D0507D83-78CF-47C9-9793-7947526782A0}"/>
              </a:ext>
            </a:extLst>
          </p:cNvPr>
          <p:cNvSpPr txBox="1"/>
          <p:nvPr/>
        </p:nvSpPr>
        <p:spPr>
          <a:xfrm>
            <a:off x="5775434" y="1557950"/>
            <a:ext cx="5602014" cy="646331"/>
          </a:xfrm>
          <a:prstGeom prst="rect">
            <a:avLst/>
          </a:prstGeom>
        </p:spPr>
        <p:style>
          <a:lnRef idx="2">
            <a:schemeClr val="dk1"/>
          </a:lnRef>
          <a:fillRef idx="1003">
            <a:schemeClr val="dk1"/>
          </a:fillRef>
          <a:effectRef idx="0">
            <a:schemeClr val="dk1"/>
          </a:effectRef>
          <a:fontRef idx="minor">
            <a:schemeClr val="dk1"/>
          </a:fontRef>
        </p:style>
        <p:txBody>
          <a:bodyPr wrap="square">
            <a:spAutoFit/>
          </a:bodyPr>
          <a:lstStyle/>
          <a:p>
            <a:r>
              <a:rPr lang="en-US" sz="3600" b="1" dirty="0">
                <a:solidFill>
                  <a:schemeClr val="tx1"/>
                </a:solidFill>
                <a:latin typeface="Times New Roman" panose="02020603050405020304" pitchFamily="18" charset="0"/>
                <a:cs typeface="Times New Roman" panose="02020603050405020304" pitchFamily="18" charset="0"/>
              </a:rPr>
              <a:t>Business Example 3 – IBM</a:t>
            </a:r>
            <a:endParaRPr lang="en-US" sz="3600" dirty="0">
              <a:solidFill>
                <a:schemeClr val="tx1"/>
              </a:solidFill>
            </a:endParaRPr>
          </a:p>
        </p:txBody>
      </p:sp>
      <p:sp>
        <p:nvSpPr>
          <p:cNvPr id="13" name="TextBox 12">
            <a:extLst>
              <a:ext uri="{FF2B5EF4-FFF2-40B4-BE49-F238E27FC236}">
                <a16:creationId xmlns:a16="http://schemas.microsoft.com/office/drawing/2014/main" id="{4F000B35-10E8-4A40-8AD3-FB488F06E425}"/>
              </a:ext>
            </a:extLst>
          </p:cNvPr>
          <p:cNvSpPr txBox="1"/>
          <p:nvPr/>
        </p:nvSpPr>
        <p:spPr>
          <a:xfrm>
            <a:off x="6117583" y="3040266"/>
            <a:ext cx="5259865" cy="1701684"/>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marL="342900" indent="-34290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Concentrate on EI during leadership training.</a:t>
            </a:r>
          </a:p>
          <a:p>
            <a:pPr marL="342900" indent="-34290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Conflict and employee motivating teams.</a:t>
            </a:r>
          </a:p>
          <a:p>
            <a:pPr marL="342900" indent="-34290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Engagement of multicultural workforce.</a:t>
            </a:r>
          </a:p>
          <a:p>
            <a:pPr algn="just">
              <a:lnSpc>
                <a:spcPct val="150000"/>
              </a:lnSpc>
            </a:pPr>
            <a:endParaRPr lang="en-US" sz="1800" dirty="0"/>
          </a:p>
        </p:txBody>
      </p:sp>
      <p:sp>
        <p:nvSpPr>
          <p:cNvPr id="14" name="Rectangle: Rounded Corners 13">
            <a:extLst>
              <a:ext uri="{FF2B5EF4-FFF2-40B4-BE49-F238E27FC236}">
                <a16:creationId xmlns:a16="http://schemas.microsoft.com/office/drawing/2014/main" id="{87A76B39-5D59-4915-ACD5-0E4C5E225C2D}"/>
              </a:ext>
            </a:extLst>
          </p:cNvPr>
          <p:cNvSpPr/>
          <p:nvPr/>
        </p:nvSpPr>
        <p:spPr>
          <a:xfrm>
            <a:off x="-1360714" y="947057"/>
            <a:ext cx="45719" cy="640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7797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2282-4940-F90C-4AB4-60A0E31ACF4A}"/>
              </a:ext>
            </a:extLst>
          </p:cNvPr>
          <p:cNvSpPr>
            <a:spLocks noGrp="1"/>
          </p:cNvSpPr>
          <p:nvPr>
            <p:ph type="title"/>
          </p:nvPr>
        </p:nvSpPr>
        <p:spPr>
          <a:xfrm>
            <a:off x="1855976" y="472347"/>
            <a:ext cx="9286427" cy="970450"/>
          </a:xfrm>
        </p:spPr>
        <p:txBody>
          <a:bodyPr vert="horz" lIns="91440" tIns="45720" rIns="91440" bIns="45720" rtlCol="0" anchor="ctr">
            <a:normAutofit/>
          </a:bodyPr>
          <a:lstStyle/>
          <a:p>
            <a:pPr algn="ctr"/>
            <a:endParaRPr lang="en-US" sz="4000" b="1" dirty="0">
              <a:latin typeface="Times New Roman" panose="02020603050405020304" pitchFamily="18" charset="0"/>
              <a:cs typeface="Times New Roman" panose="02020603050405020304" pitchFamily="18" charset="0"/>
            </a:endParaRPr>
          </a:p>
        </p:txBody>
      </p:sp>
      <p:graphicFrame>
        <p:nvGraphicFramePr>
          <p:cNvPr id="6" name="Text Placeholder 2">
            <a:extLst>
              <a:ext uri="{FF2B5EF4-FFF2-40B4-BE49-F238E27FC236}">
                <a16:creationId xmlns:a16="http://schemas.microsoft.com/office/drawing/2014/main" id="{F50667CB-FCE6-34BF-4A93-B3D226CDA777}"/>
              </a:ext>
            </a:extLst>
          </p:cNvPr>
          <p:cNvGraphicFramePr/>
          <p:nvPr>
            <p:extLst>
              <p:ext uri="{D42A27DB-BD31-4B8C-83A1-F6EECF244321}">
                <p14:modId xmlns:p14="http://schemas.microsoft.com/office/powerpoint/2010/main" val="2754850251"/>
              </p:ext>
            </p:extLst>
          </p:nvPr>
        </p:nvGraphicFramePr>
        <p:xfrm>
          <a:off x="11811000" y="5917715"/>
          <a:ext cx="1552575" cy="1092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319B86FB-90E0-4C71-9BBF-FE532980196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
        <p:nvSpPr>
          <p:cNvPr id="8" name="Rectangle: Rounded Corners 7">
            <a:extLst>
              <a:ext uri="{FF2B5EF4-FFF2-40B4-BE49-F238E27FC236}">
                <a16:creationId xmlns:a16="http://schemas.microsoft.com/office/drawing/2014/main" id="{7D17AB55-FDDD-477A-A434-FBA39BF787DA}"/>
              </a:ext>
            </a:extLst>
          </p:cNvPr>
          <p:cNvSpPr/>
          <p:nvPr/>
        </p:nvSpPr>
        <p:spPr>
          <a:xfrm>
            <a:off x="3209785" y="1486340"/>
            <a:ext cx="5519057" cy="1349828"/>
          </a:xfrm>
          <a:prstGeom prst="round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r>
              <a:rPr lang="en-US" sz="3600" b="1" dirty="0">
                <a:latin typeface="Times New Roman" panose="02020603050405020304" pitchFamily="18" charset="0"/>
                <a:cs typeface="Times New Roman" panose="02020603050405020304" pitchFamily="18" charset="0"/>
              </a:rPr>
              <a:t>Business case 4 -Starbucks</a:t>
            </a:r>
          </a:p>
        </p:txBody>
      </p:sp>
      <p:sp>
        <p:nvSpPr>
          <p:cNvPr id="10" name="Rectangle: Rounded Corners 9">
            <a:extLst>
              <a:ext uri="{FF2B5EF4-FFF2-40B4-BE49-F238E27FC236}">
                <a16:creationId xmlns:a16="http://schemas.microsoft.com/office/drawing/2014/main" id="{484BC245-3F82-422B-8A58-0E0DE4F69973}"/>
              </a:ext>
            </a:extLst>
          </p:cNvPr>
          <p:cNvSpPr/>
          <p:nvPr/>
        </p:nvSpPr>
        <p:spPr>
          <a:xfrm>
            <a:off x="2732315" y="3429243"/>
            <a:ext cx="6259286" cy="1991841"/>
          </a:xfrm>
          <a:prstGeom prst="round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Cross-cultural inclusive leadership.</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Hearing the employees and the customers.</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Builds trust and loyalty</a:t>
            </a:r>
          </a:p>
          <a:p>
            <a:pPr algn="ctr"/>
            <a:endParaRPr lang="en-US" dirty="0"/>
          </a:p>
        </p:txBody>
      </p:sp>
    </p:spTree>
    <p:extLst>
      <p:ext uri="{BB962C8B-B14F-4D97-AF65-F5344CB8AC3E}">
        <p14:creationId xmlns:p14="http://schemas.microsoft.com/office/powerpoint/2010/main" val="3333805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4764503" y="478542"/>
            <a:ext cx="7623209" cy="2133600"/>
          </a:xfrm>
        </p:spPr>
        <p:txBody>
          <a:bodyPr vert="horz" lIns="91440" tIns="45720" rIns="91440" bIns="45720" rtlCol="0" anchor="ctr">
            <a:normAutofit/>
          </a:bodyPr>
          <a:lstStyle/>
          <a:p>
            <a:pPr marR="0" algn="ctr"/>
            <a:r>
              <a:rPr lang="en-US" sz="2800" b="1" kern="100" dirty="0">
                <a:solidFill>
                  <a:srgbClr val="FFFFFF"/>
                </a:solidFill>
                <a:latin typeface="Times New Roman" panose="02020603050405020304" pitchFamily="18" charset="0"/>
                <a:cs typeface="Times New Roman" panose="02020603050405020304" pitchFamily="18" charset="0"/>
              </a:rPr>
              <a:t>The contribution of EI and CQ to being an effective leader</a:t>
            </a:r>
          </a:p>
        </p:txBody>
      </p:sp>
      <p:sp>
        <p:nvSpPr>
          <p:cNvPr id="6" name="TextBox 5">
            <a:extLst>
              <a:ext uri="{FF2B5EF4-FFF2-40B4-BE49-F238E27FC236}">
                <a16:creationId xmlns:a16="http://schemas.microsoft.com/office/drawing/2014/main" id="{75FE57BF-1395-4066-8321-52A24E720873}"/>
              </a:ext>
            </a:extLst>
          </p:cNvPr>
          <p:cNvSpPr txBox="1"/>
          <p:nvPr/>
        </p:nvSpPr>
        <p:spPr>
          <a:xfrm>
            <a:off x="5653140" y="2612142"/>
            <a:ext cx="5845936" cy="188365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Empathy fosters trust</a:t>
            </a:r>
          </a:p>
          <a:p>
            <a:pPr marL="28575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Cultural awareness facilitates team work.</a:t>
            </a:r>
          </a:p>
          <a:p>
            <a:pPr marL="28575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Leaders change style as per team requirements.</a:t>
            </a:r>
          </a:p>
          <a:p>
            <a:pPr marL="28575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Spurring creativity and involvement.</a:t>
            </a:r>
          </a:p>
        </p:txBody>
      </p:sp>
      <p:pic>
        <p:nvPicPr>
          <p:cNvPr id="1026" name="Picture 2" descr="Empowering Leaders: The Importance of Emotional Intelligence in Effective  Leadership AI Strategy, Innovation &amp; Leadership Keynote Speaking">
            <a:extLst>
              <a:ext uri="{FF2B5EF4-FFF2-40B4-BE49-F238E27FC236}">
                <a16:creationId xmlns:a16="http://schemas.microsoft.com/office/drawing/2014/main" id="{41437B41-EF64-4DBF-B0D9-E3CA107FB07A}"/>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0" y="0"/>
            <a:ext cx="507649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1470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6993578" y="-422732"/>
            <a:ext cx="4124046" cy="4918842"/>
          </a:xfrm>
        </p:spPr>
        <p:txBody>
          <a:bodyPr vert="horz" lIns="91440" tIns="45720" rIns="91440" bIns="45720" rtlCol="0" anchor="ctr">
            <a:normAutofit/>
          </a:bodyPr>
          <a:lstStyle/>
          <a:p>
            <a:pPr marR="0"/>
            <a:r>
              <a:rPr lang="en-US" b="1" dirty="0">
                <a:latin typeface="Times New Roman" panose="02020603050405020304" pitchFamily="18" charset="0"/>
                <a:cs typeface="Times New Roman" panose="02020603050405020304" pitchFamily="18" charset="0"/>
              </a:rPr>
              <a:t>Conclusion</a:t>
            </a:r>
            <a:endParaRPr lang="en-US" b="1" i="0" u="none" strike="noStrike" baseline="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5FE57BF-1395-4066-8321-52A24E720873}"/>
              </a:ext>
            </a:extLst>
          </p:cNvPr>
          <p:cNvSpPr txBox="1"/>
          <p:nvPr/>
        </p:nvSpPr>
        <p:spPr>
          <a:xfrm>
            <a:off x="5122573" y="-422732"/>
            <a:ext cx="6097604" cy="498663"/>
          </a:xfrm>
          <a:prstGeom prst="rect">
            <a:avLst/>
          </a:prstGeom>
          <a:noFill/>
        </p:spPr>
        <p:txBody>
          <a:bodyPr wrap="square">
            <a:spAutoFit/>
          </a:bodyPr>
          <a:lstStyle/>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4" name="Rectangle 2">
            <a:extLst>
              <a:ext uri="{FF2B5EF4-FFF2-40B4-BE49-F238E27FC236}">
                <a16:creationId xmlns:a16="http://schemas.microsoft.com/office/drawing/2014/main" id="{6D87A95A-C11F-479A-935A-B0369E45D06F}"/>
              </a:ext>
            </a:extLst>
          </p:cNvPr>
          <p:cNvSpPr>
            <a:spLocks noChangeArrowheads="1"/>
          </p:cNvSpPr>
          <p:nvPr/>
        </p:nvSpPr>
        <p:spPr bwMode="auto">
          <a:xfrm>
            <a:off x="4803808" y="2914282"/>
            <a:ext cx="6735134" cy="498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8A4D0AE-F791-43E2-85AE-FF19F3E8E967}"/>
              </a:ext>
            </a:extLst>
          </p:cNvPr>
          <p:cNvSpPr txBox="1"/>
          <p:nvPr/>
        </p:nvSpPr>
        <p:spPr>
          <a:xfrm>
            <a:off x="6415880" y="3074118"/>
            <a:ext cx="5761410" cy="142199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Modern leadership requires EI and CQ.</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Critical in multicultural and working teams.</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Backed by business illustrations and models.</a:t>
            </a:r>
          </a:p>
        </p:txBody>
      </p:sp>
      <p:pic>
        <p:nvPicPr>
          <p:cNvPr id="5" name="Picture 4">
            <a:extLst>
              <a:ext uri="{FF2B5EF4-FFF2-40B4-BE49-F238E27FC236}">
                <a16:creationId xmlns:a16="http://schemas.microsoft.com/office/drawing/2014/main" id="{3B83425A-0FBC-4566-856F-D3F24927FC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10" y="0"/>
            <a:ext cx="6175883" cy="6858000"/>
          </a:xfrm>
          <a:prstGeom prst="rect">
            <a:avLst/>
          </a:prstGeom>
        </p:spPr>
      </p:pic>
    </p:spTree>
    <p:extLst>
      <p:ext uri="{BB962C8B-B14F-4D97-AF65-F5344CB8AC3E}">
        <p14:creationId xmlns:p14="http://schemas.microsoft.com/office/powerpoint/2010/main" val="3903183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309110" y="969579"/>
            <a:ext cx="4124046" cy="4918842"/>
          </a:xfrm>
        </p:spPr>
        <p:txBody>
          <a:bodyPr vert="horz" lIns="91440" tIns="45720" rIns="91440" bIns="45720" rtlCol="0" anchor="ctr">
            <a:normAutofit/>
          </a:bodyPr>
          <a:lstStyle/>
          <a:p>
            <a:pPr lvl="0"/>
            <a:r>
              <a:rPr lang="en-US" sz="4000" b="1" dirty="0">
                <a:solidFill>
                  <a:schemeClr val="tx1"/>
                </a:solidFill>
                <a:latin typeface="Times New Roman" panose="02020603050405020304" pitchFamily="18" charset="0"/>
                <a:cs typeface="Times New Roman" panose="02020603050405020304" pitchFamily="18" charset="0"/>
              </a:rPr>
              <a:t>References</a:t>
            </a:r>
            <a:endParaRPr lang="en-US" sz="40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5FE57BF-1395-4066-8321-52A24E720873}"/>
              </a:ext>
            </a:extLst>
          </p:cNvPr>
          <p:cNvSpPr txBox="1"/>
          <p:nvPr/>
        </p:nvSpPr>
        <p:spPr>
          <a:xfrm>
            <a:off x="4803808" y="1305592"/>
            <a:ext cx="6097604" cy="498663"/>
          </a:xfrm>
          <a:prstGeom prst="rect">
            <a:avLst/>
          </a:prstGeom>
          <a:noFill/>
        </p:spPr>
        <p:txBody>
          <a:bodyPr wrap="square">
            <a:spAutoFit/>
          </a:bodyPr>
          <a:lstStyle/>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4" name="Rectangle 2">
            <a:extLst>
              <a:ext uri="{FF2B5EF4-FFF2-40B4-BE49-F238E27FC236}">
                <a16:creationId xmlns:a16="http://schemas.microsoft.com/office/drawing/2014/main" id="{6D87A95A-C11F-479A-935A-B0369E45D06F}"/>
              </a:ext>
            </a:extLst>
          </p:cNvPr>
          <p:cNvSpPr>
            <a:spLocks noChangeArrowheads="1"/>
          </p:cNvSpPr>
          <p:nvPr/>
        </p:nvSpPr>
        <p:spPr bwMode="auto">
          <a:xfrm>
            <a:off x="4803808" y="2914282"/>
            <a:ext cx="6735134" cy="498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5" name="Rectangle 1">
            <a:extLst>
              <a:ext uri="{FF2B5EF4-FFF2-40B4-BE49-F238E27FC236}">
                <a16:creationId xmlns:a16="http://schemas.microsoft.com/office/drawing/2014/main" id="{461683F1-48D4-48B1-95DF-17F7B7E2CACF}"/>
              </a:ext>
            </a:extLst>
          </p:cNvPr>
          <p:cNvSpPr>
            <a:spLocks noChangeArrowheads="1"/>
          </p:cNvSpPr>
          <p:nvPr/>
        </p:nvSpPr>
        <p:spPr bwMode="auto">
          <a:xfrm>
            <a:off x="3973187" y="800551"/>
            <a:ext cx="7758846" cy="55880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Goleman, D. (2022)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Emotional Intelligence: Why It Can Matter More Than IQ</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Bantam Books.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Mayer, J.D. and Salovey, P. (2022) ‘What is emotional intelligence?’, in Salovey, P. and Mayer, J.D. (eds.)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Emotional Development and Emotional Intelligence: Educational Implications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Basic Books, pp. 3–31.</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Ang, S. and Van Dyne, L.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Handbook of Cultural Intelligence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2nd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edn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Routledge.</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Google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Leadership Development at Google: Building Emotional Intelligence in Managers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https://rework.withgoogle.com</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27 February 2026).</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Unilever (2022)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Global Leadership and Cultural Intelligence Programs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https://www.unilever.com/careers/leadership (Accessed: 27 February 2026).</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IBM (2024)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Emotional and Cultural Intelligence in Leadership Training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https://www.ibm.com/employment/leadership (Accessed: 27 February 2026).</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Starbucks (2022)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Inclusive Leadership and Cultural Intelligence Practices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https://www.starbucks.com/careers/leadership (Accessed: 27 February 2026).</a:t>
            </a:r>
          </a:p>
        </p:txBody>
      </p:sp>
    </p:spTree>
    <p:extLst>
      <p:ext uri="{BB962C8B-B14F-4D97-AF65-F5344CB8AC3E}">
        <p14:creationId xmlns:p14="http://schemas.microsoft.com/office/powerpoint/2010/main" val="3625962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C5A649-CDA8-4CF3-BEAB-2702FF3AAB12}"/>
              </a:ext>
            </a:extLst>
          </p:cNvPr>
          <p:cNvSpPr txBox="1"/>
          <p:nvPr/>
        </p:nvSpPr>
        <p:spPr>
          <a:xfrm>
            <a:off x="3346450" y="3044279"/>
            <a:ext cx="5499100" cy="769441"/>
          </a:xfrm>
          <a:prstGeom prst="rect">
            <a:avLst/>
          </a:prstGeom>
          <a:noFill/>
        </p:spPr>
        <p:txBody>
          <a:bodyPr wrap="square">
            <a:spAutoFit/>
          </a:bodyPr>
          <a:lstStyle/>
          <a:p>
            <a:r>
              <a:rPr lang="en-US" sz="4400" b="1" dirty="0">
                <a:latin typeface="Algerian" panose="04020705040A02060702" pitchFamily="82" charset="0"/>
                <a:cs typeface="Times New Roman" panose="02020603050405020304" pitchFamily="18" charset="0"/>
              </a:rPr>
              <a:t>THANK YOU  (^///^)</a:t>
            </a:r>
            <a:endParaRPr lang="en-US" sz="4400" dirty="0">
              <a:latin typeface="Algerian" panose="04020705040A02060702" pitchFamily="82" charset="0"/>
            </a:endParaRPr>
          </a:p>
        </p:txBody>
      </p:sp>
    </p:spTree>
    <p:extLst>
      <p:ext uri="{BB962C8B-B14F-4D97-AF65-F5344CB8AC3E}">
        <p14:creationId xmlns:p14="http://schemas.microsoft.com/office/powerpoint/2010/main" val="114141546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1022</TotalTime>
  <Words>1299</Words>
  <Application>Microsoft Office PowerPoint</Application>
  <PresentationFormat>Widescreen</PresentationFormat>
  <Paragraphs>97</Paragraphs>
  <Slides>15</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Algerian</vt:lpstr>
      <vt:lpstr>Arial</vt:lpstr>
      <vt:lpstr>Calibri</vt:lpstr>
      <vt:lpstr>Century Gothic</vt:lpstr>
      <vt:lpstr>Times New Roman</vt:lpstr>
      <vt:lpstr>ui-sans-serif</vt:lpstr>
      <vt:lpstr>Wingdings 3</vt:lpstr>
      <vt:lpstr>Slice</vt:lpstr>
      <vt:lpstr>Leaders, Emotional and Cultural Intelligence</vt:lpstr>
      <vt:lpstr>Introduction</vt:lpstr>
      <vt:lpstr>PowerPoint Presentation</vt:lpstr>
      <vt:lpstr>Emotional Intelligence Model of Goleman </vt:lpstr>
      <vt:lpstr>What is Cultural Intelligence (CQ) </vt:lpstr>
      <vt:lpstr>CQ Models/Theories</vt:lpstr>
      <vt:lpstr>The relevance of EI and CQ in Leadership</vt:lpstr>
      <vt:lpstr>PowerPoint Presentation</vt:lpstr>
      <vt:lpstr>PowerPoint Presentation</vt:lpstr>
      <vt:lpstr>PowerPoint Presentation</vt:lpstr>
      <vt:lpstr>PowerPoint Presentation</vt:lpstr>
      <vt:lpstr>The contribution of EI and CQ to being an effective leader</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Pitching and negotiation skills</dc:title>
  <dc:creator>A Book Reader</dc:creator>
  <cp:lastModifiedBy>Alex Andrei</cp:lastModifiedBy>
  <cp:revision>93</cp:revision>
  <dcterms:created xsi:type="dcterms:W3CDTF">2025-06-13T14:39:42Z</dcterms:created>
  <dcterms:modified xsi:type="dcterms:W3CDTF">2026-02-28T01:01:00Z</dcterms:modified>
</cp:coreProperties>
</file>