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851" autoAdjust="0"/>
    <p:restoredTop sz="82184" autoAdjust="0"/>
  </p:normalViewPr>
  <p:slideViewPr>
    <p:cSldViewPr snapToGrid="0">
      <p:cViewPr varScale="1">
        <p:scale>
          <a:sx n="57" d="100"/>
          <a:sy n="57" d="100"/>
        </p:scale>
        <p:origin x="85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016989-9D0F-4BB6-801B-52EF2886399A}" type="datetimeFigureOut">
              <a:rPr lang="en-US" smtClean="0"/>
              <a:t>05/01/2026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ED151E-810A-48D3-A823-92540286A4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27936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lab was aimed to configure and verify a firewall policy using Check Point </a:t>
            </a:r>
            <a:r>
              <a:rPr lang="en-US" dirty="0" err="1"/>
              <a:t>SmartConsole</a:t>
            </a:r>
            <a:endParaRPr lang="en-US" dirty="0"/>
          </a:p>
          <a:p>
            <a:r>
              <a:rPr lang="en-US" dirty="0"/>
              <a:t>The </a:t>
            </a:r>
            <a:r>
              <a:rPr lang="en-US" dirty="0" err="1"/>
              <a:t>SmartUpdate</a:t>
            </a:r>
            <a:r>
              <a:rPr lang="en-US" dirty="0"/>
              <a:t> software blades, licenses and contracts were first validated to determine whether systems are ready.</a:t>
            </a:r>
          </a:p>
          <a:p>
            <a:r>
              <a:rPr lang="en-US" dirty="0"/>
              <a:t>Next, the Security Gateway was set as the enforcement point.</a:t>
            </a:r>
          </a:p>
          <a:p>
            <a:r>
              <a:rPr lang="en-US" dirty="0"/>
              <a:t>Following this the host and gateway objects were constructed to define security policies.</a:t>
            </a:r>
          </a:p>
          <a:p>
            <a:r>
              <a:rPr lang="en-US" dirty="0"/>
              <a:t>Implemented service-based access control rules for traffic of type HTTP, SSH and ICMP.</a:t>
            </a:r>
          </a:p>
          <a:p>
            <a:r>
              <a:rPr lang="en-US" dirty="0"/>
              <a:t>Eventually, the policy was published and the gateway installed and connectivity confirmed through ICMP testing.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ED151E-810A-48D3-A823-92540286A498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1796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On this slide I confirmed the </a:t>
            </a:r>
            <a:r>
              <a:rPr lang="en-US" dirty="0" err="1"/>
              <a:t>SmartUpdate</a:t>
            </a:r>
            <a:r>
              <a:rPr lang="en-US" dirty="0"/>
              <a:t> License and Package Management configuration.</a:t>
            </a:r>
          </a:p>
          <a:p>
            <a:r>
              <a:rPr lang="en-US" dirty="0"/>
              <a:t>At this stage I validated that Security Management Server and Security Gateway were communicating and registered.</a:t>
            </a:r>
          </a:p>
          <a:p>
            <a:r>
              <a:rPr lang="en-US" dirty="0"/>
              <a:t>I verified that the necessary software blades and licenses were </a:t>
            </a:r>
            <a:r>
              <a:rPr lang="en-US"/>
              <a:t>enabled (licences are free for NGFW features) and </a:t>
            </a:r>
            <a:r>
              <a:rPr lang="en-US" dirty="0"/>
              <a:t>also checked whether update contracts were in order as well.</a:t>
            </a:r>
          </a:p>
          <a:p>
            <a:r>
              <a:rPr lang="en-US" dirty="0"/>
              <a:t>This step is a must because it will guarantee that your firewall environment is completely ready prior to deploying access control policies in an enterprise network security setup.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ED151E-810A-48D3-A823-92540286A498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79273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On this slide, I verified the License and Contract Repository using </a:t>
            </a:r>
            <a:r>
              <a:rPr lang="en-US" dirty="0" err="1"/>
              <a:t>SmartUpdate</a:t>
            </a:r>
            <a:r>
              <a:rPr lang="en-US" dirty="0"/>
              <a:t>.</a:t>
            </a:r>
          </a:p>
          <a:p>
            <a:r>
              <a:rPr lang="en-US" dirty="0"/>
              <a:t>I verified that active licenses were indeed attaching to the Security Management Server and that installed software blades had support contracts.</a:t>
            </a:r>
          </a:p>
          <a:p>
            <a:r>
              <a:rPr lang="en-US" dirty="0"/>
              <a:t>I performed Threat Prevention services update eligibility verification and the license expiry check.</a:t>
            </a:r>
          </a:p>
          <a:p>
            <a:r>
              <a:rPr lang="en-US" dirty="0"/>
              <a:t>This step allows making sure all the enterprise firewall security features are working before performing access control policies deployment.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ED151E-810A-48D3-A823-92540286A498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45888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I set up Security Gateway object that will be main firewall enforcement point in enterprise.</a:t>
            </a:r>
          </a:p>
          <a:p>
            <a:r>
              <a:rPr lang="en-US" dirty="0"/>
              <a:t>I made it the gateway IP address 10.1.1.1 and confirmed that its working on Gaia OS R81 + or last version of this model 20.</a:t>
            </a:r>
          </a:p>
          <a:p>
            <a:r>
              <a:rPr lang="en-US" dirty="0"/>
              <a:t>I turned on the Firewall blade to inspect network traffic, and </a:t>
            </a:r>
            <a:r>
              <a:rPr lang="en-US" dirty="0" err="1"/>
              <a:t>enfroce</a:t>
            </a:r>
            <a:r>
              <a:rPr lang="en-US" dirty="0"/>
              <a:t> access control policies.</a:t>
            </a:r>
          </a:p>
          <a:p>
            <a:r>
              <a:rPr lang="en-US" dirty="0"/>
              <a:t>I configured secure communication between Management Server and the Gateway so it was ready to deploy policies and threat prevention protective.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ED151E-810A-48D3-A823-92540286A498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72002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Now, for this slide I am used host object as A-GUI-201 to represent internal network device in </a:t>
            </a:r>
            <a:r>
              <a:rPr lang="en-US" dirty="0" err="1"/>
              <a:t>SmartConsole</a:t>
            </a:r>
            <a:r>
              <a:rPr lang="en-US" dirty="0"/>
              <a:t>.</a:t>
            </a:r>
          </a:p>
          <a:p>
            <a:r>
              <a:rPr lang="en-US" dirty="0"/>
              <a:t>This enables the firewall to recognize the device by its IP address and enforce access policies against that endpoint.</a:t>
            </a:r>
          </a:p>
          <a:p>
            <a:r>
              <a:rPr lang="en-US" dirty="0"/>
              <a:t>Leveraging host objects facilitates more granular filtering of structured traffic, as well as greater visibility and management of enterprise network security devices.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ED151E-810A-48D3-A823-92540286A49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1147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slide is where I entered the host object A-GUI-201 in </a:t>
            </a:r>
            <a:r>
              <a:rPr lang="en-US" dirty="0" err="1"/>
              <a:t>SmartConsole</a:t>
            </a:r>
            <a:r>
              <a:rPr lang="en-US" dirty="0"/>
              <a:t> with IPv4 10.1.1.201.</a:t>
            </a:r>
          </a:p>
          <a:p>
            <a:r>
              <a:rPr lang="en-US" dirty="0"/>
              <a:t>In this way, the firewall can detect the device and track its traffic activity in the enterprise.</a:t>
            </a:r>
          </a:p>
          <a:p>
            <a:r>
              <a:rPr lang="en-US" dirty="0"/>
              <a:t>This means that the host can also be used in access control policies as a source object to enable accurate filtering of traffic between Host and Security Gateway.</a:t>
            </a:r>
          </a:p>
          <a:p>
            <a:r>
              <a:rPr lang="en-US" dirty="0"/>
              <a:t>This enhances centralized policy management and improves enforcement of endpoint-level security.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ED151E-810A-48D3-A823-92540286A498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79843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 this slide, I opened </a:t>
            </a:r>
            <a:r>
              <a:rPr lang="en-US" dirty="0" err="1"/>
              <a:t>SmartConsole</a:t>
            </a:r>
            <a:r>
              <a:rPr lang="en-US" dirty="0"/>
              <a:t> and created Security Gateway object with name A-GW-object, and I'm </a:t>
            </a:r>
            <a:r>
              <a:rPr lang="en-US" dirty="0" err="1"/>
              <a:t>assiging</a:t>
            </a:r>
            <a:r>
              <a:rPr lang="en-US" dirty="0"/>
              <a:t> gateway </a:t>
            </a:r>
            <a:r>
              <a:rPr lang="en-US" dirty="0" err="1"/>
              <a:t>ip</a:t>
            </a:r>
            <a:r>
              <a:rPr lang="en-US" dirty="0"/>
              <a:t> 10.1.1.1</a:t>
            </a:r>
          </a:p>
          <a:p>
            <a:r>
              <a:rPr lang="en-US" dirty="0"/>
              <a:t>The gateway is the central firewall enforcement point for the enterprise network.</a:t>
            </a:r>
          </a:p>
          <a:p>
            <a:r>
              <a:rPr lang="en-US" dirty="0"/>
              <a:t>With this, it allows gateway to be a destination object in access control policies and centralizes the traffic inspection between hosts and the firewall.</a:t>
            </a:r>
          </a:p>
          <a:p>
            <a:r>
              <a:rPr lang="en-US" dirty="0"/>
              <a:t>This is needed in support of enforce structured and secure enterprise access control policy.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ED151E-810A-48D3-A823-92540286A498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8090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 this slide, I recorded how the security policy has been updated in </a:t>
            </a:r>
            <a:r>
              <a:rPr lang="en-US" dirty="0" err="1"/>
              <a:t>SmartConsole</a:t>
            </a:r>
            <a:r>
              <a:rPr lang="en-US" dirty="0"/>
              <a:t> after defining the firewall rules.</a:t>
            </a:r>
          </a:p>
          <a:p>
            <a:r>
              <a:rPr lang="en-US" dirty="0"/>
              <a:t>This step wrote the session updates, including HTTP block, SSH allow and ICMP allow rules to the Security Management Server.</a:t>
            </a:r>
          </a:p>
          <a:p>
            <a:r>
              <a:rPr lang="en-US" dirty="0"/>
              <a:t>Publishing guarantees that the configuration is stored in a central location and it is ready to be installed on the Security Gateway.</a:t>
            </a:r>
          </a:p>
          <a:p>
            <a:r>
              <a:rPr lang="en-US" dirty="0"/>
              <a:t>It is the critical action that we take just prior to deploying policies throughout the global enterprise firewall environment.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ED151E-810A-48D3-A823-92540286A498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90605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I have installed the Access Control and Threat Prevention policies to Security Gateway A-GW from Security Management Server.</a:t>
            </a:r>
          </a:p>
          <a:p>
            <a:r>
              <a:rPr lang="en-US" dirty="0"/>
              <a:t>Deploy the configured firewall rules to gateway (IP address: 10.1.1.1).</a:t>
            </a:r>
          </a:p>
          <a:p>
            <a:r>
              <a:rPr lang="en-US" dirty="0"/>
              <a:t>The gateway began to enforce the rules in real–time, blocking HTTP traffic and allowing SSH and ICMP communication.</a:t>
            </a:r>
          </a:p>
          <a:p>
            <a:r>
              <a:rPr lang="en-US" dirty="0"/>
              <a:t>This proves that the centralized firewall policies at the enterprise level have been effectively applied and are live on the network.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ED151E-810A-48D3-A823-92540286A498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91988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 the above slide, I configured a firewall access control policy rules between the Security Gateway and the internal host A-GUI-201.</a:t>
            </a:r>
          </a:p>
          <a:p>
            <a:r>
              <a:rPr lang="en-US" dirty="0"/>
              <a:t>I set up a rule that blocks HTTP traffic to prevent insecure remote login over the Internet (this is inbound on port 80 ) and allows SSH version 2 for secured remote access.</a:t>
            </a:r>
          </a:p>
          <a:p>
            <a:r>
              <a:rPr lang="en-US" dirty="0"/>
              <a:t>Additionally, I allowed through ICMP for connectivity test and troubleshooting.</a:t>
            </a:r>
          </a:p>
          <a:p>
            <a:r>
              <a:rPr lang="en-US" dirty="0"/>
              <a:t>Last was the cleanup rule to drop everything not known to be allowed, so as usual it is a fail open policy to use more secure in an enterprise pattern of default-deny.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ED151E-810A-48D3-A823-92540286A498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63683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On this slide, I did a verification of connectivity from the internal host to the Security Gateway with an ICMP ping test.</a:t>
            </a:r>
          </a:p>
          <a:p>
            <a:r>
              <a:rPr lang="en-US" dirty="0"/>
              <a:t>The output indicates that there are replies from the gateway 10.1.1.1 with a packet loss of 0%.</a:t>
            </a:r>
          </a:p>
          <a:p>
            <a:r>
              <a:rPr lang="en-US" dirty="0"/>
              <a:t>This verifies that the ICMP allow rule is properly applied and enforced by the firewall.</a:t>
            </a:r>
          </a:p>
          <a:p>
            <a:r>
              <a:rPr lang="en-US" dirty="0"/>
              <a:t>It also verifies that the installation of the security policy is successful, and communication between the host (blue) and gateway is working correctly.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ED151E-810A-48D3-A823-92540286A498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6121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On this slide, I created an Allow-ICMP rule between the internal host A-GUI-201 and the Security Gateway.</a:t>
            </a:r>
          </a:p>
          <a:p>
            <a:r>
              <a:rPr lang="en-US" dirty="0"/>
              <a:t>I turned on the echo-request and echo-reply messages, which allowed for the use of ping testing to check if connectivity between the host and gateway was successful.</a:t>
            </a:r>
          </a:p>
          <a:p>
            <a:r>
              <a:rPr lang="en-US" dirty="0"/>
              <a:t>It allows administrators to see the communication status and troubleshoot connectivity problems.</a:t>
            </a:r>
          </a:p>
          <a:p>
            <a:r>
              <a:rPr lang="en-US" dirty="0"/>
              <a:t>This was put before the cleanup rule </a:t>
            </a:r>
            <a:r>
              <a:rPr lang="en-US" dirty="0" err="1"/>
              <a:t>inorder</a:t>
            </a:r>
            <a:r>
              <a:rPr lang="en-US" dirty="0"/>
              <a:t> to keep up ICMP traffic and also provide a secure default policy enforcement.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ED151E-810A-48D3-A823-92540286A498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672031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slide shows how I configured service-level filtering rules in the firewall policy between the internal host and the security gateway.</a:t>
            </a:r>
          </a:p>
          <a:p>
            <a:r>
              <a:rPr lang="en-US" dirty="0"/>
              <a:t>The second rule prevented HTTP traffic to avoid unencrypted transmissions, and enabled SSH version 2 for secure access from an administrator.</a:t>
            </a:r>
          </a:p>
          <a:p>
            <a:r>
              <a:rPr lang="en-US" dirty="0"/>
              <a:t>ICMP traffic was allowed for troubleshooting connectivity between devices.</a:t>
            </a:r>
          </a:p>
          <a:p>
            <a:r>
              <a:rPr lang="en-US" dirty="0"/>
              <a:t>Finally, it set a cleanup rule that drops all other traffic for anything else not specified, thus enforcing good enterprise network security with access control.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ED151E-810A-48D3-A823-92540286A498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76325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 this project, I confirmed the </a:t>
            </a:r>
            <a:r>
              <a:rPr lang="en-US" dirty="0" err="1"/>
              <a:t>SmartUpdate</a:t>
            </a:r>
            <a:r>
              <a:rPr lang="en-US" dirty="0"/>
              <a:t> software blades, licenses and contracts were validated in order to prepare the firewall environment </a:t>
            </a:r>
            <a:r>
              <a:rPr lang="en-US"/>
              <a:t>correctly.</a:t>
            </a:r>
          </a:p>
          <a:p>
            <a:r>
              <a:rPr lang="en-US"/>
              <a:t>Next I configured the Security Gateway to be the enforcement point and created host and gateway objects for neat rule implementation.</a:t>
            </a:r>
          </a:p>
          <a:p>
            <a:r>
              <a:rPr lang="en-US"/>
              <a:t>So </a:t>
            </a:r>
            <a:r>
              <a:rPr lang="en-US" dirty="0"/>
              <a:t>I went on to add service level filtering policies, blocking HTTP, allowing SSH and ICMP.</a:t>
            </a:r>
          </a:p>
          <a:p>
            <a:r>
              <a:rPr lang="en-US" dirty="0"/>
              <a:t>Finally, I had published and installed the ACL policy and verified operational firewall status through ICMP connectivity tests.</a:t>
            </a:r>
          </a:p>
          <a:p>
            <a:r>
              <a:rPr lang="en-US" dirty="0"/>
              <a:t>An Integrated Deployment of Enterprise Firewall Security Policy Using Check Point </a:t>
            </a:r>
            <a:r>
              <a:rPr lang="en-US" dirty="0" err="1"/>
              <a:t>SmartConsole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CED151E-810A-48D3-A823-92540286A498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14965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BDC48E9E-7D33-495F-BE48-49E1036A0A48}" type="datetimeFigureOut">
              <a:rPr lang="en-US" smtClean="0"/>
              <a:t>05/01/2026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086CEB2A-2FE5-473E-89FB-EC4BBF5DC7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1322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48E9E-7D33-495F-BE48-49E1036A0A48}" type="datetimeFigureOut">
              <a:rPr lang="en-US" smtClean="0"/>
              <a:t>05/01/2026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CEB2A-2FE5-473E-89FB-EC4BBF5DC7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22676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48E9E-7D33-495F-BE48-49E1036A0A48}" type="datetimeFigureOut">
              <a:rPr lang="en-US" smtClean="0"/>
              <a:t>05/01/2026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CEB2A-2FE5-473E-89FB-EC4BBF5DC7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58188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48E9E-7D33-495F-BE48-49E1036A0A48}" type="datetimeFigureOut">
              <a:rPr lang="en-US" smtClean="0"/>
              <a:t>05/01/2026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CEB2A-2FE5-473E-89FB-EC4BBF5DC7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7330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48E9E-7D33-495F-BE48-49E1036A0A48}" type="datetimeFigureOut">
              <a:rPr lang="en-US" smtClean="0"/>
              <a:t>05/01/2026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CEB2A-2FE5-473E-89FB-EC4BBF5DC7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8280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48E9E-7D33-495F-BE48-49E1036A0A48}" type="datetimeFigureOut">
              <a:rPr lang="en-US" smtClean="0"/>
              <a:t>05/01/2026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CEB2A-2FE5-473E-89FB-EC4BBF5DC7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14624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48E9E-7D33-495F-BE48-49E1036A0A48}" type="datetimeFigureOut">
              <a:rPr lang="en-US" smtClean="0"/>
              <a:t>05/01/2026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CEB2A-2FE5-473E-89FB-EC4BBF5DC7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2363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48E9E-7D33-495F-BE48-49E1036A0A48}" type="datetimeFigureOut">
              <a:rPr lang="en-US" smtClean="0"/>
              <a:t>05/01/2026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CEB2A-2FE5-473E-89FB-EC4BBF5DC7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62690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48E9E-7D33-495F-BE48-49E1036A0A48}" type="datetimeFigureOut">
              <a:rPr lang="en-US" smtClean="0"/>
              <a:t>05/01/2026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CEB2A-2FE5-473E-89FB-EC4BBF5DC7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47740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48E9E-7D33-495F-BE48-49E1036A0A48}" type="datetimeFigureOut">
              <a:rPr lang="en-US" smtClean="0"/>
              <a:t>05/01/2026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CEB2A-2FE5-473E-89FB-EC4BBF5DC7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13804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48E9E-7D33-495F-BE48-49E1036A0A48}" type="datetimeFigureOut">
              <a:rPr lang="en-US" smtClean="0"/>
              <a:t>05/01/2026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CEB2A-2FE5-473E-89FB-EC4BBF5DC7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64882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48E9E-7D33-495F-BE48-49E1036A0A48}" type="datetimeFigureOut">
              <a:rPr lang="en-US" smtClean="0"/>
              <a:t>05/01/2026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CEB2A-2FE5-473E-89FB-EC4BBF5DC757}" type="slidenum">
              <a:rPr lang="en-US" smtClean="0"/>
              <a:t>‹#›</a:t>
            </a:fld>
            <a:endParaRPr lang="en-US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710947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48E9E-7D33-495F-BE48-49E1036A0A48}" type="datetimeFigureOut">
              <a:rPr lang="en-US" smtClean="0"/>
              <a:t>05/01/2026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CEB2A-2FE5-473E-89FB-EC4BBF5DC7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50934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48E9E-7D33-495F-BE48-49E1036A0A48}" type="datetimeFigureOut">
              <a:rPr lang="en-US" smtClean="0"/>
              <a:t>05/01/2026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CEB2A-2FE5-473E-89FB-EC4BBF5DC7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1483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48E9E-7D33-495F-BE48-49E1036A0A48}" type="datetimeFigureOut">
              <a:rPr lang="en-US" smtClean="0"/>
              <a:t>05/01/2026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CEB2A-2FE5-473E-89FB-EC4BBF5DC7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86537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48E9E-7D33-495F-BE48-49E1036A0A48}" type="datetimeFigureOut">
              <a:rPr lang="en-US" smtClean="0"/>
              <a:t>05/01/2026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CEB2A-2FE5-473E-89FB-EC4BBF5DC7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97875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C48E9E-7D33-495F-BE48-49E1036A0A48}" type="datetimeFigureOut">
              <a:rPr lang="en-US" smtClean="0"/>
              <a:t>05/01/2026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6CEB2A-2FE5-473E-89FB-EC4BBF5DC7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12329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C48E9E-7D33-495F-BE48-49E1036A0A48}" type="datetimeFigureOut">
              <a:rPr lang="en-US" smtClean="0"/>
              <a:t>05/01/2026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6CEB2A-2FE5-473E-89FB-EC4BBF5DC7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11968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  <p:sldLayoutId id="2147483726" r:id="rId13"/>
    <p:sldLayoutId id="2147483727" r:id="rId14"/>
    <p:sldLayoutId id="2147483728" r:id="rId15"/>
    <p:sldLayoutId id="2147483729" r:id="rId16"/>
    <p:sldLayoutId id="2147483730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590AA4-1B7A-88A4-50CF-2EE0FCCE10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87388" y="1662625"/>
            <a:ext cx="8480611" cy="780179"/>
          </a:xfrm>
        </p:spPr>
        <p:txBody>
          <a:bodyPr>
            <a:norm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MSc in Cybersecurity and Digital Forensics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37EDEE-7E9E-4E29-EC4A-7B540B8095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61187" y="2702897"/>
            <a:ext cx="6719118" cy="3908323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en-US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Title: Applied Network Security: Contemporary Research, Practical Work, and Demonstrations of Principles and Practices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19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Lecturer: Renuga Jayakumar</a:t>
            </a:r>
            <a:endParaRPr lang="en-US" sz="1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19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Student Name: Md. Tarequr Rahman Sharif</a:t>
            </a:r>
            <a:endParaRPr lang="en-US" sz="1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19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Student ID Number: 2437470</a:t>
            </a:r>
            <a:endParaRPr lang="en-US" sz="1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19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Submission Date: 1 May 2026</a:t>
            </a:r>
            <a:endParaRPr lang="en-US" sz="1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pic>
        <p:nvPicPr>
          <p:cNvPr id="4" name="Picture 3" descr="About University of Wales Trinity Saint David | UWTSD &amp; Ducere">
            <a:extLst>
              <a:ext uri="{FF2B5EF4-FFF2-40B4-BE49-F238E27FC236}">
                <a16:creationId xmlns:a16="http://schemas.microsoft.com/office/drawing/2014/main" id="{DC705C22-37B8-2FB4-35A1-368735E0F688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9624" y="510863"/>
            <a:ext cx="3460376" cy="115176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142934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BDCB7FB-565C-A92E-6597-29007CA34DBE}"/>
              </a:ext>
            </a:extLst>
          </p:cNvPr>
          <p:cNvSpPr txBox="1"/>
          <p:nvPr/>
        </p:nvSpPr>
        <p:spPr>
          <a:xfrm>
            <a:off x="1681316" y="332261"/>
            <a:ext cx="50881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Lab Objective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AA24430-341A-6EAD-121C-FCC4451FF888}"/>
              </a:ext>
            </a:extLst>
          </p:cNvPr>
          <p:cNvSpPr txBox="1"/>
          <p:nvPr/>
        </p:nvSpPr>
        <p:spPr>
          <a:xfrm>
            <a:off x="1681316" y="1318022"/>
            <a:ext cx="6091084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• Check </a:t>
            </a:r>
            <a:r>
              <a:rPr lang="en-US" sz="2400" dirty="0" err="1"/>
              <a:t>SmartUpdate</a:t>
            </a:r>
            <a:r>
              <a:rPr lang="en-US" sz="2400" dirty="0"/>
              <a:t> software blades, licenses &amp; contracts</a:t>
            </a:r>
            <a:br>
              <a:rPr lang="en-US" sz="2400" dirty="0"/>
            </a:br>
            <a:endParaRPr lang="en-US" sz="2400" dirty="0"/>
          </a:p>
          <a:p>
            <a:r>
              <a:rPr lang="en-US" sz="2400" dirty="0"/>
              <a:t>• Configure Security Gateway as firewall enforcement point</a:t>
            </a:r>
            <a:br>
              <a:rPr lang="en-US" sz="2400" dirty="0"/>
            </a:br>
            <a:endParaRPr lang="en-US" sz="2400" dirty="0"/>
          </a:p>
          <a:p>
            <a:r>
              <a:rPr lang="en-US" sz="2400" dirty="0"/>
              <a:t>• Definition of policy by creating host and gateway objects</a:t>
            </a:r>
            <a:br>
              <a:rPr lang="en-US" sz="2400" dirty="0"/>
            </a:br>
            <a:endParaRPr lang="en-US" sz="2400" dirty="0"/>
          </a:p>
          <a:p>
            <a:r>
              <a:rPr lang="en-US" sz="2400" dirty="0"/>
              <a:t>• Create access control rules with service-based conditions</a:t>
            </a:r>
          </a:p>
          <a:p>
            <a:r>
              <a:rPr lang="en-US" sz="2400" dirty="0"/>
              <a:t>• Publish and Install policy on Security Gateway</a:t>
            </a:r>
          </a:p>
          <a:p>
            <a:endParaRPr lang="en-US" sz="2400" dirty="0"/>
          </a:p>
          <a:p>
            <a:r>
              <a:rPr lang="en-US" sz="2400" dirty="0"/>
              <a:t>• Validate connectivity - ICMP testing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83896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740294E-8D03-4684-2B86-FC6664A89A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239" y="231775"/>
            <a:ext cx="6255895" cy="639445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10E4F58-8549-A235-C058-05FD48438B70}"/>
              </a:ext>
            </a:extLst>
          </p:cNvPr>
          <p:cNvSpPr txBox="1"/>
          <p:nvPr/>
        </p:nvSpPr>
        <p:spPr>
          <a:xfrm>
            <a:off x="6856789" y="231775"/>
            <a:ext cx="52099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+mj-lt"/>
              </a:rPr>
              <a:t>Hints for verifying </a:t>
            </a:r>
            <a:r>
              <a:rPr lang="en-US" sz="2400" dirty="0" err="1">
                <a:latin typeface="+mj-lt"/>
              </a:rPr>
              <a:t>SmartUpdate</a:t>
            </a:r>
            <a:r>
              <a:rPr lang="en-US" sz="2400" dirty="0">
                <a:latin typeface="+mj-lt"/>
              </a:rPr>
              <a:t> License &amp; Package Management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C4497DD-E1D4-4BAC-9EF6-379742FFAC1F}"/>
              </a:ext>
            </a:extLst>
          </p:cNvPr>
          <p:cNvSpPr txBox="1"/>
          <p:nvPr/>
        </p:nvSpPr>
        <p:spPr>
          <a:xfrm>
            <a:off x="6856789" y="1225689"/>
            <a:ext cx="497020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Connect verified status for Security Management Server (A-SMS)</a:t>
            </a:r>
          </a:p>
          <a:p>
            <a:r>
              <a:rPr lang="en-US" sz="2000" dirty="0"/>
              <a:t>Confirmation of Security Gateway (A-GW) registration in </a:t>
            </a:r>
            <a:r>
              <a:rPr lang="en-US" sz="2000" dirty="0" err="1"/>
              <a:t>SmartUpdate</a:t>
            </a:r>
            <a:br>
              <a:rPr lang="en-US" sz="2000" dirty="0"/>
            </a:br>
            <a:endParaRPr lang="en-US" sz="2000" dirty="0"/>
          </a:p>
          <a:p>
            <a:r>
              <a:rPr lang="en-US" sz="2000" dirty="0"/>
              <a:t>· Checked available installed software blades for firewall functionality</a:t>
            </a:r>
            <a:br>
              <a:rPr lang="en-US" sz="2000" dirty="0"/>
            </a:br>
            <a:endParaRPr lang="en-US" sz="2000" dirty="0"/>
          </a:p>
          <a:p>
            <a:r>
              <a:rPr lang="en-US" sz="2000" dirty="0"/>
              <a:t>· Verified licenses attached to security components</a:t>
            </a:r>
            <a:br>
              <a:rPr lang="en-US" sz="2000" dirty="0"/>
            </a:br>
            <a:endParaRPr lang="en-US" sz="2000" dirty="0"/>
          </a:p>
          <a:p>
            <a:r>
              <a:rPr lang="en-US" sz="2000" dirty="0"/>
              <a:t>· Reviewed the contracts repository to check which had been eligible for an update</a:t>
            </a:r>
            <a:br>
              <a:rPr lang="en-US" sz="2000" dirty="0"/>
            </a:br>
            <a:endParaRPr lang="en-US" sz="2000" dirty="0"/>
          </a:p>
          <a:p>
            <a:r>
              <a:rPr lang="en-US" sz="2000" dirty="0"/>
              <a:t>· Verified platform-before-policy release</a:t>
            </a:r>
            <a:br>
              <a:rPr lang="en-US" sz="2000" dirty="0"/>
            </a:br>
            <a:endParaRPr lang="en-US" sz="2000" dirty="0"/>
          </a:p>
          <a:p>
            <a:r>
              <a:rPr lang="en-US" sz="2000" dirty="0"/>
              <a:t>· Verified Initialized setup of enterprise firewall environment</a:t>
            </a:r>
          </a:p>
        </p:txBody>
      </p:sp>
    </p:spTree>
    <p:extLst>
      <p:ext uri="{BB962C8B-B14F-4D97-AF65-F5344CB8AC3E}">
        <p14:creationId xmlns:p14="http://schemas.microsoft.com/office/powerpoint/2010/main" val="4279228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6A5A08F-C6A5-DDF4-7590-5A488F757C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292" y="149329"/>
            <a:ext cx="5964708" cy="655934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663787E-614A-7B3D-FC08-DD0D7180E29B}"/>
              </a:ext>
            </a:extLst>
          </p:cNvPr>
          <p:cNvSpPr txBox="1"/>
          <p:nvPr/>
        </p:nvSpPr>
        <p:spPr>
          <a:xfrm>
            <a:off x="6303605" y="300770"/>
            <a:ext cx="50067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+mj-lt"/>
              </a:rPr>
              <a:t>License &amp; Contract Repository Validation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C892490-D225-6909-CA05-DC4BF9447E84}"/>
              </a:ext>
            </a:extLst>
          </p:cNvPr>
          <p:cNvSpPr txBox="1"/>
          <p:nvPr/>
        </p:nvSpPr>
        <p:spPr>
          <a:xfrm>
            <a:off x="6303605" y="1312606"/>
            <a:ext cx="5480356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· Active licenses which are valid against the Security Management Server (A-SMS)</a:t>
            </a:r>
            <a:br>
              <a:rPr lang="en-US" dirty="0"/>
            </a:br>
            <a:endParaRPr lang="en-US" dirty="0"/>
          </a:p>
          <a:p>
            <a:r>
              <a:rPr lang="en-US" dirty="0"/>
              <a:t>· Installed Software Blades – Contract Status</a:t>
            </a:r>
            <a:br>
              <a:rPr lang="en-US" dirty="0"/>
            </a:br>
            <a:endParaRPr lang="en-US" dirty="0"/>
          </a:p>
          <a:p>
            <a:r>
              <a:rPr lang="en-US" dirty="0"/>
              <a:t>· Qualified for updates Threat Prevention</a:t>
            </a:r>
            <a:br>
              <a:rPr lang="en-US" dirty="0"/>
            </a:br>
            <a:endParaRPr lang="en-US" dirty="0"/>
          </a:p>
          <a:p>
            <a:r>
              <a:rPr lang="en-US" dirty="0"/>
              <a:t>· Verified expiry of Security Licenses</a:t>
            </a:r>
            <a:br>
              <a:rPr lang="en-US" dirty="0"/>
            </a:br>
            <a:endParaRPr lang="en-US" dirty="0"/>
          </a:p>
          <a:p>
            <a:r>
              <a:rPr lang="en-US" dirty="0"/>
              <a:t>· Validated single license manager functionality</a:t>
            </a:r>
            <a:br>
              <a:rPr lang="en-US" dirty="0"/>
            </a:br>
            <a:endParaRPr lang="en-US" dirty="0"/>
          </a:p>
          <a:p>
            <a:r>
              <a:rPr lang="en-US" dirty="0"/>
              <a:t>· Support for enterprise firewall features on a</a:t>
            </a:r>
            <a:br>
              <a:rPr lang="en-US" dirty="0"/>
            </a:br>
            <a:r>
              <a:rPr lang="en-US" dirty="0"/>
              <a:t>*gateway(R): Hardware-based, less or no programming gateway(R)</a:t>
            </a:r>
            <a:br>
              <a:rPr lang="en-US" dirty="0"/>
            </a:br>
            <a:endParaRPr lang="en-US" dirty="0"/>
          </a:p>
          <a:p>
            <a:r>
              <a:rPr lang="en-US" dirty="0"/>
              <a:t>· Environment readiness ensured before policy deployment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31376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F249DF4-8DC7-2821-4407-A986A5610B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410" y="121922"/>
            <a:ext cx="5541033" cy="662365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4A5B2DF-A1F0-5D1E-C5D5-7C469858E3EB}"/>
              </a:ext>
            </a:extLst>
          </p:cNvPr>
          <p:cNvSpPr txBox="1"/>
          <p:nvPr/>
        </p:nvSpPr>
        <p:spPr>
          <a:xfrm>
            <a:off x="6096000" y="344774"/>
            <a:ext cx="55410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+mj-lt"/>
              </a:rPr>
              <a:t>Security Gateway Settings (A-GW)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75B44EC-E859-73A8-AF30-142636A1EDFA}"/>
              </a:ext>
            </a:extLst>
          </p:cNvPr>
          <p:cNvSpPr txBox="1"/>
          <p:nvPr/>
        </p:nvSpPr>
        <p:spPr>
          <a:xfrm>
            <a:off x="5951095" y="1019331"/>
            <a:ext cx="4871803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Configured Security Gateway object (A-GW) as the firewall enforcement member</a:t>
            </a:r>
            <a:br>
              <a:rPr lang="en-US" dirty="0"/>
            </a:br>
            <a:endParaRPr lang="en-US" dirty="0"/>
          </a:p>
          <a:p>
            <a:r>
              <a:rPr lang="en-US" dirty="0"/>
              <a:t>Plan to Control network distribution via assigned router gateway IPv4 address of 10.1.1.1</a:t>
            </a:r>
            <a:br>
              <a:rPr lang="en-US" dirty="0"/>
            </a:br>
            <a:endParaRPr lang="en-US" dirty="0"/>
          </a:p>
          <a:p>
            <a:r>
              <a:rPr lang="en-US" dirty="0"/>
              <a:t>Gaia OS version R81 on verified platform 20</a:t>
            </a:r>
            <a:br>
              <a:rPr lang="en-US" dirty="0"/>
            </a:br>
            <a:endParaRPr lang="en-US" dirty="0"/>
          </a:p>
          <a:p>
            <a:r>
              <a:rPr lang="en-US" dirty="0"/>
              <a:t>Enabled Firewall blade on the SSN product for inspecting traffic and enforcing access control</a:t>
            </a:r>
            <a:br>
              <a:rPr lang="en-US" dirty="0"/>
            </a:br>
            <a:endParaRPr lang="en-US" dirty="0"/>
          </a:p>
          <a:p>
            <a:r>
              <a:rPr lang="en-US" dirty="0"/>
              <a:t>Activated gateway -- enterprise gateway as the policy enforcement point in Gateway readiness confirmed for Access Control and Threat Prevention policies</a:t>
            </a:r>
            <a:br>
              <a:rPr lang="en-US" dirty="0"/>
            </a:br>
            <a:endParaRPr lang="en-US" dirty="0"/>
          </a:p>
          <a:p>
            <a:r>
              <a:rPr lang="en-US" dirty="0"/>
              <a:t>Created secure communication in between Management Server and Gateway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21719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C36A925-838D-4AF0-267A-A1C962262A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22" y="179881"/>
            <a:ext cx="5681272" cy="653571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2D5CB5C-4C20-406D-C214-106F74A189B1}"/>
              </a:ext>
            </a:extLst>
          </p:cNvPr>
          <p:cNvSpPr txBox="1"/>
          <p:nvPr/>
        </p:nvSpPr>
        <p:spPr>
          <a:xfrm>
            <a:off x="6390808" y="344774"/>
            <a:ext cx="55013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+mj-lt"/>
              </a:rPr>
              <a:t>Host Object Filling (A-GUI-201)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572FD53-9710-ED06-4591-38A66F0746DC}"/>
              </a:ext>
            </a:extLst>
          </p:cNvPr>
          <p:cNvSpPr txBox="1"/>
          <p:nvPr/>
        </p:nvSpPr>
        <p:spPr>
          <a:xfrm>
            <a:off x="6096000" y="1079292"/>
            <a:ext cx="533649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· New Host Object Created to Represent one Internal Network Device</a:t>
            </a:r>
            <a:br>
              <a:rPr lang="en-US" dirty="0"/>
            </a:br>
            <a:endParaRPr lang="en-US" dirty="0"/>
          </a:p>
          <a:p>
            <a:r>
              <a:rPr lang="en-US" dirty="0"/>
              <a:t>· Firewall access control policy allowed device identification setting</a:t>
            </a:r>
            <a:br>
              <a:rPr lang="en-US" dirty="0"/>
            </a:br>
            <a:endParaRPr lang="en-US" dirty="0"/>
          </a:p>
          <a:p>
            <a:r>
              <a:rPr lang="en-US" dirty="0"/>
              <a:t>· Fulfilled Host object to perform IP address assignment and rule setup</a:t>
            </a:r>
            <a:br>
              <a:rPr lang="en-US" dirty="0"/>
            </a:br>
            <a:endParaRPr lang="en-US" dirty="0"/>
          </a:p>
          <a:p>
            <a:r>
              <a:rPr lang="en-US" dirty="0"/>
              <a:t>· Enabled structured traffic filtering based on </a:t>
            </a:r>
            <a:r>
              <a:rPr lang="en-US" dirty="0" err="1"/>
              <a:t>SmartConsole</a:t>
            </a:r>
            <a:r>
              <a:rPr lang="en-US" dirty="0"/>
              <a:t> objects</a:t>
            </a:r>
            <a:br>
              <a:rPr lang="en-US" dirty="0"/>
            </a:br>
            <a:endParaRPr lang="en-US" dirty="0"/>
          </a:p>
          <a:p>
            <a:r>
              <a:rPr lang="en-US" dirty="0"/>
              <a:t>· Better management and visibility of network endpoints in security policies</a:t>
            </a:r>
          </a:p>
        </p:txBody>
      </p:sp>
    </p:spTree>
    <p:extLst>
      <p:ext uri="{BB962C8B-B14F-4D97-AF65-F5344CB8AC3E}">
        <p14:creationId xmlns:p14="http://schemas.microsoft.com/office/powerpoint/2010/main" val="38087983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6EE2093-4FBC-628D-871E-A103424E8B4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901" y="179891"/>
            <a:ext cx="5351469" cy="643077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EC3C4A2-0ABF-AEC4-904B-B0FFF1DBB395}"/>
              </a:ext>
            </a:extLst>
          </p:cNvPr>
          <p:cNvSpPr txBox="1"/>
          <p:nvPr/>
        </p:nvSpPr>
        <p:spPr>
          <a:xfrm>
            <a:off x="5958347" y="1690262"/>
            <a:ext cx="584616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· IPv4 address, 10.1.1.201 is defined to identify the host device</a:t>
            </a:r>
            <a:br>
              <a:rPr lang="en-US" dirty="0"/>
            </a:br>
            <a:endParaRPr lang="en-US" dirty="0"/>
          </a:p>
          <a:p>
            <a:r>
              <a:rPr lang="en-US" dirty="0"/>
              <a:t>· Allowed the firewall to see and track network traffic from this host</a:t>
            </a:r>
            <a:br>
              <a:rPr lang="en-US" dirty="0"/>
            </a:br>
            <a:endParaRPr lang="en-US" dirty="0"/>
          </a:p>
          <a:p>
            <a:r>
              <a:rPr lang="en-US" dirty="0"/>
              <a:t>· Enables host to also act as a source object in firewall policy rules</a:t>
            </a:r>
            <a:br>
              <a:rPr lang="en-US" dirty="0"/>
            </a:br>
            <a:endParaRPr lang="en-US" dirty="0"/>
          </a:p>
          <a:p>
            <a:r>
              <a:rPr lang="en-US" dirty="0"/>
              <a:t>· Traffic filtering in between host and Security Gateway was fairly accurate</a:t>
            </a:r>
            <a:br>
              <a:rPr lang="en-US" dirty="0"/>
            </a:br>
            <a:endParaRPr lang="en-US" dirty="0"/>
          </a:p>
          <a:p>
            <a:r>
              <a:rPr lang="en-US" dirty="0"/>
              <a:t>· Centralized security policy management enhancements in </a:t>
            </a:r>
            <a:r>
              <a:rPr lang="en-US" dirty="0" err="1"/>
              <a:t>SmartConsole</a:t>
            </a:r>
            <a:endParaRPr lang="en-US" dirty="0"/>
          </a:p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CF2B099-8675-F5B7-6DA9-7C5448DB26EE}"/>
              </a:ext>
            </a:extLst>
          </p:cNvPr>
          <p:cNvSpPr txBox="1"/>
          <p:nvPr/>
        </p:nvSpPr>
        <p:spPr>
          <a:xfrm>
            <a:off x="5958347" y="477970"/>
            <a:ext cx="582561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In Command panel of A-GUI-201 Slide — Assign IP Address to Host Object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16896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13A9C6D-3FB8-8BD2-27B4-2E739027E4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153" y="161586"/>
            <a:ext cx="5840922" cy="644907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1387F3D-13E2-2A52-F42F-E52F5E6599DB}"/>
              </a:ext>
            </a:extLst>
          </p:cNvPr>
          <p:cNvSpPr txBox="1"/>
          <p:nvPr/>
        </p:nvSpPr>
        <p:spPr>
          <a:xfrm>
            <a:off x="6370820" y="284813"/>
            <a:ext cx="52165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+mj-lt"/>
              </a:rPr>
              <a:t>Generating Security Gateway Object (A-GW-object)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4414B70-A553-2CE5-FDD6-89FE2D20421F}"/>
              </a:ext>
            </a:extLst>
          </p:cNvPr>
          <p:cNvSpPr txBox="1"/>
          <p:nvPr/>
        </p:nvSpPr>
        <p:spPr>
          <a:xfrm>
            <a:off x="6370820" y="1342103"/>
            <a:ext cx="5216577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Created A-GW-object in </a:t>
            </a:r>
            <a:r>
              <a:rPr lang="en-US" sz="2000" dirty="0" err="1"/>
              <a:t>SmartConsole</a:t>
            </a:r>
            <a:br>
              <a:rPr lang="en-US" sz="2000" dirty="0"/>
            </a:br>
            <a:endParaRPr lang="en-US" sz="2000" dirty="0"/>
          </a:p>
          <a:p>
            <a:r>
              <a:rPr lang="en-US" sz="2000" dirty="0"/>
              <a:t>· Given IP address of gateway: 10.1.1.1</a:t>
            </a:r>
            <a:br>
              <a:rPr lang="en-US" sz="2000" dirty="0"/>
            </a:br>
            <a:endParaRPr lang="en-US" sz="2000" dirty="0"/>
          </a:p>
          <a:p>
            <a:r>
              <a:rPr lang="en-US" sz="2000" dirty="0"/>
              <a:t>· Configured the gateway to be a policy enforcement point in the application networking space</a:t>
            </a:r>
            <a:br>
              <a:rPr lang="en-US" sz="2000" dirty="0"/>
            </a:br>
            <a:endParaRPr lang="en-US" sz="2000" dirty="0"/>
          </a:p>
          <a:p>
            <a:r>
              <a:rPr lang="en-US" sz="2000" dirty="0"/>
              <a:t>· Configure a gateway as a destination in access-control rules for firewalls</a:t>
            </a:r>
            <a:br>
              <a:rPr lang="en-US" sz="2000" dirty="0"/>
            </a:br>
            <a:endParaRPr lang="en-US" sz="2000" dirty="0"/>
          </a:p>
          <a:p>
            <a:r>
              <a:rPr lang="en-US" sz="2000" dirty="0"/>
              <a:t>· Support for centralized traffic inspection &amp; filtering between host &amp; gateway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38721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B2ACABD-FE19-9385-EA3E-97D170C1D1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44" y="137242"/>
            <a:ext cx="6515100" cy="642845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46507B5-B1D3-338C-2E95-E9F1BA9D93D5}"/>
              </a:ext>
            </a:extLst>
          </p:cNvPr>
          <p:cNvSpPr txBox="1"/>
          <p:nvPr/>
        </p:nvSpPr>
        <p:spPr>
          <a:xfrm>
            <a:off x="6813755" y="309716"/>
            <a:ext cx="47047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+mj-lt"/>
              </a:rPr>
              <a:t>Publishing Security Policy Changes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F44EDC2-64FC-58EB-5889-94EE9FB87605}"/>
              </a:ext>
            </a:extLst>
          </p:cNvPr>
          <p:cNvSpPr txBox="1"/>
          <p:nvPr/>
        </p:nvSpPr>
        <p:spPr>
          <a:xfrm>
            <a:off x="6931742" y="973394"/>
            <a:ext cx="482272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· Publish — Save firewall rule configuration changes in </a:t>
            </a:r>
            <a:r>
              <a:rPr lang="en-US" dirty="0" err="1"/>
              <a:t>SmartConsole</a:t>
            </a:r>
            <a:br>
              <a:rPr lang="en-US" dirty="0"/>
            </a:br>
            <a:endParaRPr lang="en-US" dirty="0"/>
          </a:p>
          <a:p>
            <a:r>
              <a:rPr lang="en-US" dirty="0"/>
              <a:t>· Made better session changes before pushing policies to the gateway</a:t>
            </a:r>
            <a:br>
              <a:rPr lang="en-US" dirty="0"/>
            </a:br>
            <a:endParaRPr lang="en-US" dirty="0"/>
          </a:p>
          <a:p>
            <a:r>
              <a:rPr lang="en-US" dirty="0"/>
              <a:t>· Make new rules available for the installation (HTTP block, SSH allow, ICMP allow)</a:t>
            </a:r>
            <a:br>
              <a:rPr lang="en-US" dirty="0"/>
            </a:br>
            <a:endParaRPr lang="en-US" dirty="0"/>
          </a:p>
          <a:p>
            <a:r>
              <a:rPr lang="en-US" dirty="0"/>
              <a:t>· Centralized configuration on the Security Management Server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83694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6348807-381A-9FE4-40C4-9211218605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73" y="169473"/>
            <a:ext cx="6197542" cy="651614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BC5D184-D805-A47B-6398-EA8CC7052AD7}"/>
              </a:ext>
            </a:extLst>
          </p:cNvPr>
          <p:cNvSpPr txBox="1"/>
          <p:nvPr/>
        </p:nvSpPr>
        <p:spPr>
          <a:xfrm>
            <a:off x="6775554" y="329784"/>
            <a:ext cx="50366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+mj-lt"/>
              </a:rPr>
              <a:t>Security Policy Installation on Security Gateway (A-GW)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CD6D205-75BD-6895-16A0-459F3819AAF0}"/>
              </a:ext>
            </a:extLst>
          </p:cNvPr>
          <p:cNvSpPr txBox="1"/>
          <p:nvPr/>
        </p:nvSpPr>
        <p:spPr>
          <a:xfrm>
            <a:off x="6775554" y="1460090"/>
            <a:ext cx="4905169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· Access Control Policy and Threat Prevention Policy applied to Security Gateway A-GW</a:t>
            </a:r>
            <a:br>
              <a:rPr lang="en-US" dirty="0"/>
            </a:br>
            <a:endParaRPr lang="en-US" dirty="0"/>
          </a:p>
          <a:p>
            <a:r>
              <a:rPr lang="en-US" dirty="0"/>
              <a:t>· Engaged configured firewall rules where gateway IP 10.1.1.1</a:t>
            </a:r>
            <a:br>
              <a:rPr lang="en-US" dirty="0"/>
            </a:br>
            <a:endParaRPr lang="en-US" dirty="0"/>
          </a:p>
          <a:p>
            <a:r>
              <a:rPr lang="en-US" dirty="0"/>
              <a:t>· Allows real-time inspection and enforcement of traffic</a:t>
            </a:r>
            <a:br>
              <a:rPr lang="en-US" dirty="0"/>
            </a:br>
            <a:endParaRPr lang="en-US" dirty="0"/>
          </a:p>
          <a:p>
            <a:r>
              <a:rPr lang="en-US" dirty="0"/>
              <a:t>· Used centralized policies to apply from Security Management Server to gateway</a:t>
            </a:r>
            <a:br>
              <a:rPr lang="en-US" dirty="0"/>
            </a:br>
            <a:endParaRPr lang="en-US" dirty="0"/>
          </a:p>
          <a:p>
            <a:r>
              <a:rPr lang="en-US" dirty="0"/>
              <a:t>· Make firewall rules (HTTP block, SSH allow, ICMP allow) take effect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88920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541C16F-4B4A-CBBE-0EFC-FB3BEEB5A1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43" y="210983"/>
            <a:ext cx="6515100" cy="644053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A71A44F-810A-12E9-0921-13D513E8BECA}"/>
              </a:ext>
            </a:extLst>
          </p:cNvPr>
          <p:cNvSpPr txBox="1"/>
          <p:nvPr/>
        </p:nvSpPr>
        <p:spPr>
          <a:xfrm>
            <a:off x="7034981" y="210983"/>
            <a:ext cx="474898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+mj-lt"/>
              </a:rPr>
              <a:t>Firewall Access Control Policy Rule Configuration</a:t>
            </a:r>
          </a:p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8B2940C-EEC7-8E43-5B35-2CD9FEBFE54E}"/>
              </a:ext>
            </a:extLst>
          </p:cNvPr>
          <p:cNvSpPr txBox="1"/>
          <p:nvPr/>
        </p:nvSpPr>
        <p:spPr>
          <a:xfrm>
            <a:off x="7034981" y="1318979"/>
            <a:ext cx="474898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 Firewall rule between A-GUI-201 (source) and A-GW-object (destination).</a:t>
            </a:r>
            <a:br>
              <a:rPr lang="en-US" dirty="0"/>
            </a:br>
            <a:endParaRPr lang="en-US" dirty="0"/>
          </a:p>
          <a:p>
            <a:r>
              <a:rPr lang="en-US" dirty="0"/>
              <a:t>· Blocked any HTTP traffic so insecure communication is thwarted</a:t>
            </a:r>
            <a:br>
              <a:rPr lang="en-US" dirty="0"/>
            </a:br>
            <a:endParaRPr lang="en-US" dirty="0"/>
          </a:p>
          <a:p>
            <a:r>
              <a:rPr lang="en-US" dirty="0"/>
              <a:t>· Enabled SSH Version 2 for encrypted remote administrative access</a:t>
            </a:r>
            <a:br>
              <a:rPr lang="en-US" dirty="0"/>
            </a:br>
            <a:endParaRPr lang="en-US" dirty="0"/>
          </a:p>
          <a:p>
            <a:r>
              <a:rPr lang="en-US" dirty="0"/>
              <a:t>· Permitted ICMP traffic to verify connectivity and troubleshoot issues</a:t>
            </a:r>
            <a:br>
              <a:rPr lang="en-US" dirty="0"/>
            </a:br>
            <a:endParaRPr lang="en-US" dirty="0"/>
          </a:p>
          <a:p>
            <a:r>
              <a:rPr lang="en-US"/>
              <a:t>· </a:t>
            </a:r>
            <a:r>
              <a:rPr lang="en-US" dirty="0"/>
              <a:t>D</a:t>
            </a:r>
            <a:r>
              <a:rPr lang="en-US"/>
              <a:t>eployed </a:t>
            </a:r>
            <a:r>
              <a:rPr lang="en-US" dirty="0"/>
              <a:t>the Cleanup Rule to drop all unspecified traffic for better security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21455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D770C78-4933-A58A-777B-E404CB80D8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621" y="142465"/>
            <a:ext cx="6483350" cy="653855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CA2EBEB-4675-9C82-2C10-C54F1C99D1BC}"/>
              </a:ext>
            </a:extLst>
          </p:cNvPr>
          <p:cNvSpPr txBox="1"/>
          <p:nvPr/>
        </p:nvSpPr>
        <p:spPr>
          <a:xfrm>
            <a:off x="6872748" y="309716"/>
            <a:ext cx="48964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+mj-lt"/>
              </a:rPr>
              <a:t>Verifying that Ping Connectivity Test (.Ping test with ICMP Testing.)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95936EB-E260-A1EC-357D-0EE1F83E0A58}"/>
              </a:ext>
            </a:extLst>
          </p:cNvPr>
          <p:cNvSpPr txBox="1"/>
          <p:nvPr/>
        </p:nvSpPr>
        <p:spPr>
          <a:xfrm>
            <a:off x="6872748" y="1312606"/>
            <a:ext cx="5014452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· Successfully performing ping test to Security Gateway (10.1.1.1) from host machine</a:t>
            </a:r>
            <a:br>
              <a:rPr lang="en-US" dirty="0"/>
            </a:br>
            <a:endParaRPr lang="en-US" dirty="0"/>
          </a:p>
          <a:p>
            <a:r>
              <a:rPr lang="en-US" dirty="0"/>
              <a:t>· 0% packet loss, so timed out on receive</a:t>
            </a:r>
            <a:br>
              <a:rPr lang="en-US" dirty="0"/>
            </a:br>
            <a:endParaRPr lang="en-US" dirty="0"/>
          </a:p>
          <a:p>
            <a:r>
              <a:rPr lang="en-US" dirty="0"/>
              <a:t>· Firewall policy to allow known ICMP traffic</a:t>
            </a:r>
            <a:br>
              <a:rPr lang="en-US" dirty="0"/>
            </a:br>
            <a:endParaRPr lang="en-US" dirty="0"/>
          </a:p>
          <a:p>
            <a:r>
              <a:rPr lang="en-US" dirty="0"/>
              <a:t>· Check appropriate policy is installed and enforced on the rules</a:t>
            </a:r>
            <a:br>
              <a:rPr lang="en-US" dirty="0"/>
            </a:br>
            <a:endParaRPr lang="en-US" dirty="0"/>
          </a:p>
          <a:p>
            <a:r>
              <a:rPr lang="en-US" dirty="0"/>
              <a:t>· Successfully showed networking connectivity between host and gateway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41743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4DD8A8E-20C3-8224-BA35-3A4BC8D591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867" y="182625"/>
            <a:ext cx="5977466" cy="636975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3516E29-352D-7460-0FBD-9DA22F4022FD}"/>
              </a:ext>
            </a:extLst>
          </p:cNvPr>
          <p:cNvSpPr txBox="1"/>
          <p:nvPr/>
        </p:nvSpPr>
        <p:spPr>
          <a:xfrm>
            <a:off x="6866626" y="345057"/>
            <a:ext cx="49170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+mj-lt"/>
              </a:rPr>
              <a:t>Configuration of Allow-ICMP Rule in Access Control Policy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079D456-22A7-BB47-264F-C1D9F8928083}"/>
              </a:ext>
            </a:extLst>
          </p:cNvPr>
          <p:cNvSpPr txBox="1"/>
          <p:nvPr/>
        </p:nvSpPr>
        <p:spPr>
          <a:xfrm>
            <a:off x="6710516" y="1356852"/>
            <a:ext cx="491705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· Setup an Allow-ICMP rule between A-GUI-201 and an A-GW-object</a:t>
            </a:r>
            <a:br>
              <a:rPr lang="en-US" dirty="0"/>
            </a:br>
            <a:endParaRPr lang="en-US" dirty="0"/>
          </a:p>
          <a:p>
            <a:r>
              <a:rPr lang="en-US" dirty="0"/>
              <a:t>· Set echo-request and echo-reply for connectivity test</a:t>
            </a:r>
            <a:br>
              <a:rPr lang="en-US" dirty="0"/>
            </a:br>
            <a:endParaRPr lang="en-US" dirty="0"/>
          </a:p>
          <a:p>
            <a:r>
              <a:rPr lang="en-US" dirty="0"/>
              <a:t>· Enabled the administrators to check that the communication between host and gateway was verified.</a:t>
            </a:r>
            <a:br>
              <a:rPr lang="en-US" dirty="0"/>
            </a:br>
            <a:endParaRPr lang="en-US" dirty="0"/>
          </a:p>
          <a:p>
            <a:r>
              <a:rPr lang="en-US" dirty="0"/>
              <a:t>· Provided file server-level support for both troubleshooting and monitoring purposes</a:t>
            </a:r>
            <a:br>
              <a:rPr lang="en-US" dirty="0"/>
            </a:br>
            <a:endParaRPr lang="en-US" dirty="0"/>
          </a:p>
          <a:p>
            <a:r>
              <a:rPr lang="en-US" dirty="0"/>
              <a:t>· Confirmed clean rule for ICMP is enforced before any cleanup rules are applied to the configuration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55598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20E4625-60F2-B6F8-8F48-27AB8D58CF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74" y="147711"/>
            <a:ext cx="7237849" cy="656364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159AD8B-EDB4-20E4-B9A2-B572210EFBBD}"/>
              </a:ext>
            </a:extLst>
          </p:cNvPr>
          <p:cNvSpPr txBox="1"/>
          <p:nvPr/>
        </p:nvSpPr>
        <p:spPr>
          <a:xfrm>
            <a:off x="7781026" y="379562"/>
            <a:ext cx="4221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+mj-lt"/>
              </a:rPr>
              <a:t>Service-Level Filtering Configuration (HTTP, SSH, ICMP Rules)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3B57626-E64E-CBA0-7205-2FDF6104849D}"/>
              </a:ext>
            </a:extLst>
          </p:cNvPr>
          <p:cNvSpPr txBox="1"/>
          <p:nvPr/>
        </p:nvSpPr>
        <p:spPr>
          <a:xfrm>
            <a:off x="7654413" y="1814052"/>
            <a:ext cx="42218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· Dropped HTTP traffic in order to prevent unencrypted web access</a:t>
            </a:r>
            <a:br>
              <a:rPr lang="en-US" dirty="0"/>
            </a:br>
            <a:endParaRPr lang="en-US" dirty="0"/>
          </a:p>
          <a:p>
            <a:r>
              <a:rPr lang="en-US" dirty="0"/>
              <a:t>• Enabled SSH Version 2 for secure remote administrative communication.</a:t>
            </a:r>
            <a:br>
              <a:rPr lang="en-US" dirty="0"/>
            </a:br>
            <a:endParaRPr lang="en-US" dirty="0"/>
          </a:p>
          <a:p>
            <a:r>
              <a:rPr lang="en-US" dirty="0"/>
              <a:t>· Allow ICMP echo-request and echo-reply for connectivity testing</a:t>
            </a:r>
            <a:br>
              <a:rPr lang="en-US" dirty="0"/>
            </a:br>
            <a:endParaRPr lang="en-US" dirty="0"/>
          </a:p>
          <a:p>
            <a:r>
              <a:rPr lang="en-US" dirty="0"/>
              <a:t>· Implemented service filtering between host and Security Gateway</a:t>
            </a:r>
            <a:br>
              <a:rPr lang="en-US" dirty="0"/>
            </a:br>
            <a:endParaRPr lang="en-US" dirty="0"/>
          </a:p>
          <a:p>
            <a:r>
              <a:rPr lang="en-US" dirty="0"/>
              <a:t>· Enforcing a cleanup rule to drop all traffic that is not explicitly controlled for better security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00886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027C05B-D10D-6DC3-5D9F-01CFA62B65C4}"/>
              </a:ext>
            </a:extLst>
          </p:cNvPr>
          <p:cNvSpPr txBox="1"/>
          <p:nvPr/>
        </p:nvSpPr>
        <p:spPr>
          <a:xfrm>
            <a:off x="1312608" y="1463897"/>
            <a:ext cx="4999703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· </a:t>
            </a:r>
            <a:r>
              <a:rPr lang="en-US" dirty="0" err="1"/>
              <a:t>SmartUpdate</a:t>
            </a:r>
            <a:r>
              <a:rPr lang="en-US" dirty="0"/>
              <a:t> software blades, licenses and contracts verification</a:t>
            </a:r>
            <a:br>
              <a:rPr lang="en-US" dirty="0"/>
            </a:br>
            <a:endParaRPr lang="en-US" dirty="0"/>
          </a:p>
          <a:p>
            <a:r>
              <a:rPr lang="en-US" dirty="0"/>
              <a:t>· Security Gateway enforcement environment was configured</a:t>
            </a:r>
            <a:br>
              <a:rPr lang="en-US" dirty="0"/>
            </a:br>
            <a:endParaRPr lang="en-US" dirty="0"/>
          </a:p>
          <a:p>
            <a:r>
              <a:rPr lang="en-US" dirty="0"/>
              <a:t>· Host and gateway object for rules mapping in a structured manner.</a:t>
            </a:r>
            <a:br>
              <a:rPr lang="en-US" dirty="0"/>
            </a:br>
            <a:endParaRPr lang="en-US" dirty="0"/>
          </a:p>
          <a:p>
            <a:r>
              <a:rPr lang="en-US" dirty="0"/>
              <a:t>· Applied service-level filtering policies of the firewall</a:t>
            </a:r>
            <a:br>
              <a:rPr lang="en-US" dirty="0"/>
            </a:br>
            <a:endParaRPr lang="en-US" dirty="0"/>
          </a:p>
          <a:p>
            <a:r>
              <a:rPr lang="en-US" dirty="0"/>
              <a:t>· Successfully published and applied access control policies</a:t>
            </a:r>
            <a:br>
              <a:rPr lang="en-US" dirty="0"/>
            </a:br>
            <a:endParaRPr lang="en-US" dirty="0"/>
          </a:p>
          <a:p>
            <a:r>
              <a:rPr lang="en-US" dirty="0"/>
              <a:t>· ICMP connectivity testing to ensure the functionality of firewall</a:t>
            </a:r>
          </a:p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92E4D3A-F80E-B91C-8796-572D3B2BAA7B}"/>
              </a:ext>
            </a:extLst>
          </p:cNvPr>
          <p:cNvSpPr txBox="1"/>
          <p:nvPr/>
        </p:nvSpPr>
        <p:spPr>
          <a:xfrm>
            <a:off x="1312608" y="540567"/>
            <a:ext cx="46604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Conclusion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398475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Circuit</Template>
  <TotalTime>176</TotalTime>
  <Words>2195</Words>
  <Application>Microsoft Office PowerPoint</Application>
  <PresentationFormat>Widescreen</PresentationFormat>
  <Paragraphs>172</Paragraphs>
  <Slides>15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Aptos</vt:lpstr>
      <vt:lpstr>Arial</vt:lpstr>
      <vt:lpstr>Times New Roman</vt:lpstr>
      <vt:lpstr>Tw Cen MT</vt:lpstr>
      <vt:lpstr>Circuit</vt:lpstr>
      <vt:lpstr>MSc in Cybersecurity and Digital Forensics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Md. Tarequr Rahman Sharif (2437470)</dc:creator>
  <cp:lastModifiedBy>Md. Tarequr Rahman Sharif (2437470)</cp:lastModifiedBy>
  <cp:revision>11</cp:revision>
  <dcterms:created xsi:type="dcterms:W3CDTF">2026-04-28T17:01:20Z</dcterms:created>
  <dcterms:modified xsi:type="dcterms:W3CDTF">2026-05-01T16:14:56Z</dcterms:modified>
</cp:coreProperties>
</file>